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2"/>
  </p:notesMasterIdLst>
  <p:sldIdLst>
    <p:sldId id="256" r:id="rId2"/>
    <p:sldId id="257" r:id="rId3"/>
    <p:sldId id="263" r:id="rId4"/>
    <p:sldId id="264" r:id="rId5"/>
    <p:sldId id="267" r:id="rId6"/>
    <p:sldId id="265" r:id="rId7"/>
    <p:sldId id="266" r:id="rId8"/>
    <p:sldId id="269" r:id="rId9"/>
    <p:sldId id="272" r:id="rId10"/>
    <p:sldId id="270" r:id="rId11"/>
    <p:sldId id="271" r:id="rId12"/>
    <p:sldId id="273" r:id="rId13"/>
    <p:sldId id="274" r:id="rId14"/>
    <p:sldId id="275" r:id="rId15"/>
    <p:sldId id="277" r:id="rId16"/>
    <p:sldId id="276" r:id="rId17"/>
    <p:sldId id="278" r:id="rId18"/>
    <p:sldId id="281" r:id="rId19"/>
    <p:sldId id="279" r:id="rId20"/>
    <p:sldId id="280" r:id="rId21"/>
    <p:sldId id="282" r:id="rId22"/>
    <p:sldId id="284" r:id="rId23"/>
    <p:sldId id="285" r:id="rId24"/>
    <p:sldId id="287" r:id="rId25"/>
    <p:sldId id="283" r:id="rId26"/>
    <p:sldId id="289" r:id="rId27"/>
    <p:sldId id="286" r:id="rId28"/>
    <p:sldId id="288" r:id="rId29"/>
    <p:sldId id="259" r:id="rId30"/>
    <p:sldId id="290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2" autoAdjust="0"/>
  </p:normalViewPr>
  <p:slideViewPr>
    <p:cSldViewPr snapToGrid="0">
      <p:cViewPr varScale="1">
        <p:scale>
          <a:sx n="62" d="100"/>
          <a:sy n="62" d="100"/>
        </p:scale>
        <p:origin x="816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EE56E-C676-4843-B5A6-131A02298439}" type="doc">
      <dgm:prSet loTypeId="urn:microsoft.com/office/officeart/2005/8/layout/vList6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uk-UA"/>
        </a:p>
      </dgm:t>
    </dgm:pt>
    <dgm:pt modelId="{A662E684-88BC-4C64-9A5C-16D48C0DE9BB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Адміністративний</a:t>
          </a:r>
        </a:p>
      </dgm:t>
    </dgm:pt>
    <dgm:pt modelId="{34D69EAE-F523-484A-8608-C7CDA840B00F}" type="parTrans" cxnId="{EA3CEDBC-0957-4A93-8848-AAEA3E3E4A5A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803E99-F091-4129-98D8-6B6755A35C9E}" type="sibTrans" cxnId="{EA3CEDBC-0957-4A93-8848-AAEA3E3E4A5A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04767D-B732-4E34-BA46-6199DAC4D1EC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Стратегічний</a:t>
          </a:r>
        </a:p>
      </dgm:t>
    </dgm:pt>
    <dgm:pt modelId="{CA65D00A-785B-4959-84CA-D790FC9A898E}" type="parTrans" cxnId="{968CE101-69B4-4C15-BF8D-F4B1542024E8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3FE7DC-9A86-4D1A-9A1E-CDC56C42DEBF}" type="sibTrans" cxnId="{968CE101-69B4-4C15-BF8D-F4B1542024E8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584B0-6107-4F13-9B44-4424BFAF9117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Тактичний</a:t>
          </a:r>
        </a:p>
      </dgm:t>
    </dgm:pt>
    <dgm:pt modelId="{681BE5E2-033A-4F09-B262-BE3B05F90DD2}" type="parTrans" cxnId="{DD449D47-0A6B-4B63-AEB9-266E5BE4E2EE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CED2B6-8978-4A24-93EE-64B4826A66C7}" type="sibTrans" cxnId="{DD449D47-0A6B-4B63-AEB9-266E5BE4E2EE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8666B1-7C30-4195-860A-B5B9C523BB8C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Виконавчий</a:t>
          </a:r>
        </a:p>
      </dgm:t>
    </dgm:pt>
    <dgm:pt modelId="{9A5B7887-A2AC-4AF6-BB06-E22A1AE23FF1}" type="parTrans" cxnId="{605C360E-533C-464C-A431-EFFFE6AEA26F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B3BE32-FED3-44C3-9E69-8D0D96C30934}" type="sibTrans" cxnId="{605C360E-533C-464C-A431-EFFFE6AEA26F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6F0115-CE90-48C4-BC04-DA3E4710365F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Економічне управління;</a:t>
          </a:r>
        </a:p>
      </dgm:t>
    </dgm:pt>
    <dgm:pt modelId="{1A99E2B0-B451-407E-9DCF-759A9B87CD61}" type="parTrans" cxnId="{5AD9768B-27D5-47DA-A1A7-F94F7F8DC176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49777E-DE1B-424A-A362-22AC655DAB1E}" type="sibTrans" cxnId="{5AD9768B-27D5-47DA-A1A7-F94F7F8DC176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DB3999-6C8D-44A5-8D09-1537B0F92B1E}">
      <dgm:prSet phldrT="[Текст]"/>
      <dgm:spPr>
        <a:ln w="38100"/>
      </dgm:spPr>
      <dgm:t>
        <a:bodyPr/>
        <a:lstStyle/>
        <a:p>
          <a:r>
            <a:rPr lang="uk-UA" b="1" dirty="0">
              <a:latin typeface="Times New Roman" panose="02020603050405020304" pitchFamily="18" charset="0"/>
              <a:cs typeface="Times New Roman" panose="02020603050405020304" pitchFamily="18" charset="0"/>
            </a:rPr>
            <a:t>Техніко-економічне планування;</a:t>
          </a:r>
        </a:p>
      </dgm:t>
    </dgm:pt>
    <dgm:pt modelId="{883469F9-B0D2-4271-A073-940BCB53F1B1}" type="parTrans" cxnId="{E99AB07A-CC02-445D-A9C6-E7A9665E4D7C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1D9591-84C4-4893-B9EB-70D0008AB8A4}" type="sibTrans" cxnId="{E99AB07A-CC02-445D-A9C6-E7A9665E4D7C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06454B-8A2B-4214-A68E-5B2CAB41877B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Оперативне планування;</a:t>
          </a:r>
        </a:p>
      </dgm:t>
    </dgm:pt>
    <dgm:pt modelId="{1FF871DC-CD48-4224-B4BC-C41DCC67DD69}" type="parTrans" cxnId="{8072FBE2-7605-4CD9-98BD-CC4B8AFAC346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05EFDA-25E6-4D46-B61E-26671FCE6477}" type="sibTrans" cxnId="{8072FBE2-7605-4CD9-98BD-CC4B8AFAC346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893EF3-CF35-4C59-9018-A7BBB7F22487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Організаційне управління;</a:t>
          </a:r>
        </a:p>
      </dgm:t>
    </dgm:pt>
    <dgm:pt modelId="{4F821470-F3D4-4C63-82F7-4C273BB313D3}" type="parTrans" cxnId="{FC598C3C-FECB-444E-BDDA-C277E6774D49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5EAAAA-79DB-4C11-ADFA-3EE99D7CBD88}" type="sibTrans" cxnId="{FC598C3C-FECB-444E-BDDA-C277E6774D49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021BFB-451F-4B49-ADE7-0265F53675F7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Оперативна диспетчеризація;</a:t>
          </a:r>
        </a:p>
      </dgm:t>
    </dgm:pt>
    <dgm:pt modelId="{84AF83C4-6EE1-4B09-8A78-4543AB80CA39}" type="parTrans" cxnId="{EC42338E-96A3-423A-AB33-44B9F5BF50DA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80DCE1-36FE-42F5-8FF8-6B6CB47A90EE}" type="sibTrans" cxnId="{EC42338E-96A3-423A-AB33-44B9F5BF50DA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0C04C7-DB9A-458B-8A30-4735804FAE4F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Технологічне управління;</a:t>
          </a:r>
        </a:p>
      </dgm:t>
    </dgm:pt>
    <dgm:pt modelId="{0B053B37-DD66-4D08-898A-651331883B9D}" type="parTrans" cxnId="{297DFC4D-970B-4048-B82C-EDC954362713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DC7BFF-D781-436E-A695-1256F344B08D}" type="sibTrans" cxnId="{297DFC4D-970B-4048-B82C-EDC954362713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76B30C-C5BF-4890-9124-D114440046D5}">
      <dgm:prSet phldrT="[Текст]"/>
      <dgm:spPr>
        <a:ln w="38100"/>
      </dgm:spPr>
      <dgm:t>
        <a:bodyPr/>
        <a:lstStyle/>
        <a:p>
          <a:r>
            <a:rPr lang="uk-UA" b="1">
              <a:latin typeface="Times New Roman" panose="02020603050405020304" pitchFamily="18" charset="0"/>
              <a:cs typeface="Times New Roman" panose="02020603050405020304" pitchFamily="18" charset="0"/>
            </a:rPr>
            <a:t>Управління обладнанням;</a:t>
          </a:r>
        </a:p>
      </dgm:t>
    </dgm:pt>
    <dgm:pt modelId="{0B338E79-884B-43BA-9A89-A88E71056DA6}" type="parTrans" cxnId="{ACD9B84F-1B82-4493-BF00-EAC0E677BA36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9D4072-935B-4AF5-B4CF-87B0386E3720}" type="sibTrans" cxnId="{ACD9B84F-1B82-4493-BF00-EAC0E677BA36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81459D-700E-4D81-893D-7A7EF1B1C11A}">
      <dgm:prSet phldrT="[Текст]"/>
      <dgm:spPr>
        <a:ln w="38100"/>
      </dgm:spPr>
      <dgm:t>
        <a:bodyPr/>
        <a:lstStyle/>
        <a:p>
          <a:r>
            <a:rPr lang="uk-UA" b="1" dirty="0">
              <a:latin typeface="Times New Roman" panose="02020603050405020304" pitchFamily="18" charset="0"/>
              <a:cs typeface="Times New Roman" panose="02020603050405020304" pitchFamily="18" charset="0"/>
            </a:rPr>
            <a:t>Локальне управління.</a:t>
          </a:r>
        </a:p>
      </dgm:t>
    </dgm:pt>
    <dgm:pt modelId="{D7EB8911-4255-4099-A4BE-05DDD0D7C606}" type="parTrans" cxnId="{56042BD7-EF44-4C4B-AF8B-FF31E4C9C52B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9ABFCB-822B-4A1D-B2DF-DDDE49CB6D25}" type="sibTrans" cxnId="{56042BD7-EF44-4C4B-AF8B-FF31E4C9C52B}">
      <dgm:prSet/>
      <dgm:spPr/>
      <dgm:t>
        <a:bodyPr/>
        <a:lstStyle/>
        <a:p>
          <a:endParaRPr lang="uk-UA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805833-47B6-4791-B6CF-206D431112CE}" type="pres">
      <dgm:prSet presAssocID="{EDDEE56E-C676-4843-B5A6-131A02298439}" presName="Name0" presStyleCnt="0">
        <dgm:presLayoutVars>
          <dgm:dir/>
          <dgm:animLvl val="lvl"/>
          <dgm:resizeHandles/>
        </dgm:presLayoutVars>
      </dgm:prSet>
      <dgm:spPr/>
    </dgm:pt>
    <dgm:pt modelId="{96885F07-DFB0-4EB0-BDFA-F2EF56CF73B3}" type="pres">
      <dgm:prSet presAssocID="{A662E684-88BC-4C64-9A5C-16D48C0DE9BB}" presName="linNode" presStyleCnt="0"/>
      <dgm:spPr/>
    </dgm:pt>
    <dgm:pt modelId="{DD37F690-F2AA-4465-B67F-0BE418680E59}" type="pres">
      <dgm:prSet presAssocID="{A662E684-88BC-4C64-9A5C-16D48C0DE9BB}" presName="parentShp" presStyleLbl="node1" presStyleIdx="0" presStyleCnt="4" custLinFactNeighborX="-6250" custLinFactNeighborY="-4051">
        <dgm:presLayoutVars>
          <dgm:bulletEnabled val="1"/>
        </dgm:presLayoutVars>
      </dgm:prSet>
      <dgm:spPr/>
    </dgm:pt>
    <dgm:pt modelId="{59783A04-45BE-4890-8904-172B5608870A}" type="pres">
      <dgm:prSet presAssocID="{A662E684-88BC-4C64-9A5C-16D48C0DE9BB}" presName="childShp" presStyleLbl="bgAccFollowNode1" presStyleIdx="0" presStyleCnt="4" custLinFactNeighborY="-8532">
        <dgm:presLayoutVars>
          <dgm:bulletEnabled val="1"/>
        </dgm:presLayoutVars>
      </dgm:prSet>
      <dgm:spPr/>
    </dgm:pt>
    <dgm:pt modelId="{F59E67A9-EA50-4779-8BCA-ED4102F572AC}" type="pres">
      <dgm:prSet presAssocID="{E4803E99-F091-4129-98D8-6B6755A35C9E}" presName="spacing" presStyleCnt="0"/>
      <dgm:spPr/>
    </dgm:pt>
    <dgm:pt modelId="{91931FBD-E008-4DAE-ABC3-C1330253FDC4}" type="pres">
      <dgm:prSet presAssocID="{7704767D-B732-4E34-BA46-6199DAC4D1EC}" presName="linNode" presStyleCnt="0"/>
      <dgm:spPr/>
    </dgm:pt>
    <dgm:pt modelId="{8C3DC2E8-2C7A-4275-BC9F-06017BB459C6}" type="pres">
      <dgm:prSet presAssocID="{7704767D-B732-4E34-BA46-6199DAC4D1EC}" presName="parentShp" presStyleLbl="node1" presStyleIdx="1" presStyleCnt="4">
        <dgm:presLayoutVars>
          <dgm:bulletEnabled val="1"/>
        </dgm:presLayoutVars>
      </dgm:prSet>
      <dgm:spPr/>
    </dgm:pt>
    <dgm:pt modelId="{EE10C50F-5096-4EB1-860E-4753FEDF5B2B}" type="pres">
      <dgm:prSet presAssocID="{7704767D-B732-4E34-BA46-6199DAC4D1EC}" presName="childShp" presStyleLbl="bgAccFollowNode1" presStyleIdx="1" presStyleCnt="4">
        <dgm:presLayoutVars>
          <dgm:bulletEnabled val="1"/>
        </dgm:presLayoutVars>
      </dgm:prSet>
      <dgm:spPr/>
    </dgm:pt>
    <dgm:pt modelId="{8E502F76-500F-41BF-8E56-EBDC413FADED}" type="pres">
      <dgm:prSet presAssocID="{EF3FE7DC-9A86-4D1A-9A1E-CDC56C42DEBF}" presName="spacing" presStyleCnt="0"/>
      <dgm:spPr/>
    </dgm:pt>
    <dgm:pt modelId="{F4C53194-1B7C-4691-9EA3-8FCA5EC47DC2}" type="pres">
      <dgm:prSet presAssocID="{137584B0-6107-4F13-9B44-4424BFAF9117}" presName="linNode" presStyleCnt="0"/>
      <dgm:spPr/>
    </dgm:pt>
    <dgm:pt modelId="{778B17B3-8D14-4BD4-B65C-A4E0A5DB6CEC}" type="pres">
      <dgm:prSet presAssocID="{137584B0-6107-4F13-9B44-4424BFAF9117}" presName="parentShp" presStyleLbl="node1" presStyleIdx="2" presStyleCnt="4">
        <dgm:presLayoutVars>
          <dgm:bulletEnabled val="1"/>
        </dgm:presLayoutVars>
      </dgm:prSet>
      <dgm:spPr/>
    </dgm:pt>
    <dgm:pt modelId="{AB4FB588-30C9-4568-B09A-2232FF92C4F2}" type="pres">
      <dgm:prSet presAssocID="{137584B0-6107-4F13-9B44-4424BFAF9117}" presName="childShp" presStyleLbl="bgAccFollowNode1" presStyleIdx="2" presStyleCnt="4">
        <dgm:presLayoutVars>
          <dgm:bulletEnabled val="1"/>
        </dgm:presLayoutVars>
      </dgm:prSet>
      <dgm:spPr/>
    </dgm:pt>
    <dgm:pt modelId="{6DD8C41E-A29D-4E12-8E32-DD77C4302DF9}" type="pres">
      <dgm:prSet presAssocID="{EACED2B6-8978-4A24-93EE-64B4826A66C7}" presName="spacing" presStyleCnt="0"/>
      <dgm:spPr/>
    </dgm:pt>
    <dgm:pt modelId="{50A3DE8A-DB1F-4F06-BB52-A56CD6406617}" type="pres">
      <dgm:prSet presAssocID="{458666B1-7C30-4195-860A-B5B9C523BB8C}" presName="linNode" presStyleCnt="0"/>
      <dgm:spPr/>
    </dgm:pt>
    <dgm:pt modelId="{0307A502-64F6-4BD0-9BFD-CB638B8339AB}" type="pres">
      <dgm:prSet presAssocID="{458666B1-7C30-4195-860A-B5B9C523BB8C}" presName="parentShp" presStyleLbl="node1" presStyleIdx="3" presStyleCnt="4">
        <dgm:presLayoutVars>
          <dgm:bulletEnabled val="1"/>
        </dgm:presLayoutVars>
      </dgm:prSet>
      <dgm:spPr/>
    </dgm:pt>
    <dgm:pt modelId="{DFFF4530-1A7F-477E-8944-C4BD10EA1794}" type="pres">
      <dgm:prSet presAssocID="{458666B1-7C30-4195-860A-B5B9C523BB8C}" presName="childShp" presStyleLbl="bgAccFollowNode1" presStyleIdx="3" presStyleCnt="4" custLinFactNeighborX="9882" custLinFactNeighborY="25510">
        <dgm:presLayoutVars>
          <dgm:bulletEnabled val="1"/>
        </dgm:presLayoutVars>
      </dgm:prSet>
      <dgm:spPr/>
    </dgm:pt>
  </dgm:ptLst>
  <dgm:cxnLst>
    <dgm:cxn modelId="{968CE101-69B4-4C15-BF8D-F4B1542024E8}" srcId="{EDDEE56E-C676-4843-B5A6-131A02298439}" destId="{7704767D-B732-4E34-BA46-6199DAC4D1EC}" srcOrd="1" destOrd="0" parTransId="{CA65D00A-785B-4959-84CA-D790FC9A898E}" sibTransId="{EF3FE7DC-9A86-4D1A-9A1E-CDC56C42DEBF}"/>
    <dgm:cxn modelId="{605C360E-533C-464C-A431-EFFFE6AEA26F}" srcId="{EDDEE56E-C676-4843-B5A6-131A02298439}" destId="{458666B1-7C30-4195-860A-B5B9C523BB8C}" srcOrd="3" destOrd="0" parTransId="{9A5B7887-A2AC-4AF6-BB06-E22A1AE23FF1}" sibTransId="{E3B3BE32-FED3-44C3-9E69-8D0D96C30934}"/>
    <dgm:cxn modelId="{94494E13-DA15-46DC-B75F-A542D1E02A92}" type="presOf" srcId="{7C06454B-8A2B-4214-A68E-5B2CAB41877B}" destId="{EE10C50F-5096-4EB1-860E-4753FEDF5B2B}" srcOrd="0" destOrd="0" presId="urn:microsoft.com/office/officeart/2005/8/layout/vList6"/>
    <dgm:cxn modelId="{1CC5611F-5EE7-4E37-A15B-3CB3F2EC5AB2}" type="presOf" srcId="{B1021BFB-451F-4B49-ADE7-0265F53675F7}" destId="{AB4FB588-30C9-4568-B09A-2232FF92C4F2}" srcOrd="0" destOrd="0" presId="urn:microsoft.com/office/officeart/2005/8/layout/vList6"/>
    <dgm:cxn modelId="{CC9DA820-1426-481E-A462-F67C35A8C0DE}" type="presOf" srcId="{D876B30C-C5BF-4890-9124-D114440046D5}" destId="{DFFF4530-1A7F-477E-8944-C4BD10EA1794}" srcOrd="0" destOrd="0" presId="urn:microsoft.com/office/officeart/2005/8/layout/vList6"/>
    <dgm:cxn modelId="{FC598C3C-FECB-444E-BDDA-C277E6774D49}" srcId="{7704767D-B732-4E34-BA46-6199DAC4D1EC}" destId="{E7893EF3-CF35-4C59-9018-A7BBB7F22487}" srcOrd="1" destOrd="0" parTransId="{4F821470-F3D4-4C63-82F7-4C273BB313D3}" sibTransId="{355EAAAA-79DB-4C11-ADFA-3EE99D7CBD88}"/>
    <dgm:cxn modelId="{275E973C-ADB6-4D3A-A860-4C59EA69A24B}" type="presOf" srcId="{EDDEE56E-C676-4843-B5A6-131A02298439}" destId="{3E805833-47B6-4791-B6CF-206D431112CE}" srcOrd="0" destOrd="0" presId="urn:microsoft.com/office/officeart/2005/8/layout/vList6"/>
    <dgm:cxn modelId="{9101323F-8B55-4DCD-A299-6B8BBB0D016E}" type="presOf" srcId="{490C04C7-DB9A-458B-8A30-4735804FAE4F}" destId="{AB4FB588-30C9-4568-B09A-2232FF92C4F2}" srcOrd="0" destOrd="1" presId="urn:microsoft.com/office/officeart/2005/8/layout/vList6"/>
    <dgm:cxn modelId="{F758265B-D230-4985-9DFD-16E9BDFB48E9}" type="presOf" srcId="{458666B1-7C30-4195-860A-B5B9C523BB8C}" destId="{0307A502-64F6-4BD0-9BFD-CB638B8339AB}" srcOrd="0" destOrd="0" presId="urn:microsoft.com/office/officeart/2005/8/layout/vList6"/>
    <dgm:cxn modelId="{00E9595D-A903-40E0-85AC-0B659DE9A598}" type="presOf" srcId="{7704767D-B732-4E34-BA46-6199DAC4D1EC}" destId="{8C3DC2E8-2C7A-4275-BC9F-06017BB459C6}" srcOrd="0" destOrd="0" presId="urn:microsoft.com/office/officeart/2005/8/layout/vList6"/>
    <dgm:cxn modelId="{DD449D47-0A6B-4B63-AEB9-266E5BE4E2EE}" srcId="{EDDEE56E-C676-4843-B5A6-131A02298439}" destId="{137584B0-6107-4F13-9B44-4424BFAF9117}" srcOrd="2" destOrd="0" parTransId="{681BE5E2-033A-4F09-B262-BE3B05F90DD2}" sibTransId="{EACED2B6-8978-4A24-93EE-64B4826A66C7}"/>
    <dgm:cxn modelId="{02DD714D-39FD-47D9-A4C7-E4F0B60519DB}" type="presOf" srcId="{4BDB3999-6C8D-44A5-8D09-1537B0F92B1E}" destId="{59783A04-45BE-4890-8904-172B5608870A}" srcOrd="0" destOrd="0" presId="urn:microsoft.com/office/officeart/2005/8/layout/vList6"/>
    <dgm:cxn modelId="{297DFC4D-970B-4048-B82C-EDC954362713}" srcId="{137584B0-6107-4F13-9B44-4424BFAF9117}" destId="{490C04C7-DB9A-458B-8A30-4735804FAE4F}" srcOrd="1" destOrd="0" parTransId="{0B053B37-DD66-4D08-898A-651331883B9D}" sibTransId="{09DC7BFF-D781-436E-A695-1256F344B08D}"/>
    <dgm:cxn modelId="{D316184F-02FD-4F42-A0DE-AE3C3EA17390}" type="presOf" srcId="{E7893EF3-CF35-4C59-9018-A7BBB7F22487}" destId="{EE10C50F-5096-4EB1-860E-4753FEDF5B2B}" srcOrd="0" destOrd="1" presId="urn:microsoft.com/office/officeart/2005/8/layout/vList6"/>
    <dgm:cxn modelId="{ACD9B84F-1B82-4493-BF00-EAC0E677BA36}" srcId="{458666B1-7C30-4195-860A-B5B9C523BB8C}" destId="{D876B30C-C5BF-4890-9124-D114440046D5}" srcOrd="0" destOrd="0" parTransId="{0B338E79-884B-43BA-9A89-A88E71056DA6}" sibTransId="{909D4072-935B-4AF5-B4CF-87B0386E3720}"/>
    <dgm:cxn modelId="{E99AB07A-CC02-445D-A9C6-E7A9665E4D7C}" srcId="{A662E684-88BC-4C64-9A5C-16D48C0DE9BB}" destId="{4BDB3999-6C8D-44A5-8D09-1537B0F92B1E}" srcOrd="0" destOrd="0" parTransId="{883469F9-B0D2-4271-A073-940BCB53F1B1}" sibTransId="{611D9591-84C4-4893-B9EB-70D0008AB8A4}"/>
    <dgm:cxn modelId="{5AD9768B-27D5-47DA-A1A7-F94F7F8DC176}" srcId="{A662E684-88BC-4C64-9A5C-16D48C0DE9BB}" destId="{CE6F0115-CE90-48C4-BC04-DA3E4710365F}" srcOrd="1" destOrd="0" parTransId="{1A99E2B0-B451-407E-9DCF-759A9B87CD61}" sibTransId="{1849777E-DE1B-424A-A362-22AC655DAB1E}"/>
    <dgm:cxn modelId="{EC42338E-96A3-423A-AB33-44B9F5BF50DA}" srcId="{137584B0-6107-4F13-9B44-4424BFAF9117}" destId="{B1021BFB-451F-4B49-ADE7-0265F53675F7}" srcOrd="0" destOrd="0" parTransId="{84AF83C4-6EE1-4B09-8A78-4543AB80CA39}" sibTransId="{3A80DCE1-36FE-42F5-8FF8-6B6CB47A90EE}"/>
    <dgm:cxn modelId="{3BBEA1B6-11BA-4B1D-A32C-5F05F23E36F7}" type="presOf" srcId="{137584B0-6107-4F13-9B44-4424BFAF9117}" destId="{778B17B3-8D14-4BD4-B65C-A4E0A5DB6CEC}" srcOrd="0" destOrd="0" presId="urn:microsoft.com/office/officeart/2005/8/layout/vList6"/>
    <dgm:cxn modelId="{EA3CEDBC-0957-4A93-8848-AAEA3E3E4A5A}" srcId="{EDDEE56E-C676-4843-B5A6-131A02298439}" destId="{A662E684-88BC-4C64-9A5C-16D48C0DE9BB}" srcOrd="0" destOrd="0" parTransId="{34D69EAE-F523-484A-8608-C7CDA840B00F}" sibTransId="{E4803E99-F091-4129-98D8-6B6755A35C9E}"/>
    <dgm:cxn modelId="{56042BD7-EF44-4C4B-AF8B-FF31E4C9C52B}" srcId="{458666B1-7C30-4195-860A-B5B9C523BB8C}" destId="{5481459D-700E-4D81-893D-7A7EF1B1C11A}" srcOrd="1" destOrd="0" parTransId="{D7EB8911-4255-4099-A4BE-05DDD0D7C606}" sibTransId="{709ABFCB-822B-4A1D-B2DF-DDDE49CB6D25}"/>
    <dgm:cxn modelId="{DA216EDE-5DB1-4A13-860C-8CE7EE0AFC2A}" type="presOf" srcId="{A662E684-88BC-4C64-9A5C-16D48C0DE9BB}" destId="{DD37F690-F2AA-4465-B67F-0BE418680E59}" srcOrd="0" destOrd="0" presId="urn:microsoft.com/office/officeart/2005/8/layout/vList6"/>
    <dgm:cxn modelId="{0ACF72E2-57E5-42AF-906C-93095E7896E3}" type="presOf" srcId="{5481459D-700E-4D81-893D-7A7EF1B1C11A}" destId="{DFFF4530-1A7F-477E-8944-C4BD10EA1794}" srcOrd="0" destOrd="1" presId="urn:microsoft.com/office/officeart/2005/8/layout/vList6"/>
    <dgm:cxn modelId="{8072FBE2-7605-4CD9-98BD-CC4B8AFAC346}" srcId="{7704767D-B732-4E34-BA46-6199DAC4D1EC}" destId="{7C06454B-8A2B-4214-A68E-5B2CAB41877B}" srcOrd="0" destOrd="0" parTransId="{1FF871DC-CD48-4224-B4BC-C41DCC67DD69}" sibTransId="{1205EFDA-25E6-4D46-B61E-26671FCE6477}"/>
    <dgm:cxn modelId="{A225D7FF-E606-4C24-9824-1D39103352DD}" type="presOf" srcId="{CE6F0115-CE90-48C4-BC04-DA3E4710365F}" destId="{59783A04-45BE-4890-8904-172B5608870A}" srcOrd="0" destOrd="1" presId="urn:microsoft.com/office/officeart/2005/8/layout/vList6"/>
    <dgm:cxn modelId="{DA6B98FA-00FD-498E-855B-CA4BADCFF130}" type="presParOf" srcId="{3E805833-47B6-4791-B6CF-206D431112CE}" destId="{96885F07-DFB0-4EB0-BDFA-F2EF56CF73B3}" srcOrd="0" destOrd="0" presId="urn:microsoft.com/office/officeart/2005/8/layout/vList6"/>
    <dgm:cxn modelId="{0DFDE211-66FC-44D8-BF03-677D9590FD49}" type="presParOf" srcId="{96885F07-DFB0-4EB0-BDFA-F2EF56CF73B3}" destId="{DD37F690-F2AA-4465-B67F-0BE418680E59}" srcOrd="0" destOrd="0" presId="urn:microsoft.com/office/officeart/2005/8/layout/vList6"/>
    <dgm:cxn modelId="{0B77A73E-9738-4456-AA3A-215FD836C78E}" type="presParOf" srcId="{96885F07-DFB0-4EB0-BDFA-F2EF56CF73B3}" destId="{59783A04-45BE-4890-8904-172B5608870A}" srcOrd="1" destOrd="0" presId="urn:microsoft.com/office/officeart/2005/8/layout/vList6"/>
    <dgm:cxn modelId="{FF5AB444-FC34-4F4B-869C-E36B97988FFC}" type="presParOf" srcId="{3E805833-47B6-4791-B6CF-206D431112CE}" destId="{F59E67A9-EA50-4779-8BCA-ED4102F572AC}" srcOrd="1" destOrd="0" presId="urn:microsoft.com/office/officeart/2005/8/layout/vList6"/>
    <dgm:cxn modelId="{3029F742-0271-405A-9927-150588D79BB6}" type="presParOf" srcId="{3E805833-47B6-4791-B6CF-206D431112CE}" destId="{91931FBD-E008-4DAE-ABC3-C1330253FDC4}" srcOrd="2" destOrd="0" presId="urn:microsoft.com/office/officeart/2005/8/layout/vList6"/>
    <dgm:cxn modelId="{B6715A6B-1D0C-4579-9654-E0591457FA7F}" type="presParOf" srcId="{91931FBD-E008-4DAE-ABC3-C1330253FDC4}" destId="{8C3DC2E8-2C7A-4275-BC9F-06017BB459C6}" srcOrd="0" destOrd="0" presId="urn:microsoft.com/office/officeart/2005/8/layout/vList6"/>
    <dgm:cxn modelId="{B04F8016-AD52-40DA-9769-F82605ACCC7C}" type="presParOf" srcId="{91931FBD-E008-4DAE-ABC3-C1330253FDC4}" destId="{EE10C50F-5096-4EB1-860E-4753FEDF5B2B}" srcOrd="1" destOrd="0" presId="urn:microsoft.com/office/officeart/2005/8/layout/vList6"/>
    <dgm:cxn modelId="{C4220084-6B58-4479-B907-E8C22F61A22F}" type="presParOf" srcId="{3E805833-47B6-4791-B6CF-206D431112CE}" destId="{8E502F76-500F-41BF-8E56-EBDC413FADED}" srcOrd="3" destOrd="0" presId="urn:microsoft.com/office/officeart/2005/8/layout/vList6"/>
    <dgm:cxn modelId="{435FE26C-0559-4604-AC79-740196D289AE}" type="presParOf" srcId="{3E805833-47B6-4791-B6CF-206D431112CE}" destId="{F4C53194-1B7C-4691-9EA3-8FCA5EC47DC2}" srcOrd="4" destOrd="0" presId="urn:microsoft.com/office/officeart/2005/8/layout/vList6"/>
    <dgm:cxn modelId="{6016A8C9-BB63-4F93-B193-88ED5C5BD828}" type="presParOf" srcId="{F4C53194-1B7C-4691-9EA3-8FCA5EC47DC2}" destId="{778B17B3-8D14-4BD4-B65C-A4E0A5DB6CEC}" srcOrd="0" destOrd="0" presId="urn:microsoft.com/office/officeart/2005/8/layout/vList6"/>
    <dgm:cxn modelId="{8A8F054F-A2FB-4D34-A099-F90D2EDA529A}" type="presParOf" srcId="{F4C53194-1B7C-4691-9EA3-8FCA5EC47DC2}" destId="{AB4FB588-30C9-4568-B09A-2232FF92C4F2}" srcOrd="1" destOrd="0" presId="urn:microsoft.com/office/officeart/2005/8/layout/vList6"/>
    <dgm:cxn modelId="{FA841687-96B7-4788-8F7E-4AAF77BBF626}" type="presParOf" srcId="{3E805833-47B6-4791-B6CF-206D431112CE}" destId="{6DD8C41E-A29D-4E12-8E32-DD77C4302DF9}" srcOrd="5" destOrd="0" presId="urn:microsoft.com/office/officeart/2005/8/layout/vList6"/>
    <dgm:cxn modelId="{AF8DC5F8-237E-4504-BAA8-E0C4962409CF}" type="presParOf" srcId="{3E805833-47B6-4791-B6CF-206D431112CE}" destId="{50A3DE8A-DB1F-4F06-BB52-A56CD6406617}" srcOrd="6" destOrd="0" presId="urn:microsoft.com/office/officeart/2005/8/layout/vList6"/>
    <dgm:cxn modelId="{28C24260-9878-4FA3-9AB8-5A3AB9A36D8D}" type="presParOf" srcId="{50A3DE8A-DB1F-4F06-BB52-A56CD6406617}" destId="{0307A502-64F6-4BD0-9BFD-CB638B8339AB}" srcOrd="0" destOrd="0" presId="urn:microsoft.com/office/officeart/2005/8/layout/vList6"/>
    <dgm:cxn modelId="{416B7AAB-D08B-40BE-AB3C-56D6AA1DE81E}" type="presParOf" srcId="{50A3DE8A-DB1F-4F06-BB52-A56CD6406617}" destId="{DFFF4530-1A7F-477E-8944-C4BD10EA179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F20008-7240-4126-9151-78AADCE2A933}" type="doc">
      <dgm:prSet loTypeId="urn:microsoft.com/office/officeart/2005/8/layout/chevron2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09E846A-E970-4B74-8418-781EE449CB92}">
      <dgm:prSet/>
      <dgm:spPr>
        <a:ln w="28575"/>
      </dgm:spPr>
      <dgm:t>
        <a:bodyPr/>
        <a:lstStyle/>
        <a:p>
          <a:r>
            <a:rPr lang="uk-UA" b="1" dirty="0"/>
            <a:t>1</a:t>
          </a:r>
        </a:p>
      </dgm:t>
    </dgm:pt>
    <dgm:pt modelId="{C352CC73-552F-4EF0-9F6F-FE0577FDB472}" type="parTrans" cxnId="{5D5789AB-40F8-46D4-816D-841AD6C047F4}">
      <dgm:prSet/>
      <dgm:spPr/>
      <dgm:t>
        <a:bodyPr/>
        <a:lstStyle/>
        <a:p>
          <a:endParaRPr lang="en-US"/>
        </a:p>
      </dgm:t>
    </dgm:pt>
    <dgm:pt modelId="{BB2DC431-E193-4A6C-AE84-ADFBB165D409}" type="sibTrans" cxnId="{5D5789AB-40F8-46D4-816D-841AD6C047F4}">
      <dgm:prSet/>
      <dgm:spPr/>
      <dgm:t>
        <a:bodyPr/>
        <a:lstStyle/>
        <a:p>
          <a:endParaRPr lang="en-US"/>
        </a:p>
      </dgm:t>
    </dgm:pt>
    <dgm:pt modelId="{5B117646-625C-40FC-8775-F527B190352A}">
      <dgm:prSet custT="1"/>
      <dgm:spPr>
        <a:ln w="28575"/>
      </dgm:spPr>
      <dgm:t>
        <a:bodyPr/>
        <a:lstStyle/>
        <a:p>
          <a:r>
            <a:rPr lang="uk-UA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Додавання користувачем додаткових обмежень.</a:t>
          </a:r>
        </a:p>
      </dgm:t>
    </dgm:pt>
    <dgm:pt modelId="{C16276B0-E136-43E9-B618-21A576595BF1}" type="parTrans" cxnId="{1AE49ACC-2372-4BBA-BBE8-4E81155BC21E}">
      <dgm:prSet/>
      <dgm:spPr/>
      <dgm:t>
        <a:bodyPr/>
        <a:lstStyle/>
        <a:p>
          <a:endParaRPr lang="en-US"/>
        </a:p>
      </dgm:t>
    </dgm:pt>
    <dgm:pt modelId="{F6802300-E022-4507-BA53-72DB9769CF61}" type="sibTrans" cxnId="{1AE49ACC-2372-4BBA-BBE8-4E81155BC21E}">
      <dgm:prSet/>
      <dgm:spPr/>
      <dgm:t>
        <a:bodyPr/>
        <a:lstStyle/>
        <a:p>
          <a:endParaRPr lang="en-US"/>
        </a:p>
      </dgm:t>
    </dgm:pt>
    <dgm:pt modelId="{87F7B7C0-87D3-446C-9602-91B07D1C0F06}">
      <dgm:prSet custT="1"/>
      <dgm:spPr>
        <a:ln w="28575"/>
      </dgm:spPr>
      <dgm:t>
        <a:bodyPr/>
        <a:lstStyle/>
        <a:p>
          <a:r>
            <a:rPr lang="uk-UA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Введення користувачем отриманих від експертів даних.</a:t>
          </a:r>
        </a:p>
      </dgm:t>
    </dgm:pt>
    <dgm:pt modelId="{D0BBA66B-BA99-4914-A266-8CF6D36BF974}" type="parTrans" cxnId="{EFBEA720-EF37-4DFA-8E32-F6EB71B7E291}">
      <dgm:prSet/>
      <dgm:spPr/>
      <dgm:t>
        <a:bodyPr/>
        <a:lstStyle/>
        <a:p>
          <a:endParaRPr lang="en-US"/>
        </a:p>
      </dgm:t>
    </dgm:pt>
    <dgm:pt modelId="{E13A5943-EA6D-48AD-84F7-B3A9AC1519AE}" type="sibTrans" cxnId="{EFBEA720-EF37-4DFA-8E32-F6EB71B7E291}">
      <dgm:prSet/>
      <dgm:spPr/>
      <dgm:t>
        <a:bodyPr/>
        <a:lstStyle/>
        <a:p>
          <a:endParaRPr lang="en-US"/>
        </a:p>
      </dgm:t>
    </dgm:pt>
    <dgm:pt modelId="{07982F22-85DB-4ABA-9D24-374FC0F168AF}">
      <dgm:prSet custT="1"/>
      <dgm:spPr>
        <a:ln w="28575"/>
      </dgm:spPr>
      <dgm:t>
        <a:bodyPr/>
        <a:lstStyle/>
        <a:p>
          <a:r>
            <a:rPr lang="uk-UA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Автоматична генерація структури ГІМАС та ініціалізація АОП з усіма необхідними ІА для кожної класифікаційної ознаки.</a:t>
          </a:r>
        </a:p>
      </dgm:t>
    </dgm:pt>
    <dgm:pt modelId="{D2E486B3-F847-4FF8-9F66-241F0D58CF75}" type="parTrans" cxnId="{F3C686FB-D366-49AF-A33A-91FED8533D72}">
      <dgm:prSet/>
      <dgm:spPr/>
      <dgm:t>
        <a:bodyPr/>
        <a:lstStyle/>
        <a:p>
          <a:endParaRPr lang="en-US"/>
        </a:p>
      </dgm:t>
    </dgm:pt>
    <dgm:pt modelId="{C9502756-DDEB-4270-8019-4CD063F7D41F}" type="sibTrans" cxnId="{F3C686FB-D366-49AF-A33A-91FED8533D72}">
      <dgm:prSet/>
      <dgm:spPr/>
      <dgm:t>
        <a:bodyPr/>
        <a:lstStyle/>
        <a:p>
          <a:endParaRPr lang="en-US"/>
        </a:p>
      </dgm:t>
    </dgm:pt>
    <dgm:pt modelId="{5D515E7F-3FB3-41D1-B8BB-192D39E9C9B7}">
      <dgm:prSet custT="1"/>
      <dgm:spPr>
        <a:ln w="28575"/>
      </dgm:spPr>
      <dgm:t>
        <a:bodyPr/>
        <a:lstStyle/>
        <a:p>
          <a:r>
            <a:rPr lang="uk-UA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Зберігання структури та налаштувань системи для повторного використання.</a:t>
          </a:r>
        </a:p>
      </dgm:t>
    </dgm:pt>
    <dgm:pt modelId="{2366364D-631A-428B-AEDC-B4CBF66DE5C2}" type="parTrans" cxnId="{939AF879-C21D-416D-8F21-868CD1E66E73}">
      <dgm:prSet/>
      <dgm:spPr/>
      <dgm:t>
        <a:bodyPr/>
        <a:lstStyle/>
        <a:p>
          <a:endParaRPr lang="en-US"/>
        </a:p>
      </dgm:t>
    </dgm:pt>
    <dgm:pt modelId="{EDF18C5C-0835-40CB-A325-CD0FFF9DED2E}" type="sibTrans" cxnId="{939AF879-C21D-416D-8F21-868CD1E66E73}">
      <dgm:prSet/>
      <dgm:spPr/>
      <dgm:t>
        <a:bodyPr/>
        <a:lstStyle/>
        <a:p>
          <a:endParaRPr lang="en-US"/>
        </a:p>
      </dgm:t>
    </dgm:pt>
    <dgm:pt modelId="{5DCD00DB-4247-4177-9C07-22A02EDB1DE4}">
      <dgm:prSet custT="1"/>
      <dgm:spPr>
        <a:ln w="28575"/>
      </dgm:spPr>
      <dgm:t>
        <a:bodyPr/>
        <a:lstStyle/>
        <a:p>
          <a:r>
            <a:rPr lang="uk-UA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Додавання користувачем вирішальних динамічних показників, наборів їх значень та послідовності налаштування.</a:t>
          </a:r>
        </a:p>
      </dgm:t>
    </dgm:pt>
    <dgm:pt modelId="{DA1F45EA-3C9B-4C12-A0AE-6B7CE851DBF5}" type="parTrans" cxnId="{68BBC06C-B573-4504-BA4B-5B9AF4751CCC}">
      <dgm:prSet/>
      <dgm:spPr/>
      <dgm:t>
        <a:bodyPr/>
        <a:lstStyle/>
        <a:p>
          <a:endParaRPr lang="en-US"/>
        </a:p>
      </dgm:t>
    </dgm:pt>
    <dgm:pt modelId="{C12E3CFC-BE29-42BA-86E7-F2307200BBA1}" type="sibTrans" cxnId="{68BBC06C-B573-4504-BA4B-5B9AF4751CCC}">
      <dgm:prSet/>
      <dgm:spPr/>
      <dgm:t>
        <a:bodyPr/>
        <a:lstStyle/>
        <a:p>
          <a:endParaRPr lang="en-US"/>
        </a:p>
      </dgm:t>
    </dgm:pt>
    <dgm:pt modelId="{F13045D2-4119-4885-BDCE-ABD42DDE789A}">
      <dgm:prSet/>
      <dgm:spPr>
        <a:ln w="28575"/>
      </dgm:spPr>
      <dgm:t>
        <a:bodyPr/>
        <a:lstStyle/>
        <a:p>
          <a:r>
            <a:rPr lang="uk-UA" b="1" dirty="0"/>
            <a:t>2</a:t>
          </a:r>
        </a:p>
      </dgm:t>
    </dgm:pt>
    <dgm:pt modelId="{7625BF2B-E4F5-492B-A8ED-E736971D30A0}" type="parTrans" cxnId="{3E324D84-9C23-48FD-8BD5-D1E9817A8690}">
      <dgm:prSet/>
      <dgm:spPr/>
      <dgm:t>
        <a:bodyPr/>
        <a:lstStyle/>
        <a:p>
          <a:endParaRPr lang="en-US"/>
        </a:p>
      </dgm:t>
    </dgm:pt>
    <dgm:pt modelId="{7573456C-29B5-42E1-981E-B00809F5DAF4}" type="sibTrans" cxnId="{3E324D84-9C23-48FD-8BD5-D1E9817A8690}">
      <dgm:prSet/>
      <dgm:spPr/>
      <dgm:t>
        <a:bodyPr/>
        <a:lstStyle/>
        <a:p>
          <a:endParaRPr lang="en-US"/>
        </a:p>
      </dgm:t>
    </dgm:pt>
    <dgm:pt modelId="{DEC95055-00AE-436C-8FA9-6991C267CB47}">
      <dgm:prSet/>
      <dgm:spPr>
        <a:ln w="28575"/>
      </dgm:spPr>
      <dgm:t>
        <a:bodyPr/>
        <a:lstStyle/>
        <a:p>
          <a:r>
            <a:rPr lang="uk-UA" b="1" dirty="0"/>
            <a:t>3</a:t>
          </a:r>
        </a:p>
      </dgm:t>
    </dgm:pt>
    <dgm:pt modelId="{B46BF710-A8EF-4EA6-A5CB-A0CD25C1DC37}" type="parTrans" cxnId="{BCBBFE81-A41D-431C-A17D-22BE788195C3}">
      <dgm:prSet/>
      <dgm:spPr/>
      <dgm:t>
        <a:bodyPr/>
        <a:lstStyle/>
        <a:p>
          <a:endParaRPr lang="en-US"/>
        </a:p>
      </dgm:t>
    </dgm:pt>
    <dgm:pt modelId="{13DECE0E-932B-4CA6-AE7A-D917DE620698}" type="sibTrans" cxnId="{BCBBFE81-A41D-431C-A17D-22BE788195C3}">
      <dgm:prSet/>
      <dgm:spPr/>
      <dgm:t>
        <a:bodyPr/>
        <a:lstStyle/>
        <a:p>
          <a:endParaRPr lang="en-US"/>
        </a:p>
      </dgm:t>
    </dgm:pt>
    <dgm:pt modelId="{CEA0BE7E-B687-4DAB-AA4C-FF50F53B59DD}">
      <dgm:prSet/>
      <dgm:spPr>
        <a:ln w="28575"/>
      </dgm:spPr>
      <dgm:t>
        <a:bodyPr/>
        <a:lstStyle/>
        <a:p>
          <a:r>
            <a:rPr lang="uk-UA" b="1" dirty="0"/>
            <a:t>4</a:t>
          </a:r>
        </a:p>
      </dgm:t>
    </dgm:pt>
    <dgm:pt modelId="{F0DD6C56-6C0A-4E0F-A0AA-C669CD1B0F8C}" type="parTrans" cxnId="{7DD86AC2-FBDE-42A3-953B-87AC5B477240}">
      <dgm:prSet/>
      <dgm:spPr/>
      <dgm:t>
        <a:bodyPr/>
        <a:lstStyle/>
        <a:p>
          <a:endParaRPr lang="en-US"/>
        </a:p>
      </dgm:t>
    </dgm:pt>
    <dgm:pt modelId="{68B403FF-237B-4EAC-BE29-C718D702EB6D}" type="sibTrans" cxnId="{7DD86AC2-FBDE-42A3-953B-87AC5B477240}">
      <dgm:prSet/>
      <dgm:spPr/>
      <dgm:t>
        <a:bodyPr/>
        <a:lstStyle/>
        <a:p>
          <a:endParaRPr lang="en-US"/>
        </a:p>
      </dgm:t>
    </dgm:pt>
    <dgm:pt modelId="{D7E1CA68-AFF6-4D3B-B255-D247FDBB7B97}">
      <dgm:prSet/>
      <dgm:spPr>
        <a:ln w="28575"/>
      </dgm:spPr>
      <dgm:t>
        <a:bodyPr/>
        <a:lstStyle/>
        <a:p>
          <a:r>
            <a:rPr lang="uk-UA" b="1" dirty="0"/>
            <a:t>5</a:t>
          </a:r>
        </a:p>
      </dgm:t>
    </dgm:pt>
    <dgm:pt modelId="{4F495A50-EB6E-47CB-9523-D5168F0187C3}" type="parTrans" cxnId="{6A15E3AA-A6CB-4DDB-A434-BF9980CFDC8C}">
      <dgm:prSet/>
      <dgm:spPr/>
      <dgm:t>
        <a:bodyPr/>
        <a:lstStyle/>
        <a:p>
          <a:endParaRPr lang="en-US"/>
        </a:p>
      </dgm:t>
    </dgm:pt>
    <dgm:pt modelId="{04026357-F641-4231-ADFB-7CC7F167CF2F}" type="sibTrans" cxnId="{6A15E3AA-A6CB-4DDB-A434-BF9980CFDC8C}">
      <dgm:prSet/>
      <dgm:spPr/>
      <dgm:t>
        <a:bodyPr/>
        <a:lstStyle/>
        <a:p>
          <a:endParaRPr lang="en-US"/>
        </a:p>
      </dgm:t>
    </dgm:pt>
    <dgm:pt modelId="{256FE117-BEB1-4F96-8464-7A90DBD08EF8}" type="pres">
      <dgm:prSet presAssocID="{D1F20008-7240-4126-9151-78AADCE2A933}" presName="linearFlow" presStyleCnt="0">
        <dgm:presLayoutVars>
          <dgm:dir/>
          <dgm:animLvl val="lvl"/>
          <dgm:resizeHandles val="exact"/>
        </dgm:presLayoutVars>
      </dgm:prSet>
      <dgm:spPr/>
    </dgm:pt>
    <dgm:pt modelId="{A4277AC0-146A-47A9-A970-333E7A1D8BD5}" type="pres">
      <dgm:prSet presAssocID="{409E846A-E970-4B74-8418-781EE449CB92}" presName="composite" presStyleCnt="0"/>
      <dgm:spPr/>
    </dgm:pt>
    <dgm:pt modelId="{9906FEF4-A8D1-4DA9-AAB8-6231F01B0EDB}" type="pres">
      <dgm:prSet presAssocID="{409E846A-E970-4B74-8418-781EE449CB9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EFA7486-ECC2-4C4F-BA6A-3E0425CA717A}" type="pres">
      <dgm:prSet presAssocID="{409E846A-E970-4B74-8418-781EE449CB92}" presName="descendantText" presStyleLbl="alignAcc1" presStyleIdx="0" presStyleCnt="5">
        <dgm:presLayoutVars>
          <dgm:bulletEnabled val="1"/>
        </dgm:presLayoutVars>
      </dgm:prSet>
      <dgm:spPr/>
    </dgm:pt>
    <dgm:pt modelId="{54D6944D-E10F-4C3D-9C6D-7F6AD17F76F6}" type="pres">
      <dgm:prSet presAssocID="{BB2DC431-E193-4A6C-AE84-ADFBB165D409}" presName="sp" presStyleCnt="0"/>
      <dgm:spPr/>
    </dgm:pt>
    <dgm:pt modelId="{624C2F31-9E80-45FD-A942-6314AF714584}" type="pres">
      <dgm:prSet presAssocID="{F13045D2-4119-4885-BDCE-ABD42DDE789A}" presName="composite" presStyleCnt="0"/>
      <dgm:spPr/>
    </dgm:pt>
    <dgm:pt modelId="{1BFFE997-1910-46CF-884F-5067EA0F4989}" type="pres">
      <dgm:prSet presAssocID="{F13045D2-4119-4885-BDCE-ABD42DDE789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F467FC1-F07D-4D2B-81C4-90F4FD4492AE}" type="pres">
      <dgm:prSet presAssocID="{F13045D2-4119-4885-BDCE-ABD42DDE789A}" presName="descendantText" presStyleLbl="alignAcc1" presStyleIdx="1" presStyleCnt="5">
        <dgm:presLayoutVars>
          <dgm:bulletEnabled val="1"/>
        </dgm:presLayoutVars>
      </dgm:prSet>
      <dgm:spPr/>
    </dgm:pt>
    <dgm:pt modelId="{5ECB6E9A-5867-4ED4-9AF0-AD96B057C3CC}" type="pres">
      <dgm:prSet presAssocID="{7573456C-29B5-42E1-981E-B00809F5DAF4}" presName="sp" presStyleCnt="0"/>
      <dgm:spPr/>
    </dgm:pt>
    <dgm:pt modelId="{8F04D75C-24D7-48DB-A2E5-78E06A2B1BDE}" type="pres">
      <dgm:prSet presAssocID="{DEC95055-00AE-436C-8FA9-6991C267CB47}" presName="composite" presStyleCnt="0"/>
      <dgm:spPr/>
    </dgm:pt>
    <dgm:pt modelId="{00001853-7DF0-4F9D-995D-A21CE746434C}" type="pres">
      <dgm:prSet presAssocID="{DEC95055-00AE-436C-8FA9-6991C267CB4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E9C43E0-77A4-4F86-B79B-474F483014FD}" type="pres">
      <dgm:prSet presAssocID="{DEC95055-00AE-436C-8FA9-6991C267CB47}" presName="descendantText" presStyleLbl="alignAcc1" presStyleIdx="2" presStyleCnt="5">
        <dgm:presLayoutVars>
          <dgm:bulletEnabled val="1"/>
        </dgm:presLayoutVars>
      </dgm:prSet>
      <dgm:spPr/>
    </dgm:pt>
    <dgm:pt modelId="{8BDB3808-B59E-4B5D-8BE7-8C0E412F7A27}" type="pres">
      <dgm:prSet presAssocID="{13DECE0E-932B-4CA6-AE7A-D917DE620698}" presName="sp" presStyleCnt="0"/>
      <dgm:spPr/>
    </dgm:pt>
    <dgm:pt modelId="{F1B6AC19-2248-47F3-AB99-D89573EB2E92}" type="pres">
      <dgm:prSet presAssocID="{CEA0BE7E-B687-4DAB-AA4C-FF50F53B59DD}" presName="composite" presStyleCnt="0"/>
      <dgm:spPr/>
    </dgm:pt>
    <dgm:pt modelId="{B079F5EA-A6C1-4B87-95BB-5BDA778A19B2}" type="pres">
      <dgm:prSet presAssocID="{CEA0BE7E-B687-4DAB-AA4C-FF50F53B59D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C7135E8-FBE6-4E54-94E0-51B111D52BC1}" type="pres">
      <dgm:prSet presAssocID="{CEA0BE7E-B687-4DAB-AA4C-FF50F53B59DD}" presName="descendantText" presStyleLbl="alignAcc1" presStyleIdx="3" presStyleCnt="5">
        <dgm:presLayoutVars>
          <dgm:bulletEnabled val="1"/>
        </dgm:presLayoutVars>
      </dgm:prSet>
      <dgm:spPr/>
    </dgm:pt>
    <dgm:pt modelId="{45808117-BBEB-4F63-AC08-77DC07121D3F}" type="pres">
      <dgm:prSet presAssocID="{68B403FF-237B-4EAC-BE29-C718D702EB6D}" presName="sp" presStyleCnt="0"/>
      <dgm:spPr/>
    </dgm:pt>
    <dgm:pt modelId="{29EC0B7A-F69B-4C27-85A4-EBDBEB1CC59E}" type="pres">
      <dgm:prSet presAssocID="{D7E1CA68-AFF6-4D3B-B255-D247FDBB7B97}" presName="composite" presStyleCnt="0"/>
      <dgm:spPr/>
    </dgm:pt>
    <dgm:pt modelId="{377079D5-079B-4004-B0C2-9185E7B8DEE4}" type="pres">
      <dgm:prSet presAssocID="{D7E1CA68-AFF6-4D3B-B255-D247FDBB7B9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BD46E97-BFB7-4F2A-B971-6127F48311BF}" type="pres">
      <dgm:prSet presAssocID="{D7E1CA68-AFF6-4D3B-B255-D247FDBB7B9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59BE409-E676-4714-B708-AE56B62D64A0}" type="presOf" srcId="{DEC95055-00AE-436C-8FA9-6991C267CB47}" destId="{00001853-7DF0-4F9D-995D-A21CE746434C}" srcOrd="0" destOrd="0" presId="urn:microsoft.com/office/officeart/2005/8/layout/chevron2"/>
    <dgm:cxn modelId="{EFBEA720-EF37-4DFA-8E32-F6EB71B7E291}" srcId="{DEC95055-00AE-436C-8FA9-6991C267CB47}" destId="{87F7B7C0-87D3-446C-9602-91B07D1C0F06}" srcOrd="0" destOrd="0" parTransId="{D0BBA66B-BA99-4914-A266-8CF6D36BF974}" sibTransId="{E13A5943-EA6D-48AD-84F7-B3A9AC1519AE}"/>
    <dgm:cxn modelId="{7E68AB35-D485-4538-A945-D8CCC8A1489A}" type="presOf" srcId="{F13045D2-4119-4885-BDCE-ABD42DDE789A}" destId="{1BFFE997-1910-46CF-884F-5067EA0F4989}" srcOrd="0" destOrd="0" presId="urn:microsoft.com/office/officeart/2005/8/layout/chevron2"/>
    <dgm:cxn modelId="{61588A60-8B2A-4100-A38B-A694CA7B298B}" type="presOf" srcId="{CEA0BE7E-B687-4DAB-AA4C-FF50F53B59DD}" destId="{B079F5EA-A6C1-4B87-95BB-5BDA778A19B2}" srcOrd="0" destOrd="0" presId="urn:microsoft.com/office/officeart/2005/8/layout/chevron2"/>
    <dgm:cxn modelId="{033A4B62-99F4-4EDE-A150-E24B4E969B44}" type="presOf" srcId="{D1F20008-7240-4126-9151-78AADCE2A933}" destId="{256FE117-BEB1-4F96-8464-7A90DBD08EF8}" srcOrd="0" destOrd="0" presId="urn:microsoft.com/office/officeart/2005/8/layout/chevron2"/>
    <dgm:cxn modelId="{68BBC06C-B573-4504-BA4B-5B9AF4751CCC}" srcId="{409E846A-E970-4B74-8418-781EE449CB92}" destId="{5DCD00DB-4247-4177-9C07-22A02EDB1DE4}" srcOrd="0" destOrd="0" parTransId="{DA1F45EA-3C9B-4C12-A0AE-6B7CE851DBF5}" sibTransId="{C12E3CFC-BE29-42BA-86E7-F2307200BBA1}"/>
    <dgm:cxn modelId="{440B9456-CB42-4BC1-B943-7637F53D6AB7}" type="presOf" srcId="{D7E1CA68-AFF6-4D3B-B255-D247FDBB7B97}" destId="{377079D5-079B-4004-B0C2-9185E7B8DEE4}" srcOrd="0" destOrd="0" presId="urn:microsoft.com/office/officeart/2005/8/layout/chevron2"/>
    <dgm:cxn modelId="{939AF879-C21D-416D-8F21-868CD1E66E73}" srcId="{D7E1CA68-AFF6-4D3B-B255-D247FDBB7B97}" destId="{5D515E7F-3FB3-41D1-B8BB-192D39E9C9B7}" srcOrd="0" destOrd="0" parTransId="{2366364D-631A-428B-AEDC-B4CBF66DE5C2}" sibTransId="{EDF18C5C-0835-40CB-A325-CD0FFF9DED2E}"/>
    <dgm:cxn modelId="{BCBBFE81-A41D-431C-A17D-22BE788195C3}" srcId="{D1F20008-7240-4126-9151-78AADCE2A933}" destId="{DEC95055-00AE-436C-8FA9-6991C267CB47}" srcOrd="2" destOrd="0" parTransId="{B46BF710-A8EF-4EA6-A5CB-A0CD25C1DC37}" sibTransId="{13DECE0E-932B-4CA6-AE7A-D917DE620698}"/>
    <dgm:cxn modelId="{3E324D84-9C23-48FD-8BD5-D1E9817A8690}" srcId="{D1F20008-7240-4126-9151-78AADCE2A933}" destId="{F13045D2-4119-4885-BDCE-ABD42DDE789A}" srcOrd="1" destOrd="0" parTransId="{7625BF2B-E4F5-492B-A8ED-E736971D30A0}" sibTransId="{7573456C-29B5-42E1-981E-B00809F5DAF4}"/>
    <dgm:cxn modelId="{6A15E3AA-A6CB-4DDB-A434-BF9980CFDC8C}" srcId="{D1F20008-7240-4126-9151-78AADCE2A933}" destId="{D7E1CA68-AFF6-4D3B-B255-D247FDBB7B97}" srcOrd="4" destOrd="0" parTransId="{4F495A50-EB6E-47CB-9523-D5168F0187C3}" sibTransId="{04026357-F641-4231-ADFB-7CC7F167CF2F}"/>
    <dgm:cxn modelId="{5D5789AB-40F8-46D4-816D-841AD6C047F4}" srcId="{D1F20008-7240-4126-9151-78AADCE2A933}" destId="{409E846A-E970-4B74-8418-781EE449CB92}" srcOrd="0" destOrd="0" parTransId="{C352CC73-552F-4EF0-9F6F-FE0577FDB472}" sibTransId="{BB2DC431-E193-4A6C-AE84-ADFBB165D409}"/>
    <dgm:cxn modelId="{86EC7AC0-4511-4BB0-B1D2-EF3DC0434741}" type="presOf" srcId="{87F7B7C0-87D3-446C-9602-91B07D1C0F06}" destId="{BE9C43E0-77A4-4F86-B79B-474F483014FD}" srcOrd="0" destOrd="0" presId="urn:microsoft.com/office/officeart/2005/8/layout/chevron2"/>
    <dgm:cxn modelId="{7DD86AC2-FBDE-42A3-953B-87AC5B477240}" srcId="{D1F20008-7240-4126-9151-78AADCE2A933}" destId="{CEA0BE7E-B687-4DAB-AA4C-FF50F53B59DD}" srcOrd="3" destOrd="0" parTransId="{F0DD6C56-6C0A-4E0F-A0AA-C669CD1B0F8C}" sibTransId="{68B403FF-237B-4EAC-BE29-C718D702EB6D}"/>
    <dgm:cxn modelId="{4D41A8C2-30D5-4C93-AC9B-9AEEB655830A}" type="presOf" srcId="{5DCD00DB-4247-4177-9C07-22A02EDB1DE4}" destId="{FEFA7486-ECC2-4C4F-BA6A-3E0425CA717A}" srcOrd="0" destOrd="0" presId="urn:microsoft.com/office/officeart/2005/8/layout/chevron2"/>
    <dgm:cxn modelId="{336231C5-8725-4734-9B9B-CA476CC24AE8}" type="presOf" srcId="{5B117646-625C-40FC-8775-F527B190352A}" destId="{6F467FC1-F07D-4D2B-81C4-90F4FD4492AE}" srcOrd="0" destOrd="0" presId="urn:microsoft.com/office/officeart/2005/8/layout/chevron2"/>
    <dgm:cxn modelId="{090599C6-8E68-4BB5-8AA7-0D538BB3DA2F}" type="presOf" srcId="{409E846A-E970-4B74-8418-781EE449CB92}" destId="{9906FEF4-A8D1-4DA9-AAB8-6231F01B0EDB}" srcOrd="0" destOrd="0" presId="urn:microsoft.com/office/officeart/2005/8/layout/chevron2"/>
    <dgm:cxn modelId="{1AE49ACC-2372-4BBA-BBE8-4E81155BC21E}" srcId="{F13045D2-4119-4885-BDCE-ABD42DDE789A}" destId="{5B117646-625C-40FC-8775-F527B190352A}" srcOrd="0" destOrd="0" parTransId="{C16276B0-E136-43E9-B618-21A576595BF1}" sibTransId="{F6802300-E022-4507-BA53-72DB9769CF61}"/>
    <dgm:cxn modelId="{5DCED0E2-BA9B-4F97-A5E9-EF496E096F1A}" type="presOf" srcId="{07982F22-85DB-4ABA-9D24-374FC0F168AF}" destId="{3C7135E8-FBE6-4E54-94E0-51B111D52BC1}" srcOrd="0" destOrd="0" presId="urn:microsoft.com/office/officeart/2005/8/layout/chevron2"/>
    <dgm:cxn modelId="{A788E2F2-5F99-435C-80FF-FB2D869D9490}" type="presOf" srcId="{5D515E7F-3FB3-41D1-B8BB-192D39E9C9B7}" destId="{DBD46E97-BFB7-4F2A-B971-6127F48311BF}" srcOrd="0" destOrd="0" presId="urn:microsoft.com/office/officeart/2005/8/layout/chevron2"/>
    <dgm:cxn modelId="{F3C686FB-D366-49AF-A33A-91FED8533D72}" srcId="{CEA0BE7E-B687-4DAB-AA4C-FF50F53B59DD}" destId="{07982F22-85DB-4ABA-9D24-374FC0F168AF}" srcOrd="0" destOrd="0" parTransId="{D2E486B3-F847-4FF8-9F66-241F0D58CF75}" sibTransId="{C9502756-DDEB-4270-8019-4CD063F7D41F}"/>
    <dgm:cxn modelId="{135F5774-5C39-4F8E-8DAC-E8A74EF19910}" type="presParOf" srcId="{256FE117-BEB1-4F96-8464-7A90DBD08EF8}" destId="{A4277AC0-146A-47A9-A970-333E7A1D8BD5}" srcOrd="0" destOrd="0" presId="urn:microsoft.com/office/officeart/2005/8/layout/chevron2"/>
    <dgm:cxn modelId="{5BD075CB-8CE0-46E7-A272-2AC83F6FEB4E}" type="presParOf" srcId="{A4277AC0-146A-47A9-A970-333E7A1D8BD5}" destId="{9906FEF4-A8D1-4DA9-AAB8-6231F01B0EDB}" srcOrd="0" destOrd="0" presId="urn:microsoft.com/office/officeart/2005/8/layout/chevron2"/>
    <dgm:cxn modelId="{7EE4E65B-1D14-4442-A4EA-F39453BEFFB6}" type="presParOf" srcId="{A4277AC0-146A-47A9-A970-333E7A1D8BD5}" destId="{FEFA7486-ECC2-4C4F-BA6A-3E0425CA717A}" srcOrd="1" destOrd="0" presId="urn:microsoft.com/office/officeart/2005/8/layout/chevron2"/>
    <dgm:cxn modelId="{6D4D9FC6-750D-495B-9A56-ADFE64FAF38E}" type="presParOf" srcId="{256FE117-BEB1-4F96-8464-7A90DBD08EF8}" destId="{54D6944D-E10F-4C3D-9C6D-7F6AD17F76F6}" srcOrd="1" destOrd="0" presId="urn:microsoft.com/office/officeart/2005/8/layout/chevron2"/>
    <dgm:cxn modelId="{14871F3C-5972-4364-8B7B-A0ECA99B6C1B}" type="presParOf" srcId="{256FE117-BEB1-4F96-8464-7A90DBD08EF8}" destId="{624C2F31-9E80-45FD-A942-6314AF714584}" srcOrd="2" destOrd="0" presId="urn:microsoft.com/office/officeart/2005/8/layout/chevron2"/>
    <dgm:cxn modelId="{3FBBFB24-4C9B-4B6E-8946-3CAD8A0BD9AE}" type="presParOf" srcId="{624C2F31-9E80-45FD-A942-6314AF714584}" destId="{1BFFE997-1910-46CF-884F-5067EA0F4989}" srcOrd="0" destOrd="0" presId="urn:microsoft.com/office/officeart/2005/8/layout/chevron2"/>
    <dgm:cxn modelId="{55615E9C-BA96-4AD6-91D1-F6A96E9E2213}" type="presParOf" srcId="{624C2F31-9E80-45FD-A942-6314AF714584}" destId="{6F467FC1-F07D-4D2B-81C4-90F4FD4492AE}" srcOrd="1" destOrd="0" presId="urn:microsoft.com/office/officeart/2005/8/layout/chevron2"/>
    <dgm:cxn modelId="{4776010B-DABB-4F0C-8107-F2FD26AB2888}" type="presParOf" srcId="{256FE117-BEB1-4F96-8464-7A90DBD08EF8}" destId="{5ECB6E9A-5867-4ED4-9AF0-AD96B057C3CC}" srcOrd="3" destOrd="0" presId="urn:microsoft.com/office/officeart/2005/8/layout/chevron2"/>
    <dgm:cxn modelId="{36C24B68-CC18-49DE-9283-0371B9CB981F}" type="presParOf" srcId="{256FE117-BEB1-4F96-8464-7A90DBD08EF8}" destId="{8F04D75C-24D7-48DB-A2E5-78E06A2B1BDE}" srcOrd="4" destOrd="0" presId="urn:microsoft.com/office/officeart/2005/8/layout/chevron2"/>
    <dgm:cxn modelId="{33CFCA47-4566-4021-87E2-964E373AB39B}" type="presParOf" srcId="{8F04D75C-24D7-48DB-A2E5-78E06A2B1BDE}" destId="{00001853-7DF0-4F9D-995D-A21CE746434C}" srcOrd="0" destOrd="0" presId="urn:microsoft.com/office/officeart/2005/8/layout/chevron2"/>
    <dgm:cxn modelId="{439D80BF-3729-410E-AEE7-A36C7C908C33}" type="presParOf" srcId="{8F04D75C-24D7-48DB-A2E5-78E06A2B1BDE}" destId="{BE9C43E0-77A4-4F86-B79B-474F483014FD}" srcOrd="1" destOrd="0" presId="urn:microsoft.com/office/officeart/2005/8/layout/chevron2"/>
    <dgm:cxn modelId="{7277193E-22AD-45CB-9670-A7E40B61F80D}" type="presParOf" srcId="{256FE117-BEB1-4F96-8464-7A90DBD08EF8}" destId="{8BDB3808-B59E-4B5D-8BE7-8C0E412F7A27}" srcOrd="5" destOrd="0" presId="urn:microsoft.com/office/officeart/2005/8/layout/chevron2"/>
    <dgm:cxn modelId="{05103C0D-876E-47B4-8C57-A83D5584062B}" type="presParOf" srcId="{256FE117-BEB1-4F96-8464-7A90DBD08EF8}" destId="{F1B6AC19-2248-47F3-AB99-D89573EB2E92}" srcOrd="6" destOrd="0" presId="urn:microsoft.com/office/officeart/2005/8/layout/chevron2"/>
    <dgm:cxn modelId="{FC742773-6522-4EA5-8E4E-1672E3BE4E9F}" type="presParOf" srcId="{F1B6AC19-2248-47F3-AB99-D89573EB2E92}" destId="{B079F5EA-A6C1-4B87-95BB-5BDA778A19B2}" srcOrd="0" destOrd="0" presId="urn:microsoft.com/office/officeart/2005/8/layout/chevron2"/>
    <dgm:cxn modelId="{36C0A5BD-DC98-4661-94E0-9286E2E41DC3}" type="presParOf" srcId="{F1B6AC19-2248-47F3-AB99-D89573EB2E92}" destId="{3C7135E8-FBE6-4E54-94E0-51B111D52BC1}" srcOrd="1" destOrd="0" presId="urn:microsoft.com/office/officeart/2005/8/layout/chevron2"/>
    <dgm:cxn modelId="{DCFF3394-5A42-499A-93D4-3388B03D4AD2}" type="presParOf" srcId="{256FE117-BEB1-4F96-8464-7A90DBD08EF8}" destId="{45808117-BBEB-4F63-AC08-77DC07121D3F}" srcOrd="7" destOrd="0" presId="urn:microsoft.com/office/officeart/2005/8/layout/chevron2"/>
    <dgm:cxn modelId="{5ED87BC4-2428-40AF-8809-15D77451C8AA}" type="presParOf" srcId="{256FE117-BEB1-4F96-8464-7A90DBD08EF8}" destId="{29EC0B7A-F69B-4C27-85A4-EBDBEB1CC59E}" srcOrd="8" destOrd="0" presId="urn:microsoft.com/office/officeart/2005/8/layout/chevron2"/>
    <dgm:cxn modelId="{B32119A5-BB2E-407B-88A1-6527FE411FD1}" type="presParOf" srcId="{29EC0B7A-F69B-4C27-85A4-EBDBEB1CC59E}" destId="{377079D5-079B-4004-B0C2-9185E7B8DEE4}" srcOrd="0" destOrd="0" presId="urn:microsoft.com/office/officeart/2005/8/layout/chevron2"/>
    <dgm:cxn modelId="{CB732932-BC49-4101-9490-04B8CD5FC6BA}" type="presParOf" srcId="{29EC0B7A-F69B-4C27-85A4-EBDBEB1CC59E}" destId="{DBD46E97-BFB7-4F2A-B971-6127F48311BF}" srcOrd="1" destOrd="0" presId="urn:microsoft.com/office/officeart/2005/8/layout/chevron2"/>
  </dgm:cxnLst>
  <dgm:bg/>
  <dgm:whole>
    <a:ln w="76200">
      <a:noFill/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EC48BD-B256-4C09-A6BF-7A8C1517E017}" type="doc">
      <dgm:prSet loTypeId="urn:microsoft.com/office/officeart/2005/8/layout/chevron2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E2CC30-D4AC-4A6A-BADB-DE9737B65110}">
      <dgm:prSet/>
      <dgm:spPr>
        <a:ln w="28575"/>
      </dgm:spPr>
      <dgm:t>
        <a:bodyPr/>
        <a:lstStyle/>
        <a:p>
          <a:r>
            <a:rPr lang="uk-UA" b="1" dirty="0"/>
            <a:t>1</a:t>
          </a:r>
        </a:p>
      </dgm:t>
    </dgm:pt>
    <dgm:pt modelId="{C9272E22-30AD-46B9-A734-B0159C2185AC}" type="parTrans" cxnId="{0A2FF521-20B7-4128-8743-DE8BD06FC049}">
      <dgm:prSet/>
      <dgm:spPr/>
      <dgm:t>
        <a:bodyPr/>
        <a:lstStyle/>
        <a:p>
          <a:endParaRPr lang="en-US" b="1"/>
        </a:p>
      </dgm:t>
    </dgm:pt>
    <dgm:pt modelId="{13728594-F743-48C3-87AE-F9FDBFA8BADB}" type="sibTrans" cxnId="{0A2FF521-20B7-4128-8743-DE8BD06FC049}">
      <dgm:prSet/>
      <dgm:spPr/>
      <dgm:t>
        <a:bodyPr/>
        <a:lstStyle/>
        <a:p>
          <a:endParaRPr lang="en-US" b="1"/>
        </a:p>
      </dgm:t>
    </dgm:pt>
    <dgm:pt modelId="{E23B0222-EF2A-46A3-81EE-9D5082F89009}">
      <dgm:prSet/>
      <dgm:spPr>
        <a:ln w="28575"/>
      </dgm:spPr>
      <dgm:t>
        <a:bodyPr/>
        <a:lstStyle/>
        <a:p>
          <a:r>
            <a:rPr lang="uk-UA" b="1" dirty="0"/>
            <a:t>2</a:t>
          </a:r>
        </a:p>
      </dgm:t>
    </dgm:pt>
    <dgm:pt modelId="{B93D7334-8C81-4E10-9C6A-473F86E7E11C}" type="parTrans" cxnId="{53E8E399-43D4-4DE0-BD39-3370F6BC88DB}">
      <dgm:prSet/>
      <dgm:spPr/>
      <dgm:t>
        <a:bodyPr/>
        <a:lstStyle/>
        <a:p>
          <a:endParaRPr lang="en-US" b="1"/>
        </a:p>
      </dgm:t>
    </dgm:pt>
    <dgm:pt modelId="{B5A63B02-2504-447B-B684-63251C3162B2}" type="sibTrans" cxnId="{53E8E399-43D4-4DE0-BD39-3370F6BC88DB}">
      <dgm:prSet/>
      <dgm:spPr/>
      <dgm:t>
        <a:bodyPr/>
        <a:lstStyle/>
        <a:p>
          <a:endParaRPr lang="en-US" b="1"/>
        </a:p>
      </dgm:t>
    </dgm:pt>
    <dgm:pt modelId="{EF88D941-B536-47A7-A827-6275852916C1}">
      <dgm:prSet/>
      <dgm:spPr>
        <a:ln w="28575"/>
      </dgm:spPr>
      <dgm:t>
        <a:bodyPr/>
        <a:lstStyle/>
        <a:p>
          <a:r>
            <a:rPr lang="uk-UA" b="1" dirty="0"/>
            <a:t>3</a:t>
          </a:r>
        </a:p>
      </dgm:t>
    </dgm:pt>
    <dgm:pt modelId="{1ECD7183-C991-4E8A-A972-669726369820}" type="parTrans" cxnId="{AB5FD62B-365D-4577-B4EF-3BBEBAE845B9}">
      <dgm:prSet/>
      <dgm:spPr/>
      <dgm:t>
        <a:bodyPr/>
        <a:lstStyle/>
        <a:p>
          <a:endParaRPr lang="en-US" b="1"/>
        </a:p>
      </dgm:t>
    </dgm:pt>
    <dgm:pt modelId="{CB643D0F-EC8E-4278-8216-B16A5C81F3E6}" type="sibTrans" cxnId="{AB5FD62B-365D-4577-B4EF-3BBEBAE845B9}">
      <dgm:prSet/>
      <dgm:spPr/>
      <dgm:t>
        <a:bodyPr/>
        <a:lstStyle/>
        <a:p>
          <a:endParaRPr lang="en-US" b="1"/>
        </a:p>
      </dgm:t>
    </dgm:pt>
    <dgm:pt modelId="{D1B11E02-7469-48EB-AEE4-A7F2F55F44F9}">
      <dgm:prSet custT="1"/>
      <dgm:spPr>
        <a:ln w="28575"/>
      </dgm:spPr>
      <dgm:t>
        <a:bodyPr/>
        <a:lstStyle/>
        <a:p>
          <a:r>
            <a:rPr lang="uk-UA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Введення користувачем або зчитування з заданої інформаційної підсистеми вхідних значень показників та обмежень.</a:t>
          </a:r>
        </a:p>
      </dgm:t>
    </dgm:pt>
    <dgm:pt modelId="{7DD843D9-4DE0-48F3-87E3-BF1319C625E2}" type="parTrans" cxnId="{B0BF237E-FB73-4E3C-B354-3E09FD38647F}">
      <dgm:prSet/>
      <dgm:spPr/>
      <dgm:t>
        <a:bodyPr/>
        <a:lstStyle/>
        <a:p>
          <a:endParaRPr lang="en-US" b="1"/>
        </a:p>
      </dgm:t>
    </dgm:pt>
    <dgm:pt modelId="{7C7332A2-5820-4C10-84A7-57C017892084}" type="sibTrans" cxnId="{B0BF237E-FB73-4E3C-B354-3E09FD38647F}">
      <dgm:prSet/>
      <dgm:spPr/>
      <dgm:t>
        <a:bodyPr/>
        <a:lstStyle/>
        <a:p>
          <a:endParaRPr lang="en-US" b="1"/>
        </a:p>
      </dgm:t>
    </dgm:pt>
    <dgm:pt modelId="{3043CE91-4A39-430A-B069-AF77C71DB16D}">
      <dgm:prSet custT="1"/>
      <dgm:spPr>
        <a:ln w="28575"/>
      </dgm:spPr>
      <dgm:t>
        <a:bodyPr/>
        <a:lstStyle/>
        <a:p>
          <a:r>
            <a:rPr lang="uk-UA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Реалізація ітераційної процедури ДОК за допомогою ГІМАС.</a:t>
          </a:r>
        </a:p>
      </dgm:t>
    </dgm:pt>
    <dgm:pt modelId="{88BD3764-9115-4C44-807D-AE776F0F7312}" type="parTrans" cxnId="{082BBC08-AC1D-47B7-B561-15CB8CD104C7}">
      <dgm:prSet/>
      <dgm:spPr/>
      <dgm:t>
        <a:bodyPr/>
        <a:lstStyle/>
        <a:p>
          <a:endParaRPr lang="en-US" b="1"/>
        </a:p>
      </dgm:t>
    </dgm:pt>
    <dgm:pt modelId="{7354166A-1934-4C82-A208-0F2FC9791B19}" type="sibTrans" cxnId="{082BBC08-AC1D-47B7-B561-15CB8CD104C7}">
      <dgm:prSet/>
      <dgm:spPr/>
      <dgm:t>
        <a:bodyPr/>
        <a:lstStyle/>
        <a:p>
          <a:endParaRPr lang="en-US" b="1"/>
        </a:p>
      </dgm:t>
    </dgm:pt>
    <dgm:pt modelId="{B7A730D5-C236-4E75-9079-E21F12C94FC4}">
      <dgm:prSet custT="1"/>
      <dgm:spPr>
        <a:ln w="28575"/>
      </dgm:spPr>
      <dgm:t>
        <a:bodyPr/>
        <a:lstStyle/>
        <a:p>
          <a:r>
            <a:rPr lang="uk-UA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Передача результатів до суміжних підсистем та виведення у зручній графічній формі.</a:t>
          </a:r>
        </a:p>
      </dgm:t>
    </dgm:pt>
    <dgm:pt modelId="{48259E30-F8B2-484C-A762-89F3901AFCCA}" type="parTrans" cxnId="{40DE36E1-6424-4B49-AC8C-4B834612709E}">
      <dgm:prSet/>
      <dgm:spPr/>
      <dgm:t>
        <a:bodyPr/>
        <a:lstStyle/>
        <a:p>
          <a:endParaRPr lang="en-US" b="1"/>
        </a:p>
      </dgm:t>
    </dgm:pt>
    <dgm:pt modelId="{18E98CF0-8C8A-4767-B2B5-C7CD4B91CA8F}" type="sibTrans" cxnId="{40DE36E1-6424-4B49-AC8C-4B834612709E}">
      <dgm:prSet/>
      <dgm:spPr/>
      <dgm:t>
        <a:bodyPr/>
        <a:lstStyle/>
        <a:p>
          <a:endParaRPr lang="en-US" b="1"/>
        </a:p>
      </dgm:t>
    </dgm:pt>
    <dgm:pt modelId="{2CB5DFBE-B493-4196-B627-792D73FF2232}" type="pres">
      <dgm:prSet presAssocID="{3EEC48BD-B256-4C09-A6BF-7A8C1517E017}" presName="linearFlow" presStyleCnt="0">
        <dgm:presLayoutVars>
          <dgm:dir/>
          <dgm:animLvl val="lvl"/>
          <dgm:resizeHandles val="exact"/>
        </dgm:presLayoutVars>
      </dgm:prSet>
      <dgm:spPr/>
    </dgm:pt>
    <dgm:pt modelId="{87956D29-65D6-4576-BB4A-EA04EDF8FF92}" type="pres">
      <dgm:prSet presAssocID="{C7E2CC30-D4AC-4A6A-BADB-DE9737B65110}" presName="composite" presStyleCnt="0"/>
      <dgm:spPr/>
    </dgm:pt>
    <dgm:pt modelId="{400CB681-EAE6-4D7E-A62B-10DE6F119F47}" type="pres">
      <dgm:prSet presAssocID="{C7E2CC30-D4AC-4A6A-BADB-DE9737B6511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D751871-5A9F-4174-BAB5-4202BE5A76F3}" type="pres">
      <dgm:prSet presAssocID="{C7E2CC30-D4AC-4A6A-BADB-DE9737B65110}" presName="descendantText" presStyleLbl="alignAcc1" presStyleIdx="0" presStyleCnt="3">
        <dgm:presLayoutVars>
          <dgm:bulletEnabled val="1"/>
        </dgm:presLayoutVars>
      </dgm:prSet>
      <dgm:spPr/>
    </dgm:pt>
    <dgm:pt modelId="{3C240736-011F-411B-B996-0BD306D98C50}" type="pres">
      <dgm:prSet presAssocID="{13728594-F743-48C3-87AE-F9FDBFA8BADB}" presName="sp" presStyleCnt="0"/>
      <dgm:spPr/>
    </dgm:pt>
    <dgm:pt modelId="{BC2FA242-470F-4851-94A1-6B9D9BF55E01}" type="pres">
      <dgm:prSet presAssocID="{E23B0222-EF2A-46A3-81EE-9D5082F89009}" presName="composite" presStyleCnt="0"/>
      <dgm:spPr/>
    </dgm:pt>
    <dgm:pt modelId="{7A6F4A8A-BCE5-4E3A-B58F-8469200E4976}" type="pres">
      <dgm:prSet presAssocID="{E23B0222-EF2A-46A3-81EE-9D5082F8900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026BED1-EEDB-46A6-BA30-56C04523C4BA}" type="pres">
      <dgm:prSet presAssocID="{E23B0222-EF2A-46A3-81EE-9D5082F89009}" presName="descendantText" presStyleLbl="alignAcc1" presStyleIdx="1" presStyleCnt="3">
        <dgm:presLayoutVars>
          <dgm:bulletEnabled val="1"/>
        </dgm:presLayoutVars>
      </dgm:prSet>
      <dgm:spPr/>
    </dgm:pt>
    <dgm:pt modelId="{32E5C6C7-80B8-4DBE-BE15-902811D0A1A6}" type="pres">
      <dgm:prSet presAssocID="{B5A63B02-2504-447B-B684-63251C3162B2}" presName="sp" presStyleCnt="0"/>
      <dgm:spPr/>
    </dgm:pt>
    <dgm:pt modelId="{9714D173-DAE0-4D87-A8C9-DB6EC6F6F381}" type="pres">
      <dgm:prSet presAssocID="{EF88D941-B536-47A7-A827-6275852916C1}" presName="composite" presStyleCnt="0"/>
      <dgm:spPr/>
    </dgm:pt>
    <dgm:pt modelId="{6DEF042A-B33E-4466-9D09-7A31E8E6AC72}" type="pres">
      <dgm:prSet presAssocID="{EF88D941-B536-47A7-A827-6275852916C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BD3F2EE-5F7C-4768-AAE4-866EA48F712F}" type="pres">
      <dgm:prSet presAssocID="{EF88D941-B536-47A7-A827-6275852916C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82BBC08-AC1D-47B7-B561-15CB8CD104C7}" srcId="{E23B0222-EF2A-46A3-81EE-9D5082F89009}" destId="{3043CE91-4A39-430A-B069-AF77C71DB16D}" srcOrd="0" destOrd="0" parTransId="{88BD3764-9115-4C44-807D-AE776F0F7312}" sibTransId="{7354166A-1934-4C82-A208-0F2FC9791B19}"/>
    <dgm:cxn modelId="{3B06E81B-16A7-4B39-9C89-9063F0CEA204}" type="presOf" srcId="{3043CE91-4A39-430A-B069-AF77C71DB16D}" destId="{E026BED1-EEDB-46A6-BA30-56C04523C4BA}" srcOrd="0" destOrd="0" presId="urn:microsoft.com/office/officeart/2005/8/layout/chevron2"/>
    <dgm:cxn modelId="{E055B61F-AD6E-4353-9CCE-2B96CA8E29A8}" type="presOf" srcId="{D1B11E02-7469-48EB-AEE4-A7F2F55F44F9}" destId="{BD751871-5A9F-4174-BAB5-4202BE5A76F3}" srcOrd="0" destOrd="0" presId="urn:microsoft.com/office/officeart/2005/8/layout/chevron2"/>
    <dgm:cxn modelId="{0A2FF521-20B7-4128-8743-DE8BD06FC049}" srcId="{3EEC48BD-B256-4C09-A6BF-7A8C1517E017}" destId="{C7E2CC30-D4AC-4A6A-BADB-DE9737B65110}" srcOrd="0" destOrd="0" parTransId="{C9272E22-30AD-46B9-A734-B0159C2185AC}" sibTransId="{13728594-F743-48C3-87AE-F9FDBFA8BADB}"/>
    <dgm:cxn modelId="{AB5FD62B-365D-4577-B4EF-3BBEBAE845B9}" srcId="{3EEC48BD-B256-4C09-A6BF-7A8C1517E017}" destId="{EF88D941-B536-47A7-A827-6275852916C1}" srcOrd="2" destOrd="0" parTransId="{1ECD7183-C991-4E8A-A972-669726369820}" sibTransId="{CB643D0F-EC8E-4278-8216-B16A5C81F3E6}"/>
    <dgm:cxn modelId="{C152655E-44AC-4640-AED7-5CD1F74566CD}" type="presOf" srcId="{EF88D941-B536-47A7-A827-6275852916C1}" destId="{6DEF042A-B33E-4466-9D09-7A31E8E6AC72}" srcOrd="0" destOrd="0" presId="urn:microsoft.com/office/officeart/2005/8/layout/chevron2"/>
    <dgm:cxn modelId="{B0BF237E-FB73-4E3C-B354-3E09FD38647F}" srcId="{C7E2CC30-D4AC-4A6A-BADB-DE9737B65110}" destId="{D1B11E02-7469-48EB-AEE4-A7F2F55F44F9}" srcOrd="0" destOrd="0" parTransId="{7DD843D9-4DE0-48F3-87E3-BF1319C625E2}" sibTransId="{7C7332A2-5820-4C10-84A7-57C017892084}"/>
    <dgm:cxn modelId="{53E8E399-43D4-4DE0-BD39-3370F6BC88DB}" srcId="{3EEC48BD-B256-4C09-A6BF-7A8C1517E017}" destId="{E23B0222-EF2A-46A3-81EE-9D5082F89009}" srcOrd="1" destOrd="0" parTransId="{B93D7334-8C81-4E10-9C6A-473F86E7E11C}" sibTransId="{B5A63B02-2504-447B-B684-63251C3162B2}"/>
    <dgm:cxn modelId="{8DBC05B8-9EB6-490A-A9D8-1F20B7AE37F4}" type="presOf" srcId="{B7A730D5-C236-4E75-9079-E21F12C94FC4}" destId="{3BD3F2EE-5F7C-4768-AAE4-866EA48F712F}" srcOrd="0" destOrd="0" presId="urn:microsoft.com/office/officeart/2005/8/layout/chevron2"/>
    <dgm:cxn modelId="{6A71B4DE-478C-4E7E-9917-63DC6548C420}" type="presOf" srcId="{C7E2CC30-D4AC-4A6A-BADB-DE9737B65110}" destId="{400CB681-EAE6-4D7E-A62B-10DE6F119F47}" srcOrd="0" destOrd="0" presId="urn:microsoft.com/office/officeart/2005/8/layout/chevron2"/>
    <dgm:cxn modelId="{40DE36E1-6424-4B49-AC8C-4B834612709E}" srcId="{EF88D941-B536-47A7-A827-6275852916C1}" destId="{B7A730D5-C236-4E75-9079-E21F12C94FC4}" srcOrd="0" destOrd="0" parTransId="{48259E30-F8B2-484C-A762-89F3901AFCCA}" sibTransId="{18E98CF0-8C8A-4767-B2B5-C7CD4B91CA8F}"/>
    <dgm:cxn modelId="{770CEDF0-A9BB-45F0-B6AF-34901DDA48F8}" type="presOf" srcId="{3EEC48BD-B256-4C09-A6BF-7A8C1517E017}" destId="{2CB5DFBE-B493-4196-B627-792D73FF2232}" srcOrd="0" destOrd="0" presId="urn:microsoft.com/office/officeart/2005/8/layout/chevron2"/>
    <dgm:cxn modelId="{7F8FCEFA-1ECA-47F5-BFA6-586ED5F57F72}" type="presOf" srcId="{E23B0222-EF2A-46A3-81EE-9D5082F89009}" destId="{7A6F4A8A-BCE5-4E3A-B58F-8469200E4976}" srcOrd="0" destOrd="0" presId="urn:microsoft.com/office/officeart/2005/8/layout/chevron2"/>
    <dgm:cxn modelId="{A118BA6A-0B07-4B51-8BB3-B28883265505}" type="presParOf" srcId="{2CB5DFBE-B493-4196-B627-792D73FF2232}" destId="{87956D29-65D6-4576-BB4A-EA04EDF8FF92}" srcOrd="0" destOrd="0" presId="urn:microsoft.com/office/officeart/2005/8/layout/chevron2"/>
    <dgm:cxn modelId="{7EC02174-FB0D-4F00-97A5-B3CF0CBD336F}" type="presParOf" srcId="{87956D29-65D6-4576-BB4A-EA04EDF8FF92}" destId="{400CB681-EAE6-4D7E-A62B-10DE6F119F47}" srcOrd="0" destOrd="0" presId="urn:microsoft.com/office/officeart/2005/8/layout/chevron2"/>
    <dgm:cxn modelId="{C034139F-17AD-47D4-91A2-243CA3C7BB6A}" type="presParOf" srcId="{87956D29-65D6-4576-BB4A-EA04EDF8FF92}" destId="{BD751871-5A9F-4174-BAB5-4202BE5A76F3}" srcOrd="1" destOrd="0" presId="urn:microsoft.com/office/officeart/2005/8/layout/chevron2"/>
    <dgm:cxn modelId="{FA251BED-9C06-438C-98E1-0651BDF7DE84}" type="presParOf" srcId="{2CB5DFBE-B493-4196-B627-792D73FF2232}" destId="{3C240736-011F-411B-B996-0BD306D98C50}" srcOrd="1" destOrd="0" presId="urn:microsoft.com/office/officeart/2005/8/layout/chevron2"/>
    <dgm:cxn modelId="{BD4D48A2-FB14-4038-B287-229B5F5169E5}" type="presParOf" srcId="{2CB5DFBE-B493-4196-B627-792D73FF2232}" destId="{BC2FA242-470F-4851-94A1-6B9D9BF55E01}" srcOrd="2" destOrd="0" presId="urn:microsoft.com/office/officeart/2005/8/layout/chevron2"/>
    <dgm:cxn modelId="{01F32FBB-20EE-45AB-8F05-03FB0CAC090F}" type="presParOf" srcId="{BC2FA242-470F-4851-94A1-6B9D9BF55E01}" destId="{7A6F4A8A-BCE5-4E3A-B58F-8469200E4976}" srcOrd="0" destOrd="0" presId="urn:microsoft.com/office/officeart/2005/8/layout/chevron2"/>
    <dgm:cxn modelId="{B15AA50D-06C1-49E6-919E-253F895C0510}" type="presParOf" srcId="{BC2FA242-470F-4851-94A1-6B9D9BF55E01}" destId="{E026BED1-EEDB-46A6-BA30-56C04523C4BA}" srcOrd="1" destOrd="0" presId="urn:microsoft.com/office/officeart/2005/8/layout/chevron2"/>
    <dgm:cxn modelId="{55E1984A-2046-42B8-A4A2-389F6D50B522}" type="presParOf" srcId="{2CB5DFBE-B493-4196-B627-792D73FF2232}" destId="{32E5C6C7-80B8-4DBE-BE15-902811D0A1A6}" srcOrd="3" destOrd="0" presId="urn:microsoft.com/office/officeart/2005/8/layout/chevron2"/>
    <dgm:cxn modelId="{56FDFCCB-25F6-4C6A-AB4D-0C845E979F56}" type="presParOf" srcId="{2CB5DFBE-B493-4196-B627-792D73FF2232}" destId="{9714D173-DAE0-4D87-A8C9-DB6EC6F6F381}" srcOrd="4" destOrd="0" presId="urn:microsoft.com/office/officeart/2005/8/layout/chevron2"/>
    <dgm:cxn modelId="{46641E7E-3B62-4E15-A1AD-482DA0367DA3}" type="presParOf" srcId="{9714D173-DAE0-4D87-A8C9-DB6EC6F6F381}" destId="{6DEF042A-B33E-4466-9D09-7A31E8E6AC72}" srcOrd="0" destOrd="0" presId="urn:microsoft.com/office/officeart/2005/8/layout/chevron2"/>
    <dgm:cxn modelId="{B3FD389B-6354-41A3-9D48-F78065F9E577}" type="presParOf" srcId="{9714D173-DAE0-4D87-A8C9-DB6EC6F6F381}" destId="{3BD3F2EE-5F7C-4768-AAE4-866EA48F71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83A04-45BE-4890-8904-172B5608870A}">
      <dsp:nvSpPr>
        <dsp:cNvPr id="0" name=""/>
        <dsp:cNvSpPr/>
      </dsp:nvSpPr>
      <dsp:spPr>
        <a:xfrm>
          <a:off x="2718164" y="0"/>
          <a:ext cx="4077246" cy="105293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Техніко-економічне планування;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Економічне управління;</a:t>
          </a:r>
        </a:p>
      </dsp:txBody>
      <dsp:txXfrm>
        <a:off x="2718164" y="131617"/>
        <a:ext cx="3682396" cy="789700"/>
      </dsp:txXfrm>
    </dsp:sp>
    <dsp:sp modelId="{DD37F690-F2AA-4465-B67F-0BE418680E59}">
      <dsp:nvSpPr>
        <dsp:cNvPr id="0" name=""/>
        <dsp:cNvSpPr/>
      </dsp:nvSpPr>
      <dsp:spPr>
        <a:xfrm>
          <a:off x="0" y="0"/>
          <a:ext cx="2718164" cy="10529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Адміністративний</a:t>
          </a:r>
        </a:p>
      </dsp:txBody>
      <dsp:txXfrm>
        <a:off x="51400" y="51400"/>
        <a:ext cx="2615364" cy="950134"/>
      </dsp:txXfrm>
    </dsp:sp>
    <dsp:sp modelId="{EE10C50F-5096-4EB1-860E-4753FEDF5B2B}">
      <dsp:nvSpPr>
        <dsp:cNvPr id="0" name=""/>
        <dsp:cNvSpPr/>
      </dsp:nvSpPr>
      <dsp:spPr>
        <a:xfrm>
          <a:off x="2718164" y="1159555"/>
          <a:ext cx="4077246" cy="105293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Оперативне планування;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Організаційне управління;</a:t>
          </a:r>
        </a:p>
      </dsp:txBody>
      <dsp:txXfrm>
        <a:off x="2718164" y="1291172"/>
        <a:ext cx="3682396" cy="789700"/>
      </dsp:txXfrm>
    </dsp:sp>
    <dsp:sp modelId="{8C3DC2E8-2C7A-4275-BC9F-06017BB459C6}">
      <dsp:nvSpPr>
        <dsp:cNvPr id="0" name=""/>
        <dsp:cNvSpPr/>
      </dsp:nvSpPr>
      <dsp:spPr>
        <a:xfrm>
          <a:off x="0" y="1159555"/>
          <a:ext cx="2718164" cy="10529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Стратегічний</a:t>
          </a:r>
        </a:p>
      </dsp:txBody>
      <dsp:txXfrm>
        <a:off x="51400" y="1210955"/>
        <a:ext cx="2615364" cy="950134"/>
      </dsp:txXfrm>
    </dsp:sp>
    <dsp:sp modelId="{AB4FB588-30C9-4568-B09A-2232FF92C4F2}">
      <dsp:nvSpPr>
        <dsp:cNvPr id="0" name=""/>
        <dsp:cNvSpPr/>
      </dsp:nvSpPr>
      <dsp:spPr>
        <a:xfrm>
          <a:off x="2718164" y="2317783"/>
          <a:ext cx="4077246" cy="105293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Оперативна диспетчеризація;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Технологічне управління;</a:t>
          </a:r>
        </a:p>
      </dsp:txBody>
      <dsp:txXfrm>
        <a:off x="2718164" y="2449400"/>
        <a:ext cx="3682396" cy="789700"/>
      </dsp:txXfrm>
    </dsp:sp>
    <dsp:sp modelId="{778B17B3-8D14-4BD4-B65C-A4E0A5DB6CEC}">
      <dsp:nvSpPr>
        <dsp:cNvPr id="0" name=""/>
        <dsp:cNvSpPr/>
      </dsp:nvSpPr>
      <dsp:spPr>
        <a:xfrm>
          <a:off x="0" y="2317783"/>
          <a:ext cx="2718164" cy="10529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Тактичний</a:t>
          </a:r>
        </a:p>
      </dsp:txBody>
      <dsp:txXfrm>
        <a:off x="51400" y="2369183"/>
        <a:ext cx="2615364" cy="950134"/>
      </dsp:txXfrm>
    </dsp:sp>
    <dsp:sp modelId="{DFFF4530-1A7F-477E-8944-C4BD10EA1794}">
      <dsp:nvSpPr>
        <dsp:cNvPr id="0" name=""/>
        <dsp:cNvSpPr/>
      </dsp:nvSpPr>
      <dsp:spPr>
        <a:xfrm>
          <a:off x="2718164" y="3477339"/>
          <a:ext cx="4077246" cy="105293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Управління обладнанням;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Локальне управління.</a:t>
          </a:r>
        </a:p>
      </dsp:txBody>
      <dsp:txXfrm>
        <a:off x="2718164" y="3608956"/>
        <a:ext cx="3682396" cy="789700"/>
      </dsp:txXfrm>
    </dsp:sp>
    <dsp:sp modelId="{0307A502-64F6-4BD0-9BFD-CB638B8339AB}">
      <dsp:nvSpPr>
        <dsp:cNvPr id="0" name=""/>
        <dsp:cNvSpPr/>
      </dsp:nvSpPr>
      <dsp:spPr>
        <a:xfrm>
          <a:off x="0" y="3476011"/>
          <a:ext cx="2718164" cy="10529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Виконавчий</a:t>
          </a:r>
        </a:p>
      </dsp:txBody>
      <dsp:txXfrm>
        <a:off x="51400" y="3527411"/>
        <a:ext cx="2615364" cy="950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6FEF4-A8D1-4DA9-AAB8-6231F01B0EDB}">
      <dsp:nvSpPr>
        <dsp:cNvPr id="0" name=""/>
        <dsp:cNvSpPr/>
      </dsp:nvSpPr>
      <dsp:spPr>
        <a:xfrm rot="5400000">
          <a:off x="-163017" y="166694"/>
          <a:ext cx="1086780" cy="760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b="1" kern="1200" dirty="0"/>
            <a:t>1</a:t>
          </a:r>
        </a:p>
      </dsp:txBody>
      <dsp:txXfrm rot="-5400000">
        <a:off x="0" y="384050"/>
        <a:ext cx="760746" cy="326034"/>
      </dsp:txXfrm>
    </dsp:sp>
    <dsp:sp modelId="{FEFA7486-ECC2-4C4F-BA6A-3E0425CA717A}">
      <dsp:nvSpPr>
        <dsp:cNvPr id="0" name=""/>
        <dsp:cNvSpPr/>
      </dsp:nvSpPr>
      <dsp:spPr>
        <a:xfrm rot="5400000">
          <a:off x="3160351" y="-2395927"/>
          <a:ext cx="706407" cy="55056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Додавання користувачем вирішальних динамічних показників, наборів їх значень та послідовності налаштування.</a:t>
          </a:r>
        </a:p>
      </dsp:txBody>
      <dsp:txXfrm rot="-5400000">
        <a:off x="760746" y="38162"/>
        <a:ext cx="5471133" cy="637439"/>
      </dsp:txXfrm>
    </dsp:sp>
    <dsp:sp modelId="{1BFFE997-1910-46CF-884F-5067EA0F4989}">
      <dsp:nvSpPr>
        <dsp:cNvPr id="0" name=""/>
        <dsp:cNvSpPr/>
      </dsp:nvSpPr>
      <dsp:spPr>
        <a:xfrm rot="5400000">
          <a:off x="-163017" y="1136410"/>
          <a:ext cx="1086780" cy="760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b="1" kern="1200" dirty="0"/>
            <a:t>2</a:t>
          </a:r>
        </a:p>
      </dsp:txBody>
      <dsp:txXfrm rot="-5400000">
        <a:off x="0" y="1353766"/>
        <a:ext cx="760746" cy="326034"/>
      </dsp:txXfrm>
    </dsp:sp>
    <dsp:sp modelId="{6F467FC1-F07D-4D2B-81C4-90F4FD4492AE}">
      <dsp:nvSpPr>
        <dsp:cNvPr id="0" name=""/>
        <dsp:cNvSpPr/>
      </dsp:nvSpPr>
      <dsp:spPr>
        <a:xfrm rot="5400000">
          <a:off x="3160351" y="-1426211"/>
          <a:ext cx="706407" cy="55056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Додавання користувачем додаткових обмежень.</a:t>
          </a:r>
        </a:p>
      </dsp:txBody>
      <dsp:txXfrm rot="-5400000">
        <a:off x="760746" y="1007878"/>
        <a:ext cx="5471133" cy="637439"/>
      </dsp:txXfrm>
    </dsp:sp>
    <dsp:sp modelId="{00001853-7DF0-4F9D-995D-A21CE746434C}">
      <dsp:nvSpPr>
        <dsp:cNvPr id="0" name=""/>
        <dsp:cNvSpPr/>
      </dsp:nvSpPr>
      <dsp:spPr>
        <a:xfrm rot="5400000">
          <a:off x="-163017" y="2106125"/>
          <a:ext cx="1086780" cy="760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b="1" kern="1200" dirty="0"/>
            <a:t>3</a:t>
          </a:r>
        </a:p>
      </dsp:txBody>
      <dsp:txXfrm rot="-5400000">
        <a:off x="0" y="2323481"/>
        <a:ext cx="760746" cy="326034"/>
      </dsp:txXfrm>
    </dsp:sp>
    <dsp:sp modelId="{BE9C43E0-77A4-4F86-B79B-474F483014FD}">
      <dsp:nvSpPr>
        <dsp:cNvPr id="0" name=""/>
        <dsp:cNvSpPr/>
      </dsp:nvSpPr>
      <dsp:spPr>
        <a:xfrm rot="5400000">
          <a:off x="3160351" y="-456496"/>
          <a:ext cx="706407" cy="55056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Введення користувачем отриманих від експертів даних.</a:t>
          </a:r>
        </a:p>
      </dsp:txBody>
      <dsp:txXfrm rot="-5400000">
        <a:off x="760746" y="1977593"/>
        <a:ext cx="5471133" cy="637439"/>
      </dsp:txXfrm>
    </dsp:sp>
    <dsp:sp modelId="{B079F5EA-A6C1-4B87-95BB-5BDA778A19B2}">
      <dsp:nvSpPr>
        <dsp:cNvPr id="0" name=""/>
        <dsp:cNvSpPr/>
      </dsp:nvSpPr>
      <dsp:spPr>
        <a:xfrm rot="5400000">
          <a:off x="-163017" y="3075841"/>
          <a:ext cx="1086780" cy="760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b="1" kern="1200" dirty="0"/>
            <a:t>4</a:t>
          </a:r>
        </a:p>
      </dsp:txBody>
      <dsp:txXfrm rot="-5400000">
        <a:off x="0" y="3293197"/>
        <a:ext cx="760746" cy="326034"/>
      </dsp:txXfrm>
    </dsp:sp>
    <dsp:sp modelId="{3C7135E8-FBE6-4E54-94E0-51B111D52BC1}">
      <dsp:nvSpPr>
        <dsp:cNvPr id="0" name=""/>
        <dsp:cNvSpPr/>
      </dsp:nvSpPr>
      <dsp:spPr>
        <a:xfrm rot="5400000">
          <a:off x="3160351" y="513219"/>
          <a:ext cx="706407" cy="55056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Автоматична генерація структури ГІМАС та ініціалізація АОП з усіма необхідними ІА для кожної класифікаційної ознаки.</a:t>
          </a:r>
        </a:p>
      </dsp:txBody>
      <dsp:txXfrm rot="-5400000">
        <a:off x="760746" y="2947308"/>
        <a:ext cx="5471133" cy="637439"/>
      </dsp:txXfrm>
    </dsp:sp>
    <dsp:sp modelId="{377079D5-079B-4004-B0C2-9185E7B8DEE4}">
      <dsp:nvSpPr>
        <dsp:cNvPr id="0" name=""/>
        <dsp:cNvSpPr/>
      </dsp:nvSpPr>
      <dsp:spPr>
        <a:xfrm rot="5400000">
          <a:off x="-163017" y="4045556"/>
          <a:ext cx="1086780" cy="7607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b="1" kern="1200" dirty="0"/>
            <a:t>5</a:t>
          </a:r>
        </a:p>
      </dsp:txBody>
      <dsp:txXfrm rot="-5400000">
        <a:off x="0" y="4262912"/>
        <a:ext cx="760746" cy="326034"/>
      </dsp:txXfrm>
    </dsp:sp>
    <dsp:sp modelId="{DBD46E97-BFB7-4F2A-B971-6127F48311BF}">
      <dsp:nvSpPr>
        <dsp:cNvPr id="0" name=""/>
        <dsp:cNvSpPr/>
      </dsp:nvSpPr>
      <dsp:spPr>
        <a:xfrm rot="5400000">
          <a:off x="3160351" y="1482934"/>
          <a:ext cx="706407" cy="55056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Зберігання структури та налаштувань системи для повторного використання.</a:t>
          </a:r>
        </a:p>
      </dsp:txBody>
      <dsp:txXfrm rot="-5400000">
        <a:off x="760746" y="3917023"/>
        <a:ext cx="5471133" cy="637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CB681-EAE6-4D7E-A62B-10DE6F119F47}">
      <dsp:nvSpPr>
        <dsp:cNvPr id="0" name=""/>
        <dsp:cNvSpPr/>
      </dsp:nvSpPr>
      <dsp:spPr>
        <a:xfrm rot="5400000">
          <a:off x="-247059" y="251239"/>
          <a:ext cx="1647061" cy="115294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b="1" kern="1200" dirty="0"/>
            <a:t>1</a:t>
          </a:r>
        </a:p>
      </dsp:txBody>
      <dsp:txXfrm rot="-5400000">
        <a:off x="1" y="580650"/>
        <a:ext cx="1152942" cy="494119"/>
      </dsp:txXfrm>
    </dsp:sp>
    <dsp:sp modelId="{BD751871-5A9F-4174-BAB5-4202BE5A76F3}">
      <dsp:nvSpPr>
        <dsp:cNvPr id="0" name=""/>
        <dsp:cNvSpPr/>
      </dsp:nvSpPr>
      <dsp:spPr>
        <a:xfrm rot="5400000">
          <a:off x="2712723" y="-1555600"/>
          <a:ext cx="1070589" cy="41901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Введення користувачем або зчитування з заданої інформаційної підсистеми вхідних значень показників та обмежень.</a:t>
          </a:r>
        </a:p>
      </dsp:txBody>
      <dsp:txXfrm rot="-5400000">
        <a:off x="1152943" y="56442"/>
        <a:ext cx="4137888" cy="966065"/>
      </dsp:txXfrm>
    </dsp:sp>
    <dsp:sp modelId="{7A6F4A8A-BCE5-4E3A-B58F-8469200E4976}">
      <dsp:nvSpPr>
        <dsp:cNvPr id="0" name=""/>
        <dsp:cNvSpPr/>
      </dsp:nvSpPr>
      <dsp:spPr>
        <a:xfrm rot="5400000">
          <a:off x="-247059" y="1704933"/>
          <a:ext cx="1647061" cy="115294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b="1" kern="1200" dirty="0"/>
            <a:t>2</a:t>
          </a:r>
        </a:p>
      </dsp:txBody>
      <dsp:txXfrm rot="-5400000">
        <a:off x="1" y="2034344"/>
        <a:ext cx="1152942" cy="494119"/>
      </dsp:txXfrm>
    </dsp:sp>
    <dsp:sp modelId="{E026BED1-EEDB-46A6-BA30-56C04523C4BA}">
      <dsp:nvSpPr>
        <dsp:cNvPr id="0" name=""/>
        <dsp:cNvSpPr/>
      </dsp:nvSpPr>
      <dsp:spPr>
        <a:xfrm rot="5400000">
          <a:off x="2712723" y="-101906"/>
          <a:ext cx="1070589" cy="41901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Реалізація ітераційної процедури ДОК за допомогою ГІМАС.</a:t>
          </a:r>
        </a:p>
      </dsp:txBody>
      <dsp:txXfrm rot="-5400000">
        <a:off x="1152943" y="1510136"/>
        <a:ext cx="4137888" cy="966065"/>
      </dsp:txXfrm>
    </dsp:sp>
    <dsp:sp modelId="{6DEF042A-B33E-4466-9D09-7A31E8E6AC72}">
      <dsp:nvSpPr>
        <dsp:cNvPr id="0" name=""/>
        <dsp:cNvSpPr/>
      </dsp:nvSpPr>
      <dsp:spPr>
        <a:xfrm rot="5400000">
          <a:off x="-247059" y="3158627"/>
          <a:ext cx="1647061" cy="115294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b="1" kern="1200" dirty="0"/>
            <a:t>3</a:t>
          </a:r>
        </a:p>
      </dsp:txBody>
      <dsp:txXfrm rot="-5400000">
        <a:off x="1" y="3488038"/>
        <a:ext cx="1152942" cy="494119"/>
      </dsp:txXfrm>
    </dsp:sp>
    <dsp:sp modelId="{3BD3F2EE-5F7C-4768-AAE4-866EA48F712F}">
      <dsp:nvSpPr>
        <dsp:cNvPr id="0" name=""/>
        <dsp:cNvSpPr/>
      </dsp:nvSpPr>
      <dsp:spPr>
        <a:xfrm rot="5400000">
          <a:off x="2712723" y="1351787"/>
          <a:ext cx="1070589" cy="41901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Передача результатів до суміжних підсистем та виведення у зручній графічній формі.</a:t>
          </a:r>
        </a:p>
      </dsp:txBody>
      <dsp:txXfrm rot="-5400000">
        <a:off x="1152943" y="2963829"/>
        <a:ext cx="4137888" cy="96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554EE-7884-46BC-9E06-9455BAA6A629}" type="datetimeFigureOut">
              <a:rPr lang="uk-UA" smtClean="0"/>
              <a:t>11.03.2017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34862-E3F0-40E9-8E84-B77EFA3109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44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591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4325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32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781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189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111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550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46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309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936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5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699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926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862-E3F0-40E9-8E84-B77EFA31094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351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39F4-65EC-4F54-ADAB-C4EC2063F588}" type="datetime1">
              <a:rPr lang="uk-UA" smtClean="0"/>
              <a:t>11.03.2017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32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17C0-AD1B-4E2F-9AB4-621431DFCD5A}" type="datetime1">
              <a:rPr lang="uk-UA" smtClean="0"/>
              <a:t>11.03.2017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03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6F09-17D0-4366-852B-8D91A10FE67F}" type="datetime1">
              <a:rPr lang="uk-UA" smtClean="0"/>
              <a:t>11.03.2017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E701-3E9B-4FA7-ACDB-079DA5D68D8D}" type="datetime1">
              <a:rPr lang="uk-UA" smtClean="0"/>
              <a:t>11.03.2017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527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FF35-9B9B-49CD-86DD-FB7F48D40A2C}" type="datetime1">
              <a:rPr lang="uk-UA" smtClean="0"/>
              <a:t>11.03.2017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027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93CB-E1B6-4E5D-9A5E-1452EF1C4EFF}" type="datetime1">
              <a:rPr lang="uk-UA" smtClean="0"/>
              <a:t>11.03.2017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138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4D7-4DC0-4CA7-81F7-3E8AF7902508}" type="datetime1">
              <a:rPr lang="uk-UA" smtClean="0"/>
              <a:t>11.03.2017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32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2F17-3347-4DE7-A63F-BF30A9016214}" type="datetime1">
              <a:rPr lang="uk-UA" smtClean="0"/>
              <a:t>11.03.2017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DEEE-B6ED-490F-BB47-F9424E61EC82}" type="datetime1">
              <a:rPr lang="uk-UA" smtClean="0"/>
              <a:t>11.03.2017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296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44AA-537D-43FD-855F-2E41B07B4E00}" type="datetime1">
              <a:rPr lang="uk-UA" smtClean="0"/>
              <a:t>11.03.2017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20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A100-2B37-4CA1-B7C8-DE931567325E}" type="datetime1">
              <a:rPr lang="uk-UA" smtClean="0"/>
              <a:t>11.03.2017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37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FC06A-0F4F-4857-82F6-990BA997C253}" type="datetime1">
              <a:rPr lang="uk-UA" smtClean="0"/>
              <a:t>11.03.2017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6E90-D44F-4CFB-9713-FEF5A904B1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912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microsoft.com/office/2007/relationships/hdphoto" Target="../media/hdphoto8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33" y="272146"/>
            <a:ext cx="11266715" cy="2647103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Динамічне оперативне керування гнучкою виробничою системою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умовах невизначеності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6654" y="3825482"/>
            <a:ext cx="6654114" cy="2111829"/>
          </a:xfrm>
        </p:spPr>
        <p:txBody>
          <a:bodyPr>
            <a:noAutofit/>
          </a:bodyPr>
          <a:lstStyle/>
          <a:p>
            <a:pPr algn="l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Дьяков Сергій Олександрович</a:t>
            </a:r>
          </a:p>
          <a:p>
            <a:pPr algn="l"/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</a:t>
            </a:r>
          </a:p>
          <a:p>
            <a:pPr algn="l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Ямпольський Леонід Стефанович</a:t>
            </a:r>
          </a:p>
        </p:txBody>
      </p:sp>
      <p:pic>
        <p:nvPicPr>
          <p:cNvPr id="1026" name="Picture 2" descr="http://kpi.ua/files/images/k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62" y="3245817"/>
            <a:ext cx="3271156" cy="32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12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логічної послідовності налаштування вирішальних динамічних показників СОУ</a:t>
            </a:r>
          </a:p>
        </p:txBody>
      </p:sp>
      <p:pic>
        <p:nvPicPr>
          <p:cNvPr id="5" name="Picture 4" descr="C:\Users\Admin\AppData\Local\Microsoft\Windows\INetCacheContent.Word\2-ЛПН ВДП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81" y="1690692"/>
            <a:ext cx="7641437" cy="51673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7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847" y="199874"/>
            <a:ext cx="11357471" cy="1325563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 модель системи оперативного управління ГВС на основі Ф-функції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054" y="1525437"/>
                <a:ext cx="4930347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Загальна </a:t>
                </a:r>
                <a:r>
                  <a:rPr lang="uk-UA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-функція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будь-якого виробничого процесу являє собою відповідність, що може бути записано декартовим добутком:</a:t>
                </a:r>
              </a:p>
              <a:p>
                <a:pPr marL="0" indent="0" algn="just">
                  <a:buNone/>
                </a:pPr>
                <a:endParaRPr lang="uk-U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uk-UA" b="1" i="0" smtClean="0">
                              <a:latin typeface="Cambria Math" panose="02040503050406030204" pitchFamily="18" charset="0"/>
                            </a:rPr>
                            <m:t>ВП</m:t>
                          </m:r>
                        </m:sub>
                      </m:sSub>
                      <m:r>
                        <a:rPr lang="uk-UA" b="1">
                          <a:latin typeface="Cambria Math" panose="02040503050406030204" pitchFamily="18" charset="0"/>
                        </a:rPr>
                        <m:t>⊂</m:t>
                      </m:r>
                      <m:d>
                        <m:dPr>
                          <m:begChr m:val="{"/>
                          <m:endChr m:val="}"/>
                          <m:ctrlPr>
                            <a:rPr lang="uk-U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1">
                              <a:latin typeface="Cambria Math" panose="02040503050406030204" pitchFamily="18" charset="0"/>
                            </a:rPr>
                            <m:t>М, Е, І</m:t>
                          </m:r>
                        </m:e>
                      </m:d>
                      <m:r>
                        <a:rPr lang="uk-UA" b="1">
                          <a:latin typeface="Cambria Math" panose="02040503050406030204" pitchFamily="18" charset="0"/>
                        </a:rPr>
                        <m:t>×Т×В</m:t>
                      </m:r>
                      <m:r>
                        <a:rPr lang="uk-UA" b="1" i="1">
                          <a:latin typeface="Cambria Math" panose="02040503050406030204" pitchFamily="18" charset="0"/>
                        </a:rPr>
                        <m:t>×К</m:t>
                      </m:r>
                    </m:oMath>
                  </m:oMathPara>
                </a14:m>
                <a:endParaRPr lang="uk-UA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uk-U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об’єкти праці: </a:t>
                </a:r>
              </a:p>
              <a:p>
                <a:pPr lvl="1" algn="just"/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матеріали;</a:t>
                </a:r>
              </a:p>
              <a:p>
                <a:pPr lvl="1" algn="just"/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 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енергія;</a:t>
                </a:r>
              </a:p>
              <a:p>
                <a:pPr lvl="1" algn="just"/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інформація; </a:t>
                </a:r>
              </a:p>
              <a:p>
                <a:pPr algn="just"/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способи впливу на об’єкти праці;</a:t>
                </a:r>
              </a:p>
              <a:p>
                <a:pPr algn="just"/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 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моменти часу впливу;</a:t>
                </a:r>
              </a:p>
              <a:p>
                <a:pPr algn="just"/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просторовими координатами об’єктів праці.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054" y="1525437"/>
                <a:ext cx="4930347" cy="4351338"/>
              </a:xfrm>
              <a:blipFill>
                <a:blip r:embed="rId2"/>
                <a:stretch>
                  <a:fillRect l="-1854" t="-1961" r="-1978" b="-1820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871990" y="1525437"/>
                <a:ext cx="609232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uk-UA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Концептуальною моделлю СОУ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як об’єкта динамічного оперативного керування є </a:t>
                </a:r>
                <a:r>
                  <a:rPr lang="uk-UA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</a:t>
                </a:r>
                <a:r>
                  <a:rPr lang="uk-UA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СОУ</a:t>
                </a:r>
                <a:r>
                  <a:rPr lang="uk-UA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-функція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що подається декартовим добутком множин:</a:t>
                </a:r>
              </a:p>
              <a:p>
                <a:pPr marL="0" indent="0">
                  <a:buNone/>
                </a:pPr>
                <a:endParaRPr lang="uk-UA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uk-UA">
                              <a:latin typeface="Cambria Math" panose="02040503050406030204" pitchFamily="18" charset="0"/>
                            </a:rPr>
                            <m:t>СОУ</m:t>
                          </m:r>
                        </m:sub>
                      </m:sSub>
                      <m:r>
                        <a:rPr lang="uk-UA">
                          <a:latin typeface="Cambria Math" panose="02040503050406030204" pitchFamily="18" charset="0"/>
                        </a:rPr>
                        <m:t>⊂ВН×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>
                              <a:latin typeface="Cambria Math" panose="02040503050406030204" pitchFamily="18" charset="0"/>
                            </a:rPr>
                            <m:t>П</m:t>
                          </m:r>
                        </m:e>
                        <m:sub>
                          <m:r>
                            <a:rPr lang="uk-UA" baseline="-25000">
                              <a:latin typeface="Cambria Math" panose="02040503050406030204" pitchFamily="18" charset="0"/>
                            </a:rPr>
                            <m:t>ДОК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>
                              <a:latin typeface="Cambria Math" panose="02040503050406030204" pitchFamily="18" charset="0"/>
                            </a:rPr>
                            <m:t>ПЧ</m:t>
                          </m:r>
                        </m:e>
                        <m:sub>
                          <m:r>
                            <a:rPr lang="uk-UA" baseline="-25000">
                              <a:latin typeface="Cambria Math" panose="02040503050406030204" pitchFamily="18" charset="0"/>
                            </a:rPr>
                            <m:t>ДОК</m:t>
                          </m:r>
                        </m:sub>
                      </m:sSub>
                      <m:r>
                        <a:rPr lang="uk-UA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uk-UA" baseline="-25000">
                              <a:latin typeface="Cambria Math" panose="02040503050406030204" pitchFamily="18" charset="0"/>
                            </a:rPr>
                            <m:t>ДОК</m:t>
                          </m:r>
                        </m:sub>
                      </m:sSub>
                      <m:r>
                        <a:rPr lang="uk-UA" baseline="-2500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uk-UA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uk-UA" baseline="-25000">
                              <a:latin typeface="Cambria Math" panose="02040503050406030204" pitchFamily="18" charset="0"/>
                            </a:rPr>
                            <m:t>ДОК</m:t>
                          </m:r>
                        </m:sub>
                      </m:sSub>
                    </m:oMath>
                  </m:oMathPara>
                </a14:m>
                <a:endParaRPr lang="uk-UA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види невизначеностей;</a:t>
                </a:r>
              </a:p>
              <a:p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підходи до перепланування;</a:t>
                </a:r>
              </a:p>
              <a:p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ПЧ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політика вбору часу перепланування;</a:t>
                </a:r>
              </a:p>
              <a:p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стратегія перепланування;</a:t>
                </a:r>
              </a:p>
              <a:p>
                <a:r>
                  <a:rPr lang="uk-UA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</a:t>
                </a:r>
                <a:r>
                  <a:rPr lang="uk-UA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метод диспетчеризації.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90" y="1525437"/>
                <a:ext cx="6092328" cy="4351338"/>
              </a:xfrm>
              <a:prstGeom prst="rect">
                <a:avLst/>
              </a:prstGeom>
              <a:blipFill>
                <a:blip r:embed="rId3"/>
                <a:stretch>
                  <a:fillRect l="-1500" t="-196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95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36" y="210891"/>
            <a:ext cx="11023964" cy="1325563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Повний функціональний орграф процесу вибору значень ВДП СОУ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788" y="1683537"/>
                <a:ext cx="5912708" cy="47157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Раціональна траєкторія tr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руху </a:t>
                </a:r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слід у послідовності етапів вибору значень ВДП СОУ, що визначається перетином складових моделей СОУ з максимальними показниками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відповідності вимогам та обмеженням ГВС.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b="1" smtClean="0">
                          <a:latin typeface="Cambria Math" panose="02040503050406030204" pitchFamily="18" charset="0"/>
                        </a:rPr>
                        <m:t>СОУ →</m:t>
                      </m:r>
                      <m:sSub>
                        <m:sSubPr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𝒕𝒓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uk-UA" sz="2400" b="1" smtClean="0"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smtClean="0">
                              <a:latin typeface="Cambria Math" panose="02040503050406030204" pitchFamily="18" charset="0"/>
                            </a:rPr>
                            <m:t>ВН</m:t>
                          </m:r>
                        </m:e>
                        <m:sub>
                          <m:r>
                            <a:rPr lang="uk-UA" sz="2400" b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uk-UA" sz="2400" b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smtClean="0">
                              <a:latin typeface="Cambria Math" panose="02040503050406030204" pitchFamily="18" charset="0"/>
                            </a:rPr>
                            <m:t>П</m:t>
                          </m:r>
                        </m:e>
                        <m:sub>
                          <m:r>
                            <a:rPr lang="uk-UA" sz="2400" b="1" baseline="-25000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uk-UA" sz="2400" b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uk-UA" sz="2400" b="1" baseline="-25000" smtClean="0">
                              <a:latin typeface="Cambria Math" panose="02040503050406030204" pitchFamily="18" charset="0"/>
                            </a:rPr>
                            <m:t>КП</m:t>
                          </m:r>
                        </m:sub>
                      </m:sSub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smtClean="0">
                              <a:latin typeface="Cambria Math" panose="02040503050406030204" pitchFamily="18" charset="0"/>
                            </a:rPr>
                            <m:t>ПЧ</m:t>
                          </m:r>
                        </m:e>
                        <m:sub>
                          <m:r>
                            <a:rPr lang="uk-UA" sz="2400" b="1" baseline="-25000" smtClean="0">
                              <a:latin typeface="Cambria Math" panose="02040503050406030204" pitchFamily="18" charset="0"/>
                            </a:rPr>
                            <m:t>ПД</m:t>
                          </m:r>
                        </m:sub>
                      </m:sSub>
                      <m:r>
                        <a:rPr lang="uk-UA" sz="2400" b="1" baseline="-2500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uk-UA" sz="24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smtClean="0"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uk-UA" sz="2400" b="1" baseline="-25000" smtClean="0">
                              <a:latin typeface="Cambria Math" panose="02040503050406030204" pitchFamily="18" charset="0"/>
                            </a:rPr>
                            <m:t>СУ</m:t>
                          </m:r>
                        </m:sub>
                      </m:sSub>
                    </m:oMath>
                  </m:oMathPara>
                </a14:m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 – види невизначеностей (ВН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пов’язані з ресурсами, ВН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з задачами);</a:t>
                </a:r>
              </a:p>
              <a:p>
                <a:pPr lvl="0"/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 – підходи до перепланування (П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реактивний, П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прогностично-реактивний, П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РПР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робастний прогностично-реактивний, П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РП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робастний превентивний); </a:t>
                </a:r>
              </a:p>
              <a:p>
                <a:pPr lvl="0"/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– стратегія перепланування (С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ПП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повне перепланування, С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КП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корекція плану); </a:t>
                </a:r>
              </a:p>
              <a:p>
                <a:pPr lvl="0"/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ПЧ – політика вбору часу перепланування (ПЧ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періодична, ПЧ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ПД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подієва, ПЧ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гібридна);</a:t>
                </a:r>
              </a:p>
              <a:p>
                <a:pPr lvl="0"/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– метод перепланування (М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ПД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правила диспетчеризації, М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евристики, М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метаевристики, М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ситуаційне управління, М</a:t>
                </a:r>
                <a:r>
                  <a:rPr lang="uk-UA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МАС</a:t>
                </a:r>
                <a:r>
                  <a:rPr lang="uk-UA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мультиагентні системи).</a:t>
                </a:r>
              </a:p>
              <a:p>
                <a:pPr marL="0" indent="0">
                  <a:buNone/>
                </a:pPr>
                <a:endParaRPr lang="uk-UA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88" y="1683537"/>
                <a:ext cx="5912708" cy="4715750"/>
              </a:xfrm>
              <a:blipFill>
                <a:blip r:embed="rId2"/>
                <a:stretch>
                  <a:fillRect l="-1031" t="-1292" b="-736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7754" y="2133401"/>
            <a:ext cx="6474246" cy="3816023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0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5" y="396879"/>
            <a:ext cx="6315075" cy="632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663" y="261146"/>
            <a:ext cx="7700504" cy="1325563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Формування узагальненої моделі вибору вирішальних динамічних показників СОУ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06" y="2458088"/>
            <a:ext cx="5326207" cy="2965103"/>
          </a:xfrm>
        </p:spPr>
        <p:txBody>
          <a:bodyPr>
            <a:norm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1-й етап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визначення реляційних відношень між окремими компонентами розробленої концептуальної моделі;</a:t>
            </a:r>
          </a:p>
          <a:p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2-й етап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кількісне визначення вагомості реляційних зв'язків між значеннями вирішальних динамічних показниками.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078"/>
            <a:ext cx="10515600" cy="1133168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вагомості реляційних зв'язків між вирішальними динамічними показниками СОУ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238"/>
            <a:ext cx="10515600" cy="133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залученні експертів було проведено опитування оцінок ефективності поєднання значень вирішальних динамічних показників наведеними методами із визначенням степенів узгодженості:</a:t>
            </a:r>
          </a:p>
          <a:p>
            <a:pPr marL="0" indent="0">
              <a:buNone/>
            </a:pPr>
            <a:r>
              <a:rPr lang="uk-U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думки експертів неузгоджені, 1 – експерти дають однакові оцінки.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88327" y="3026402"/>
                <a:ext cx="5807673" cy="3474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uk-UA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ранжування:</a:t>
                </a:r>
              </a:p>
              <a:p>
                <a:pPr marL="0" indent="0">
                  <a:buNone/>
                </a:pPr>
                <a:endParaRPr lang="uk-UA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uk-UA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uk-UA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uk-UA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  <m:r>
                          <a:rPr lang="uk-UA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num>
                      <m:den>
                        <m:sSup>
                          <m:sSupPr>
                            <m:ctrlPr>
                              <a:rPr lang="uk-UA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uk-UA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де: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sub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e>
                    </m:nary>
                  </m:oMath>
                </a14:m>
                <a:endParaRPr lang="en-US" sz="26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r>
                        <a:rPr lang="en-US" sz="2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uk-UA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7" y="3026402"/>
                <a:ext cx="5807673" cy="3474252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505831" y="3026402"/>
                <a:ext cx="5424619" cy="3474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uk-UA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парних порівнянь:</a:t>
                </a:r>
                <a:endParaRPr 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uk-UA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𝜸</m:t>
                    </m:r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nary>
                          <m:naryPr>
                            <m:chr m:val="∑"/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uk-UA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uk-UA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  <m:sup>
                        <m:r>
                          <a:rPr lang="uk-UA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sup>
                    </m:sSubSup>
                    <m:r>
                      <a:rPr lang="en-US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uk-UA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uk-UA" sz="26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число </a:t>
                </a:r>
                <a:r>
                  <a:rPr lang="uk-UA" sz="2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</a:t>
                </a:r>
                <a:r>
                  <a:rPr lang="uk-UA" sz="26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поєднань по </a:t>
                </a:r>
                <a:r>
                  <a:rPr lang="uk-UA" sz="2600" b="1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endParaRPr lang="en-US" sz="26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uk-UA" sz="2600" b="1" i="1" smtClean="0">
                          <a:latin typeface="Cambria Math" panose="02040503050406030204" pitchFamily="18" charset="0"/>
                        </a:rPr>
                        <m:t>𝟕𝟖</m:t>
                      </m:r>
                    </m:oMath>
                  </m:oMathPara>
                </a14:m>
                <a:endParaRPr lang="uk-UA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831" y="3026402"/>
                <a:ext cx="5424619" cy="3474252"/>
              </a:xfrm>
              <a:prstGeom prst="rect">
                <a:avLst/>
              </a:prstGeom>
              <a:blipFill>
                <a:blip r:embed="rId4"/>
                <a:stretch>
                  <a:fillRect t="-2632" r="-134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4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80222" y="1266976"/>
                <a:ext cx="6711778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8300">
                  <a:spcAft>
                    <a:spcPts val="0"/>
                  </a:spcAft>
                </a:pPr>
                <a:r>
                  <a:rPr lang="uk-UA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Агент:</a:t>
                </a:r>
              </a:p>
              <a:p>
                <a:pPr indent="3683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𝑨𝑮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uk-UA" sz="2800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𝒆𝒏𝒗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𝒓𝒆𝒇𝒊𝒏𝒆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𝒂𝒄𝒕𝒊𝒐𝒏</m:t>
                    </m:r>
                    <m:r>
                      <a:rPr lang="uk-UA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uk-UA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де</a:t>
                </a:r>
                <a:endParaRPr lang="uk-UA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8300">
                  <a:spcAft>
                    <a:spcPts val="0"/>
                  </a:spcAft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uk-UA" sz="16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непорожня скінченна множина станів зовнішнього середовища;</a:t>
                </a:r>
                <a:endParaRPr lang="uk-UA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8300">
                  <a:spcAft>
                    <a:spcPts val="0"/>
                  </a:spcAft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uk-UA" sz="16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непорожня скінченна множина дій агента;</a:t>
                </a:r>
                <a:endParaRPr lang="uk-UA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8300">
                  <a:spcAft>
                    <a:spcPts val="0"/>
                  </a:spcAft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14:m>
                  <m:oMath xmlns:m="http://schemas.openxmlformats.org/officeDocument/2006/math"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𝒆𝒏𝒗</m:t>
                    </m:r>
                    <m:r>
                      <a:rPr lang="uk-UA" sz="1600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uk-UA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функція поведінки зовнішнього середовища; </a:t>
                </a:r>
                <a:endParaRPr lang="uk-UA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8300">
                  <a:spcAft>
                    <a:spcPts val="0"/>
                  </a:spcAft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 </a:t>
                </a:r>
                <a:r>
                  <a:rPr lang="uk-UA" sz="16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 – непорожня скінченна множина внутрішніх станів агента;</a:t>
                </a:r>
                <a:endParaRPr lang="uk-UA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8300">
                  <a:spcAft>
                    <a:spcPts val="0"/>
                  </a:spcAft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  </a:t>
                </a:r>
                <a14:m>
                  <m:oMath xmlns:m="http://schemas.openxmlformats.org/officeDocument/2006/math"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𝒓𝒆𝒇𝒊𝒏𝒆</m:t>
                    </m:r>
                    <m:r>
                      <a:rPr lang="uk-UA" sz="1600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uk-UA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функція оновлення стану, що зіставляє попередньому внутрішньому стану і новому стану зовнішнього середовища новий внутрішній стан агента;</a:t>
                </a:r>
                <a:endParaRPr lang="uk-UA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8300">
                  <a:spcAft>
                    <a:spcPts val="0"/>
                  </a:spcAft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14:m>
                  <m:oMath xmlns:m="http://schemas.openxmlformats.org/officeDocument/2006/math"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𝒂𝒄𝒕𝒊𝒐𝒏</m:t>
                    </m:r>
                    <m:r>
                      <a:rPr lang="uk-UA" sz="1600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функція прийняття рішення, що зіставляє поточному внутрішньому стану агента деяку дію.</a:t>
                </a:r>
              </a:p>
              <a:p>
                <a:pPr indent="368300">
                  <a:spcAft>
                    <a:spcPts val="0"/>
                  </a:spcAft>
                </a:pPr>
                <a:endParaRPr lang="uk-UA" sz="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8300">
                  <a:spcAft>
                    <a:spcPts val="0"/>
                  </a:spcAft>
                </a:pPr>
                <a:r>
                  <a:rPr lang="uk-UA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Мультиагентна система:</a:t>
                </a:r>
              </a:p>
              <a:p>
                <a:pPr indent="355600" algn="just">
                  <a:spcAft>
                    <a:spcPts val="0"/>
                  </a:spcAft>
                  <a:tabLst>
                    <a:tab pos="2854960" algn="l"/>
                  </a:tabLst>
                </a:pPr>
                <a:r>
                  <a:rPr lang="uk-UA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 = (S, AG, env),</a:t>
                </a: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де</a:t>
                </a:r>
                <a:endParaRPr lang="uk-UA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>
                  <a:spcAft>
                    <a:spcPts val="0"/>
                  </a:spcAft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 </a:t>
                </a:r>
                <a:r>
                  <a:rPr lang="uk-UA" sz="16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 – кінцева множина станів зовнішнього середовища;</a:t>
                </a:r>
                <a:endParaRPr lang="uk-UA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>
                  <a:spcAft>
                    <a:spcPts val="0"/>
                  </a:spcAft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 </a:t>
                </a:r>
                <a:r>
                  <a:rPr lang="uk-UA" sz="16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AG = {ag1, . . . , agn}</a:t>
                </a:r>
                <a:r>
                  <a:rPr lang="uk-UA" sz="1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скінченна множина агентів;</a:t>
                </a:r>
                <a:endPara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>
                  <a:spcAft>
                    <a:spcPts val="0"/>
                  </a:spcAft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• </a:t>
                </a:r>
                <a:r>
                  <a:rPr lang="uk-UA" sz="16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env : S×A</a:t>
                </a:r>
                <a:r>
                  <a:rPr lang="uk-UA" sz="1600" b="1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ag1</a:t>
                </a:r>
                <a:r>
                  <a:rPr lang="uk-UA" sz="16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×. . .×A</a:t>
                </a:r>
                <a:r>
                  <a:rPr lang="uk-UA" sz="1600" b="1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agn</a:t>
                </a:r>
                <a:r>
                  <a:rPr lang="uk-UA" sz="16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–&gt; 2S </a:t>
                </a: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функція, що описує можливу реакцію зовнішнього середовища на дії агентів системи.</a:t>
                </a:r>
                <a:endParaRPr lang="uk-UA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22" y="1266976"/>
                <a:ext cx="6711778" cy="5262979"/>
              </a:xfrm>
              <a:prstGeom prst="rect">
                <a:avLst/>
              </a:prstGeom>
              <a:blipFill>
                <a:blip r:embed="rId2"/>
                <a:stretch>
                  <a:fillRect l="-545" t="-927" r="-454" b="-57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109"/>
            <a:ext cx="10515600" cy="1325563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Мультиагентний підхід до автоматизації динамічного оперативного керування</a:t>
            </a:r>
          </a:p>
        </p:txBody>
      </p:sp>
      <p:pic>
        <p:nvPicPr>
          <p:cNvPr id="3074" name="Picture 2" descr="Схема І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0" y="2321037"/>
            <a:ext cx="4938035" cy="31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3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03741" y="672725"/>
                <a:ext cx="3888259" cy="57898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Мультиагентна структура:</a:t>
                </a:r>
                <a:endPara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Множина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1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uk-UA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uk-U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зв’язаних між 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собою ФСІА;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uk-UA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Фазі-перетворювач: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Трансформує множину</a:t>
                </a:r>
                <a:endParaRPr lang="uk-UA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uk-UA" sz="16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uk-UA" sz="1600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uk-UA" sz="1600" b="1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uk-UA" sz="1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uk-UA" sz="16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uk-UA" sz="1600" b="1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значень вхідних змінних</a:t>
                </a:r>
                <a:endParaRPr lang="uk-UA" sz="16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що відображають вимоги і обмеження ГВС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 множину факторів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Sup>
                      <m:sSub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  <m:sup>
                        <m:d>
                          <m:dPr>
                            <m:ctrlPr>
                              <a:rPr lang="uk-UA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uk-UA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sup>
                    </m:sSubSup>
                    <m:r>
                      <a:rPr lang="en-US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заданих на значеннях вхідних змінних з визначеними експертами ступенями приналежності</a:t>
                </a:r>
                <a14:m>
                  <m:oMath xmlns:m="http://schemas.openxmlformats.org/officeDocument/2006/math">
                    <m:r>
                      <a:rPr lang="uk-UA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p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sSubSup>
                      <m:sSub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uk-UA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sup>
                    </m:sSubSup>
                    <m:r>
                      <a:rPr lang="ru-RU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Sup>
                      <m:sSub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  <m:sup>
                        <m:d>
                          <m:dPr>
                            <m:ctrlPr>
                              <a:rPr lang="uk-UA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sup>
                    </m:sSubSup>
                    <m:r>
                      <a:rPr lang="ru-RU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Дефазі-перетворювач:</a:t>
                </a:r>
                <a:endPara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Трансформує множину факторів</a:t>
                </a:r>
                <a14:m>
                  <m:oMath xmlns:m="http://schemas.openxmlformats.org/officeDocument/2006/math">
                    <m:r>
                      <a:rPr lang="uk-UA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uk-UA" sz="16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Sup>
                      <m:sSub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  <m:sup>
                        <m:d>
                          <m:dPr>
                            <m:ctrlPr>
                              <a:rPr lang="uk-UA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uk-UA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</m:sup>
                    </m:sSubSup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uk-UA" sz="16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</a:t>
                </a: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визначених експертами ступенів приналежності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p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sSubSup>
                      <m:sSub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uk-UA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</m:sup>
                    </m:sSubSup>
                    <m:r>
                      <a:rPr lang="ru-RU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Sup>
                      <m:sSub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  <m:sup>
                        <m:d>
                          <m:dPr>
                            <m:ctrlPr>
                              <a:rPr lang="uk-UA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</m:sup>
                    </m:sSubSup>
                    <m:r>
                      <a:rPr lang="ru-RU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 множину</a:t>
                </a:r>
                <a14:m>
                  <m:oMath xmlns:m="http://schemas.openxmlformats.org/officeDocument/2006/math">
                    <m:r>
                      <a:rPr lang="uk-UA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uk-UA" sz="1600" b="1" i="0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𝑾</m:t>
                    </m:r>
                    <m:d>
                      <m:d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uk-UA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𝑾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uk-UA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значень умов сумісності</a:t>
                </a:r>
                <a14:m>
                  <m:oMath xmlns:m="http://schemas.openxmlformats.org/officeDocument/2006/math">
                    <m:r>
                      <a:rPr lang="uk-UA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uk-UA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uk-UA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uk-UA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uk-UA" sz="16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uk-UA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uk-UA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поточної моделі СОУ </a:t>
                </a:r>
                <a:r>
                  <a:rPr lang="uk-UA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із заданим на вході набором вимог та обмежень ГВС.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741" y="672725"/>
                <a:ext cx="3888259" cy="5789862"/>
              </a:xfrm>
              <a:prstGeom prst="rect">
                <a:avLst/>
              </a:prstGeom>
              <a:blipFill>
                <a:blip r:embed="rId3"/>
                <a:stretch>
                  <a:fillRect l="-784" t="-737" r="-1724" b="-273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545"/>
            <a:ext cx="12192000" cy="670457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Гнучка інтелектуалізована мультиагентна конфігурація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6" y="1003303"/>
            <a:ext cx="8011328" cy="5619321"/>
          </a:xfr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4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91"/>
            <a:ext cx="11111023" cy="670457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Гнучка інтелектуалізована мультиагентна система</a:t>
            </a:r>
          </a:p>
        </p:txBody>
      </p:sp>
      <p:sp>
        <p:nvSpPr>
          <p:cNvPr id="3" name="Rectangle 2"/>
          <p:cNvSpPr/>
          <p:nvPr/>
        </p:nvSpPr>
        <p:spPr>
          <a:xfrm>
            <a:off x="7449741" y="877032"/>
            <a:ext cx="40646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Гнучка інтелектуалізована мультиагентна система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сукупність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ГІМАК АОП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якій реалізується логічна послідовність налаштування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вирішальних динамічних показників СОУ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такою послідовністю їх перебирання в просторі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набору вирішальних динамічних показників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яка, будучи виконувана користувачем і/або внутрішнім ініціюючим джерелом, відтворює принципи агентно-орієнтованого підходу та автономно дозволяє виокремити модель/моделі СОУ, здатні задовольнити вимоги та обмеження ГВС.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7" y="877032"/>
            <a:ext cx="6394622" cy="5782963"/>
          </a:xfr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7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70" y="144791"/>
            <a:ext cx="11876183" cy="932183"/>
          </a:xfrm>
        </p:spPr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Програмний комплекс на основі ГІМАС у складі системи динамічного оперативного керування ГВС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0759" y="1105051"/>
            <a:ext cx="59164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програмного комплексу:</a:t>
            </a:r>
          </a:p>
          <a:p>
            <a:pPr algn="ctr"/>
            <a:endParaRPr lang="uk-UA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Автоматизація процесу синтезу структури ГІМАС за заданими складовими та обмеженнями;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Інтелектуалізований вибір значень показників об’єкта динамічного керування, шляхом перебирання ІА умов виконання критеріїв обслуговуваності поточним вектором можливостей наявних вимог та обмежень;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експертних знань, в тому числі у нечіткій формі, із забезпеченням механізмів фазифікації, дефазифікації та нечіткого виведення;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результатів роботи до суміжних підсистем в уніфікованому форматі;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зручного та наочного відображення інформації кінцевому користувачу у вигляді графічного інтерфейсу;</a:t>
            </a:r>
          </a:p>
          <a:p>
            <a:pPr marL="342900" indent="-342900">
              <a:buFont typeface="+mj-lt"/>
              <a:buAutoNum type="arabicPeriod"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підключення додаткових модулів для розширення функціональності системи.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9" y="1203900"/>
            <a:ext cx="5650250" cy="5573781"/>
          </a:xfr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4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784"/>
            <a:ext cx="12191999" cy="747574"/>
          </a:xfrm>
        </p:spPr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 роботи програмного комплексу на основі ГІМАС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818752"/>
              </p:ext>
            </p:extLst>
          </p:nvPr>
        </p:nvGraphicFramePr>
        <p:xfrm>
          <a:off x="173913" y="1793545"/>
          <a:ext cx="6266364" cy="4972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17267945"/>
              </p:ext>
            </p:extLst>
          </p:nvPr>
        </p:nvGraphicFramePr>
        <p:xfrm>
          <a:off x="6643256" y="1917113"/>
          <a:ext cx="5343093" cy="4562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 10"/>
          <p:cNvSpPr/>
          <p:nvPr/>
        </p:nvSpPr>
        <p:spPr>
          <a:xfrm>
            <a:off x="173913" y="1013263"/>
            <a:ext cx="62663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налаштування програмного комплексу: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3256" y="1013263"/>
            <a:ext cx="548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використання програмного комплексу: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0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42" y="1459104"/>
            <a:ext cx="2392505" cy="612775"/>
          </a:xfrm>
        </p:spPr>
        <p:txBody>
          <a:bodyPr>
            <a:noAutofit/>
          </a:bodyPr>
          <a:lstStyle/>
          <a:p>
            <a:pPr algn="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525" y="714034"/>
            <a:ext cx="7772400" cy="2102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ефективності роботи гнучкої виробничої системи шляхом збільшення рівня автоматизації процесів налаштування та функціонування складових системи оперативного управління.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5925" y="6294570"/>
            <a:ext cx="498388" cy="365125"/>
          </a:xfrm>
        </p:spPr>
        <p:txBody>
          <a:bodyPr/>
          <a:lstStyle/>
          <a:p>
            <a:fld id="{CD436E90-D44F-4CFB-9713-FEF5A904B1E3}" type="slidenum">
              <a:rPr lang="uk-UA" sz="4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3657749" y="562233"/>
            <a:ext cx="0" cy="5671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0" y="3300143"/>
            <a:ext cx="3453714" cy="916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ДОСЛІДЖЕННЯ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2867" y="4810258"/>
            <a:ext cx="3453714" cy="904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k-U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ДОСЛІДЖЕННЯ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93525" y="3291408"/>
            <a:ext cx="7772400" cy="939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процеси оперативного управління ГВС в умовах невизначеності.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93525" y="4606249"/>
            <a:ext cx="7772400" cy="1312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показники оперативного управління ГВС, що безпосередньо впливають на функціонування системи в умовах невизначеності.</a:t>
            </a:r>
          </a:p>
        </p:txBody>
      </p:sp>
    </p:spTree>
    <p:extLst>
      <p:ext uri="{BB962C8B-B14F-4D97-AF65-F5344CB8AC3E}">
        <p14:creationId xmlns:p14="http://schemas.microsoft.com/office/powerpoint/2010/main" val="196989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29" y="365129"/>
            <a:ext cx="11016867" cy="901811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Експериментальне дослідження роботи СДОК ГВС з програмним комплексом на основі ГІМАС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28" y="1531344"/>
            <a:ext cx="11016867" cy="4900348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Задавання значень вимог та обмежень для тестових ГВС:</a:t>
            </a:r>
          </a:p>
          <a:p>
            <a:pPr marL="800089" lvl="1" indent="-342900">
              <a:buFont typeface="+mj-lt"/>
              <a:buAutoNum type="alphaLcParenR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 потужність апаратного забезпечення СОУ;</a:t>
            </a:r>
          </a:p>
          <a:p>
            <a:pPr marL="800089" lvl="1" indent="-342900">
              <a:buFont typeface="+mj-lt"/>
              <a:buAutoNum type="alphaLcParenR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СОУ;</a:t>
            </a:r>
          </a:p>
          <a:p>
            <a:pPr marL="800089" lvl="1" indent="-342900">
              <a:buFont typeface="+mj-lt"/>
              <a:buAutoNum type="alphaLcParenR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структурно-компонувальна схема;</a:t>
            </a:r>
          </a:p>
          <a:p>
            <a:pPr marL="800089" lvl="1" indent="-342900">
              <a:buFont typeface="+mj-lt"/>
              <a:buAutoNum type="alphaLcParenR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часу переміщень АТМ;</a:t>
            </a:r>
          </a:p>
          <a:p>
            <a:pPr marL="800089" lvl="1" indent="-342900">
              <a:buFont typeface="+mj-lt"/>
              <a:buAutoNum type="alphaLcParenR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властиві види невизначеностей для ГВС.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СППР вибору значень показників СОУ на основі ГІМАС та налаштування усіх необхідних компонентів.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значень показників СОУ для обраних тестових ГВС за допомогою синтезованої ГІМАС.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моделі ГВС з обраним методом динамічного керування.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Розв’язання тестових задач на основі наборів технологічних операцій, що можуть бути виконані на тестових ГВС.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критеріїв оптимальності та інтерпретація отриманих результатів.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44887" y="1068636"/>
            <a:ext cx="8347113" cy="38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Структурно компонувальні схеми: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89" y="288010"/>
            <a:ext cx="11523644" cy="780625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вимог та обмежень тестових ГВС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89" y="1068635"/>
            <a:ext cx="3525398" cy="51779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Обчислювальна потужність апаратного забезпечення СОУ:</a:t>
            </a:r>
          </a:p>
          <a:p>
            <a:pPr lvl="1">
              <a:lnSpc>
                <a:spcPct val="10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uk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Архітектура СОУ:</a:t>
            </a:r>
          </a:p>
          <a:p>
            <a:pPr lvl="1">
              <a:lnSpc>
                <a:spcPct val="100000"/>
              </a:lnSpc>
            </a:pP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централізована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uk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Невизначеності характерні для ГВС:</a:t>
            </a:r>
          </a:p>
          <a:p>
            <a:pPr lvl="1">
              <a:lnSpc>
                <a:spcPct val="100000"/>
              </a:lnSpc>
            </a:pPr>
            <a:r>
              <a:rPr lang="uk-UA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невизначеності, що </a:t>
            </a:r>
            <a:r>
              <a:rPr lang="uk-UA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пов’язані з ресурсами (несправність автономних транспортних модулів</a:t>
            </a:r>
            <a:r>
              <a:rPr lang="uk-UA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52" y="1408534"/>
            <a:ext cx="6431837" cy="246909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69428"/>
              </p:ext>
            </p:extLst>
          </p:nvPr>
        </p:nvGraphicFramePr>
        <p:xfrm>
          <a:off x="4732752" y="3992006"/>
          <a:ext cx="2651760" cy="1512189"/>
        </p:xfrm>
        <a:graphic>
          <a:graphicData uri="http://schemas.openxmlformats.org/drawingml/2006/table">
            <a:tbl>
              <a:tblPr firstRow="1" firstCol="1" bandRow="1"/>
              <a:tblGrid>
                <a:gridCol w="467360">
                  <a:extLst>
                    <a:ext uri="{9D8B030D-6E8A-4147-A177-3AD203B41FA5}">
                      <a16:colId xmlns:a16="http://schemas.microsoft.com/office/drawing/2014/main" val="18620093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355384192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38738610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26060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698289144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18174149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Час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L/U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391353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L/U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25213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34826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359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421167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88073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61167"/>
              </p:ext>
            </p:extLst>
          </p:nvPr>
        </p:nvGraphicFramePr>
        <p:xfrm>
          <a:off x="8512829" y="3987419"/>
          <a:ext cx="2651760" cy="1512189"/>
        </p:xfrm>
        <a:graphic>
          <a:graphicData uri="http://schemas.openxmlformats.org/drawingml/2006/table">
            <a:tbl>
              <a:tblPr firstRow="1" firstCol="1" bandRow="1"/>
              <a:tblGrid>
                <a:gridCol w="467360">
                  <a:extLst>
                    <a:ext uri="{9D8B030D-6E8A-4147-A177-3AD203B41FA5}">
                      <a16:colId xmlns:a16="http://schemas.microsoft.com/office/drawing/2014/main" val="15038967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2149256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3809967194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938601805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4003948502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1763114149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Час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L/U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085758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L/U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4895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3325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0530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802316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6201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44093" y="5609399"/>
            <a:ext cx="6748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М1 – ГВМ токарних операцій; М2 – ГВМ свердлильних операцій;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М3 – ГВМ фрезерувальних операцій; М4 – ГВМ штампувальних операцій;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7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42" y="144791"/>
            <a:ext cx="11729893" cy="670457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Програмний комплекс на основі ГІМАС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5082" y="634804"/>
            <a:ext cx="3356918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Результати роботи програмного комплексу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Підхід до оперативного планування: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прогностично-реактивний.</a:t>
            </a:r>
            <a:endParaRPr lang="uk-UA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Стратегія перепланування: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корекція плану.</a:t>
            </a:r>
            <a:endParaRPr lang="uk-UA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Політика вибору часу перепланування: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подієва. </a:t>
            </a:r>
            <a:endParaRPr lang="uk-UA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Метод диспетчеризації: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на основі мультиагентних систем.</a:t>
            </a:r>
            <a:endParaRPr lang="uk-UA" b="1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4" y="815248"/>
            <a:ext cx="8730355" cy="5764725"/>
          </a:xfr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0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14" y="144791"/>
            <a:ext cx="11354467" cy="967913"/>
          </a:xfrm>
        </p:spPr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Імітаційна модель ГВС з методом оперативної диспетчеризації на основі мультиагентної системи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69011" y="1378756"/>
                <a:ext cx="6822989" cy="4694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Мультиагентна модель ГВС: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𝑴𝑨𝑺</m:t>
                          </m:r>
                        </m:e>
                        <m: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ГВС</m:t>
                          </m:r>
                        </m:sub>
                      </m:sSub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𝒂𝒈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М</m:t>
                              </m:r>
                            </m:sub>
                          </m:s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𝒂𝒈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АТМ</m:t>
                              </m:r>
                            </m:sub>
                            <m:sup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𝒂𝒈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ГВМ</m:t>
                              </m:r>
                            </m:sub>
                            <m:sup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𝒂𝒈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З</m:t>
                              </m:r>
                            </m:sub>
                            <m:sup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𝒆𝒏𝒗</m:t>
                          </m:r>
                        </m:e>
                      </m:d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uk-UA" sz="24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uk-UA" sz="16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де:</a:t>
                </a:r>
              </a:p>
              <a:p>
                <a:pPr marL="342900" indent="-342900" defTabSz="914377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agМ – агент-менеджер;</a:t>
                </a:r>
              </a:p>
              <a:p>
                <a:pPr marL="342900" indent="-342900" defTabSz="914377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ag*АТМ – метаагент АТМ:</a:t>
                </a:r>
              </a:p>
              <a:p>
                <a:pPr marL="800100" lvl="1" indent="-342900" defTabSz="914377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agДАТМ – агент диспетчеризації АТМ;</a:t>
                </a:r>
              </a:p>
              <a:p>
                <a:pPr marL="800100" lvl="1" indent="-342900" defTabSz="914377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agРАТМ – агент ресурсів АТМ;</a:t>
                </a:r>
              </a:p>
              <a:p>
                <a:pPr marL="342900" indent="-342900" defTabSz="914377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ag*ГВМ – метаагент ГВМ:</a:t>
                </a:r>
              </a:p>
              <a:p>
                <a:pPr marL="800100" lvl="1" indent="-342900" defTabSz="914377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agДГВМ – агент диспетчеризації ГВМ;</a:t>
                </a:r>
              </a:p>
              <a:p>
                <a:pPr marL="800100" lvl="1" indent="-342900" defTabSz="914377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agДГВМ – агент ресурсів ГВМ;</a:t>
                </a:r>
              </a:p>
              <a:p>
                <a:pPr marL="342900" indent="-342900" defTabSz="914377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ag*З – метаагент системи замовлення:</a:t>
                </a:r>
              </a:p>
              <a:p>
                <a:pPr marL="800100" lvl="1" indent="-342900" defTabSz="914377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agО - ag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агенти операцій.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011" y="1378756"/>
                <a:ext cx="6822989" cy="4694490"/>
              </a:xfrm>
              <a:prstGeom prst="rect">
                <a:avLst/>
              </a:prstGeom>
              <a:blipFill>
                <a:blip r:embed="rId3"/>
                <a:stretch>
                  <a:fillRect l="-983" b="-77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9" y="1112704"/>
            <a:ext cx="5177205" cy="5468482"/>
          </a:xfr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0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/>
              <p:cNvSpPr/>
              <p:nvPr/>
            </p:nvSpPr>
            <p:spPr>
              <a:xfrm>
                <a:off x="5455504" y="1227625"/>
                <a:ext cx="6544961" cy="50762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Кожен </a:t>
                </a: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агент диспетчеризації АТМ 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формує пропозицію на виконання задачі із робочого списку з найближчим часом початку:</a:t>
                </a:r>
                <a:endPara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uk-UA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𝑬𝑳𝑻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𝑬𝑳𝑻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𝑬𝑳𝑻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+∆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𝑪𝑳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𝑷𝑪𝑷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𝑬𝑷𝑻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𝐦𝐚𝐱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𝑪𝑳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𝑷𝑪𝑷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(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𝑬𝑷𝑻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𝑬𝑷𝑻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uk-UA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де: </a:t>
                </a:r>
              </a:p>
              <a:p>
                <a:pPr>
                  <a:spcAft>
                    <a:spcPts val="0"/>
                  </a:spcAft>
                </a:pP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ELT</a:t>
                </a:r>
                <a:r>
                  <a:rPr lang="uk-UA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найближчий час початку опрацювання задачі </a:t>
                </a: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spcAft>
                    <a:spcPts val="0"/>
                  </a:spcAft>
                </a:pP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поточне розташування АТМ;</a:t>
                </a:r>
              </a:p>
              <a:p>
                <a:pPr>
                  <a:spcAft>
                    <a:spcPts val="0"/>
                  </a:spcAft>
                </a:pP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PCP</a:t>
                </a:r>
                <a:r>
                  <a:rPr lang="uk-UA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розташування точки початку обробки задачі </a:t>
                </a: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uk-UA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поточний момент часу;</a:t>
                </a:r>
              </a:p>
              <a:p>
                <a:pPr>
                  <a:spcAft>
                    <a:spcPts val="0"/>
                  </a:spcAft>
                </a:pP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(..., ...) — час переміщення між двома точками;</a:t>
                </a:r>
              </a:p>
              <a:p>
                <a:pPr>
                  <a:spcAft>
                    <a:spcPts val="0"/>
                  </a:spcAft>
                </a:pP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EPT</a:t>
                </a:r>
                <a:r>
                  <a:rPr lang="uk-UA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найближчий час можливого початку обробки задачі </a:t>
                </a:r>
                <a:r>
                  <a:rPr lang="uk-UA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uk-UA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uk-UA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04" y="1227625"/>
                <a:ext cx="6544961" cy="507628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" y="1063277"/>
            <a:ext cx="5325762" cy="57246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14" y="144791"/>
            <a:ext cx="11354467" cy="967913"/>
          </a:xfrm>
        </p:spPr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оперативної диспетчеризації на основі МАС: Розподіл задач транспортування з використанням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CNet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6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41147"/>
              </p:ext>
            </p:extLst>
          </p:nvPr>
        </p:nvGraphicFramePr>
        <p:xfrm>
          <a:off x="5393720" y="3795356"/>
          <a:ext cx="6703541" cy="2421223"/>
        </p:xfrm>
        <a:graphic>
          <a:graphicData uri="http://schemas.openxmlformats.org/drawingml/2006/table">
            <a:tbl>
              <a:tblPr firstRow="1" firstCol="1" bandRow="1"/>
              <a:tblGrid>
                <a:gridCol w="526368">
                  <a:extLst>
                    <a:ext uri="{9D8B030D-6E8A-4147-A177-3AD203B41FA5}">
                      <a16:colId xmlns:a16="http://schemas.microsoft.com/office/drawing/2014/main" val="2753237984"/>
                    </a:ext>
                  </a:extLst>
                </a:gridCol>
                <a:gridCol w="1020812">
                  <a:extLst>
                    <a:ext uri="{9D8B030D-6E8A-4147-A177-3AD203B41FA5}">
                      <a16:colId xmlns:a16="http://schemas.microsoft.com/office/drawing/2014/main" val="3648784516"/>
                    </a:ext>
                  </a:extLst>
                </a:gridCol>
                <a:gridCol w="1604896">
                  <a:extLst>
                    <a:ext uri="{9D8B030D-6E8A-4147-A177-3AD203B41FA5}">
                      <a16:colId xmlns:a16="http://schemas.microsoft.com/office/drawing/2014/main" val="783531369"/>
                    </a:ext>
                  </a:extLst>
                </a:gridCol>
                <a:gridCol w="1655505">
                  <a:extLst>
                    <a:ext uri="{9D8B030D-6E8A-4147-A177-3AD203B41FA5}">
                      <a16:colId xmlns:a16="http://schemas.microsoft.com/office/drawing/2014/main" val="1291297993"/>
                    </a:ext>
                  </a:extLst>
                </a:gridCol>
                <a:gridCol w="1895960">
                  <a:extLst>
                    <a:ext uri="{9D8B030D-6E8A-4147-A177-3AD203B41FA5}">
                      <a16:colId xmlns:a16="http://schemas.microsoft.com/office/drawing/2014/main" val="413904023"/>
                    </a:ext>
                  </a:extLst>
                </a:gridCol>
              </a:tblGrid>
              <a:tr h="321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Відстань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 очікування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запитів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Пріоритет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293507"/>
                  </a:ext>
                </a:extLst>
              </a:tr>
              <a:tr h="247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Далеко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Низький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747643"/>
                  </a:ext>
                </a:extLst>
              </a:tr>
              <a:tr h="314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Далеко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Середньо низький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220788"/>
                  </a:ext>
                </a:extLst>
              </a:tr>
              <a:tr h="247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Далеко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Низька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Середній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022778"/>
                  </a:ext>
                </a:extLst>
              </a:tr>
              <a:tr h="247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82283"/>
                  </a:ext>
                </a:extLst>
              </a:tr>
              <a:tr h="314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Близько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Довгий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Середній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00026"/>
                  </a:ext>
                </a:extLst>
              </a:tr>
              <a:tr h="314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Близько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Довгий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200141"/>
                  </a:ext>
                </a:extLst>
              </a:tr>
              <a:tr h="314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Близько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Довгий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Низька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Високий</a:t>
                      </a:r>
                    </a:p>
                  </a:txBody>
                  <a:tcPr marL="55282" marR="55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1706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1544" y="3981"/>
            <a:ext cx="11589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оперативної диспетчеризації на основі МАС: Розподіл задач транспортування з використанням СНВ</a:t>
            </a:r>
            <a:endParaRPr lang="uk-UA" sz="3600" dirty="0"/>
          </a:p>
        </p:txBody>
      </p:sp>
      <p:sp>
        <p:nvSpPr>
          <p:cNvPr id="7" name="Rectangle 6"/>
          <p:cNvSpPr/>
          <p:nvPr/>
        </p:nvSpPr>
        <p:spPr>
          <a:xfrm>
            <a:off x="291545" y="1258164"/>
            <a:ext cx="53246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Вхідні змінні</a:t>
            </a:r>
            <a:r>
              <a:rPr lang="uk-UA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endParaRPr lang="uk-UA" i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endParaRPr lang="uk-UA" i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uk-UA" i="1" dirty="0">
                <a:solidFill>
                  <a:srgbClr val="000000"/>
                </a:solidFill>
                <a:ea typeface="Times New Roman" panose="02020603050405020304" pitchFamily="18" charset="0"/>
              </a:rPr>
              <a:t>1)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4892" y="339524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uk-UA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Продукційні</a:t>
            </a: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правила:</a:t>
            </a:r>
            <a:endParaRPr lang="uk-UA" sz="2000" dirty="0"/>
          </a:p>
        </p:txBody>
      </p:sp>
      <p:pic>
        <p:nvPicPr>
          <p:cNvPr id="14" name="Рисунок 346"/>
          <p:cNvPicPr/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7042"/>
          <a:stretch>
            <a:fillRect/>
          </a:stretch>
        </p:blipFill>
        <p:spPr bwMode="auto">
          <a:xfrm>
            <a:off x="691988" y="1596718"/>
            <a:ext cx="4250715" cy="171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91544" y="370067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>
                <a:solidFill>
                  <a:srgbClr val="000000"/>
                </a:solidFill>
                <a:ea typeface="Times New Roman" panose="02020603050405020304" pitchFamily="18" charset="0"/>
              </a:rPr>
              <a:t>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544" y="5281418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i="1" dirty="0">
                <a:solidFill>
                  <a:srgbClr val="000000"/>
                </a:solidFill>
                <a:ea typeface="Times New Roman" panose="02020603050405020304" pitchFamily="18" charset="0"/>
              </a:rPr>
              <a:t>3)</a:t>
            </a:r>
            <a:endParaRPr lang="uk-UA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93720" y="126829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Вихідна змінна</a:t>
            </a:r>
            <a:r>
              <a:rPr lang="uk-UA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17" name="Рисунок 347"/>
          <p:cNvPicPr/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580"/>
          <a:stretch>
            <a:fillRect/>
          </a:stretch>
        </p:blipFill>
        <p:spPr bwMode="auto">
          <a:xfrm>
            <a:off x="691988" y="3311608"/>
            <a:ext cx="4250715" cy="16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987" y="4992129"/>
            <a:ext cx="4423807" cy="1618736"/>
          </a:xfrm>
          <a:prstGeom prst="rect">
            <a:avLst/>
          </a:prstGeom>
        </p:spPr>
      </p:pic>
      <p:pic>
        <p:nvPicPr>
          <p:cNvPr id="22" name="Рисунок 349"/>
          <p:cNvPicPr/>
          <p:nvPr/>
        </p:nvPicPr>
        <p:blipFill>
          <a:blip r:embed="rId8" cstate="print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516509" y="1603678"/>
            <a:ext cx="4814979" cy="185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0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16134"/>
            <a:ext cx="11704320" cy="762612"/>
          </a:xfrm>
        </p:spPr>
        <p:txBody>
          <a:bodyPr>
            <a:no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Умови експериментальних задач для тестових ГВС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39520"/>
              </p:ext>
            </p:extLst>
          </p:nvPr>
        </p:nvGraphicFramePr>
        <p:xfrm>
          <a:off x="1091722" y="969741"/>
          <a:ext cx="2910522" cy="1051560"/>
        </p:xfrm>
        <a:graphic>
          <a:graphicData uri="http://schemas.openxmlformats.org/drawingml/2006/table">
            <a:tbl>
              <a:tblPr firstRow="1" firstCol="1" bandRow="1"/>
              <a:tblGrid>
                <a:gridCol w="2910522">
                  <a:extLst>
                    <a:ext uri="{9D8B030D-6E8A-4147-A177-3AD203B41FA5}">
                      <a16:colId xmlns:a16="http://schemas.microsoft.com/office/drawing/2014/main" val="1598212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М1(8); М2(16); М4(12)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260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М1(20); М3(20); М2(18)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27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М3(12); М4(8); М1(15)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37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М4(24); М2(18)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545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М3(10); М1(15)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4708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78408"/>
              </p:ext>
            </p:extLst>
          </p:nvPr>
        </p:nvGraphicFramePr>
        <p:xfrm>
          <a:off x="1091721" y="2339082"/>
          <a:ext cx="2910523" cy="1261872"/>
        </p:xfrm>
        <a:graphic>
          <a:graphicData uri="http://schemas.openxmlformats.org/drawingml/2006/table">
            <a:tbl>
              <a:tblPr firstRow="1" firstCol="1" bandRow="1"/>
              <a:tblGrid>
                <a:gridCol w="2910523">
                  <a:extLst>
                    <a:ext uri="{9D8B030D-6E8A-4147-A177-3AD203B41FA5}">
                      <a16:colId xmlns:a16="http://schemas.microsoft.com/office/drawing/2014/main" val="394055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М1(10); М4(18)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723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М2(10); М4(18)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7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М1(10); М3(20)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6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М2(10); М3(15); М4(12);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4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М1(10); М2(15); М4(12);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7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М1(10); М2(15); М3(12);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23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6977"/>
              </p:ext>
            </p:extLst>
          </p:nvPr>
        </p:nvGraphicFramePr>
        <p:xfrm>
          <a:off x="1091722" y="3953787"/>
          <a:ext cx="2910522" cy="1051560"/>
        </p:xfrm>
        <a:graphic>
          <a:graphicData uri="http://schemas.openxmlformats.org/drawingml/2006/table">
            <a:tbl>
              <a:tblPr firstRow="1" firstCol="1" bandRow="1"/>
              <a:tblGrid>
                <a:gridCol w="2910522">
                  <a:extLst>
                    <a:ext uri="{9D8B030D-6E8A-4147-A177-3AD203B41FA5}">
                      <a16:colId xmlns:a16="http://schemas.microsoft.com/office/drawing/2014/main" val="1686392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М1(16); М3(15)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538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М2(18); М4(15)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М1(20); М2(10)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68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М3(15); М4(10)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0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М1(18); М2(10); М3(15); М4(17)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2998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59904"/>
              </p:ext>
            </p:extLst>
          </p:nvPr>
        </p:nvGraphicFramePr>
        <p:xfrm>
          <a:off x="1091721" y="5317971"/>
          <a:ext cx="2910523" cy="1261872"/>
        </p:xfrm>
        <a:graphic>
          <a:graphicData uri="http://schemas.openxmlformats.org/drawingml/2006/table">
            <a:tbl>
              <a:tblPr firstRow="1" firstCol="1" bandRow="1"/>
              <a:tblGrid>
                <a:gridCol w="2910523">
                  <a:extLst>
                    <a:ext uri="{9D8B030D-6E8A-4147-A177-3AD203B41FA5}">
                      <a16:colId xmlns:a16="http://schemas.microsoft.com/office/drawing/2014/main" val="725143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М4(11); М1(10); М2(7)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088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М3(12); М2(10); М4(8)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66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М2(7); М3(10); М1(9); М3(8)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50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М2(7); М4(8); М1(12); М2(6)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53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М1(9); М2(7); М4(8); М2(10); М3(8)</a:t>
                      </a:r>
                      <a:endParaRPr lang="uk-UA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4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М2(10); М3(15); М4(8); М1(15)</a:t>
                      </a:r>
                      <a:endParaRPr lang="uk-UA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89882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37758" y="969741"/>
            <a:ext cx="703381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набори технологічних операцій, що виконуються на ГВС1 та ГВС2 для розв’язання експериментальних задач (у дужках подано </a:t>
            </a:r>
            <a:r>
              <a:rPr lang="uk-UA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 виконання</a:t>
            </a: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кожної операції), де:</a:t>
            </a:r>
            <a:endParaRPr lang="uk-UA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М1 – ГВМ токарних операцій;</a:t>
            </a:r>
            <a:endParaRPr lang="uk-UA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М2 – ГВМ свердлильних операцій;</a:t>
            </a:r>
            <a:endParaRPr lang="uk-UA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М3 – ГВМ фрезерувальних операцій;</a:t>
            </a:r>
            <a:endParaRPr lang="uk-UA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М4 – ГВМ штампувальних операцій;</a:t>
            </a:r>
            <a:endParaRPr lang="uk-UA" sz="1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2180" y="3614891"/>
            <a:ext cx="6744971" cy="25893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9528" y="1320505"/>
            <a:ext cx="300082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uk-UA" dirty="0"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2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10307"/>
              </p:ext>
            </p:extLst>
          </p:nvPr>
        </p:nvGraphicFramePr>
        <p:xfrm>
          <a:off x="331525" y="1923376"/>
          <a:ext cx="6266983" cy="4318254"/>
        </p:xfrm>
        <a:graphic>
          <a:graphicData uri="http://schemas.openxmlformats.org/drawingml/2006/table">
            <a:tbl>
              <a:tblPr firstRow="1" firstCol="1" bandRow="1"/>
              <a:tblGrid>
                <a:gridCol w="1349738">
                  <a:extLst>
                    <a:ext uri="{9D8B030D-6E8A-4147-A177-3AD203B41FA5}">
                      <a16:colId xmlns:a16="http://schemas.microsoft.com/office/drawing/2014/main" val="208138934"/>
                    </a:ext>
                  </a:extLst>
                </a:gridCol>
                <a:gridCol w="773412">
                  <a:extLst>
                    <a:ext uri="{9D8B030D-6E8A-4147-A177-3AD203B41FA5}">
                      <a16:colId xmlns:a16="http://schemas.microsoft.com/office/drawing/2014/main" val="676783080"/>
                    </a:ext>
                  </a:extLst>
                </a:gridCol>
                <a:gridCol w="1037475">
                  <a:extLst>
                    <a:ext uri="{9D8B030D-6E8A-4147-A177-3AD203B41FA5}">
                      <a16:colId xmlns:a16="http://schemas.microsoft.com/office/drawing/2014/main" val="3427147202"/>
                    </a:ext>
                  </a:extLst>
                </a:gridCol>
                <a:gridCol w="702995">
                  <a:extLst>
                    <a:ext uri="{9D8B030D-6E8A-4147-A177-3AD203B41FA5}">
                      <a16:colId xmlns:a16="http://schemas.microsoft.com/office/drawing/2014/main" val="1077028122"/>
                    </a:ext>
                  </a:extLst>
                </a:gridCol>
                <a:gridCol w="675610">
                  <a:extLst>
                    <a:ext uri="{9D8B030D-6E8A-4147-A177-3AD203B41FA5}">
                      <a16:colId xmlns:a16="http://schemas.microsoft.com/office/drawing/2014/main" val="415153877"/>
                    </a:ext>
                  </a:extLst>
                </a:gridCol>
                <a:gridCol w="1727753">
                  <a:extLst>
                    <a:ext uri="{9D8B030D-6E8A-4147-A177-3AD203B41FA5}">
                      <a16:colId xmlns:a16="http://schemas.microsoft.com/office/drawing/2014/main" val="4141263217"/>
                    </a:ext>
                  </a:extLst>
                </a:gridCol>
              </a:tblGrid>
              <a:tr h="110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FCFS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Зменшення періоду обробки, %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12547"/>
                  </a:ext>
                </a:extLst>
              </a:tr>
              <a:tr h="351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1-1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333666"/>
                  </a:ext>
                </a:extLst>
              </a:tr>
              <a:tr h="351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525670"/>
                  </a:ext>
                </a:extLst>
              </a:tr>
              <a:tr h="351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-1.6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878351"/>
                  </a:ext>
                </a:extLst>
              </a:tr>
              <a:tr h="351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1-4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208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987972"/>
                  </a:ext>
                </a:extLst>
              </a:tr>
              <a:tr h="351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2-1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459670"/>
                  </a:ext>
                </a:extLst>
              </a:tr>
              <a:tr h="351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2-2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25.7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742933"/>
                  </a:ext>
                </a:extLst>
              </a:tr>
              <a:tr h="351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61622"/>
                  </a:ext>
                </a:extLst>
              </a:tr>
              <a:tr h="351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2-4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21.3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039900"/>
                  </a:ext>
                </a:extLst>
              </a:tr>
              <a:tr h="351583">
                <a:tc gridSpan="5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r>
                        <a:rPr lang="uk-UA" sz="2200" b="1" kern="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Середнє значення: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endParaRPr lang="uk-UA" sz="2200" b="1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endParaRPr lang="uk-UA" sz="2200" b="1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endParaRPr lang="uk-UA" sz="2200" b="1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8935" algn="l"/>
                        </a:tabLst>
                      </a:pPr>
                      <a:endParaRPr lang="uk-UA" sz="2200" b="1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74000" marR="7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41040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16193" y="2805231"/>
            <a:ext cx="52007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Критерій продуктивності ГВС:</a:t>
            </a:r>
          </a:p>
          <a:p>
            <a:pPr algn="just"/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період обробки.</a:t>
            </a:r>
          </a:p>
          <a:p>
            <a:pPr algn="just"/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оперативної  диспетчеризації:</a:t>
            </a:r>
            <a:endParaRPr lang="uk-UA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диспетчеризації на основі </a:t>
            </a:r>
            <a:r>
              <a:rPr lang="uk-UA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FCFS (</a:t>
            </a:r>
            <a:r>
              <a:rPr lang="uk-UA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First-Come-First-Served</a:t>
            </a: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 (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traveling distance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STT (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traveling time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51460" y="116133"/>
            <a:ext cx="11704320" cy="1325563"/>
          </a:xfrm>
        </p:spPr>
        <p:txBody>
          <a:bodyPr>
            <a:no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Порівняльний аналіз результатів моделювання роботи ГВС зі значеннями вирішальних динамічних показників СОУ налаштованих за допомогою СДОК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76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116133"/>
            <a:ext cx="11704320" cy="1325563"/>
          </a:xfrm>
        </p:spPr>
        <p:txBody>
          <a:bodyPr>
            <a:no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Порівняльний аналіз результатів моделювання роботи ГВС зі значеннями вирішальних динамічних показників СОУ налаштованих за допомогою СДОК</a:t>
            </a:r>
          </a:p>
        </p:txBody>
      </p:sp>
      <p:pic>
        <p:nvPicPr>
          <p:cNvPr id="7" name="Диаграмма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51460" y="1875001"/>
            <a:ext cx="7075325" cy="42786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497874" y="2429282"/>
            <a:ext cx="45664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Критерій продуктивності ГВС:</a:t>
            </a:r>
          </a:p>
          <a:p>
            <a:pPr algn="just"/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середній час простою АТМ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оперативної  диспетчеризації: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Правило диспетчеризації FCFS (</a:t>
            </a:r>
            <a:r>
              <a:rPr lang="uk-UA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First-Come-First-Served</a:t>
            </a: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диспетчеризації на основі </a:t>
            </a:r>
            <a:r>
              <a:rPr lang="uk-UA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</a:t>
            </a: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(з використанням 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CNet</a:t>
            </a: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диспетчеризації на основі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(з </a:t>
            </a: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СНВ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15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5" y="16777"/>
            <a:ext cx="10515600" cy="663116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3" y="585334"/>
            <a:ext cx="11887204" cy="5975354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Створено формалізовану модель процесу та синтезовано структуру системи динамічного оперативного керування (СДОК).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Створено класифікатор вирішальних динамічних показників та їх можливих значень.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Синтезовано концептуальну модель СОУ як об’єкта динамічного керування на основі Ф-функції. 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 узагальнену модель вибору вирішальних динамічних показників з використанням експертних методів ранжування та парних порівнянь.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 підхід до автоматизації динамічного оперативного керування на основі метаідентифікації із використанням гнучких інтелектуалізованих мультиагентних конфігурацій.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Створено алгоритмічне та програмне забезпечення СДОК у вигляді програмного комплексу на основі гнучкої інтелектуалізованої мультиагентної системи.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Здійснено вдосконалення мультиагентного методу оперативної диспетчеризації ГВС шляхом використання системи нечіткого виведення.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моделювання роботи ГВС зі СДОК демонструють вищу продуктивність за обраними критеріями: тривалість періоду обробки – на 10,4% та середній час очікування – на 8-12%.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Запропонований у роботі підхід до динамічного оперативного керування носить узагальнюючий характер та може бути застосований для динамічного корегування показників оперативного управління об’єктами різної природи.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280"/>
            <a:ext cx="10515600" cy="709909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ДОСЛІДЖЕННЯ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806" y="963297"/>
            <a:ext cx="10515600" cy="4401004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основі структурно-функціонального аналізу роботи СОУ ГВС створити формалізовану модель процесу динамічного оперативного керування та синтезувати структуру системи динамічного оперативного керування (СДОК).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класифікатор вирішальних динамічних показників СОУ.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Дослідити ГВС щодо можливих типів невизначених ситуацій, які можуть виникати у процесі функціонування.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 логічну послідовність здійснення процесу вибору раціональних значень із класифікатора ВДП, за яких можливе адекватне обслуговування вимог та обмежень ГВС.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Синтезувати узагальнену концептуальну модель СОУ на основі створеної логічної послідовності налаштування вирішальних динамічних показників.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Обґрунтувати вибір методів прийняття рішень щодо визначення раціональних значень ВДП СОУ у процесі ДОК.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 підхід до автоматизації процесу ДОК на основі обраних методів прийняття рішень в умовах невизначеності.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алгоритмічне та програмне забезпечення СДОК на основі розробленого підходу у вигляді системи підтримки прийняття рішень (СППР).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експериментальні дослідження та порівняти за обраними критеріями ефективності результати роботи СДОК для ГВС з різними значеннями показників.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565925" y="6294570"/>
            <a:ext cx="498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5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3" y="585334"/>
            <a:ext cx="11887204" cy="5975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Публікації: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наукових праць, у тому числі 6 статей у наукових фахових виданнях України, які включені до міжнародних наукометричних баз.</a:t>
            </a:r>
          </a:p>
          <a:p>
            <a:pPr marL="0" indent="0">
              <a:buNone/>
            </a:pPr>
            <a:endParaRPr lang="uk-UA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Апробація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науково-технічна конференція "Автоматизація: проблеми, ідеї, рішення 2013", м. Київ;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XXI Міжнародна конференція з автоматичного управління "Автоматика 2014", м. Київ;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Міжнародна науково-практична конференція "Інформаційні управляючі системи та технології", м. Одеса;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Всеукраїнська науково-практична конференція "Електронні та мехатронні системи: теорія, інновації, практика", м. Полтава.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139616" y="6294570"/>
            <a:ext cx="924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719" y="142707"/>
            <a:ext cx="9510584" cy="1325563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Ієрархія рівнів та задач керування ГВС</a:t>
            </a:r>
          </a:p>
        </p:txBody>
      </p:sp>
      <p:graphicFrame>
        <p:nvGraphicFramePr>
          <p:cNvPr id="5" name="Схема 3"/>
          <p:cNvGraphicFramePr/>
          <p:nvPr>
            <p:extLst>
              <p:ext uri="{D42A27DB-BD31-4B8C-83A1-F6EECF244321}">
                <p14:modId xmlns:p14="http://schemas.microsoft.com/office/powerpoint/2010/main" val="2947884634"/>
              </p:ext>
            </p:extLst>
          </p:nvPr>
        </p:nvGraphicFramePr>
        <p:xfrm>
          <a:off x="167621" y="1764296"/>
          <a:ext cx="6795411" cy="453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245178" y="2164506"/>
            <a:ext cx="4819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Вирішальні динамічні показники (ВДП) СОУ</a:t>
            </a: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такі показники, що безпосередньо впливають на здійснення процесу оперативного управління виробництвом в реальному часі в умовах невизначеності.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uk-UA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инамічне оперативне керування (ДОК)</a:t>
            </a: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ГВС</a:t>
            </a: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це процес налаштування на етапах підготовки та функціонування гнучкої виробничої системи таких значень </a:t>
            </a:r>
            <a:r>
              <a:rPr lang="uk-UA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вирішальних динамічних показників</a:t>
            </a: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що здатні задовольнити поточні вимоги та обмеження ГВС (ВО ГВС).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1565925" y="6294570"/>
            <a:ext cx="498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6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" y="45637"/>
            <a:ext cx="11346180" cy="1028106"/>
          </a:xfrm>
        </p:spPr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Структурно-функціональний аналіз системи оперативного управління ГВС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660" y="1049031"/>
                <a:ext cx="11346180" cy="567305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Основні функції</a:t>
                </a:r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системи оперативного управління ГВС в умовах невизначеності:</a:t>
                </a:r>
                <a:endParaRPr lang="uk-UA" sz="2000" b="1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i="0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uk-UA" sz="2400" b="1" i="0" smtClean="0">
                              <a:latin typeface="Cambria Math" panose="02040503050406030204" pitchFamily="18" charset="0"/>
                            </a:rPr>
                            <m:t>СОУ</m:t>
                          </m:r>
                        </m:sub>
                      </m:sSub>
                      <m:r>
                        <a:rPr lang="uk-UA" sz="2400" b="1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uk-UA" sz="2400" b="1" i="0" smtClean="0">
                                  <a:latin typeface="Cambria Math" panose="02040503050406030204" pitchFamily="18" charset="0"/>
                                </a:rPr>
                                <m:t>ОП</m:t>
                              </m:r>
                            </m:sub>
                          </m:sSub>
                          <m:r>
                            <a:rPr lang="uk-UA" sz="2400" b="1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0" smtClean="0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uk-UA" sz="2400" b="1" i="0" smtClean="0">
                                  <a:latin typeface="Cambria Math" panose="02040503050406030204" pitchFamily="18" charset="0"/>
                                </a:rPr>
                                <m:t>ОКон</m:t>
                              </m:r>
                            </m:sub>
                          </m:sSub>
                          <m:r>
                            <a:rPr lang="uk-UA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0" smtClean="0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uk-UA" sz="2400" b="1" i="0" smtClean="0">
                                  <a:latin typeface="Cambria Math" panose="02040503050406030204" pitchFamily="18" charset="0"/>
                                </a:rPr>
                                <m:t>ОКор</m:t>
                              </m:r>
                            </m:sub>
                          </m:sSub>
                          <m:r>
                            <a:rPr lang="uk-UA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0" smtClean="0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uk-UA" sz="2400" b="1" i="0" smtClean="0">
                                  <a:latin typeface="Cambria Math" panose="02040503050406030204" pitchFamily="18" charset="0"/>
                                </a:rPr>
                                <m:t>ОД</m:t>
                              </m:r>
                            </m:sub>
                          </m:sSub>
                        </m:e>
                      </m:d>
                      <m:r>
                        <a:rPr lang="uk-UA" sz="2400" b="1" i="0" smtClean="0">
                          <a:latin typeface="Cambria Math" panose="02040503050406030204" pitchFamily="18" charset="0"/>
                        </a:rPr>
                        <m:t>,  де: </m:t>
                      </m:r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ОП</m:t>
                        </m:r>
                      </m:sub>
                    </m:sSub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функція оперативного планування;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ОКон</m:t>
                        </m:r>
                      </m:sub>
                    </m:sSub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функція оперативного контролю;</a:t>
                </a:r>
                <a:endParaRPr lang="uk-UA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ОКор</m:t>
                        </m:r>
                      </m:sub>
                    </m:sSub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функція оперативної корекції;</a:t>
                </a:r>
                <a:endParaRPr lang="uk-UA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ОД</m:t>
                        </m:r>
                      </m:sub>
                    </m:sSub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функція оперативної диспетчеризації.</a:t>
                </a:r>
              </a:p>
              <a:p>
                <a:pPr marL="0" indent="0">
                  <a:buNone/>
                </a:pPr>
                <a:r>
                  <a:rPr lang="uk-UA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Узагальнюючі показники</a:t>
                </a:r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системи оперативного управління в умовах невизначеності:</a:t>
                </a:r>
                <a:r>
                  <a:rPr 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ВДП</m:t>
                          </m:r>
                        </m:sub>
                      </m:sSub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ОП</m:t>
                              </m:r>
                            </m:sub>
                          </m:s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ОКон</m:t>
                              </m:r>
                            </m:sub>
                          </m:s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ОКор</m:t>
                              </m:r>
                            </m:sub>
                          </m:s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ОД</m:t>
                              </m:r>
                            </m:sub>
                          </m:s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uk-UA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 де:</m:t>
                      </m:r>
                    </m:oMath>
                  </m:oMathPara>
                </a14:m>
                <a:endParaRPr lang="uk-UA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ОП</m:t>
                        </m:r>
                      </m:sub>
                    </m:sSub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показник оперативного планування;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ОКон</m:t>
                        </m:r>
                      </m:sub>
                    </m:sSub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показник оперативного контролю;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ОКор</m:t>
                        </m:r>
                      </m:sub>
                    </m:sSub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показник оперативної корекції;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ОД</m:t>
                        </m:r>
                      </m:sub>
                    </m:sSub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показник оперативної диспетчеризації.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uk-UA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Формалізація </a:t>
                </a:r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задачі динамічного оперативного керування</a:t>
                </a:r>
                <a:r>
                  <a:rPr lang="uk-UA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СОУ</m:t>
                              </m:r>
                            </m:sub>
                          </m:sSub>
                        </m:e>
                        <m: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uk-UA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ОП</m:t>
                              </m:r>
                            </m:sub>
                          </m:s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ОКон</m:t>
                              </m:r>
                            </m:sub>
                          </m:s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ОКор</m:t>
                              </m:r>
                            </m:sub>
                          </m:s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uk-UA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uk-UA" sz="2400" b="1" i="1" smtClean="0">
                                  <a:latin typeface="Cambria Math" panose="02040503050406030204" pitchFamily="18" charset="0"/>
                                </a:rPr>
                                <m:t>ОД</m:t>
                              </m:r>
                            </m:sub>
                          </m:sSub>
                          <m:r>
                            <a:rPr lang="uk-UA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uk-UA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m:rPr>
                          <m:nor/>
                        </m:rPr>
                        <a:rPr lang="uk-UA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 де:</m:t>
                      </m:r>
                    </m:oMath>
                  </m:oMathPara>
                </a14:m>
                <a:endParaRPr lang="uk-UA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uk-UA" sz="16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 набір значень показників СОУ із множини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СОУ</m:t>
                        </m:r>
                      </m:sub>
                    </m:sSub>
                  </m:oMath>
                </a14:m>
                <a:r>
                  <a:rPr lang="uk-UA" sz="1600" b="1" dirty="0">
                    <a:latin typeface="Times New Roman" panose="020206030504050203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uk-UA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Ф</m:t>
                            </m:r>
                          </m:e>
                          <m:sub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ОП</m:t>
                            </m:r>
                          </m:sub>
                        </m:s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uk-U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Ф</m:t>
                            </m:r>
                          </m:e>
                          <m:sub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ОКон</m:t>
                            </m:r>
                          </m:sub>
                        </m:s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uk-U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Ф</m:t>
                            </m:r>
                          </m:e>
                          <m:sub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ОКор</m:t>
                            </m:r>
                          </m:sub>
                        </m:s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uk-UA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Ф</m:t>
                            </m:r>
                          </m:e>
                          <m:sub>
                            <m:r>
                              <a:rPr lang="uk-UA" sz="1600" b="1" i="1" smtClean="0">
                                <a:latin typeface="Cambria Math" panose="02040503050406030204" pitchFamily="18" charset="0"/>
                              </a:rPr>
                              <m:t>ОД</m:t>
                            </m:r>
                          </m:sub>
                        </m:sSub>
                        <m:r>
                          <a:rPr lang="uk-UA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функціональні можливості СОУ;</a:t>
                </a:r>
              </a:p>
              <a:p>
                <a:pPr lvl="1"/>
                <a:r>
                  <a:rPr lang="uk-UA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вимоги та обмеження конкретної ГВС;</a:t>
                </a:r>
                <a:endParaRPr lang="uk-UA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uk-UA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uk-UA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можливі типи невизначеностей, що характерні даній ГВС.</a:t>
                </a:r>
              </a:p>
              <a:p>
                <a:pPr marL="0" indent="0">
                  <a:buNone/>
                </a:pPr>
                <a:endParaRPr lang="uk-UA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" y="1049031"/>
                <a:ext cx="11346180" cy="5673051"/>
              </a:xfrm>
              <a:blipFill>
                <a:blip r:embed="rId3"/>
                <a:stretch>
                  <a:fillRect l="-591" t="-1074" b="-38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 txBox="1">
            <a:spLocks/>
          </p:cNvSpPr>
          <p:nvPr/>
        </p:nvSpPr>
        <p:spPr>
          <a:xfrm>
            <a:off x="11565925" y="6294570"/>
            <a:ext cx="498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99292"/>
              </p:ext>
            </p:extLst>
          </p:nvPr>
        </p:nvGraphicFramePr>
        <p:xfrm>
          <a:off x="5540827" y="2133600"/>
          <a:ext cx="74676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Document" r:id="rId4" imgW="7467981" imgH="4723843" progId="Word.Document.12">
                  <p:embed/>
                </p:oleObj>
              </mc:Choice>
              <mc:Fallback>
                <p:oleObj name="Document" r:id="rId4" imgW="7467981" imgH="47238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0827" y="2133600"/>
                        <a:ext cx="74676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27915" y="365129"/>
            <a:ext cx="6008914" cy="1325563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системи динамічного оперативного керування ГВС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2" y="101881"/>
            <a:ext cx="4900904" cy="6619598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565925" y="6294570"/>
            <a:ext cx="498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27" y="210669"/>
            <a:ext cx="10515600" cy="1085163"/>
          </a:xfrm>
        </p:spPr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Класифікатор вирішальних динамічних показників СОУ ГВС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2763" y="1504408"/>
                <a:ext cx="6030684" cy="4351338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uk-UA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uk-UA" sz="2400" b="1" i="1">
                            <a:latin typeface="Cambria Math" panose="02040503050406030204" pitchFamily="18" charset="0"/>
                          </a:rPr>
                          <m:t>ОП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Підхід до оперативного планування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uk-UA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реактивне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прогностично-реактивне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робастне прогностично-реактивне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робастне превентивне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uk-U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uk-UA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uk-UA" sz="2400" b="1" i="1">
                            <a:latin typeface="Cambria Math" panose="02040503050406030204" pitchFamily="18" charset="0"/>
                          </a:rPr>
                          <m:t>ОКон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Політика вибору часу перепланування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uk-UA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періодична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подієва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гібридна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uk-U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uk-UA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uk-UA" sz="2400" b="1" i="1">
                            <a:latin typeface="Cambria Math" panose="02040503050406030204" pitchFamily="18" charset="0"/>
                          </a:rPr>
                          <m:t>ОКор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Стратегія перепланування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повне перепланування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корекція плану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uk-U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uk-UA" sz="2400" b="1" i="1">
                            <a:latin typeface="Cambria Math" panose="02040503050406030204" pitchFamily="18" charset="0"/>
                          </a:rPr>
                          <m:t>ОД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Метод оперативної диспетчеризації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правила диспетчеризації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евристики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метаевристики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ситуаційне управління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uk-U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мультиагентні системи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763" y="1504408"/>
                <a:ext cx="6030684" cy="4351338"/>
              </a:xfrm>
              <a:blipFill>
                <a:blip r:embed="rId2"/>
                <a:stretch>
                  <a:fillRect l="-1314" t="-1961" b="-2114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37" y="753250"/>
            <a:ext cx="5968313" cy="5968313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565925" y="6294570"/>
            <a:ext cx="498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6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463"/>
            <a:ext cx="10515600" cy="801544"/>
          </a:xfrm>
        </p:spPr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 до процесу ДОК з боку ГВС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290"/>
            <a:ext cx="10515600" cy="1227369"/>
          </a:xfrm>
        </p:spPr>
        <p:txBody>
          <a:bodyPr>
            <a:normAutofit lnSpcReduction="10000"/>
          </a:bodyPr>
          <a:lstStyle/>
          <a:p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Невизначеності (випадкові збурення)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події в реальному часі, які виникають у процесі функціонування системи можуть змінити її стан та/або впливають на її продуктивність.</a:t>
            </a:r>
          </a:p>
          <a:p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49813"/>
              </p:ext>
            </p:extLst>
          </p:nvPr>
        </p:nvGraphicFramePr>
        <p:xfrm>
          <a:off x="1156767" y="2423943"/>
          <a:ext cx="9353321" cy="4114800"/>
        </p:xfrm>
        <a:graphic>
          <a:graphicData uri="http://schemas.openxmlformats.org/drawingml/2006/table">
            <a:tbl>
              <a:tblPr firstRow="1" firstCol="1" bandRow="1"/>
              <a:tblGrid>
                <a:gridCol w="2522863">
                  <a:extLst>
                    <a:ext uri="{9D8B030D-6E8A-4147-A177-3AD203B41FA5}">
                      <a16:colId xmlns:a16="http://schemas.microsoft.com/office/drawing/2014/main" val="3797807010"/>
                    </a:ext>
                  </a:extLst>
                </a:gridCol>
                <a:gridCol w="5210979">
                  <a:extLst>
                    <a:ext uri="{9D8B030D-6E8A-4147-A177-3AD203B41FA5}">
                      <a16:colId xmlns:a16="http://schemas.microsoft.com/office/drawing/2014/main" val="815011937"/>
                    </a:ext>
                  </a:extLst>
                </a:gridCol>
                <a:gridCol w="1619479">
                  <a:extLst>
                    <a:ext uri="{9D8B030D-6E8A-4147-A177-3AD203B41FA5}">
                      <a16:colId xmlns:a16="http://schemas.microsoft.com/office/drawing/2014/main" val="93357961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Тип невизначеності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Невизначеність</a:t>
                      </a:r>
                      <a:endParaRPr lang="uk-UA" sz="1800" b="1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Тип системи</a:t>
                      </a:r>
                      <a:b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</a:b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управління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789085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Пов'язані з ресурсами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несправність машини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</a:t>
                      </a:r>
                      <a:endParaRPr lang="uk-UA" sz="1800" b="1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9124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помилка оператора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</a:t>
                      </a:r>
                      <a:endParaRPr lang="uk-UA" sz="1800" b="1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825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відсутність або несправність інструмента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СОУ, АСАУ</a:t>
                      </a:r>
                      <a:endParaRPr lang="uk-UA" sz="1800" b="1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408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ліміти завантаження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СОУ, АСАУ</a:t>
                      </a:r>
                      <a:endParaRPr lang="uk-UA" sz="1800" b="1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493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затримки у доставці матеріалів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СОУ, АСАУ</a:t>
                      </a:r>
                      <a:endParaRPr lang="uk-UA" sz="1800" b="1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201678"/>
                  </a:ext>
                </a:extLst>
              </a:tr>
              <a:tr h="12442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дефектність матеріалу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</a:t>
                      </a:r>
                      <a:endParaRPr lang="uk-UA" sz="1800" b="1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78258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Пов'язані з операціями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термінові операції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</a:t>
                      </a:r>
                      <a:endParaRPr lang="uk-UA" sz="1800" b="1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3445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відміна операцій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665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зміни терміну виконання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167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невчасне надходження операцій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339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зміна пріоритету операцій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1088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i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зміна тривалості виконання операцій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СОУ</a:t>
                      </a:r>
                      <a:endParaRPr lang="uk-UA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17371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11565925" y="6294570"/>
            <a:ext cx="498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5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6993"/>
            <a:ext cx="10784595" cy="1014181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Розглянуті обмеження процесу ДОК з боку ГВС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303103"/>
            <a:ext cx="6763441" cy="860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Компонувальні структури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(схеми)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ГВС:</a:t>
            </a:r>
          </a:p>
          <a:p>
            <a:pPr marL="0" lvl="0" indent="0">
              <a:buNone/>
            </a:pP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За типами організації матеріальних потоків: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605964"/>
            <a:ext cx="3976172" cy="225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942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1936"/>
          <a:stretch/>
        </p:blipFill>
        <p:spPr bwMode="auto">
          <a:xfrm>
            <a:off x="772096" y="2201176"/>
            <a:ext cx="2488895" cy="15445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01640" y="1303103"/>
            <a:ext cx="4615149" cy="4856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Обчислювальна потужність апаратного забезпечення СОУ: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низька;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середня;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висока.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Архітектури СОУ:</a:t>
            </a:r>
          </a:p>
          <a:p>
            <a:pPr lvl="0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централізовані;</a:t>
            </a:r>
          </a:p>
          <a:p>
            <a:pPr lvl="0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розподілені (окрім мультиагентних);</a:t>
            </a:r>
          </a:p>
          <a:p>
            <a:pPr lvl="0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мультиагентні (автономні та медіаторні).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14371" y="4330539"/>
            <a:ext cx="22804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фронтальна;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поперечна;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дипольна;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кутова;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кругова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комбінована.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7093" y="2193223"/>
            <a:ext cx="42745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централізованим складом;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проміжним накопичувачем;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комбінованою структурою.</a:t>
            </a:r>
            <a:endParaRPr lang="uk-UA" sz="2400" dirty="0"/>
          </a:p>
        </p:txBody>
      </p:sp>
      <p:sp>
        <p:nvSpPr>
          <p:cNvPr id="15" name="Rectangle 14"/>
          <p:cNvSpPr/>
          <p:nvPr/>
        </p:nvSpPr>
        <p:spPr>
          <a:xfrm>
            <a:off x="838198" y="37457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За взаємним розташуванням виробничих та обслуговувальних зон: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11565925" y="6294570"/>
            <a:ext cx="498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36E90-D44F-4CFB-9713-FEF5A904B1E3}" type="slidenum">
              <a:rPr lang="uk-UA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uk-UA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2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Words>2754</Words>
  <Application>Microsoft Office PowerPoint</Application>
  <PresentationFormat>Widescreen</PresentationFormat>
  <Paragraphs>589</Paragraphs>
  <Slides>30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Document</vt:lpstr>
      <vt:lpstr>Динамічне оперативне керування гнучкою виробничою системою в умовах невизначеності</vt:lpstr>
      <vt:lpstr>МЕТА РОБОТИ</vt:lpstr>
      <vt:lpstr>ЗАДАЧІ ДОСЛІДЖЕННЯ</vt:lpstr>
      <vt:lpstr>Ієрархія рівнів та задач керування ГВС</vt:lpstr>
      <vt:lpstr>Структурно-функціональний аналіз системи оперативного управління ГВС</vt:lpstr>
      <vt:lpstr>Структура системи динамічного оперативного керування ГВС</vt:lpstr>
      <vt:lpstr>Класифікатор вирішальних динамічних показників СОУ ГВС</vt:lpstr>
      <vt:lpstr>Вимоги до процесу ДОК з боку ГВС</vt:lpstr>
      <vt:lpstr>Розглянуті обмеження процесу ДОК з боку ГВС</vt:lpstr>
      <vt:lpstr>Побудова логічної послідовності налаштування вирішальних динамічних показників СОУ</vt:lpstr>
      <vt:lpstr>Концептуальна модель системи оперативного управління ГВС на основі Ф-функції</vt:lpstr>
      <vt:lpstr>Повний функціональний орграф процесу вибору значень ВДП СОУ</vt:lpstr>
      <vt:lpstr>Формування узагальненої моделі вибору вирішальних динамічних показників СОУ</vt:lpstr>
      <vt:lpstr>Визначення вагомості реляційних зв'язків між вирішальними динамічними показниками СОУ</vt:lpstr>
      <vt:lpstr>Мультиагентний підхід до автоматизації динамічного оперативного керування</vt:lpstr>
      <vt:lpstr>Гнучка інтелектуалізована мультиагентна конфігурація</vt:lpstr>
      <vt:lpstr>Гнучка інтелектуалізована мультиагентна система</vt:lpstr>
      <vt:lpstr>Програмний комплекс на основі ГІМАС у складі системи динамічного оперативного керування ГВС</vt:lpstr>
      <vt:lpstr>Алгоритми роботи програмного комплексу на основі ГІМАС</vt:lpstr>
      <vt:lpstr>Експериментальне дослідження роботи СДОК ГВС з програмним комплексом на основі ГІМАС</vt:lpstr>
      <vt:lpstr>Визначення вимог та обмежень тестових ГВС</vt:lpstr>
      <vt:lpstr>Програмний комплекс на основі ГІМАС</vt:lpstr>
      <vt:lpstr>Імітаційна модель ГВС з методом оперативної диспетчеризації на основі мультиагентної системи</vt:lpstr>
      <vt:lpstr>Метод оперативної диспетчеризації на основі МАС: Розподіл задач транспортування з використанням CNet</vt:lpstr>
      <vt:lpstr>PowerPoint Presentation</vt:lpstr>
      <vt:lpstr>Умови експериментальних задач для тестових ГВС</vt:lpstr>
      <vt:lpstr>Порівняльний аналіз результатів моделювання роботи ГВС зі значеннями вирішальних динамічних показників СОУ налаштованих за допомогою СДОК</vt:lpstr>
      <vt:lpstr>Порівняльний аналіз результатів моделювання роботи ГВС зі значеннями вирішальних динамічних показників СОУ налаштованих за допомогою СДОК</vt:lpstr>
      <vt:lpstr>Висновки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d</dc:creator>
  <cp:lastModifiedBy>s d</cp:lastModifiedBy>
  <cp:revision>169</cp:revision>
  <dcterms:created xsi:type="dcterms:W3CDTF">2017-02-19T19:49:51Z</dcterms:created>
  <dcterms:modified xsi:type="dcterms:W3CDTF">2017-03-11T20:07:41Z</dcterms:modified>
</cp:coreProperties>
</file>