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32"/>
  </p:notesMasterIdLst>
  <p:sldIdLst>
    <p:sldId id="256" r:id="rId2"/>
    <p:sldId id="257" r:id="rId3"/>
    <p:sldId id="263" r:id="rId4"/>
    <p:sldId id="261" r:id="rId5"/>
    <p:sldId id="264" r:id="rId6"/>
    <p:sldId id="267" r:id="rId7"/>
    <p:sldId id="265" r:id="rId8"/>
    <p:sldId id="266" r:id="rId9"/>
    <p:sldId id="269" r:id="rId10"/>
    <p:sldId id="272" r:id="rId11"/>
    <p:sldId id="270" r:id="rId12"/>
    <p:sldId id="271" r:id="rId13"/>
    <p:sldId id="273" r:id="rId14"/>
    <p:sldId id="274" r:id="rId15"/>
    <p:sldId id="275" r:id="rId16"/>
    <p:sldId id="277" r:id="rId17"/>
    <p:sldId id="276" r:id="rId18"/>
    <p:sldId id="278" r:id="rId19"/>
    <p:sldId id="281" r:id="rId20"/>
    <p:sldId id="279" r:id="rId21"/>
    <p:sldId id="280" r:id="rId22"/>
    <p:sldId id="282" r:id="rId23"/>
    <p:sldId id="284" r:id="rId24"/>
    <p:sldId id="285" r:id="rId25"/>
    <p:sldId id="287" r:id="rId26"/>
    <p:sldId id="283" r:id="rId27"/>
    <p:sldId id="289" r:id="rId28"/>
    <p:sldId id="286" r:id="rId29"/>
    <p:sldId id="288" r:id="rId30"/>
    <p:sldId id="259" r:id="rId31"/>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472" autoAdjust="0"/>
  </p:normalViewPr>
  <p:slideViewPr>
    <p:cSldViewPr snapToGrid="0">
      <p:cViewPr varScale="1">
        <p:scale>
          <a:sx n="62" d="100"/>
          <a:sy n="62" d="100"/>
        </p:scale>
        <p:origin x="816" y="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DEE56E-C676-4843-B5A6-131A02298439}" type="doc">
      <dgm:prSet loTypeId="urn:microsoft.com/office/officeart/2005/8/layout/vList6" loCatId="process" qsTypeId="urn:microsoft.com/office/officeart/2005/8/quickstyle/simple1" qsCatId="simple" csTypeId="urn:microsoft.com/office/officeart/2005/8/colors/accent0_1" csCatId="mainScheme" phldr="1"/>
      <dgm:spPr/>
      <dgm:t>
        <a:bodyPr/>
        <a:lstStyle/>
        <a:p>
          <a:endParaRPr lang="uk-UA"/>
        </a:p>
      </dgm:t>
    </dgm:pt>
    <dgm:pt modelId="{A662E684-88BC-4C64-9A5C-16D48C0DE9BB}">
      <dgm:prSet phldrT="[Текст]"/>
      <dgm:spPr/>
      <dgm:t>
        <a:bodyPr/>
        <a:lstStyle/>
        <a:p>
          <a:r>
            <a:rPr lang="uk-UA" b="1">
              <a:latin typeface="Times New Roman" panose="02020603050405020304" pitchFamily="18" charset="0"/>
              <a:cs typeface="Times New Roman" panose="02020603050405020304" pitchFamily="18" charset="0"/>
            </a:rPr>
            <a:t>Адміністративний</a:t>
          </a:r>
        </a:p>
      </dgm:t>
    </dgm:pt>
    <dgm:pt modelId="{34D69EAE-F523-484A-8608-C7CDA840B00F}" type="parTrans" cxnId="{EA3CEDBC-0957-4A93-8848-AAEA3E3E4A5A}">
      <dgm:prSet/>
      <dgm:spPr/>
      <dgm:t>
        <a:bodyPr/>
        <a:lstStyle/>
        <a:p>
          <a:endParaRPr lang="uk-UA" b="1">
            <a:latin typeface="Times New Roman" panose="02020603050405020304" pitchFamily="18" charset="0"/>
            <a:cs typeface="Times New Roman" panose="02020603050405020304" pitchFamily="18" charset="0"/>
          </a:endParaRPr>
        </a:p>
      </dgm:t>
    </dgm:pt>
    <dgm:pt modelId="{E4803E99-F091-4129-98D8-6B6755A35C9E}" type="sibTrans" cxnId="{EA3CEDBC-0957-4A93-8848-AAEA3E3E4A5A}">
      <dgm:prSet/>
      <dgm:spPr/>
      <dgm:t>
        <a:bodyPr/>
        <a:lstStyle/>
        <a:p>
          <a:endParaRPr lang="uk-UA" b="1">
            <a:latin typeface="Times New Roman" panose="02020603050405020304" pitchFamily="18" charset="0"/>
            <a:cs typeface="Times New Roman" panose="02020603050405020304" pitchFamily="18" charset="0"/>
          </a:endParaRPr>
        </a:p>
      </dgm:t>
    </dgm:pt>
    <dgm:pt modelId="{7704767D-B732-4E34-BA46-6199DAC4D1EC}">
      <dgm:prSet phldrT="[Текст]"/>
      <dgm:spPr/>
      <dgm:t>
        <a:bodyPr/>
        <a:lstStyle/>
        <a:p>
          <a:r>
            <a:rPr lang="uk-UA" b="1">
              <a:latin typeface="Times New Roman" panose="02020603050405020304" pitchFamily="18" charset="0"/>
              <a:cs typeface="Times New Roman" panose="02020603050405020304" pitchFamily="18" charset="0"/>
            </a:rPr>
            <a:t>Стратегічний</a:t>
          </a:r>
        </a:p>
      </dgm:t>
    </dgm:pt>
    <dgm:pt modelId="{CA65D00A-785B-4959-84CA-D790FC9A898E}" type="parTrans" cxnId="{968CE101-69B4-4C15-BF8D-F4B1542024E8}">
      <dgm:prSet/>
      <dgm:spPr/>
      <dgm:t>
        <a:bodyPr/>
        <a:lstStyle/>
        <a:p>
          <a:endParaRPr lang="uk-UA" b="1">
            <a:latin typeface="Times New Roman" panose="02020603050405020304" pitchFamily="18" charset="0"/>
            <a:cs typeface="Times New Roman" panose="02020603050405020304" pitchFamily="18" charset="0"/>
          </a:endParaRPr>
        </a:p>
      </dgm:t>
    </dgm:pt>
    <dgm:pt modelId="{EF3FE7DC-9A86-4D1A-9A1E-CDC56C42DEBF}" type="sibTrans" cxnId="{968CE101-69B4-4C15-BF8D-F4B1542024E8}">
      <dgm:prSet/>
      <dgm:spPr/>
      <dgm:t>
        <a:bodyPr/>
        <a:lstStyle/>
        <a:p>
          <a:endParaRPr lang="uk-UA" b="1">
            <a:latin typeface="Times New Roman" panose="02020603050405020304" pitchFamily="18" charset="0"/>
            <a:cs typeface="Times New Roman" panose="02020603050405020304" pitchFamily="18" charset="0"/>
          </a:endParaRPr>
        </a:p>
      </dgm:t>
    </dgm:pt>
    <dgm:pt modelId="{137584B0-6107-4F13-9B44-4424BFAF9117}">
      <dgm:prSet phldrT="[Текст]"/>
      <dgm:spPr/>
      <dgm:t>
        <a:bodyPr/>
        <a:lstStyle/>
        <a:p>
          <a:r>
            <a:rPr lang="uk-UA" b="1">
              <a:latin typeface="Times New Roman" panose="02020603050405020304" pitchFamily="18" charset="0"/>
              <a:cs typeface="Times New Roman" panose="02020603050405020304" pitchFamily="18" charset="0"/>
            </a:rPr>
            <a:t>Тактичний</a:t>
          </a:r>
        </a:p>
      </dgm:t>
    </dgm:pt>
    <dgm:pt modelId="{681BE5E2-033A-4F09-B262-BE3B05F90DD2}" type="parTrans" cxnId="{DD449D47-0A6B-4B63-AEB9-266E5BE4E2EE}">
      <dgm:prSet/>
      <dgm:spPr/>
      <dgm:t>
        <a:bodyPr/>
        <a:lstStyle/>
        <a:p>
          <a:endParaRPr lang="uk-UA" b="1">
            <a:latin typeface="Times New Roman" panose="02020603050405020304" pitchFamily="18" charset="0"/>
            <a:cs typeface="Times New Roman" panose="02020603050405020304" pitchFamily="18" charset="0"/>
          </a:endParaRPr>
        </a:p>
      </dgm:t>
    </dgm:pt>
    <dgm:pt modelId="{EACED2B6-8978-4A24-93EE-64B4826A66C7}" type="sibTrans" cxnId="{DD449D47-0A6B-4B63-AEB9-266E5BE4E2EE}">
      <dgm:prSet/>
      <dgm:spPr/>
      <dgm:t>
        <a:bodyPr/>
        <a:lstStyle/>
        <a:p>
          <a:endParaRPr lang="uk-UA" b="1">
            <a:latin typeface="Times New Roman" panose="02020603050405020304" pitchFamily="18" charset="0"/>
            <a:cs typeface="Times New Roman" panose="02020603050405020304" pitchFamily="18" charset="0"/>
          </a:endParaRPr>
        </a:p>
      </dgm:t>
    </dgm:pt>
    <dgm:pt modelId="{458666B1-7C30-4195-860A-B5B9C523BB8C}">
      <dgm:prSet phldrT="[Текст]"/>
      <dgm:spPr/>
      <dgm:t>
        <a:bodyPr/>
        <a:lstStyle/>
        <a:p>
          <a:r>
            <a:rPr lang="uk-UA" b="1">
              <a:latin typeface="Times New Roman" panose="02020603050405020304" pitchFamily="18" charset="0"/>
              <a:cs typeface="Times New Roman" panose="02020603050405020304" pitchFamily="18" charset="0"/>
            </a:rPr>
            <a:t>Виконавчий</a:t>
          </a:r>
        </a:p>
      </dgm:t>
    </dgm:pt>
    <dgm:pt modelId="{9A5B7887-A2AC-4AF6-BB06-E22A1AE23FF1}" type="parTrans" cxnId="{605C360E-533C-464C-A431-EFFFE6AEA26F}">
      <dgm:prSet/>
      <dgm:spPr/>
      <dgm:t>
        <a:bodyPr/>
        <a:lstStyle/>
        <a:p>
          <a:endParaRPr lang="uk-UA" b="1">
            <a:latin typeface="Times New Roman" panose="02020603050405020304" pitchFamily="18" charset="0"/>
            <a:cs typeface="Times New Roman" panose="02020603050405020304" pitchFamily="18" charset="0"/>
          </a:endParaRPr>
        </a:p>
      </dgm:t>
    </dgm:pt>
    <dgm:pt modelId="{E3B3BE32-FED3-44C3-9E69-8D0D96C30934}" type="sibTrans" cxnId="{605C360E-533C-464C-A431-EFFFE6AEA26F}">
      <dgm:prSet/>
      <dgm:spPr/>
      <dgm:t>
        <a:bodyPr/>
        <a:lstStyle/>
        <a:p>
          <a:endParaRPr lang="uk-UA" b="1">
            <a:latin typeface="Times New Roman" panose="02020603050405020304" pitchFamily="18" charset="0"/>
            <a:cs typeface="Times New Roman" panose="02020603050405020304" pitchFamily="18" charset="0"/>
          </a:endParaRPr>
        </a:p>
      </dgm:t>
    </dgm:pt>
    <dgm:pt modelId="{CE6F0115-CE90-48C4-BC04-DA3E4710365F}">
      <dgm:prSet phldrT="[Текст]"/>
      <dgm:spPr/>
      <dgm:t>
        <a:bodyPr/>
        <a:lstStyle/>
        <a:p>
          <a:r>
            <a:rPr lang="uk-UA" b="1">
              <a:latin typeface="Times New Roman" panose="02020603050405020304" pitchFamily="18" charset="0"/>
              <a:cs typeface="Times New Roman" panose="02020603050405020304" pitchFamily="18" charset="0"/>
            </a:rPr>
            <a:t>Економічне управління;</a:t>
          </a:r>
        </a:p>
      </dgm:t>
    </dgm:pt>
    <dgm:pt modelId="{1A99E2B0-B451-407E-9DCF-759A9B87CD61}" type="parTrans" cxnId="{5AD9768B-27D5-47DA-A1A7-F94F7F8DC176}">
      <dgm:prSet/>
      <dgm:spPr/>
      <dgm:t>
        <a:bodyPr/>
        <a:lstStyle/>
        <a:p>
          <a:endParaRPr lang="uk-UA" b="1">
            <a:latin typeface="Times New Roman" panose="02020603050405020304" pitchFamily="18" charset="0"/>
            <a:cs typeface="Times New Roman" panose="02020603050405020304" pitchFamily="18" charset="0"/>
          </a:endParaRPr>
        </a:p>
      </dgm:t>
    </dgm:pt>
    <dgm:pt modelId="{1849777E-DE1B-424A-A362-22AC655DAB1E}" type="sibTrans" cxnId="{5AD9768B-27D5-47DA-A1A7-F94F7F8DC176}">
      <dgm:prSet/>
      <dgm:spPr/>
      <dgm:t>
        <a:bodyPr/>
        <a:lstStyle/>
        <a:p>
          <a:endParaRPr lang="uk-UA" b="1">
            <a:latin typeface="Times New Roman" panose="02020603050405020304" pitchFamily="18" charset="0"/>
            <a:cs typeface="Times New Roman" panose="02020603050405020304" pitchFamily="18" charset="0"/>
          </a:endParaRPr>
        </a:p>
      </dgm:t>
    </dgm:pt>
    <dgm:pt modelId="{4BDB3999-6C8D-44A5-8D09-1537B0F92B1E}">
      <dgm:prSet phldrT="[Текст]"/>
      <dgm:spPr/>
      <dgm:t>
        <a:bodyPr/>
        <a:lstStyle/>
        <a:p>
          <a:r>
            <a:rPr lang="uk-UA" b="1">
              <a:latin typeface="Times New Roman" panose="02020603050405020304" pitchFamily="18" charset="0"/>
              <a:cs typeface="Times New Roman" panose="02020603050405020304" pitchFamily="18" charset="0"/>
            </a:rPr>
            <a:t>Техніко-економічне планування;</a:t>
          </a:r>
        </a:p>
      </dgm:t>
    </dgm:pt>
    <dgm:pt modelId="{883469F9-B0D2-4271-A073-940BCB53F1B1}" type="parTrans" cxnId="{E99AB07A-CC02-445D-A9C6-E7A9665E4D7C}">
      <dgm:prSet/>
      <dgm:spPr/>
      <dgm:t>
        <a:bodyPr/>
        <a:lstStyle/>
        <a:p>
          <a:endParaRPr lang="uk-UA" b="1">
            <a:latin typeface="Times New Roman" panose="02020603050405020304" pitchFamily="18" charset="0"/>
            <a:cs typeface="Times New Roman" panose="02020603050405020304" pitchFamily="18" charset="0"/>
          </a:endParaRPr>
        </a:p>
      </dgm:t>
    </dgm:pt>
    <dgm:pt modelId="{611D9591-84C4-4893-B9EB-70D0008AB8A4}" type="sibTrans" cxnId="{E99AB07A-CC02-445D-A9C6-E7A9665E4D7C}">
      <dgm:prSet/>
      <dgm:spPr/>
      <dgm:t>
        <a:bodyPr/>
        <a:lstStyle/>
        <a:p>
          <a:endParaRPr lang="uk-UA" b="1">
            <a:latin typeface="Times New Roman" panose="02020603050405020304" pitchFamily="18" charset="0"/>
            <a:cs typeface="Times New Roman" panose="02020603050405020304" pitchFamily="18" charset="0"/>
          </a:endParaRPr>
        </a:p>
      </dgm:t>
    </dgm:pt>
    <dgm:pt modelId="{7C06454B-8A2B-4214-A68E-5B2CAB41877B}">
      <dgm:prSet phldrT="[Текст]"/>
      <dgm:spPr/>
      <dgm:t>
        <a:bodyPr/>
        <a:lstStyle/>
        <a:p>
          <a:r>
            <a:rPr lang="uk-UA" b="1">
              <a:latin typeface="Times New Roman" panose="02020603050405020304" pitchFamily="18" charset="0"/>
              <a:cs typeface="Times New Roman" panose="02020603050405020304" pitchFamily="18" charset="0"/>
            </a:rPr>
            <a:t>Оперативне планування;</a:t>
          </a:r>
        </a:p>
      </dgm:t>
    </dgm:pt>
    <dgm:pt modelId="{1FF871DC-CD48-4224-B4BC-C41DCC67DD69}" type="parTrans" cxnId="{8072FBE2-7605-4CD9-98BD-CC4B8AFAC346}">
      <dgm:prSet/>
      <dgm:spPr/>
      <dgm:t>
        <a:bodyPr/>
        <a:lstStyle/>
        <a:p>
          <a:endParaRPr lang="uk-UA" b="1">
            <a:latin typeface="Times New Roman" panose="02020603050405020304" pitchFamily="18" charset="0"/>
            <a:cs typeface="Times New Roman" panose="02020603050405020304" pitchFamily="18" charset="0"/>
          </a:endParaRPr>
        </a:p>
      </dgm:t>
    </dgm:pt>
    <dgm:pt modelId="{1205EFDA-25E6-4D46-B61E-26671FCE6477}" type="sibTrans" cxnId="{8072FBE2-7605-4CD9-98BD-CC4B8AFAC346}">
      <dgm:prSet/>
      <dgm:spPr/>
      <dgm:t>
        <a:bodyPr/>
        <a:lstStyle/>
        <a:p>
          <a:endParaRPr lang="uk-UA" b="1">
            <a:latin typeface="Times New Roman" panose="02020603050405020304" pitchFamily="18" charset="0"/>
            <a:cs typeface="Times New Roman" panose="02020603050405020304" pitchFamily="18" charset="0"/>
          </a:endParaRPr>
        </a:p>
      </dgm:t>
    </dgm:pt>
    <dgm:pt modelId="{E7893EF3-CF35-4C59-9018-A7BBB7F22487}">
      <dgm:prSet phldrT="[Текст]"/>
      <dgm:spPr/>
      <dgm:t>
        <a:bodyPr/>
        <a:lstStyle/>
        <a:p>
          <a:r>
            <a:rPr lang="uk-UA" b="1">
              <a:latin typeface="Times New Roman" panose="02020603050405020304" pitchFamily="18" charset="0"/>
              <a:cs typeface="Times New Roman" panose="02020603050405020304" pitchFamily="18" charset="0"/>
            </a:rPr>
            <a:t>Організаційне управління;</a:t>
          </a:r>
        </a:p>
      </dgm:t>
    </dgm:pt>
    <dgm:pt modelId="{4F821470-F3D4-4C63-82F7-4C273BB313D3}" type="parTrans" cxnId="{FC598C3C-FECB-444E-BDDA-C277E6774D49}">
      <dgm:prSet/>
      <dgm:spPr/>
      <dgm:t>
        <a:bodyPr/>
        <a:lstStyle/>
        <a:p>
          <a:endParaRPr lang="uk-UA" b="1">
            <a:latin typeface="Times New Roman" panose="02020603050405020304" pitchFamily="18" charset="0"/>
            <a:cs typeface="Times New Roman" panose="02020603050405020304" pitchFamily="18" charset="0"/>
          </a:endParaRPr>
        </a:p>
      </dgm:t>
    </dgm:pt>
    <dgm:pt modelId="{355EAAAA-79DB-4C11-ADFA-3EE99D7CBD88}" type="sibTrans" cxnId="{FC598C3C-FECB-444E-BDDA-C277E6774D49}">
      <dgm:prSet/>
      <dgm:spPr/>
      <dgm:t>
        <a:bodyPr/>
        <a:lstStyle/>
        <a:p>
          <a:endParaRPr lang="uk-UA" b="1">
            <a:latin typeface="Times New Roman" panose="02020603050405020304" pitchFamily="18" charset="0"/>
            <a:cs typeface="Times New Roman" panose="02020603050405020304" pitchFamily="18" charset="0"/>
          </a:endParaRPr>
        </a:p>
      </dgm:t>
    </dgm:pt>
    <dgm:pt modelId="{B1021BFB-451F-4B49-ADE7-0265F53675F7}">
      <dgm:prSet phldrT="[Текст]"/>
      <dgm:spPr/>
      <dgm:t>
        <a:bodyPr/>
        <a:lstStyle/>
        <a:p>
          <a:r>
            <a:rPr lang="uk-UA" b="1">
              <a:latin typeface="Times New Roman" panose="02020603050405020304" pitchFamily="18" charset="0"/>
              <a:cs typeface="Times New Roman" panose="02020603050405020304" pitchFamily="18" charset="0"/>
            </a:rPr>
            <a:t>Оперативна диспетчеризація;</a:t>
          </a:r>
        </a:p>
      </dgm:t>
    </dgm:pt>
    <dgm:pt modelId="{84AF83C4-6EE1-4B09-8A78-4543AB80CA39}" type="parTrans" cxnId="{EC42338E-96A3-423A-AB33-44B9F5BF50DA}">
      <dgm:prSet/>
      <dgm:spPr/>
      <dgm:t>
        <a:bodyPr/>
        <a:lstStyle/>
        <a:p>
          <a:endParaRPr lang="uk-UA" b="1">
            <a:latin typeface="Times New Roman" panose="02020603050405020304" pitchFamily="18" charset="0"/>
            <a:cs typeface="Times New Roman" panose="02020603050405020304" pitchFamily="18" charset="0"/>
          </a:endParaRPr>
        </a:p>
      </dgm:t>
    </dgm:pt>
    <dgm:pt modelId="{3A80DCE1-36FE-42F5-8FF8-6B6CB47A90EE}" type="sibTrans" cxnId="{EC42338E-96A3-423A-AB33-44B9F5BF50DA}">
      <dgm:prSet/>
      <dgm:spPr/>
      <dgm:t>
        <a:bodyPr/>
        <a:lstStyle/>
        <a:p>
          <a:endParaRPr lang="uk-UA" b="1">
            <a:latin typeface="Times New Roman" panose="02020603050405020304" pitchFamily="18" charset="0"/>
            <a:cs typeface="Times New Roman" panose="02020603050405020304" pitchFamily="18" charset="0"/>
          </a:endParaRPr>
        </a:p>
      </dgm:t>
    </dgm:pt>
    <dgm:pt modelId="{490C04C7-DB9A-458B-8A30-4735804FAE4F}">
      <dgm:prSet phldrT="[Текст]"/>
      <dgm:spPr/>
      <dgm:t>
        <a:bodyPr/>
        <a:lstStyle/>
        <a:p>
          <a:r>
            <a:rPr lang="uk-UA" b="1">
              <a:latin typeface="Times New Roman" panose="02020603050405020304" pitchFamily="18" charset="0"/>
              <a:cs typeface="Times New Roman" panose="02020603050405020304" pitchFamily="18" charset="0"/>
            </a:rPr>
            <a:t>Технологічне управління;</a:t>
          </a:r>
        </a:p>
      </dgm:t>
    </dgm:pt>
    <dgm:pt modelId="{0B053B37-DD66-4D08-898A-651331883B9D}" type="parTrans" cxnId="{297DFC4D-970B-4048-B82C-EDC954362713}">
      <dgm:prSet/>
      <dgm:spPr/>
      <dgm:t>
        <a:bodyPr/>
        <a:lstStyle/>
        <a:p>
          <a:endParaRPr lang="uk-UA" b="1">
            <a:latin typeface="Times New Roman" panose="02020603050405020304" pitchFamily="18" charset="0"/>
            <a:cs typeface="Times New Roman" panose="02020603050405020304" pitchFamily="18" charset="0"/>
          </a:endParaRPr>
        </a:p>
      </dgm:t>
    </dgm:pt>
    <dgm:pt modelId="{09DC7BFF-D781-436E-A695-1256F344B08D}" type="sibTrans" cxnId="{297DFC4D-970B-4048-B82C-EDC954362713}">
      <dgm:prSet/>
      <dgm:spPr/>
      <dgm:t>
        <a:bodyPr/>
        <a:lstStyle/>
        <a:p>
          <a:endParaRPr lang="uk-UA" b="1">
            <a:latin typeface="Times New Roman" panose="02020603050405020304" pitchFamily="18" charset="0"/>
            <a:cs typeface="Times New Roman" panose="02020603050405020304" pitchFamily="18" charset="0"/>
          </a:endParaRPr>
        </a:p>
      </dgm:t>
    </dgm:pt>
    <dgm:pt modelId="{D876B30C-C5BF-4890-9124-D114440046D5}">
      <dgm:prSet phldrT="[Текст]"/>
      <dgm:spPr/>
      <dgm:t>
        <a:bodyPr/>
        <a:lstStyle/>
        <a:p>
          <a:r>
            <a:rPr lang="uk-UA" b="1">
              <a:latin typeface="Times New Roman" panose="02020603050405020304" pitchFamily="18" charset="0"/>
              <a:cs typeface="Times New Roman" panose="02020603050405020304" pitchFamily="18" charset="0"/>
            </a:rPr>
            <a:t>Управління обладнанням;</a:t>
          </a:r>
        </a:p>
      </dgm:t>
    </dgm:pt>
    <dgm:pt modelId="{0B338E79-884B-43BA-9A89-A88E71056DA6}" type="parTrans" cxnId="{ACD9B84F-1B82-4493-BF00-EAC0E677BA36}">
      <dgm:prSet/>
      <dgm:spPr/>
      <dgm:t>
        <a:bodyPr/>
        <a:lstStyle/>
        <a:p>
          <a:endParaRPr lang="uk-UA" b="1">
            <a:latin typeface="Times New Roman" panose="02020603050405020304" pitchFamily="18" charset="0"/>
            <a:cs typeface="Times New Roman" panose="02020603050405020304" pitchFamily="18" charset="0"/>
          </a:endParaRPr>
        </a:p>
      </dgm:t>
    </dgm:pt>
    <dgm:pt modelId="{909D4072-935B-4AF5-B4CF-87B0386E3720}" type="sibTrans" cxnId="{ACD9B84F-1B82-4493-BF00-EAC0E677BA36}">
      <dgm:prSet/>
      <dgm:spPr/>
      <dgm:t>
        <a:bodyPr/>
        <a:lstStyle/>
        <a:p>
          <a:endParaRPr lang="uk-UA" b="1">
            <a:latin typeface="Times New Roman" panose="02020603050405020304" pitchFamily="18" charset="0"/>
            <a:cs typeface="Times New Roman" panose="02020603050405020304" pitchFamily="18" charset="0"/>
          </a:endParaRPr>
        </a:p>
      </dgm:t>
    </dgm:pt>
    <dgm:pt modelId="{5481459D-700E-4D81-893D-7A7EF1B1C11A}">
      <dgm:prSet phldrT="[Текст]"/>
      <dgm:spPr/>
      <dgm:t>
        <a:bodyPr/>
        <a:lstStyle/>
        <a:p>
          <a:r>
            <a:rPr lang="uk-UA" b="1" dirty="0">
              <a:latin typeface="Times New Roman" panose="02020603050405020304" pitchFamily="18" charset="0"/>
              <a:cs typeface="Times New Roman" panose="02020603050405020304" pitchFamily="18" charset="0"/>
            </a:rPr>
            <a:t>Локальне управління.</a:t>
          </a:r>
        </a:p>
      </dgm:t>
    </dgm:pt>
    <dgm:pt modelId="{D7EB8911-4255-4099-A4BE-05DDD0D7C606}" type="parTrans" cxnId="{56042BD7-EF44-4C4B-AF8B-FF31E4C9C52B}">
      <dgm:prSet/>
      <dgm:spPr/>
      <dgm:t>
        <a:bodyPr/>
        <a:lstStyle/>
        <a:p>
          <a:endParaRPr lang="uk-UA" b="1">
            <a:latin typeface="Times New Roman" panose="02020603050405020304" pitchFamily="18" charset="0"/>
            <a:cs typeface="Times New Roman" panose="02020603050405020304" pitchFamily="18" charset="0"/>
          </a:endParaRPr>
        </a:p>
      </dgm:t>
    </dgm:pt>
    <dgm:pt modelId="{709ABFCB-822B-4A1D-B2DF-DDDE49CB6D25}" type="sibTrans" cxnId="{56042BD7-EF44-4C4B-AF8B-FF31E4C9C52B}">
      <dgm:prSet/>
      <dgm:spPr/>
      <dgm:t>
        <a:bodyPr/>
        <a:lstStyle/>
        <a:p>
          <a:endParaRPr lang="uk-UA" b="1">
            <a:latin typeface="Times New Roman" panose="02020603050405020304" pitchFamily="18" charset="0"/>
            <a:cs typeface="Times New Roman" panose="02020603050405020304" pitchFamily="18" charset="0"/>
          </a:endParaRPr>
        </a:p>
      </dgm:t>
    </dgm:pt>
    <dgm:pt modelId="{3E805833-47B6-4791-B6CF-206D431112CE}" type="pres">
      <dgm:prSet presAssocID="{EDDEE56E-C676-4843-B5A6-131A02298439}" presName="Name0" presStyleCnt="0">
        <dgm:presLayoutVars>
          <dgm:dir/>
          <dgm:animLvl val="lvl"/>
          <dgm:resizeHandles/>
        </dgm:presLayoutVars>
      </dgm:prSet>
      <dgm:spPr/>
    </dgm:pt>
    <dgm:pt modelId="{96885F07-DFB0-4EB0-BDFA-F2EF56CF73B3}" type="pres">
      <dgm:prSet presAssocID="{A662E684-88BC-4C64-9A5C-16D48C0DE9BB}" presName="linNode" presStyleCnt="0"/>
      <dgm:spPr/>
    </dgm:pt>
    <dgm:pt modelId="{DD37F690-F2AA-4465-B67F-0BE418680E59}" type="pres">
      <dgm:prSet presAssocID="{A662E684-88BC-4C64-9A5C-16D48C0DE9BB}" presName="parentShp" presStyleLbl="node1" presStyleIdx="0" presStyleCnt="4" custLinFactNeighborX="-6250" custLinFactNeighborY="-4051">
        <dgm:presLayoutVars>
          <dgm:bulletEnabled val="1"/>
        </dgm:presLayoutVars>
      </dgm:prSet>
      <dgm:spPr/>
    </dgm:pt>
    <dgm:pt modelId="{59783A04-45BE-4890-8904-172B5608870A}" type="pres">
      <dgm:prSet presAssocID="{A662E684-88BC-4C64-9A5C-16D48C0DE9BB}" presName="childShp" presStyleLbl="bgAccFollowNode1" presStyleIdx="0" presStyleCnt="4" custLinFactNeighborY="-8532">
        <dgm:presLayoutVars>
          <dgm:bulletEnabled val="1"/>
        </dgm:presLayoutVars>
      </dgm:prSet>
      <dgm:spPr/>
    </dgm:pt>
    <dgm:pt modelId="{F59E67A9-EA50-4779-8BCA-ED4102F572AC}" type="pres">
      <dgm:prSet presAssocID="{E4803E99-F091-4129-98D8-6B6755A35C9E}" presName="spacing" presStyleCnt="0"/>
      <dgm:spPr/>
    </dgm:pt>
    <dgm:pt modelId="{91931FBD-E008-4DAE-ABC3-C1330253FDC4}" type="pres">
      <dgm:prSet presAssocID="{7704767D-B732-4E34-BA46-6199DAC4D1EC}" presName="linNode" presStyleCnt="0"/>
      <dgm:spPr/>
    </dgm:pt>
    <dgm:pt modelId="{8C3DC2E8-2C7A-4275-BC9F-06017BB459C6}" type="pres">
      <dgm:prSet presAssocID="{7704767D-B732-4E34-BA46-6199DAC4D1EC}" presName="parentShp" presStyleLbl="node1" presStyleIdx="1" presStyleCnt="4">
        <dgm:presLayoutVars>
          <dgm:bulletEnabled val="1"/>
        </dgm:presLayoutVars>
      </dgm:prSet>
      <dgm:spPr/>
    </dgm:pt>
    <dgm:pt modelId="{EE10C50F-5096-4EB1-860E-4753FEDF5B2B}" type="pres">
      <dgm:prSet presAssocID="{7704767D-B732-4E34-BA46-6199DAC4D1EC}" presName="childShp" presStyleLbl="bgAccFollowNode1" presStyleIdx="1" presStyleCnt="4">
        <dgm:presLayoutVars>
          <dgm:bulletEnabled val="1"/>
        </dgm:presLayoutVars>
      </dgm:prSet>
      <dgm:spPr/>
    </dgm:pt>
    <dgm:pt modelId="{8E502F76-500F-41BF-8E56-EBDC413FADED}" type="pres">
      <dgm:prSet presAssocID="{EF3FE7DC-9A86-4D1A-9A1E-CDC56C42DEBF}" presName="spacing" presStyleCnt="0"/>
      <dgm:spPr/>
    </dgm:pt>
    <dgm:pt modelId="{F4C53194-1B7C-4691-9EA3-8FCA5EC47DC2}" type="pres">
      <dgm:prSet presAssocID="{137584B0-6107-4F13-9B44-4424BFAF9117}" presName="linNode" presStyleCnt="0"/>
      <dgm:spPr/>
    </dgm:pt>
    <dgm:pt modelId="{778B17B3-8D14-4BD4-B65C-A4E0A5DB6CEC}" type="pres">
      <dgm:prSet presAssocID="{137584B0-6107-4F13-9B44-4424BFAF9117}" presName="parentShp" presStyleLbl="node1" presStyleIdx="2" presStyleCnt="4">
        <dgm:presLayoutVars>
          <dgm:bulletEnabled val="1"/>
        </dgm:presLayoutVars>
      </dgm:prSet>
      <dgm:spPr/>
    </dgm:pt>
    <dgm:pt modelId="{AB4FB588-30C9-4568-B09A-2232FF92C4F2}" type="pres">
      <dgm:prSet presAssocID="{137584B0-6107-4F13-9B44-4424BFAF9117}" presName="childShp" presStyleLbl="bgAccFollowNode1" presStyleIdx="2" presStyleCnt="4">
        <dgm:presLayoutVars>
          <dgm:bulletEnabled val="1"/>
        </dgm:presLayoutVars>
      </dgm:prSet>
      <dgm:spPr/>
    </dgm:pt>
    <dgm:pt modelId="{6DD8C41E-A29D-4E12-8E32-DD77C4302DF9}" type="pres">
      <dgm:prSet presAssocID="{EACED2B6-8978-4A24-93EE-64B4826A66C7}" presName="spacing" presStyleCnt="0"/>
      <dgm:spPr/>
    </dgm:pt>
    <dgm:pt modelId="{50A3DE8A-DB1F-4F06-BB52-A56CD6406617}" type="pres">
      <dgm:prSet presAssocID="{458666B1-7C30-4195-860A-B5B9C523BB8C}" presName="linNode" presStyleCnt="0"/>
      <dgm:spPr/>
    </dgm:pt>
    <dgm:pt modelId="{0307A502-64F6-4BD0-9BFD-CB638B8339AB}" type="pres">
      <dgm:prSet presAssocID="{458666B1-7C30-4195-860A-B5B9C523BB8C}" presName="parentShp" presStyleLbl="node1" presStyleIdx="3" presStyleCnt="4">
        <dgm:presLayoutVars>
          <dgm:bulletEnabled val="1"/>
        </dgm:presLayoutVars>
      </dgm:prSet>
      <dgm:spPr/>
    </dgm:pt>
    <dgm:pt modelId="{DFFF4530-1A7F-477E-8944-C4BD10EA1794}" type="pres">
      <dgm:prSet presAssocID="{458666B1-7C30-4195-860A-B5B9C523BB8C}" presName="childShp" presStyleLbl="bgAccFollowNode1" presStyleIdx="3" presStyleCnt="4" custLinFactNeighborX="9882" custLinFactNeighborY="25510">
        <dgm:presLayoutVars>
          <dgm:bulletEnabled val="1"/>
        </dgm:presLayoutVars>
      </dgm:prSet>
      <dgm:spPr/>
    </dgm:pt>
  </dgm:ptLst>
  <dgm:cxnLst>
    <dgm:cxn modelId="{968CE101-69B4-4C15-BF8D-F4B1542024E8}" srcId="{EDDEE56E-C676-4843-B5A6-131A02298439}" destId="{7704767D-B732-4E34-BA46-6199DAC4D1EC}" srcOrd="1" destOrd="0" parTransId="{CA65D00A-785B-4959-84CA-D790FC9A898E}" sibTransId="{EF3FE7DC-9A86-4D1A-9A1E-CDC56C42DEBF}"/>
    <dgm:cxn modelId="{605C360E-533C-464C-A431-EFFFE6AEA26F}" srcId="{EDDEE56E-C676-4843-B5A6-131A02298439}" destId="{458666B1-7C30-4195-860A-B5B9C523BB8C}" srcOrd="3" destOrd="0" parTransId="{9A5B7887-A2AC-4AF6-BB06-E22A1AE23FF1}" sibTransId="{E3B3BE32-FED3-44C3-9E69-8D0D96C30934}"/>
    <dgm:cxn modelId="{94494E13-DA15-46DC-B75F-A542D1E02A92}" type="presOf" srcId="{7C06454B-8A2B-4214-A68E-5B2CAB41877B}" destId="{EE10C50F-5096-4EB1-860E-4753FEDF5B2B}" srcOrd="0" destOrd="0" presId="urn:microsoft.com/office/officeart/2005/8/layout/vList6"/>
    <dgm:cxn modelId="{1CC5611F-5EE7-4E37-A15B-3CB3F2EC5AB2}" type="presOf" srcId="{B1021BFB-451F-4B49-ADE7-0265F53675F7}" destId="{AB4FB588-30C9-4568-B09A-2232FF92C4F2}" srcOrd="0" destOrd="0" presId="urn:microsoft.com/office/officeart/2005/8/layout/vList6"/>
    <dgm:cxn modelId="{CC9DA820-1426-481E-A462-F67C35A8C0DE}" type="presOf" srcId="{D876B30C-C5BF-4890-9124-D114440046D5}" destId="{DFFF4530-1A7F-477E-8944-C4BD10EA1794}" srcOrd="0" destOrd="0" presId="urn:microsoft.com/office/officeart/2005/8/layout/vList6"/>
    <dgm:cxn modelId="{FC598C3C-FECB-444E-BDDA-C277E6774D49}" srcId="{7704767D-B732-4E34-BA46-6199DAC4D1EC}" destId="{E7893EF3-CF35-4C59-9018-A7BBB7F22487}" srcOrd="1" destOrd="0" parTransId="{4F821470-F3D4-4C63-82F7-4C273BB313D3}" sibTransId="{355EAAAA-79DB-4C11-ADFA-3EE99D7CBD88}"/>
    <dgm:cxn modelId="{275E973C-ADB6-4D3A-A860-4C59EA69A24B}" type="presOf" srcId="{EDDEE56E-C676-4843-B5A6-131A02298439}" destId="{3E805833-47B6-4791-B6CF-206D431112CE}" srcOrd="0" destOrd="0" presId="urn:microsoft.com/office/officeart/2005/8/layout/vList6"/>
    <dgm:cxn modelId="{9101323F-8B55-4DCD-A299-6B8BBB0D016E}" type="presOf" srcId="{490C04C7-DB9A-458B-8A30-4735804FAE4F}" destId="{AB4FB588-30C9-4568-B09A-2232FF92C4F2}" srcOrd="0" destOrd="1" presId="urn:microsoft.com/office/officeart/2005/8/layout/vList6"/>
    <dgm:cxn modelId="{F758265B-D230-4985-9DFD-16E9BDFB48E9}" type="presOf" srcId="{458666B1-7C30-4195-860A-B5B9C523BB8C}" destId="{0307A502-64F6-4BD0-9BFD-CB638B8339AB}" srcOrd="0" destOrd="0" presId="urn:microsoft.com/office/officeart/2005/8/layout/vList6"/>
    <dgm:cxn modelId="{00E9595D-A903-40E0-85AC-0B659DE9A598}" type="presOf" srcId="{7704767D-B732-4E34-BA46-6199DAC4D1EC}" destId="{8C3DC2E8-2C7A-4275-BC9F-06017BB459C6}" srcOrd="0" destOrd="0" presId="urn:microsoft.com/office/officeart/2005/8/layout/vList6"/>
    <dgm:cxn modelId="{DD449D47-0A6B-4B63-AEB9-266E5BE4E2EE}" srcId="{EDDEE56E-C676-4843-B5A6-131A02298439}" destId="{137584B0-6107-4F13-9B44-4424BFAF9117}" srcOrd="2" destOrd="0" parTransId="{681BE5E2-033A-4F09-B262-BE3B05F90DD2}" sibTransId="{EACED2B6-8978-4A24-93EE-64B4826A66C7}"/>
    <dgm:cxn modelId="{02DD714D-39FD-47D9-A4C7-E4F0B60519DB}" type="presOf" srcId="{4BDB3999-6C8D-44A5-8D09-1537B0F92B1E}" destId="{59783A04-45BE-4890-8904-172B5608870A}" srcOrd="0" destOrd="0" presId="urn:microsoft.com/office/officeart/2005/8/layout/vList6"/>
    <dgm:cxn modelId="{297DFC4D-970B-4048-B82C-EDC954362713}" srcId="{137584B0-6107-4F13-9B44-4424BFAF9117}" destId="{490C04C7-DB9A-458B-8A30-4735804FAE4F}" srcOrd="1" destOrd="0" parTransId="{0B053B37-DD66-4D08-898A-651331883B9D}" sibTransId="{09DC7BFF-D781-436E-A695-1256F344B08D}"/>
    <dgm:cxn modelId="{D316184F-02FD-4F42-A0DE-AE3C3EA17390}" type="presOf" srcId="{E7893EF3-CF35-4C59-9018-A7BBB7F22487}" destId="{EE10C50F-5096-4EB1-860E-4753FEDF5B2B}" srcOrd="0" destOrd="1" presId="urn:microsoft.com/office/officeart/2005/8/layout/vList6"/>
    <dgm:cxn modelId="{ACD9B84F-1B82-4493-BF00-EAC0E677BA36}" srcId="{458666B1-7C30-4195-860A-B5B9C523BB8C}" destId="{D876B30C-C5BF-4890-9124-D114440046D5}" srcOrd="0" destOrd="0" parTransId="{0B338E79-884B-43BA-9A89-A88E71056DA6}" sibTransId="{909D4072-935B-4AF5-B4CF-87B0386E3720}"/>
    <dgm:cxn modelId="{E99AB07A-CC02-445D-A9C6-E7A9665E4D7C}" srcId="{A662E684-88BC-4C64-9A5C-16D48C0DE9BB}" destId="{4BDB3999-6C8D-44A5-8D09-1537B0F92B1E}" srcOrd="0" destOrd="0" parTransId="{883469F9-B0D2-4271-A073-940BCB53F1B1}" sibTransId="{611D9591-84C4-4893-B9EB-70D0008AB8A4}"/>
    <dgm:cxn modelId="{5AD9768B-27D5-47DA-A1A7-F94F7F8DC176}" srcId="{A662E684-88BC-4C64-9A5C-16D48C0DE9BB}" destId="{CE6F0115-CE90-48C4-BC04-DA3E4710365F}" srcOrd="1" destOrd="0" parTransId="{1A99E2B0-B451-407E-9DCF-759A9B87CD61}" sibTransId="{1849777E-DE1B-424A-A362-22AC655DAB1E}"/>
    <dgm:cxn modelId="{EC42338E-96A3-423A-AB33-44B9F5BF50DA}" srcId="{137584B0-6107-4F13-9B44-4424BFAF9117}" destId="{B1021BFB-451F-4B49-ADE7-0265F53675F7}" srcOrd="0" destOrd="0" parTransId="{84AF83C4-6EE1-4B09-8A78-4543AB80CA39}" sibTransId="{3A80DCE1-36FE-42F5-8FF8-6B6CB47A90EE}"/>
    <dgm:cxn modelId="{3BBEA1B6-11BA-4B1D-A32C-5F05F23E36F7}" type="presOf" srcId="{137584B0-6107-4F13-9B44-4424BFAF9117}" destId="{778B17B3-8D14-4BD4-B65C-A4E0A5DB6CEC}" srcOrd="0" destOrd="0" presId="urn:microsoft.com/office/officeart/2005/8/layout/vList6"/>
    <dgm:cxn modelId="{EA3CEDBC-0957-4A93-8848-AAEA3E3E4A5A}" srcId="{EDDEE56E-C676-4843-B5A6-131A02298439}" destId="{A662E684-88BC-4C64-9A5C-16D48C0DE9BB}" srcOrd="0" destOrd="0" parTransId="{34D69EAE-F523-484A-8608-C7CDA840B00F}" sibTransId="{E4803E99-F091-4129-98D8-6B6755A35C9E}"/>
    <dgm:cxn modelId="{56042BD7-EF44-4C4B-AF8B-FF31E4C9C52B}" srcId="{458666B1-7C30-4195-860A-B5B9C523BB8C}" destId="{5481459D-700E-4D81-893D-7A7EF1B1C11A}" srcOrd="1" destOrd="0" parTransId="{D7EB8911-4255-4099-A4BE-05DDD0D7C606}" sibTransId="{709ABFCB-822B-4A1D-B2DF-DDDE49CB6D25}"/>
    <dgm:cxn modelId="{DA216EDE-5DB1-4A13-860C-8CE7EE0AFC2A}" type="presOf" srcId="{A662E684-88BC-4C64-9A5C-16D48C0DE9BB}" destId="{DD37F690-F2AA-4465-B67F-0BE418680E59}" srcOrd="0" destOrd="0" presId="urn:microsoft.com/office/officeart/2005/8/layout/vList6"/>
    <dgm:cxn modelId="{0ACF72E2-57E5-42AF-906C-93095E7896E3}" type="presOf" srcId="{5481459D-700E-4D81-893D-7A7EF1B1C11A}" destId="{DFFF4530-1A7F-477E-8944-C4BD10EA1794}" srcOrd="0" destOrd="1" presId="urn:microsoft.com/office/officeart/2005/8/layout/vList6"/>
    <dgm:cxn modelId="{8072FBE2-7605-4CD9-98BD-CC4B8AFAC346}" srcId="{7704767D-B732-4E34-BA46-6199DAC4D1EC}" destId="{7C06454B-8A2B-4214-A68E-5B2CAB41877B}" srcOrd="0" destOrd="0" parTransId="{1FF871DC-CD48-4224-B4BC-C41DCC67DD69}" sibTransId="{1205EFDA-25E6-4D46-B61E-26671FCE6477}"/>
    <dgm:cxn modelId="{A225D7FF-E606-4C24-9824-1D39103352DD}" type="presOf" srcId="{CE6F0115-CE90-48C4-BC04-DA3E4710365F}" destId="{59783A04-45BE-4890-8904-172B5608870A}" srcOrd="0" destOrd="1" presId="urn:microsoft.com/office/officeart/2005/8/layout/vList6"/>
    <dgm:cxn modelId="{DA6B98FA-00FD-498E-855B-CA4BADCFF130}" type="presParOf" srcId="{3E805833-47B6-4791-B6CF-206D431112CE}" destId="{96885F07-DFB0-4EB0-BDFA-F2EF56CF73B3}" srcOrd="0" destOrd="0" presId="urn:microsoft.com/office/officeart/2005/8/layout/vList6"/>
    <dgm:cxn modelId="{0DFDE211-66FC-44D8-BF03-677D9590FD49}" type="presParOf" srcId="{96885F07-DFB0-4EB0-BDFA-F2EF56CF73B3}" destId="{DD37F690-F2AA-4465-B67F-0BE418680E59}" srcOrd="0" destOrd="0" presId="urn:microsoft.com/office/officeart/2005/8/layout/vList6"/>
    <dgm:cxn modelId="{0B77A73E-9738-4456-AA3A-215FD836C78E}" type="presParOf" srcId="{96885F07-DFB0-4EB0-BDFA-F2EF56CF73B3}" destId="{59783A04-45BE-4890-8904-172B5608870A}" srcOrd="1" destOrd="0" presId="urn:microsoft.com/office/officeart/2005/8/layout/vList6"/>
    <dgm:cxn modelId="{FF5AB444-FC34-4F4B-869C-E36B97988FFC}" type="presParOf" srcId="{3E805833-47B6-4791-B6CF-206D431112CE}" destId="{F59E67A9-EA50-4779-8BCA-ED4102F572AC}" srcOrd="1" destOrd="0" presId="urn:microsoft.com/office/officeart/2005/8/layout/vList6"/>
    <dgm:cxn modelId="{3029F742-0271-405A-9927-150588D79BB6}" type="presParOf" srcId="{3E805833-47B6-4791-B6CF-206D431112CE}" destId="{91931FBD-E008-4DAE-ABC3-C1330253FDC4}" srcOrd="2" destOrd="0" presId="urn:microsoft.com/office/officeart/2005/8/layout/vList6"/>
    <dgm:cxn modelId="{B6715A6B-1D0C-4579-9654-E0591457FA7F}" type="presParOf" srcId="{91931FBD-E008-4DAE-ABC3-C1330253FDC4}" destId="{8C3DC2E8-2C7A-4275-BC9F-06017BB459C6}" srcOrd="0" destOrd="0" presId="urn:microsoft.com/office/officeart/2005/8/layout/vList6"/>
    <dgm:cxn modelId="{B04F8016-AD52-40DA-9769-F82605ACCC7C}" type="presParOf" srcId="{91931FBD-E008-4DAE-ABC3-C1330253FDC4}" destId="{EE10C50F-5096-4EB1-860E-4753FEDF5B2B}" srcOrd="1" destOrd="0" presId="urn:microsoft.com/office/officeart/2005/8/layout/vList6"/>
    <dgm:cxn modelId="{C4220084-6B58-4479-B907-E8C22F61A22F}" type="presParOf" srcId="{3E805833-47B6-4791-B6CF-206D431112CE}" destId="{8E502F76-500F-41BF-8E56-EBDC413FADED}" srcOrd="3" destOrd="0" presId="urn:microsoft.com/office/officeart/2005/8/layout/vList6"/>
    <dgm:cxn modelId="{435FE26C-0559-4604-AC79-740196D289AE}" type="presParOf" srcId="{3E805833-47B6-4791-B6CF-206D431112CE}" destId="{F4C53194-1B7C-4691-9EA3-8FCA5EC47DC2}" srcOrd="4" destOrd="0" presId="urn:microsoft.com/office/officeart/2005/8/layout/vList6"/>
    <dgm:cxn modelId="{6016A8C9-BB63-4F93-B193-88ED5C5BD828}" type="presParOf" srcId="{F4C53194-1B7C-4691-9EA3-8FCA5EC47DC2}" destId="{778B17B3-8D14-4BD4-B65C-A4E0A5DB6CEC}" srcOrd="0" destOrd="0" presId="urn:microsoft.com/office/officeart/2005/8/layout/vList6"/>
    <dgm:cxn modelId="{8A8F054F-A2FB-4D34-A099-F90D2EDA529A}" type="presParOf" srcId="{F4C53194-1B7C-4691-9EA3-8FCA5EC47DC2}" destId="{AB4FB588-30C9-4568-B09A-2232FF92C4F2}" srcOrd="1" destOrd="0" presId="urn:microsoft.com/office/officeart/2005/8/layout/vList6"/>
    <dgm:cxn modelId="{FA841687-96B7-4788-8F7E-4AAF77BBF626}" type="presParOf" srcId="{3E805833-47B6-4791-B6CF-206D431112CE}" destId="{6DD8C41E-A29D-4E12-8E32-DD77C4302DF9}" srcOrd="5" destOrd="0" presId="urn:microsoft.com/office/officeart/2005/8/layout/vList6"/>
    <dgm:cxn modelId="{AF8DC5F8-237E-4504-BAA8-E0C4962409CF}" type="presParOf" srcId="{3E805833-47B6-4791-B6CF-206D431112CE}" destId="{50A3DE8A-DB1F-4F06-BB52-A56CD6406617}" srcOrd="6" destOrd="0" presId="urn:microsoft.com/office/officeart/2005/8/layout/vList6"/>
    <dgm:cxn modelId="{28C24260-9878-4FA3-9AB8-5A3AB9A36D8D}" type="presParOf" srcId="{50A3DE8A-DB1F-4F06-BB52-A56CD6406617}" destId="{0307A502-64F6-4BD0-9BFD-CB638B8339AB}" srcOrd="0" destOrd="0" presId="urn:microsoft.com/office/officeart/2005/8/layout/vList6"/>
    <dgm:cxn modelId="{416B7AAB-D08B-40BE-AB3C-56D6AA1DE81E}" type="presParOf" srcId="{50A3DE8A-DB1F-4F06-BB52-A56CD6406617}" destId="{DFFF4530-1A7F-477E-8944-C4BD10EA1794}"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F20008-7240-4126-9151-78AADCE2A933}" type="doc">
      <dgm:prSet loTypeId="urn:microsoft.com/office/officeart/2005/8/layout/chevron2" loCatId="process" qsTypeId="urn:microsoft.com/office/officeart/2005/8/quickstyle/simple1" qsCatId="simple" csTypeId="urn:microsoft.com/office/officeart/2005/8/colors/accent3_2" csCatId="accent3" phldr="1"/>
      <dgm:spPr/>
      <dgm:t>
        <a:bodyPr/>
        <a:lstStyle/>
        <a:p>
          <a:endParaRPr lang="en-US"/>
        </a:p>
      </dgm:t>
    </dgm:pt>
    <dgm:pt modelId="{409E846A-E970-4B74-8418-781EE449CB92}">
      <dgm:prSet/>
      <dgm:spPr/>
      <dgm:t>
        <a:bodyPr/>
        <a:lstStyle/>
        <a:p>
          <a:r>
            <a:rPr lang="uk-UA" dirty="0"/>
            <a:t>1</a:t>
          </a:r>
        </a:p>
      </dgm:t>
    </dgm:pt>
    <dgm:pt modelId="{C352CC73-552F-4EF0-9F6F-FE0577FDB472}" type="parTrans" cxnId="{5D5789AB-40F8-46D4-816D-841AD6C047F4}">
      <dgm:prSet/>
      <dgm:spPr/>
      <dgm:t>
        <a:bodyPr/>
        <a:lstStyle/>
        <a:p>
          <a:endParaRPr lang="en-US"/>
        </a:p>
      </dgm:t>
    </dgm:pt>
    <dgm:pt modelId="{BB2DC431-E193-4A6C-AE84-ADFBB165D409}" type="sibTrans" cxnId="{5D5789AB-40F8-46D4-816D-841AD6C047F4}">
      <dgm:prSet/>
      <dgm:spPr/>
      <dgm:t>
        <a:bodyPr/>
        <a:lstStyle/>
        <a:p>
          <a:endParaRPr lang="en-US"/>
        </a:p>
      </dgm:t>
    </dgm:pt>
    <dgm:pt modelId="{5B117646-625C-40FC-8775-F527B190352A}">
      <dgm:prSet custT="1"/>
      <dgm:spPr/>
      <dgm:t>
        <a:bodyPr/>
        <a:lstStyle/>
        <a:p>
          <a:r>
            <a:rPr lang="uk-UA" sz="1800" dirty="0">
              <a:latin typeface="Times New Roman" panose="02020603050405020304" pitchFamily="18" charset="0"/>
              <a:cs typeface="Times New Roman" panose="02020603050405020304" pitchFamily="18" charset="0"/>
            </a:rPr>
            <a:t>Додавання користувачем додаткових обмежень.</a:t>
          </a:r>
        </a:p>
      </dgm:t>
    </dgm:pt>
    <dgm:pt modelId="{C16276B0-E136-43E9-B618-21A576595BF1}" type="parTrans" cxnId="{1AE49ACC-2372-4BBA-BBE8-4E81155BC21E}">
      <dgm:prSet/>
      <dgm:spPr/>
      <dgm:t>
        <a:bodyPr/>
        <a:lstStyle/>
        <a:p>
          <a:endParaRPr lang="en-US"/>
        </a:p>
      </dgm:t>
    </dgm:pt>
    <dgm:pt modelId="{F6802300-E022-4507-BA53-72DB9769CF61}" type="sibTrans" cxnId="{1AE49ACC-2372-4BBA-BBE8-4E81155BC21E}">
      <dgm:prSet/>
      <dgm:spPr/>
      <dgm:t>
        <a:bodyPr/>
        <a:lstStyle/>
        <a:p>
          <a:endParaRPr lang="en-US"/>
        </a:p>
      </dgm:t>
    </dgm:pt>
    <dgm:pt modelId="{87F7B7C0-87D3-446C-9602-91B07D1C0F06}">
      <dgm:prSet custT="1"/>
      <dgm:spPr/>
      <dgm:t>
        <a:bodyPr/>
        <a:lstStyle/>
        <a:p>
          <a:r>
            <a:rPr lang="uk-UA" sz="1800" dirty="0">
              <a:latin typeface="Times New Roman" panose="02020603050405020304" pitchFamily="18" charset="0"/>
              <a:cs typeface="Times New Roman" panose="02020603050405020304" pitchFamily="18" charset="0"/>
            </a:rPr>
            <a:t>Введення користувачем отриманих від експертів даних.</a:t>
          </a:r>
        </a:p>
      </dgm:t>
    </dgm:pt>
    <dgm:pt modelId="{D0BBA66B-BA99-4914-A266-8CF6D36BF974}" type="parTrans" cxnId="{EFBEA720-EF37-4DFA-8E32-F6EB71B7E291}">
      <dgm:prSet/>
      <dgm:spPr/>
      <dgm:t>
        <a:bodyPr/>
        <a:lstStyle/>
        <a:p>
          <a:endParaRPr lang="en-US"/>
        </a:p>
      </dgm:t>
    </dgm:pt>
    <dgm:pt modelId="{E13A5943-EA6D-48AD-84F7-B3A9AC1519AE}" type="sibTrans" cxnId="{EFBEA720-EF37-4DFA-8E32-F6EB71B7E291}">
      <dgm:prSet/>
      <dgm:spPr/>
      <dgm:t>
        <a:bodyPr/>
        <a:lstStyle/>
        <a:p>
          <a:endParaRPr lang="en-US"/>
        </a:p>
      </dgm:t>
    </dgm:pt>
    <dgm:pt modelId="{07982F22-85DB-4ABA-9D24-374FC0F168AF}">
      <dgm:prSet custT="1"/>
      <dgm:spPr/>
      <dgm:t>
        <a:bodyPr/>
        <a:lstStyle/>
        <a:p>
          <a:r>
            <a:rPr lang="uk-UA" sz="1800" dirty="0">
              <a:latin typeface="Times New Roman" panose="02020603050405020304" pitchFamily="18" charset="0"/>
              <a:cs typeface="Times New Roman" panose="02020603050405020304" pitchFamily="18" charset="0"/>
            </a:rPr>
            <a:t>Автоматична генерація структури ГІМАС та ініціалізація АОП з усіма необхідними ІА для кожної класифікаційної ознаки.</a:t>
          </a:r>
        </a:p>
      </dgm:t>
    </dgm:pt>
    <dgm:pt modelId="{D2E486B3-F847-4FF8-9F66-241F0D58CF75}" type="parTrans" cxnId="{F3C686FB-D366-49AF-A33A-91FED8533D72}">
      <dgm:prSet/>
      <dgm:spPr/>
      <dgm:t>
        <a:bodyPr/>
        <a:lstStyle/>
        <a:p>
          <a:endParaRPr lang="en-US"/>
        </a:p>
      </dgm:t>
    </dgm:pt>
    <dgm:pt modelId="{C9502756-DDEB-4270-8019-4CD063F7D41F}" type="sibTrans" cxnId="{F3C686FB-D366-49AF-A33A-91FED8533D72}">
      <dgm:prSet/>
      <dgm:spPr/>
      <dgm:t>
        <a:bodyPr/>
        <a:lstStyle/>
        <a:p>
          <a:endParaRPr lang="en-US"/>
        </a:p>
      </dgm:t>
    </dgm:pt>
    <dgm:pt modelId="{5D515E7F-3FB3-41D1-B8BB-192D39E9C9B7}">
      <dgm:prSet custT="1"/>
      <dgm:spPr/>
      <dgm:t>
        <a:bodyPr/>
        <a:lstStyle/>
        <a:p>
          <a:r>
            <a:rPr lang="uk-UA" sz="1800" dirty="0">
              <a:latin typeface="Times New Roman" panose="02020603050405020304" pitchFamily="18" charset="0"/>
              <a:cs typeface="Times New Roman" panose="02020603050405020304" pitchFamily="18" charset="0"/>
            </a:rPr>
            <a:t>Зберігання структури та налаштувань системи для повторного використання.</a:t>
          </a:r>
        </a:p>
      </dgm:t>
    </dgm:pt>
    <dgm:pt modelId="{2366364D-631A-428B-AEDC-B4CBF66DE5C2}" type="parTrans" cxnId="{939AF879-C21D-416D-8F21-868CD1E66E73}">
      <dgm:prSet/>
      <dgm:spPr/>
      <dgm:t>
        <a:bodyPr/>
        <a:lstStyle/>
        <a:p>
          <a:endParaRPr lang="en-US"/>
        </a:p>
      </dgm:t>
    </dgm:pt>
    <dgm:pt modelId="{EDF18C5C-0835-40CB-A325-CD0FFF9DED2E}" type="sibTrans" cxnId="{939AF879-C21D-416D-8F21-868CD1E66E73}">
      <dgm:prSet/>
      <dgm:spPr/>
      <dgm:t>
        <a:bodyPr/>
        <a:lstStyle/>
        <a:p>
          <a:endParaRPr lang="en-US"/>
        </a:p>
      </dgm:t>
    </dgm:pt>
    <dgm:pt modelId="{5DCD00DB-4247-4177-9C07-22A02EDB1DE4}">
      <dgm:prSet custT="1"/>
      <dgm:spPr/>
      <dgm:t>
        <a:bodyPr/>
        <a:lstStyle/>
        <a:p>
          <a:r>
            <a:rPr lang="uk-UA" sz="1800" dirty="0">
              <a:latin typeface="Times New Roman" panose="02020603050405020304" pitchFamily="18" charset="0"/>
              <a:cs typeface="Times New Roman" panose="02020603050405020304" pitchFamily="18" charset="0"/>
            </a:rPr>
            <a:t>Додавання користувачем вирішальних динамічних показників, наборів їх значень та послідовності налаштування.</a:t>
          </a:r>
        </a:p>
      </dgm:t>
    </dgm:pt>
    <dgm:pt modelId="{DA1F45EA-3C9B-4C12-A0AE-6B7CE851DBF5}" type="parTrans" cxnId="{68BBC06C-B573-4504-BA4B-5B9AF4751CCC}">
      <dgm:prSet/>
      <dgm:spPr/>
      <dgm:t>
        <a:bodyPr/>
        <a:lstStyle/>
        <a:p>
          <a:endParaRPr lang="en-US"/>
        </a:p>
      </dgm:t>
    </dgm:pt>
    <dgm:pt modelId="{C12E3CFC-BE29-42BA-86E7-F2307200BBA1}" type="sibTrans" cxnId="{68BBC06C-B573-4504-BA4B-5B9AF4751CCC}">
      <dgm:prSet/>
      <dgm:spPr/>
      <dgm:t>
        <a:bodyPr/>
        <a:lstStyle/>
        <a:p>
          <a:endParaRPr lang="en-US"/>
        </a:p>
      </dgm:t>
    </dgm:pt>
    <dgm:pt modelId="{F13045D2-4119-4885-BDCE-ABD42DDE789A}">
      <dgm:prSet/>
      <dgm:spPr/>
      <dgm:t>
        <a:bodyPr/>
        <a:lstStyle/>
        <a:p>
          <a:r>
            <a:rPr lang="uk-UA" dirty="0"/>
            <a:t>2</a:t>
          </a:r>
        </a:p>
      </dgm:t>
    </dgm:pt>
    <dgm:pt modelId="{7625BF2B-E4F5-492B-A8ED-E736971D30A0}" type="parTrans" cxnId="{3E324D84-9C23-48FD-8BD5-D1E9817A8690}">
      <dgm:prSet/>
      <dgm:spPr/>
      <dgm:t>
        <a:bodyPr/>
        <a:lstStyle/>
        <a:p>
          <a:endParaRPr lang="en-US"/>
        </a:p>
      </dgm:t>
    </dgm:pt>
    <dgm:pt modelId="{7573456C-29B5-42E1-981E-B00809F5DAF4}" type="sibTrans" cxnId="{3E324D84-9C23-48FD-8BD5-D1E9817A8690}">
      <dgm:prSet/>
      <dgm:spPr/>
      <dgm:t>
        <a:bodyPr/>
        <a:lstStyle/>
        <a:p>
          <a:endParaRPr lang="en-US"/>
        </a:p>
      </dgm:t>
    </dgm:pt>
    <dgm:pt modelId="{DEC95055-00AE-436C-8FA9-6991C267CB47}">
      <dgm:prSet/>
      <dgm:spPr/>
      <dgm:t>
        <a:bodyPr/>
        <a:lstStyle/>
        <a:p>
          <a:r>
            <a:rPr lang="uk-UA" dirty="0"/>
            <a:t>3</a:t>
          </a:r>
        </a:p>
      </dgm:t>
    </dgm:pt>
    <dgm:pt modelId="{B46BF710-A8EF-4EA6-A5CB-A0CD25C1DC37}" type="parTrans" cxnId="{BCBBFE81-A41D-431C-A17D-22BE788195C3}">
      <dgm:prSet/>
      <dgm:spPr/>
      <dgm:t>
        <a:bodyPr/>
        <a:lstStyle/>
        <a:p>
          <a:endParaRPr lang="en-US"/>
        </a:p>
      </dgm:t>
    </dgm:pt>
    <dgm:pt modelId="{13DECE0E-932B-4CA6-AE7A-D917DE620698}" type="sibTrans" cxnId="{BCBBFE81-A41D-431C-A17D-22BE788195C3}">
      <dgm:prSet/>
      <dgm:spPr/>
      <dgm:t>
        <a:bodyPr/>
        <a:lstStyle/>
        <a:p>
          <a:endParaRPr lang="en-US"/>
        </a:p>
      </dgm:t>
    </dgm:pt>
    <dgm:pt modelId="{CEA0BE7E-B687-4DAB-AA4C-FF50F53B59DD}">
      <dgm:prSet/>
      <dgm:spPr/>
      <dgm:t>
        <a:bodyPr/>
        <a:lstStyle/>
        <a:p>
          <a:r>
            <a:rPr lang="uk-UA" dirty="0"/>
            <a:t>4</a:t>
          </a:r>
        </a:p>
      </dgm:t>
    </dgm:pt>
    <dgm:pt modelId="{F0DD6C56-6C0A-4E0F-A0AA-C669CD1B0F8C}" type="parTrans" cxnId="{7DD86AC2-FBDE-42A3-953B-87AC5B477240}">
      <dgm:prSet/>
      <dgm:spPr/>
      <dgm:t>
        <a:bodyPr/>
        <a:lstStyle/>
        <a:p>
          <a:endParaRPr lang="en-US"/>
        </a:p>
      </dgm:t>
    </dgm:pt>
    <dgm:pt modelId="{68B403FF-237B-4EAC-BE29-C718D702EB6D}" type="sibTrans" cxnId="{7DD86AC2-FBDE-42A3-953B-87AC5B477240}">
      <dgm:prSet/>
      <dgm:spPr/>
      <dgm:t>
        <a:bodyPr/>
        <a:lstStyle/>
        <a:p>
          <a:endParaRPr lang="en-US"/>
        </a:p>
      </dgm:t>
    </dgm:pt>
    <dgm:pt modelId="{D7E1CA68-AFF6-4D3B-B255-D247FDBB7B97}">
      <dgm:prSet/>
      <dgm:spPr/>
      <dgm:t>
        <a:bodyPr/>
        <a:lstStyle/>
        <a:p>
          <a:r>
            <a:rPr lang="uk-UA" dirty="0"/>
            <a:t>5</a:t>
          </a:r>
        </a:p>
      </dgm:t>
    </dgm:pt>
    <dgm:pt modelId="{4F495A50-EB6E-47CB-9523-D5168F0187C3}" type="parTrans" cxnId="{6A15E3AA-A6CB-4DDB-A434-BF9980CFDC8C}">
      <dgm:prSet/>
      <dgm:spPr/>
      <dgm:t>
        <a:bodyPr/>
        <a:lstStyle/>
        <a:p>
          <a:endParaRPr lang="en-US"/>
        </a:p>
      </dgm:t>
    </dgm:pt>
    <dgm:pt modelId="{04026357-F641-4231-ADFB-7CC7F167CF2F}" type="sibTrans" cxnId="{6A15E3AA-A6CB-4DDB-A434-BF9980CFDC8C}">
      <dgm:prSet/>
      <dgm:spPr/>
      <dgm:t>
        <a:bodyPr/>
        <a:lstStyle/>
        <a:p>
          <a:endParaRPr lang="en-US"/>
        </a:p>
      </dgm:t>
    </dgm:pt>
    <dgm:pt modelId="{256FE117-BEB1-4F96-8464-7A90DBD08EF8}" type="pres">
      <dgm:prSet presAssocID="{D1F20008-7240-4126-9151-78AADCE2A933}" presName="linearFlow" presStyleCnt="0">
        <dgm:presLayoutVars>
          <dgm:dir/>
          <dgm:animLvl val="lvl"/>
          <dgm:resizeHandles val="exact"/>
        </dgm:presLayoutVars>
      </dgm:prSet>
      <dgm:spPr/>
    </dgm:pt>
    <dgm:pt modelId="{A4277AC0-146A-47A9-A970-333E7A1D8BD5}" type="pres">
      <dgm:prSet presAssocID="{409E846A-E970-4B74-8418-781EE449CB92}" presName="composite" presStyleCnt="0"/>
      <dgm:spPr/>
    </dgm:pt>
    <dgm:pt modelId="{9906FEF4-A8D1-4DA9-AAB8-6231F01B0EDB}" type="pres">
      <dgm:prSet presAssocID="{409E846A-E970-4B74-8418-781EE449CB92}" presName="parentText" presStyleLbl="alignNode1" presStyleIdx="0" presStyleCnt="5">
        <dgm:presLayoutVars>
          <dgm:chMax val="1"/>
          <dgm:bulletEnabled val="1"/>
        </dgm:presLayoutVars>
      </dgm:prSet>
      <dgm:spPr/>
    </dgm:pt>
    <dgm:pt modelId="{FEFA7486-ECC2-4C4F-BA6A-3E0425CA717A}" type="pres">
      <dgm:prSet presAssocID="{409E846A-E970-4B74-8418-781EE449CB92}" presName="descendantText" presStyleLbl="alignAcc1" presStyleIdx="0" presStyleCnt="5">
        <dgm:presLayoutVars>
          <dgm:bulletEnabled val="1"/>
        </dgm:presLayoutVars>
      </dgm:prSet>
      <dgm:spPr/>
    </dgm:pt>
    <dgm:pt modelId="{54D6944D-E10F-4C3D-9C6D-7F6AD17F76F6}" type="pres">
      <dgm:prSet presAssocID="{BB2DC431-E193-4A6C-AE84-ADFBB165D409}" presName="sp" presStyleCnt="0"/>
      <dgm:spPr/>
    </dgm:pt>
    <dgm:pt modelId="{624C2F31-9E80-45FD-A942-6314AF714584}" type="pres">
      <dgm:prSet presAssocID="{F13045D2-4119-4885-BDCE-ABD42DDE789A}" presName="composite" presStyleCnt="0"/>
      <dgm:spPr/>
    </dgm:pt>
    <dgm:pt modelId="{1BFFE997-1910-46CF-884F-5067EA0F4989}" type="pres">
      <dgm:prSet presAssocID="{F13045D2-4119-4885-BDCE-ABD42DDE789A}" presName="parentText" presStyleLbl="alignNode1" presStyleIdx="1" presStyleCnt="5">
        <dgm:presLayoutVars>
          <dgm:chMax val="1"/>
          <dgm:bulletEnabled val="1"/>
        </dgm:presLayoutVars>
      </dgm:prSet>
      <dgm:spPr/>
    </dgm:pt>
    <dgm:pt modelId="{6F467FC1-F07D-4D2B-81C4-90F4FD4492AE}" type="pres">
      <dgm:prSet presAssocID="{F13045D2-4119-4885-BDCE-ABD42DDE789A}" presName="descendantText" presStyleLbl="alignAcc1" presStyleIdx="1" presStyleCnt="5">
        <dgm:presLayoutVars>
          <dgm:bulletEnabled val="1"/>
        </dgm:presLayoutVars>
      </dgm:prSet>
      <dgm:spPr/>
    </dgm:pt>
    <dgm:pt modelId="{5ECB6E9A-5867-4ED4-9AF0-AD96B057C3CC}" type="pres">
      <dgm:prSet presAssocID="{7573456C-29B5-42E1-981E-B00809F5DAF4}" presName="sp" presStyleCnt="0"/>
      <dgm:spPr/>
    </dgm:pt>
    <dgm:pt modelId="{8F04D75C-24D7-48DB-A2E5-78E06A2B1BDE}" type="pres">
      <dgm:prSet presAssocID="{DEC95055-00AE-436C-8FA9-6991C267CB47}" presName="composite" presStyleCnt="0"/>
      <dgm:spPr/>
    </dgm:pt>
    <dgm:pt modelId="{00001853-7DF0-4F9D-995D-A21CE746434C}" type="pres">
      <dgm:prSet presAssocID="{DEC95055-00AE-436C-8FA9-6991C267CB47}" presName="parentText" presStyleLbl="alignNode1" presStyleIdx="2" presStyleCnt="5">
        <dgm:presLayoutVars>
          <dgm:chMax val="1"/>
          <dgm:bulletEnabled val="1"/>
        </dgm:presLayoutVars>
      </dgm:prSet>
      <dgm:spPr/>
    </dgm:pt>
    <dgm:pt modelId="{BE9C43E0-77A4-4F86-B79B-474F483014FD}" type="pres">
      <dgm:prSet presAssocID="{DEC95055-00AE-436C-8FA9-6991C267CB47}" presName="descendantText" presStyleLbl="alignAcc1" presStyleIdx="2" presStyleCnt="5">
        <dgm:presLayoutVars>
          <dgm:bulletEnabled val="1"/>
        </dgm:presLayoutVars>
      </dgm:prSet>
      <dgm:spPr/>
    </dgm:pt>
    <dgm:pt modelId="{8BDB3808-B59E-4B5D-8BE7-8C0E412F7A27}" type="pres">
      <dgm:prSet presAssocID="{13DECE0E-932B-4CA6-AE7A-D917DE620698}" presName="sp" presStyleCnt="0"/>
      <dgm:spPr/>
    </dgm:pt>
    <dgm:pt modelId="{F1B6AC19-2248-47F3-AB99-D89573EB2E92}" type="pres">
      <dgm:prSet presAssocID="{CEA0BE7E-B687-4DAB-AA4C-FF50F53B59DD}" presName="composite" presStyleCnt="0"/>
      <dgm:spPr/>
    </dgm:pt>
    <dgm:pt modelId="{B079F5EA-A6C1-4B87-95BB-5BDA778A19B2}" type="pres">
      <dgm:prSet presAssocID="{CEA0BE7E-B687-4DAB-AA4C-FF50F53B59DD}" presName="parentText" presStyleLbl="alignNode1" presStyleIdx="3" presStyleCnt="5">
        <dgm:presLayoutVars>
          <dgm:chMax val="1"/>
          <dgm:bulletEnabled val="1"/>
        </dgm:presLayoutVars>
      </dgm:prSet>
      <dgm:spPr/>
    </dgm:pt>
    <dgm:pt modelId="{3C7135E8-FBE6-4E54-94E0-51B111D52BC1}" type="pres">
      <dgm:prSet presAssocID="{CEA0BE7E-B687-4DAB-AA4C-FF50F53B59DD}" presName="descendantText" presStyleLbl="alignAcc1" presStyleIdx="3" presStyleCnt="5">
        <dgm:presLayoutVars>
          <dgm:bulletEnabled val="1"/>
        </dgm:presLayoutVars>
      </dgm:prSet>
      <dgm:spPr/>
    </dgm:pt>
    <dgm:pt modelId="{45808117-BBEB-4F63-AC08-77DC07121D3F}" type="pres">
      <dgm:prSet presAssocID="{68B403FF-237B-4EAC-BE29-C718D702EB6D}" presName="sp" presStyleCnt="0"/>
      <dgm:spPr/>
    </dgm:pt>
    <dgm:pt modelId="{29EC0B7A-F69B-4C27-85A4-EBDBEB1CC59E}" type="pres">
      <dgm:prSet presAssocID="{D7E1CA68-AFF6-4D3B-B255-D247FDBB7B97}" presName="composite" presStyleCnt="0"/>
      <dgm:spPr/>
    </dgm:pt>
    <dgm:pt modelId="{377079D5-079B-4004-B0C2-9185E7B8DEE4}" type="pres">
      <dgm:prSet presAssocID="{D7E1CA68-AFF6-4D3B-B255-D247FDBB7B97}" presName="parentText" presStyleLbl="alignNode1" presStyleIdx="4" presStyleCnt="5">
        <dgm:presLayoutVars>
          <dgm:chMax val="1"/>
          <dgm:bulletEnabled val="1"/>
        </dgm:presLayoutVars>
      </dgm:prSet>
      <dgm:spPr/>
    </dgm:pt>
    <dgm:pt modelId="{DBD46E97-BFB7-4F2A-B971-6127F48311BF}" type="pres">
      <dgm:prSet presAssocID="{D7E1CA68-AFF6-4D3B-B255-D247FDBB7B97}" presName="descendantText" presStyleLbl="alignAcc1" presStyleIdx="4" presStyleCnt="5">
        <dgm:presLayoutVars>
          <dgm:bulletEnabled val="1"/>
        </dgm:presLayoutVars>
      </dgm:prSet>
      <dgm:spPr/>
    </dgm:pt>
  </dgm:ptLst>
  <dgm:cxnLst>
    <dgm:cxn modelId="{F59BE409-E676-4714-B708-AE56B62D64A0}" type="presOf" srcId="{DEC95055-00AE-436C-8FA9-6991C267CB47}" destId="{00001853-7DF0-4F9D-995D-A21CE746434C}" srcOrd="0" destOrd="0" presId="urn:microsoft.com/office/officeart/2005/8/layout/chevron2"/>
    <dgm:cxn modelId="{EFBEA720-EF37-4DFA-8E32-F6EB71B7E291}" srcId="{DEC95055-00AE-436C-8FA9-6991C267CB47}" destId="{87F7B7C0-87D3-446C-9602-91B07D1C0F06}" srcOrd="0" destOrd="0" parTransId="{D0BBA66B-BA99-4914-A266-8CF6D36BF974}" sibTransId="{E13A5943-EA6D-48AD-84F7-B3A9AC1519AE}"/>
    <dgm:cxn modelId="{7E68AB35-D485-4538-A945-D8CCC8A1489A}" type="presOf" srcId="{F13045D2-4119-4885-BDCE-ABD42DDE789A}" destId="{1BFFE997-1910-46CF-884F-5067EA0F4989}" srcOrd="0" destOrd="0" presId="urn:microsoft.com/office/officeart/2005/8/layout/chevron2"/>
    <dgm:cxn modelId="{61588A60-8B2A-4100-A38B-A694CA7B298B}" type="presOf" srcId="{CEA0BE7E-B687-4DAB-AA4C-FF50F53B59DD}" destId="{B079F5EA-A6C1-4B87-95BB-5BDA778A19B2}" srcOrd="0" destOrd="0" presId="urn:microsoft.com/office/officeart/2005/8/layout/chevron2"/>
    <dgm:cxn modelId="{033A4B62-99F4-4EDE-A150-E24B4E969B44}" type="presOf" srcId="{D1F20008-7240-4126-9151-78AADCE2A933}" destId="{256FE117-BEB1-4F96-8464-7A90DBD08EF8}" srcOrd="0" destOrd="0" presId="urn:microsoft.com/office/officeart/2005/8/layout/chevron2"/>
    <dgm:cxn modelId="{68BBC06C-B573-4504-BA4B-5B9AF4751CCC}" srcId="{409E846A-E970-4B74-8418-781EE449CB92}" destId="{5DCD00DB-4247-4177-9C07-22A02EDB1DE4}" srcOrd="0" destOrd="0" parTransId="{DA1F45EA-3C9B-4C12-A0AE-6B7CE851DBF5}" sibTransId="{C12E3CFC-BE29-42BA-86E7-F2307200BBA1}"/>
    <dgm:cxn modelId="{440B9456-CB42-4BC1-B943-7637F53D6AB7}" type="presOf" srcId="{D7E1CA68-AFF6-4D3B-B255-D247FDBB7B97}" destId="{377079D5-079B-4004-B0C2-9185E7B8DEE4}" srcOrd="0" destOrd="0" presId="urn:microsoft.com/office/officeart/2005/8/layout/chevron2"/>
    <dgm:cxn modelId="{939AF879-C21D-416D-8F21-868CD1E66E73}" srcId="{D7E1CA68-AFF6-4D3B-B255-D247FDBB7B97}" destId="{5D515E7F-3FB3-41D1-B8BB-192D39E9C9B7}" srcOrd="0" destOrd="0" parTransId="{2366364D-631A-428B-AEDC-B4CBF66DE5C2}" sibTransId="{EDF18C5C-0835-40CB-A325-CD0FFF9DED2E}"/>
    <dgm:cxn modelId="{BCBBFE81-A41D-431C-A17D-22BE788195C3}" srcId="{D1F20008-7240-4126-9151-78AADCE2A933}" destId="{DEC95055-00AE-436C-8FA9-6991C267CB47}" srcOrd="2" destOrd="0" parTransId="{B46BF710-A8EF-4EA6-A5CB-A0CD25C1DC37}" sibTransId="{13DECE0E-932B-4CA6-AE7A-D917DE620698}"/>
    <dgm:cxn modelId="{3E324D84-9C23-48FD-8BD5-D1E9817A8690}" srcId="{D1F20008-7240-4126-9151-78AADCE2A933}" destId="{F13045D2-4119-4885-BDCE-ABD42DDE789A}" srcOrd="1" destOrd="0" parTransId="{7625BF2B-E4F5-492B-A8ED-E736971D30A0}" sibTransId="{7573456C-29B5-42E1-981E-B00809F5DAF4}"/>
    <dgm:cxn modelId="{6A15E3AA-A6CB-4DDB-A434-BF9980CFDC8C}" srcId="{D1F20008-7240-4126-9151-78AADCE2A933}" destId="{D7E1CA68-AFF6-4D3B-B255-D247FDBB7B97}" srcOrd="4" destOrd="0" parTransId="{4F495A50-EB6E-47CB-9523-D5168F0187C3}" sibTransId="{04026357-F641-4231-ADFB-7CC7F167CF2F}"/>
    <dgm:cxn modelId="{5D5789AB-40F8-46D4-816D-841AD6C047F4}" srcId="{D1F20008-7240-4126-9151-78AADCE2A933}" destId="{409E846A-E970-4B74-8418-781EE449CB92}" srcOrd="0" destOrd="0" parTransId="{C352CC73-552F-4EF0-9F6F-FE0577FDB472}" sibTransId="{BB2DC431-E193-4A6C-AE84-ADFBB165D409}"/>
    <dgm:cxn modelId="{86EC7AC0-4511-4BB0-B1D2-EF3DC0434741}" type="presOf" srcId="{87F7B7C0-87D3-446C-9602-91B07D1C0F06}" destId="{BE9C43E0-77A4-4F86-B79B-474F483014FD}" srcOrd="0" destOrd="0" presId="urn:microsoft.com/office/officeart/2005/8/layout/chevron2"/>
    <dgm:cxn modelId="{7DD86AC2-FBDE-42A3-953B-87AC5B477240}" srcId="{D1F20008-7240-4126-9151-78AADCE2A933}" destId="{CEA0BE7E-B687-4DAB-AA4C-FF50F53B59DD}" srcOrd="3" destOrd="0" parTransId="{F0DD6C56-6C0A-4E0F-A0AA-C669CD1B0F8C}" sibTransId="{68B403FF-237B-4EAC-BE29-C718D702EB6D}"/>
    <dgm:cxn modelId="{4D41A8C2-30D5-4C93-AC9B-9AEEB655830A}" type="presOf" srcId="{5DCD00DB-4247-4177-9C07-22A02EDB1DE4}" destId="{FEFA7486-ECC2-4C4F-BA6A-3E0425CA717A}" srcOrd="0" destOrd="0" presId="urn:microsoft.com/office/officeart/2005/8/layout/chevron2"/>
    <dgm:cxn modelId="{336231C5-8725-4734-9B9B-CA476CC24AE8}" type="presOf" srcId="{5B117646-625C-40FC-8775-F527B190352A}" destId="{6F467FC1-F07D-4D2B-81C4-90F4FD4492AE}" srcOrd="0" destOrd="0" presId="urn:microsoft.com/office/officeart/2005/8/layout/chevron2"/>
    <dgm:cxn modelId="{090599C6-8E68-4BB5-8AA7-0D538BB3DA2F}" type="presOf" srcId="{409E846A-E970-4B74-8418-781EE449CB92}" destId="{9906FEF4-A8D1-4DA9-AAB8-6231F01B0EDB}" srcOrd="0" destOrd="0" presId="urn:microsoft.com/office/officeart/2005/8/layout/chevron2"/>
    <dgm:cxn modelId="{1AE49ACC-2372-4BBA-BBE8-4E81155BC21E}" srcId="{F13045D2-4119-4885-BDCE-ABD42DDE789A}" destId="{5B117646-625C-40FC-8775-F527B190352A}" srcOrd="0" destOrd="0" parTransId="{C16276B0-E136-43E9-B618-21A576595BF1}" sibTransId="{F6802300-E022-4507-BA53-72DB9769CF61}"/>
    <dgm:cxn modelId="{5DCED0E2-BA9B-4F97-A5E9-EF496E096F1A}" type="presOf" srcId="{07982F22-85DB-4ABA-9D24-374FC0F168AF}" destId="{3C7135E8-FBE6-4E54-94E0-51B111D52BC1}" srcOrd="0" destOrd="0" presId="urn:microsoft.com/office/officeart/2005/8/layout/chevron2"/>
    <dgm:cxn modelId="{A788E2F2-5F99-435C-80FF-FB2D869D9490}" type="presOf" srcId="{5D515E7F-3FB3-41D1-B8BB-192D39E9C9B7}" destId="{DBD46E97-BFB7-4F2A-B971-6127F48311BF}" srcOrd="0" destOrd="0" presId="urn:microsoft.com/office/officeart/2005/8/layout/chevron2"/>
    <dgm:cxn modelId="{F3C686FB-D366-49AF-A33A-91FED8533D72}" srcId="{CEA0BE7E-B687-4DAB-AA4C-FF50F53B59DD}" destId="{07982F22-85DB-4ABA-9D24-374FC0F168AF}" srcOrd="0" destOrd="0" parTransId="{D2E486B3-F847-4FF8-9F66-241F0D58CF75}" sibTransId="{C9502756-DDEB-4270-8019-4CD063F7D41F}"/>
    <dgm:cxn modelId="{135F5774-5C39-4F8E-8DAC-E8A74EF19910}" type="presParOf" srcId="{256FE117-BEB1-4F96-8464-7A90DBD08EF8}" destId="{A4277AC0-146A-47A9-A970-333E7A1D8BD5}" srcOrd="0" destOrd="0" presId="urn:microsoft.com/office/officeart/2005/8/layout/chevron2"/>
    <dgm:cxn modelId="{5BD075CB-8CE0-46E7-A272-2AC83F6FEB4E}" type="presParOf" srcId="{A4277AC0-146A-47A9-A970-333E7A1D8BD5}" destId="{9906FEF4-A8D1-4DA9-AAB8-6231F01B0EDB}" srcOrd="0" destOrd="0" presId="urn:microsoft.com/office/officeart/2005/8/layout/chevron2"/>
    <dgm:cxn modelId="{7EE4E65B-1D14-4442-A4EA-F39453BEFFB6}" type="presParOf" srcId="{A4277AC0-146A-47A9-A970-333E7A1D8BD5}" destId="{FEFA7486-ECC2-4C4F-BA6A-3E0425CA717A}" srcOrd="1" destOrd="0" presId="urn:microsoft.com/office/officeart/2005/8/layout/chevron2"/>
    <dgm:cxn modelId="{6D4D9FC6-750D-495B-9A56-ADFE64FAF38E}" type="presParOf" srcId="{256FE117-BEB1-4F96-8464-7A90DBD08EF8}" destId="{54D6944D-E10F-4C3D-9C6D-7F6AD17F76F6}" srcOrd="1" destOrd="0" presId="urn:microsoft.com/office/officeart/2005/8/layout/chevron2"/>
    <dgm:cxn modelId="{14871F3C-5972-4364-8B7B-A0ECA99B6C1B}" type="presParOf" srcId="{256FE117-BEB1-4F96-8464-7A90DBD08EF8}" destId="{624C2F31-9E80-45FD-A942-6314AF714584}" srcOrd="2" destOrd="0" presId="urn:microsoft.com/office/officeart/2005/8/layout/chevron2"/>
    <dgm:cxn modelId="{3FBBFB24-4C9B-4B6E-8946-3CAD8A0BD9AE}" type="presParOf" srcId="{624C2F31-9E80-45FD-A942-6314AF714584}" destId="{1BFFE997-1910-46CF-884F-5067EA0F4989}" srcOrd="0" destOrd="0" presId="urn:microsoft.com/office/officeart/2005/8/layout/chevron2"/>
    <dgm:cxn modelId="{55615E9C-BA96-4AD6-91D1-F6A96E9E2213}" type="presParOf" srcId="{624C2F31-9E80-45FD-A942-6314AF714584}" destId="{6F467FC1-F07D-4D2B-81C4-90F4FD4492AE}" srcOrd="1" destOrd="0" presId="urn:microsoft.com/office/officeart/2005/8/layout/chevron2"/>
    <dgm:cxn modelId="{4776010B-DABB-4F0C-8107-F2FD26AB2888}" type="presParOf" srcId="{256FE117-BEB1-4F96-8464-7A90DBD08EF8}" destId="{5ECB6E9A-5867-4ED4-9AF0-AD96B057C3CC}" srcOrd="3" destOrd="0" presId="urn:microsoft.com/office/officeart/2005/8/layout/chevron2"/>
    <dgm:cxn modelId="{36C24B68-CC18-49DE-9283-0371B9CB981F}" type="presParOf" srcId="{256FE117-BEB1-4F96-8464-7A90DBD08EF8}" destId="{8F04D75C-24D7-48DB-A2E5-78E06A2B1BDE}" srcOrd="4" destOrd="0" presId="urn:microsoft.com/office/officeart/2005/8/layout/chevron2"/>
    <dgm:cxn modelId="{33CFCA47-4566-4021-87E2-964E373AB39B}" type="presParOf" srcId="{8F04D75C-24D7-48DB-A2E5-78E06A2B1BDE}" destId="{00001853-7DF0-4F9D-995D-A21CE746434C}" srcOrd="0" destOrd="0" presId="urn:microsoft.com/office/officeart/2005/8/layout/chevron2"/>
    <dgm:cxn modelId="{439D80BF-3729-410E-AEE7-A36C7C908C33}" type="presParOf" srcId="{8F04D75C-24D7-48DB-A2E5-78E06A2B1BDE}" destId="{BE9C43E0-77A4-4F86-B79B-474F483014FD}" srcOrd="1" destOrd="0" presId="urn:microsoft.com/office/officeart/2005/8/layout/chevron2"/>
    <dgm:cxn modelId="{7277193E-22AD-45CB-9670-A7E40B61F80D}" type="presParOf" srcId="{256FE117-BEB1-4F96-8464-7A90DBD08EF8}" destId="{8BDB3808-B59E-4B5D-8BE7-8C0E412F7A27}" srcOrd="5" destOrd="0" presId="urn:microsoft.com/office/officeart/2005/8/layout/chevron2"/>
    <dgm:cxn modelId="{05103C0D-876E-47B4-8C57-A83D5584062B}" type="presParOf" srcId="{256FE117-BEB1-4F96-8464-7A90DBD08EF8}" destId="{F1B6AC19-2248-47F3-AB99-D89573EB2E92}" srcOrd="6" destOrd="0" presId="urn:microsoft.com/office/officeart/2005/8/layout/chevron2"/>
    <dgm:cxn modelId="{FC742773-6522-4EA5-8E4E-1672E3BE4E9F}" type="presParOf" srcId="{F1B6AC19-2248-47F3-AB99-D89573EB2E92}" destId="{B079F5EA-A6C1-4B87-95BB-5BDA778A19B2}" srcOrd="0" destOrd="0" presId="urn:microsoft.com/office/officeart/2005/8/layout/chevron2"/>
    <dgm:cxn modelId="{36C0A5BD-DC98-4661-94E0-9286E2E41DC3}" type="presParOf" srcId="{F1B6AC19-2248-47F3-AB99-D89573EB2E92}" destId="{3C7135E8-FBE6-4E54-94E0-51B111D52BC1}" srcOrd="1" destOrd="0" presId="urn:microsoft.com/office/officeart/2005/8/layout/chevron2"/>
    <dgm:cxn modelId="{DCFF3394-5A42-499A-93D4-3388B03D4AD2}" type="presParOf" srcId="{256FE117-BEB1-4F96-8464-7A90DBD08EF8}" destId="{45808117-BBEB-4F63-AC08-77DC07121D3F}" srcOrd="7" destOrd="0" presId="urn:microsoft.com/office/officeart/2005/8/layout/chevron2"/>
    <dgm:cxn modelId="{5ED87BC4-2428-40AF-8809-15D77451C8AA}" type="presParOf" srcId="{256FE117-BEB1-4F96-8464-7A90DBD08EF8}" destId="{29EC0B7A-F69B-4C27-85A4-EBDBEB1CC59E}" srcOrd="8" destOrd="0" presId="urn:microsoft.com/office/officeart/2005/8/layout/chevron2"/>
    <dgm:cxn modelId="{B32119A5-BB2E-407B-88A1-6527FE411FD1}" type="presParOf" srcId="{29EC0B7A-F69B-4C27-85A4-EBDBEB1CC59E}" destId="{377079D5-079B-4004-B0C2-9185E7B8DEE4}" srcOrd="0" destOrd="0" presId="urn:microsoft.com/office/officeart/2005/8/layout/chevron2"/>
    <dgm:cxn modelId="{CB732932-BC49-4101-9490-04B8CD5FC6BA}" type="presParOf" srcId="{29EC0B7A-F69B-4C27-85A4-EBDBEB1CC59E}" destId="{DBD46E97-BFB7-4F2A-B971-6127F48311B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EC48BD-B256-4C09-A6BF-7A8C1517E017}" type="doc">
      <dgm:prSet loTypeId="urn:microsoft.com/office/officeart/2005/8/layout/chevron2" loCatId="process" qsTypeId="urn:microsoft.com/office/officeart/2005/8/quickstyle/simple1" qsCatId="simple" csTypeId="urn:microsoft.com/office/officeart/2005/8/colors/accent3_2" csCatId="accent3" phldr="1"/>
      <dgm:spPr/>
      <dgm:t>
        <a:bodyPr/>
        <a:lstStyle/>
        <a:p>
          <a:endParaRPr lang="en-US"/>
        </a:p>
      </dgm:t>
    </dgm:pt>
    <dgm:pt modelId="{C7E2CC30-D4AC-4A6A-BADB-DE9737B65110}">
      <dgm:prSet/>
      <dgm:spPr/>
      <dgm:t>
        <a:bodyPr/>
        <a:lstStyle/>
        <a:p>
          <a:r>
            <a:rPr lang="uk-UA" dirty="0"/>
            <a:t>1</a:t>
          </a:r>
        </a:p>
      </dgm:t>
    </dgm:pt>
    <dgm:pt modelId="{C9272E22-30AD-46B9-A734-B0159C2185AC}" type="parTrans" cxnId="{0A2FF521-20B7-4128-8743-DE8BD06FC049}">
      <dgm:prSet/>
      <dgm:spPr/>
      <dgm:t>
        <a:bodyPr/>
        <a:lstStyle/>
        <a:p>
          <a:endParaRPr lang="en-US"/>
        </a:p>
      </dgm:t>
    </dgm:pt>
    <dgm:pt modelId="{13728594-F743-48C3-87AE-F9FDBFA8BADB}" type="sibTrans" cxnId="{0A2FF521-20B7-4128-8743-DE8BD06FC049}">
      <dgm:prSet/>
      <dgm:spPr/>
      <dgm:t>
        <a:bodyPr/>
        <a:lstStyle/>
        <a:p>
          <a:endParaRPr lang="en-US"/>
        </a:p>
      </dgm:t>
    </dgm:pt>
    <dgm:pt modelId="{E23B0222-EF2A-46A3-81EE-9D5082F89009}">
      <dgm:prSet/>
      <dgm:spPr/>
      <dgm:t>
        <a:bodyPr/>
        <a:lstStyle/>
        <a:p>
          <a:r>
            <a:rPr lang="uk-UA" dirty="0"/>
            <a:t>2</a:t>
          </a:r>
        </a:p>
      </dgm:t>
    </dgm:pt>
    <dgm:pt modelId="{B93D7334-8C81-4E10-9C6A-473F86E7E11C}" type="parTrans" cxnId="{53E8E399-43D4-4DE0-BD39-3370F6BC88DB}">
      <dgm:prSet/>
      <dgm:spPr/>
      <dgm:t>
        <a:bodyPr/>
        <a:lstStyle/>
        <a:p>
          <a:endParaRPr lang="en-US"/>
        </a:p>
      </dgm:t>
    </dgm:pt>
    <dgm:pt modelId="{B5A63B02-2504-447B-B684-63251C3162B2}" type="sibTrans" cxnId="{53E8E399-43D4-4DE0-BD39-3370F6BC88DB}">
      <dgm:prSet/>
      <dgm:spPr/>
      <dgm:t>
        <a:bodyPr/>
        <a:lstStyle/>
        <a:p>
          <a:endParaRPr lang="en-US"/>
        </a:p>
      </dgm:t>
    </dgm:pt>
    <dgm:pt modelId="{EF88D941-B536-47A7-A827-6275852916C1}">
      <dgm:prSet/>
      <dgm:spPr/>
      <dgm:t>
        <a:bodyPr/>
        <a:lstStyle/>
        <a:p>
          <a:r>
            <a:rPr lang="uk-UA" dirty="0"/>
            <a:t>3</a:t>
          </a:r>
        </a:p>
      </dgm:t>
    </dgm:pt>
    <dgm:pt modelId="{1ECD7183-C991-4E8A-A972-669726369820}" type="parTrans" cxnId="{AB5FD62B-365D-4577-B4EF-3BBEBAE845B9}">
      <dgm:prSet/>
      <dgm:spPr/>
      <dgm:t>
        <a:bodyPr/>
        <a:lstStyle/>
        <a:p>
          <a:endParaRPr lang="en-US"/>
        </a:p>
      </dgm:t>
    </dgm:pt>
    <dgm:pt modelId="{CB643D0F-EC8E-4278-8216-B16A5C81F3E6}" type="sibTrans" cxnId="{AB5FD62B-365D-4577-B4EF-3BBEBAE845B9}">
      <dgm:prSet/>
      <dgm:spPr/>
      <dgm:t>
        <a:bodyPr/>
        <a:lstStyle/>
        <a:p>
          <a:endParaRPr lang="en-US"/>
        </a:p>
      </dgm:t>
    </dgm:pt>
    <dgm:pt modelId="{D1B11E02-7469-48EB-AEE4-A7F2F55F44F9}">
      <dgm:prSet custT="1"/>
      <dgm:spPr/>
      <dgm:t>
        <a:bodyPr/>
        <a:lstStyle/>
        <a:p>
          <a:r>
            <a:rPr lang="uk-UA" sz="1800" dirty="0">
              <a:latin typeface="Times New Roman" panose="02020603050405020304" pitchFamily="18" charset="0"/>
              <a:cs typeface="Times New Roman" panose="02020603050405020304" pitchFamily="18" charset="0"/>
            </a:rPr>
            <a:t>Введення користувачем або зчитування з заданої інформаційної підсистеми вхідних значень показників та обмежень.</a:t>
          </a:r>
        </a:p>
      </dgm:t>
    </dgm:pt>
    <dgm:pt modelId="{7DD843D9-4DE0-48F3-87E3-BF1319C625E2}" type="parTrans" cxnId="{B0BF237E-FB73-4E3C-B354-3E09FD38647F}">
      <dgm:prSet/>
      <dgm:spPr/>
      <dgm:t>
        <a:bodyPr/>
        <a:lstStyle/>
        <a:p>
          <a:endParaRPr lang="en-US"/>
        </a:p>
      </dgm:t>
    </dgm:pt>
    <dgm:pt modelId="{7C7332A2-5820-4C10-84A7-57C017892084}" type="sibTrans" cxnId="{B0BF237E-FB73-4E3C-B354-3E09FD38647F}">
      <dgm:prSet/>
      <dgm:spPr/>
      <dgm:t>
        <a:bodyPr/>
        <a:lstStyle/>
        <a:p>
          <a:endParaRPr lang="en-US"/>
        </a:p>
      </dgm:t>
    </dgm:pt>
    <dgm:pt modelId="{3043CE91-4A39-430A-B069-AF77C71DB16D}">
      <dgm:prSet custT="1"/>
      <dgm:spPr/>
      <dgm:t>
        <a:bodyPr/>
        <a:lstStyle/>
        <a:p>
          <a:r>
            <a:rPr lang="uk-UA" sz="1800" dirty="0">
              <a:latin typeface="Times New Roman" panose="02020603050405020304" pitchFamily="18" charset="0"/>
              <a:cs typeface="Times New Roman" panose="02020603050405020304" pitchFamily="18" charset="0"/>
            </a:rPr>
            <a:t>Реалізація ітераційної процедури ДОК за допомогою ГІМАС.</a:t>
          </a:r>
        </a:p>
      </dgm:t>
    </dgm:pt>
    <dgm:pt modelId="{88BD3764-9115-4C44-807D-AE776F0F7312}" type="parTrans" cxnId="{082BBC08-AC1D-47B7-B561-15CB8CD104C7}">
      <dgm:prSet/>
      <dgm:spPr/>
      <dgm:t>
        <a:bodyPr/>
        <a:lstStyle/>
        <a:p>
          <a:endParaRPr lang="en-US"/>
        </a:p>
      </dgm:t>
    </dgm:pt>
    <dgm:pt modelId="{7354166A-1934-4C82-A208-0F2FC9791B19}" type="sibTrans" cxnId="{082BBC08-AC1D-47B7-B561-15CB8CD104C7}">
      <dgm:prSet/>
      <dgm:spPr/>
      <dgm:t>
        <a:bodyPr/>
        <a:lstStyle/>
        <a:p>
          <a:endParaRPr lang="en-US"/>
        </a:p>
      </dgm:t>
    </dgm:pt>
    <dgm:pt modelId="{B7A730D5-C236-4E75-9079-E21F12C94FC4}">
      <dgm:prSet custT="1"/>
      <dgm:spPr/>
      <dgm:t>
        <a:bodyPr/>
        <a:lstStyle/>
        <a:p>
          <a:r>
            <a:rPr lang="uk-UA" sz="1800" dirty="0">
              <a:latin typeface="Times New Roman" panose="02020603050405020304" pitchFamily="18" charset="0"/>
              <a:cs typeface="Times New Roman" panose="02020603050405020304" pitchFamily="18" charset="0"/>
            </a:rPr>
            <a:t>Передача результатів до суміжних підсистем та виведення у зручній графічній формі.</a:t>
          </a:r>
        </a:p>
      </dgm:t>
    </dgm:pt>
    <dgm:pt modelId="{48259E30-F8B2-484C-A762-89F3901AFCCA}" type="parTrans" cxnId="{40DE36E1-6424-4B49-AC8C-4B834612709E}">
      <dgm:prSet/>
      <dgm:spPr/>
      <dgm:t>
        <a:bodyPr/>
        <a:lstStyle/>
        <a:p>
          <a:endParaRPr lang="en-US"/>
        </a:p>
      </dgm:t>
    </dgm:pt>
    <dgm:pt modelId="{18E98CF0-8C8A-4767-B2B5-C7CD4B91CA8F}" type="sibTrans" cxnId="{40DE36E1-6424-4B49-AC8C-4B834612709E}">
      <dgm:prSet/>
      <dgm:spPr/>
      <dgm:t>
        <a:bodyPr/>
        <a:lstStyle/>
        <a:p>
          <a:endParaRPr lang="en-US"/>
        </a:p>
      </dgm:t>
    </dgm:pt>
    <dgm:pt modelId="{2CB5DFBE-B493-4196-B627-792D73FF2232}" type="pres">
      <dgm:prSet presAssocID="{3EEC48BD-B256-4C09-A6BF-7A8C1517E017}" presName="linearFlow" presStyleCnt="0">
        <dgm:presLayoutVars>
          <dgm:dir/>
          <dgm:animLvl val="lvl"/>
          <dgm:resizeHandles val="exact"/>
        </dgm:presLayoutVars>
      </dgm:prSet>
      <dgm:spPr/>
    </dgm:pt>
    <dgm:pt modelId="{87956D29-65D6-4576-BB4A-EA04EDF8FF92}" type="pres">
      <dgm:prSet presAssocID="{C7E2CC30-D4AC-4A6A-BADB-DE9737B65110}" presName="composite" presStyleCnt="0"/>
      <dgm:spPr/>
    </dgm:pt>
    <dgm:pt modelId="{400CB681-EAE6-4D7E-A62B-10DE6F119F47}" type="pres">
      <dgm:prSet presAssocID="{C7E2CC30-D4AC-4A6A-BADB-DE9737B65110}" presName="parentText" presStyleLbl="alignNode1" presStyleIdx="0" presStyleCnt="3">
        <dgm:presLayoutVars>
          <dgm:chMax val="1"/>
          <dgm:bulletEnabled val="1"/>
        </dgm:presLayoutVars>
      </dgm:prSet>
      <dgm:spPr/>
    </dgm:pt>
    <dgm:pt modelId="{BD751871-5A9F-4174-BAB5-4202BE5A76F3}" type="pres">
      <dgm:prSet presAssocID="{C7E2CC30-D4AC-4A6A-BADB-DE9737B65110}" presName="descendantText" presStyleLbl="alignAcc1" presStyleIdx="0" presStyleCnt="3">
        <dgm:presLayoutVars>
          <dgm:bulletEnabled val="1"/>
        </dgm:presLayoutVars>
      </dgm:prSet>
      <dgm:spPr/>
    </dgm:pt>
    <dgm:pt modelId="{3C240736-011F-411B-B996-0BD306D98C50}" type="pres">
      <dgm:prSet presAssocID="{13728594-F743-48C3-87AE-F9FDBFA8BADB}" presName="sp" presStyleCnt="0"/>
      <dgm:spPr/>
    </dgm:pt>
    <dgm:pt modelId="{BC2FA242-470F-4851-94A1-6B9D9BF55E01}" type="pres">
      <dgm:prSet presAssocID="{E23B0222-EF2A-46A3-81EE-9D5082F89009}" presName="composite" presStyleCnt="0"/>
      <dgm:spPr/>
    </dgm:pt>
    <dgm:pt modelId="{7A6F4A8A-BCE5-4E3A-B58F-8469200E4976}" type="pres">
      <dgm:prSet presAssocID="{E23B0222-EF2A-46A3-81EE-9D5082F89009}" presName="parentText" presStyleLbl="alignNode1" presStyleIdx="1" presStyleCnt="3">
        <dgm:presLayoutVars>
          <dgm:chMax val="1"/>
          <dgm:bulletEnabled val="1"/>
        </dgm:presLayoutVars>
      </dgm:prSet>
      <dgm:spPr/>
    </dgm:pt>
    <dgm:pt modelId="{E026BED1-EEDB-46A6-BA30-56C04523C4BA}" type="pres">
      <dgm:prSet presAssocID="{E23B0222-EF2A-46A3-81EE-9D5082F89009}" presName="descendantText" presStyleLbl="alignAcc1" presStyleIdx="1" presStyleCnt="3">
        <dgm:presLayoutVars>
          <dgm:bulletEnabled val="1"/>
        </dgm:presLayoutVars>
      </dgm:prSet>
      <dgm:spPr/>
    </dgm:pt>
    <dgm:pt modelId="{32E5C6C7-80B8-4DBE-BE15-902811D0A1A6}" type="pres">
      <dgm:prSet presAssocID="{B5A63B02-2504-447B-B684-63251C3162B2}" presName="sp" presStyleCnt="0"/>
      <dgm:spPr/>
    </dgm:pt>
    <dgm:pt modelId="{9714D173-DAE0-4D87-A8C9-DB6EC6F6F381}" type="pres">
      <dgm:prSet presAssocID="{EF88D941-B536-47A7-A827-6275852916C1}" presName="composite" presStyleCnt="0"/>
      <dgm:spPr/>
    </dgm:pt>
    <dgm:pt modelId="{6DEF042A-B33E-4466-9D09-7A31E8E6AC72}" type="pres">
      <dgm:prSet presAssocID="{EF88D941-B536-47A7-A827-6275852916C1}" presName="parentText" presStyleLbl="alignNode1" presStyleIdx="2" presStyleCnt="3">
        <dgm:presLayoutVars>
          <dgm:chMax val="1"/>
          <dgm:bulletEnabled val="1"/>
        </dgm:presLayoutVars>
      </dgm:prSet>
      <dgm:spPr/>
    </dgm:pt>
    <dgm:pt modelId="{3BD3F2EE-5F7C-4768-AAE4-866EA48F712F}" type="pres">
      <dgm:prSet presAssocID="{EF88D941-B536-47A7-A827-6275852916C1}" presName="descendantText" presStyleLbl="alignAcc1" presStyleIdx="2" presStyleCnt="3">
        <dgm:presLayoutVars>
          <dgm:bulletEnabled val="1"/>
        </dgm:presLayoutVars>
      </dgm:prSet>
      <dgm:spPr/>
    </dgm:pt>
  </dgm:ptLst>
  <dgm:cxnLst>
    <dgm:cxn modelId="{082BBC08-AC1D-47B7-B561-15CB8CD104C7}" srcId="{E23B0222-EF2A-46A3-81EE-9D5082F89009}" destId="{3043CE91-4A39-430A-B069-AF77C71DB16D}" srcOrd="0" destOrd="0" parTransId="{88BD3764-9115-4C44-807D-AE776F0F7312}" sibTransId="{7354166A-1934-4C82-A208-0F2FC9791B19}"/>
    <dgm:cxn modelId="{3B06E81B-16A7-4B39-9C89-9063F0CEA204}" type="presOf" srcId="{3043CE91-4A39-430A-B069-AF77C71DB16D}" destId="{E026BED1-EEDB-46A6-BA30-56C04523C4BA}" srcOrd="0" destOrd="0" presId="urn:microsoft.com/office/officeart/2005/8/layout/chevron2"/>
    <dgm:cxn modelId="{E055B61F-AD6E-4353-9CCE-2B96CA8E29A8}" type="presOf" srcId="{D1B11E02-7469-48EB-AEE4-A7F2F55F44F9}" destId="{BD751871-5A9F-4174-BAB5-4202BE5A76F3}" srcOrd="0" destOrd="0" presId="urn:microsoft.com/office/officeart/2005/8/layout/chevron2"/>
    <dgm:cxn modelId="{0A2FF521-20B7-4128-8743-DE8BD06FC049}" srcId="{3EEC48BD-B256-4C09-A6BF-7A8C1517E017}" destId="{C7E2CC30-D4AC-4A6A-BADB-DE9737B65110}" srcOrd="0" destOrd="0" parTransId="{C9272E22-30AD-46B9-A734-B0159C2185AC}" sibTransId="{13728594-F743-48C3-87AE-F9FDBFA8BADB}"/>
    <dgm:cxn modelId="{AB5FD62B-365D-4577-B4EF-3BBEBAE845B9}" srcId="{3EEC48BD-B256-4C09-A6BF-7A8C1517E017}" destId="{EF88D941-B536-47A7-A827-6275852916C1}" srcOrd="2" destOrd="0" parTransId="{1ECD7183-C991-4E8A-A972-669726369820}" sibTransId="{CB643D0F-EC8E-4278-8216-B16A5C81F3E6}"/>
    <dgm:cxn modelId="{C152655E-44AC-4640-AED7-5CD1F74566CD}" type="presOf" srcId="{EF88D941-B536-47A7-A827-6275852916C1}" destId="{6DEF042A-B33E-4466-9D09-7A31E8E6AC72}" srcOrd="0" destOrd="0" presId="urn:microsoft.com/office/officeart/2005/8/layout/chevron2"/>
    <dgm:cxn modelId="{B0BF237E-FB73-4E3C-B354-3E09FD38647F}" srcId="{C7E2CC30-D4AC-4A6A-BADB-DE9737B65110}" destId="{D1B11E02-7469-48EB-AEE4-A7F2F55F44F9}" srcOrd="0" destOrd="0" parTransId="{7DD843D9-4DE0-48F3-87E3-BF1319C625E2}" sibTransId="{7C7332A2-5820-4C10-84A7-57C017892084}"/>
    <dgm:cxn modelId="{53E8E399-43D4-4DE0-BD39-3370F6BC88DB}" srcId="{3EEC48BD-B256-4C09-A6BF-7A8C1517E017}" destId="{E23B0222-EF2A-46A3-81EE-9D5082F89009}" srcOrd="1" destOrd="0" parTransId="{B93D7334-8C81-4E10-9C6A-473F86E7E11C}" sibTransId="{B5A63B02-2504-447B-B684-63251C3162B2}"/>
    <dgm:cxn modelId="{8DBC05B8-9EB6-490A-A9D8-1F20B7AE37F4}" type="presOf" srcId="{B7A730D5-C236-4E75-9079-E21F12C94FC4}" destId="{3BD3F2EE-5F7C-4768-AAE4-866EA48F712F}" srcOrd="0" destOrd="0" presId="urn:microsoft.com/office/officeart/2005/8/layout/chevron2"/>
    <dgm:cxn modelId="{6A71B4DE-478C-4E7E-9917-63DC6548C420}" type="presOf" srcId="{C7E2CC30-D4AC-4A6A-BADB-DE9737B65110}" destId="{400CB681-EAE6-4D7E-A62B-10DE6F119F47}" srcOrd="0" destOrd="0" presId="urn:microsoft.com/office/officeart/2005/8/layout/chevron2"/>
    <dgm:cxn modelId="{40DE36E1-6424-4B49-AC8C-4B834612709E}" srcId="{EF88D941-B536-47A7-A827-6275852916C1}" destId="{B7A730D5-C236-4E75-9079-E21F12C94FC4}" srcOrd="0" destOrd="0" parTransId="{48259E30-F8B2-484C-A762-89F3901AFCCA}" sibTransId="{18E98CF0-8C8A-4767-B2B5-C7CD4B91CA8F}"/>
    <dgm:cxn modelId="{770CEDF0-A9BB-45F0-B6AF-34901DDA48F8}" type="presOf" srcId="{3EEC48BD-B256-4C09-A6BF-7A8C1517E017}" destId="{2CB5DFBE-B493-4196-B627-792D73FF2232}" srcOrd="0" destOrd="0" presId="urn:microsoft.com/office/officeart/2005/8/layout/chevron2"/>
    <dgm:cxn modelId="{7F8FCEFA-1ECA-47F5-BFA6-586ED5F57F72}" type="presOf" srcId="{E23B0222-EF2A-46A3-81EE-9D5082F89009}" destId="{7A6F4A8A-BCE5-4E3A-B58F-8469200E4976}" srcOrd="0" destOrd="0" presId="urn:microsoft.com/office/officeart/2005/8/layout/chevron2"/>
    <dgm:cxn modelId="{A118BA6A-0B07-4B51-8BB3-B28883265505}" type="presParOf" srcId="{2CB5DFBE-B493-4196-B627-792D73FF2232}" destId="{87956D29-65D6-4576-BB4A-EA04EDF8FF92}" srcOrd="0" destOrd="0" presId="urn:microsoft.com/office/officeart/2005/8/layout/chevron2"/>
    <dgm:cxn modelId="{7EC02174-FB0D-4F00-97A5-B3CF0CBD336F}" type="presParOf" srcId="{87956D29-65D6-4576-BB4A-EA04EDF8FF92}" destId="{400CB681-EAE6-4D7E-A62B-10DE6F119F47}" srcOrd="0" destOrd="0" presId="urn:microsoft.com/office/officeart/2005/8/layout/chevron2"/>
    <dgm:cxn modelId="{C034139F-17AD-47D4-91A2-243CA3C7BB6A}" type="presParOf" srcId="{87956D29-65D6-4576-BB4A-EA04EDF8FF92}" destId="{BD751871-5A9F-4174-BAB5-4202BE5A76F3}" srcOrd="1" destOrd="0" presId="urn:microsoft.com/office/officeart/2005/8/layout/chevron2"/>
    <dgm:cxn modelId="{FA251BED-9C06-438C-98E1-0651BDF7DE84}" type="presParOf" srcId="{2CB5DFBE-B493-4196-B627-792D73FF2232}" destId="{3C240736-011F-411B-B996-0BD306D98C50}" srcOrd="1" destOrd="0" presId="urn:microsoft.com/office/officeart/2005/8/layout/chevron2"/>
    <dgm:cxn modelId="{BD4D48A2-FB14-4038-B287-229B5F5169E5}" type="presParOf" srcId="{2CB5DFBE-B493-4196-B627-792D73FF2232}" destId="{BC2FA242-470F-4851-94A1-6B9D9BF55E01}" srcOrd="2" destOrd="0" presId="urn:microsoft.com/office/officeart/2005/8/layout/chevron2"/>
    <dgm:cxn modelId="{01F32FBB-20EE-45AB-8F05-03FB0CAC090F}" type="presParOf" srcId="{BC2FA242-470F-4851-94A1-6B9D9BF55E01}" destId="{7A6F4A8A-BCE5-4E3A-B58F-8469200E4976}" srcOrd="0" destOrd="0" presId="urn:microsoft.com/office/officeart/2005/8/layout/chevron2"/>
    <dgm:cxn modelId="{B15AA50D-06C1-49E6-919E-253F895C0510}" type="presParOf" srcId="{BC2FA242-470F-4851-94A1-6B9D9BF55E01}" destId="{E026BED1-EEDB-46A6-BA30-56C04523C4BA}" srcOrd="1" destOrd="0" presId="urn:microsoft.com/office/officeart/2005/8/layout/chevron2"/>
    <dgm:cxn modelId="{55E1984A-2046-42B8-A4A2-389F6D50B522}" type="presParOf" srcId="{2CB5DFBE-B493-4196-B627-792D73FF2232}" destId="{32E5C6C7-80B8-4DBE-BE15-902811D0A1A6}" srcOrd="3" destOrd="0" presId="urn:microsoft.com/office/officeart/2005/8/layout/chevron2"/>
    <dgm:cxn modelId="{56FDFCCB-25F6-4C6A-AB4D-0C845E979F56}" type="presParOf" srcId="{2CB5DFBE-B493-4196-B627-792D73FF2232}" destId="{9714D173-DAE0-4D87-A8C9-DB6EC6F6F381}" srcOrd="4" destOrd="0" presId="urn:microsoft.com/office/officeart/2005/8/layout/chevron2"/>
    <dgm:cxn modelId="{46641E7E-3B62-4E15-A1AD-482DA0367DA3}" type="presParOf" srcId="{9714D173-DAE0-4D87-A8C9-DB6EC6F6F381}" destId="{6DEF042A-B33E-4466-9D09-7A31E8E6AC72}" srcOrd="0" destOrd="0" presId="urn:microsoft.com/office/officeart/2005/8/layout/chevron2"/>
    <dgm:cxn modelId="{B3FD389B-6354-41A3-9D48-F78065F9E577}" type="presParOf" srcId="{9714D173-DAE0-4D87-A8C9-DB6EC6F6F381}" destId="{3BD3F2EE-5F7C-4768-AAE4-866EA48F712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83A04-45BE-4890-8904-172B5608870A}">
      <dsp:nvSpPr>
        <dsp:cNvPr id="0" name=""/>
        <dsp:cNvSpPr/>
      </dsp:nvSpPr>
      <dsp:spPr>
        <a:xfrm>
          <a:off x="2438400" y="0"/>
          <a:ext cx="3657600" cy="944562"/>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uk-UA" sz="1600" b="1" kern="1200">
              <a:latin typeface="Times New Roman" panose="02020603050405020304" pitchFamily="18" charset="0"/>
              <a:cs typeface="Times New Roman" panose="02020603050405020304" pitchFamily="18" charset="0"/>
            </a:rPr>
            <a:t>Техніко-економічне планування;</a:t>
          </a:r>
        </a:p>
        <a:p>
          <a:pPr marL="171450" lvl="1" indent="-171450" algn="l" defTabSz="711200">
            <a:lnSpc>
              <a:spcPct val="90000"/>
            </a:lnSpc>
            <a:spcBef>
              <a:spcPct val="0"/>
            </a:spcBef>
            <a:spcAft>
              <a:spcPct val="15000"/>
            </a:spcAft>
            <a:buChar char="•"/>
          </a:pPr>
          <a:r>
            <a:rPr lang="uk-UA" sz="1600" b="1" kern="1200">
              <a:latin typeface="Times New Roman" panose="02020603050405020304" pitchFamily="18" charset="0"/>
              <a:cs typeface="Times New Roman" panose="02020603050405020304" pitchFamily="18" charset="0"/>
            </a:rPr>
            <a:t>Економічне управління;</a:t>
          </a:r>
        </a:p>
      </dsp:txBody>
      <dsp:txXfrm>
        <a:off x="2438400" y="118070"/>
        <a:ext cx="3303389" cy="708422"/>
      </dsp:txXfrm>
    </dsp:sp>
    <dsp:sp modelId="{DD37F690-F2AA-4465-B67F-0BE418680E59}">
      <dsp:nvSpPr>
        <dsp:cNvPr id="0" name=""/>
        <dsp:cNvSpPr/>
      </dsp:nvSpPr>
      <dsp:spPr>
        <a:xfrm>
          <a:off x="0" y="0"/>
          <a:ext cx="2438400" cy="94456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uk-UA" sz="1900" b="1" kern="1200">
              <a:latin typeface="Times New Roman" panose="02020603050405020304" pitchFamily="18" charset="0"/>
              <a:cs typeface="Times New Roman" panose="02020603050405020304" pitchFamily="18" charset="0"/>
            </a:rPr>
            <a:t>Адміністративний</a:t>
          </a:r>
        </a:p>
      </dsp:txBody>
      <dsp:txXfrm>
        <a:off x="46110" y="46110"/>
        <a:ext cx="2346180" cy="852342"/>
      </dsp:txXfrm>
    </dsp:sp>
    <dsp:sp modelId="{EE10C50F-5096-4EB1-860E-4753FEDF5B2B}">
      <dsp:nvSpPr>
        <dsp:cNvPr id="0" name=""/>
        <dsp:cNvSpPr/>
      </dsp:nvSpPr>
      <dsp:spPr>
        <a:xfrm>
          <a:off x="2438400" y="1040209"/>
          <a:ext cx="3657600" cy="944562"/>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uk-UA" sz="1600" b="1" kern="1200">
              <a:latin typeface="Times New Roman" panose="02020603050405020304" pitchFamily="18" charset="0"/>
              <a:cs typeface="Times New Roman" panose="02020603050405020304" pitchFamily="18" charset="0"/>
            </a:rPr>
            <a:t>Оперативне планування;</a:t>
          </a:r>
        </a:p>
        <a:p>
          <a:pPr marL="171450" lvl="1" indent="-171450" algn="l" defTabSz="711200">
            <a:lnSpc>
              <a:spcPct val="90000"/>
            </a:lnSpc>
            <a:spcBef>
              <a:spcPct val="0"/>
            </a:spcBef>
            <a:spcAft>
              <a:spcPct val="15000"/>
            </a:spcAft>
            <a:buChar char="•"/>
          </a:pPr>
          <a:r>
            <a:rPr lang="uk-UA" sz="1600" b="1" kern="1200">
              <a:latin typeface="Times New Roman" panose="02020603050405020304" pitchFamily="18" charset="0"/>
              <a:cs typeface="Times New Roman" panose="02020603050405020304" pitchFamily="18" charset="0"/>
            </a:rPr>
            <a:t>Організаційне управління;</a:t>
          </a:r>
        </a:p>
      </dsp:txBody>
      <dsp:txXfrm>
        <a:off x="2438400" y="1158279"/>
        <a:ext cx="3303389" cy="708422"/>
      </dsp:txXfrm>
    </dsp:sp>
    <dsp:sp modelId="{8C3DC2E8-2C7A-4275-BC9F-06017BB459C6}">
      <dsp:nvSpPr>
        <dsp:cNvPr id="0" name=""/>
        <dsp:cNvSpPr/>
      </dsp:nvSpPr>
      <dsp:spPr>
        <a:xfrm>
          <a:off x="0" y="1040209"/>
          <a:ext cx="2438400" cy="94456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uk-UA" sz="1900" b="1" kern="1200">
              <a:latin typeface="Times New Roman" panose="02020603050405020304" pitchFamily="18" charset="0"/>
              <a:cs typeface="Times New Roman" panose="02020603050405020304" pitchFamily="18" charset="0"/>
            </a:rPr>
            <a:t>Стратегічний</a:t>
          </a:r>
        </a:p>
      </dsp:txBody>
      <dsp:txXfrm>
        <a:off x="46110" y="1086319"/>
        <a:ext cx="2346180" cy="852342"/>
      </dsp:txXfrm>
    </dsp:sp>
    <dsp:sp modelId="{AB4FB588-30C9-4568-B09A-2232FF92C4F2}">
      <dsp:nvSpPr>
        <dsp:cNvPr id="0" name=""/>
        <dsp:cNvSpPr/>
      </dsp:nvSpPr>
      <dsp:spPr>
        <a:xfrm>
          <a:off x="2438400" y="2079228"/>
          <a:ext cx="3657600" cy="944562"/>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uk-UA" sz="1600" b="1" kern="1200">
              <a:latin typeface="Times New Roman" panose="02020603050405020304" pitchFamily="18" charset="0"/>
              <a:cs typeface="Times New Roman" panose="02020603050405020304" pitchFamily="18" charset="0"/>
            </a:rPr>
            <a:t>Оперативна диспетчеризація;</a:t>
          </a:r>
        </a:p>
        <a:p>
          <a:pPr marL="171450" lvl="1" indent="-171450" algn="l" defTabSz="711200">
            <a:lnSpc>
              <a:spcPct val="90000"/>
            </a:lnSpc>
            <a:spcBef>
              <a:spcPct val="0"/>
            </a:spcBef>
            <a:spcAft>
              <a:spcPct val="15000"/>
            </a:spcAft>
            <a:buChar char="•"/>
          </a:pPr>
          <a:r>
            <a:rPr lang="uk-UA" sz="1600" b="1" kern="1200">
              <a:latin typeface="Times New Roman" panose="02020603050405020304" pitchFamily="18" charset="0"/>
              <a:cs typeface="Times New Roman" panose="02020603050405020304" pitchFamily="18" charset="0"/>
            </a:rPr>
            <a:t>Технологічне управління;</a:t>
          </a:r>
        </a:p>
      </dsp:txBody>
      <dsp:txXfrm>
        <a:off x="2438400" y="2197298"/>
        <a:ext cx="3303389" cy="708422"/>
      </dsp:txXfrm>
    </dsp:sp>
    <dsp:sp modelId="{778B17B3-8D14-4BD4-B65C-A4E0A5DB6CEC}">
      <dsp:nvSpPr>
        <dsp:cNvPr id="0" name=""/>
        <dsp:cNvSpPr/>
      </dsp:nvSpPr>
      <dsp:spPr>
        <a:xfrm>
          <a:off x="0" y="2079228"/>
          <a:ext cx="2438400" cy="94456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uk-UA" sz="1900" b="1" kern="1200">
              <a:latin typeface="Times New Roman" panose="02020603050405020304" pitchFamily="18" charset="0"/>
              <a:cs typeface="Times New Roman" panose="02020603050405020304" pitchFamily="18" charset="0"/>
            </a:rPr>
            <a:t>Тактичний</a:t>
          </a:r>
        </a:p>
      </dsp:txBody>
      <dsp:txXfrm>
        <a:off x="46110" y="2125338"/>
        <a:ext cx="2346180" cy="852342"/>
      </dsp:txXfrm>
    </dsp:sp>
    <dsp:sp modelId="{DFFF4530-1A7F-477E-8944-C4BD10EA1794}">
      <dsp:nvSpPr>
        <dsp:cNvPr id="0" name=""/>
        <dsp:cNvSpPr/>
      </dsp:nvSpPr>
      <dsp:spPr>
        <a:xfrm>
          <a:off x="2438399" y="3119437"/>
          <a:ext cx="3657600" cy="944562"/>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uk-UA" sz="1600" b="1" kern="1200">
              <a:latin typeface="Times New Roman" panose="02020603050405020304" pitchFamily="18" charset="0"/>
              <a:cs typeface="Times New Roman" panose="02020603050405020304" pitchFamily="18" charset="0"/>
            </a:rPr>
            <a:t>Управління обладнанням;</a:t>
          </a:r>
        </a:p>
        <a:p>
          <a:pPr marL="171450" lvl="1" indent="-171450" algn="l" defTabSz="711200">
            <a:lnSpc>
              <a:spcPct val="90000"/>
            </a:lnSpc>
            <a:spcBef>
              <a:spcPct val="0"/>
            </a:spcBef>
            <a:spcAft>
              <a:spcPct val="15000"/>
            </a:spcAft>
            <a:buChar char="•"/>
          </a:pPr>
          <a:r>
            <a:rPr lang="uk-UA" sz="1600" b="1" kern="1200" dirty="0">
              <a:latin typeface="Times New Roman" panose="02020603050405020304" pitchFamily="18" charset="0"/>
              <a:cs typeface="Times New Roman" panose="02020603050405020304" pitchFamily="18" charset="0"/>
            </a:rPr>
            <a:t>Локальне управління.</a:t>
          </a:r>
        </a:p>
      </dsp:txBody>
      <dsp:txXfrm>
        <a:off x="2438399" y="3237507"/>
        <a:ext cx="3303389" cy="708422"/>
      </dsp:txXfrm>
    </dsp:sp>
    <dsp:sp modelId="{0307A502-64F6-4BD0-9BFD-CB638B8339AB}">
      <dsp:nvSpPr>
        <dsp:cNvPr id="0" name=""/>
        <dsp:cNvSpPr/>
      </dsp:nvSpPr>
      <dsp:spPr>
        <a:xfrm>
          <a:off x="0" y="3118246"/>
          <a:ext cx="2438400" cy="94456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uk-UA" sz="1900" b="1" kern="1200">
              <a:latin typeface="Times New Roman" panose="02020603050405020304" pitchFamily="18" charset="0"/>
              <a:cs typeface="Times New Roman" panose="02020603050405020304" pitchFamily="18" charset="0"/>
            </a:rPr>
            <a:t>Виконавчий</a:t>
          </a:r>
        </a:p>
      </dsp:txBody>
      <dsp:txXfrm>
        <a:off x="46110" y="3164356"/>
        <a:ext cx="2346180" cy="8523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06FEF4-A8D1-4DA9-AAB8-6231F01B0EDB}">
      <dsp:nvSpPr>
        <dsp:cNvPr id="0" name=""/>
        <dsp:cNvSpPr/>
      </dsp:nvSpPr>
      <dsp:spPr>
        <a:xfrm rot="5400000">
          <a:off x="-163017" y="166694"/>
          <a:ext cx="1086780" cy="760746"/>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uk-UA" sz="2100" kern="1200" dirty="0"/>
            <a:t>1</a:t>
          </a:r>
        </a:p>
      </dsp:txBody>
      <dsp:txXfrm rot="-5400000">
        <a:off x="0" y="384050"/>
        <a:ext cx="760746" cy="326034"/>
      </dsp:txXfrm>
    </dsp:sp>
    <dsp:sp modelId="{FEFA7486-ECC2-4C4F-BA6A-3E0425CA717A}">
      <dsp:nvSpPr>
        <dsp:cNvPr id="0" name=""/>
        <dsp:cNvSpPr/>
      </dsp:nvSpPr>
      <dsp:spPr>
        <a:xfrm rot="5400000">
          <a:off x="3160351" y="-2395927"/>
          <a:ext cx="706407" cy="5505617"/>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uk-UA" sz="1800" kern="1200" dirty="0">
              <a:latin typeface="Times New Roman" panose="02020603050405020304" pitchFamily="18" charset="0"/>
              <a:cs typeface="Times New Roman" panose="02020603050405020304" pitchFamily="18" charset="0"/>
            </a:rPr>
            <a:t>Додавання користувачем вирішальних динамічних показників, наборів їх значень та послідовності налаштування.</a:t>
          </a:r>
        </a:p>
      </dsp:txBody>
      <dsp:txXfrm rot="-5400000">
        <a:off x="760746" y="38162"/>
        <a:ext cx="5471133" cy="637439"/>
      </dsp:txXfrm>
    </dsp:sp>
    <dsp:sp modelId="{1BFFE997-1910-46CF-884F-5067EA0F4989}">
      <dsp:nvSpPr>
        <dsp:cNvPr id="0" name=""/>
        <dsp:cNvSpPr/>
      </dsp:nvSpPr>
      <dsp:spPr>
        <a:xfrm rot="5400000">
          <a:off x="-163017" y="1136410"/>
          <a:ext cx="1086780" cy="760746"/>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uk-UA" sz="2100" kern="1200" dirty="0"/>
            <a:t>2</a:t>
          </a:r>
        </a:p>
      </dsp:txBody>
      <dsp:txXfrm rot="-5400000">
        <a:off x="0" y="1353766"/>
        <a:ext cx="760746" cy="326034"/>
      </dsp:txXfrm>
    </dsp:sp>
    <dsp:sp modelId="{6F467FC1-F07D-4D2B-81C4-90F4FD4492AE}">
      <dsp:nvSpPr>
        <dsp:cNvPr id="0" name=""/>
        <dsp:cNvSpPr/>
      </dsp:nvSpPr>
      <dsp:spPr>
        <a:xfrm rot="5400000">
          <a:off x="3160351" y="-1426211"/>
          <a:ext cx="706407" cy="5505617"/>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uk-UA" sz="1800" kern="1200" dirty="0">
              <a:latin typeface="Times New Roman" panose="02020603050405020304" pitchFamily="18" charset="0"/>
              <a:cs typeface="Times New Roman" panose="02020603050405020304" pitchFamily="18" charset="0"/>
            </a:rPr>
            <a:t>Додавання користувачем додаткових обмежень.</a:t>
          </a:r>
        </a:p>
      </dsp:txBody>
      <dsp:txXfrm rot="-5400000">
        <a:off x="760746" y="1007878"/>
        <a:ext cx="5471133" cy="637439"/>
      </dsp:txXfrm>
    </dsp:sp>
    <dsp:sp modelId="{00001853-7DF0-4F9D-995D-A21CE746434C}">
      <dsp:nvSpPr>
        <dsp:cNvPr id="0" name=""/>
        <dsp:cNvSpPr/>
      </dsp:nvSpPr>
      <dsp:spPr>
        <a:xfrm rot="5400000">
          <a:off x="-163017" y="2106125"/>
          <a:ext cx="1086780" cy="760746"/>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uk-UA" sz="2100" kern="1200" dirty="0"/>
            <a:t>3</a:t>
          </a:r>
        </a:p>
      </dsp:txBody>
      <dsp:txXfrm rot="-5400000">
        <a:off x="0" y="2323481"/>
        <a:ext cx="760746" cy="326034"/>
      </dsp:txXfrm>
    </dsp:sp>
    <dsp:sp modelId="{BE9C43E0-77A4-4F86-B79B-474F483014FD}">
      <dsp:nvSpPr>
        <dsp:cNvPr id="0" name=""/>
        <dsp:cNvSpPr/>
      </dsp:nvSpPr>
      <dsp:spPr>
        <a:xfrm rot="5400000">
          <a:off x="3160351" y="-456496"/>
          <a:ext cx="706407" cy="5505617"/>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uk-UA" sz="1800" kern="1200" dirty="0">
              <a:latin typeface="Times New Roman" panose="02020603050405020304" pitchFamily="18" charset="0"/>
              <a:cs typeface="Times New Roman" panose="02020603050405020304" pitchFamily="18" charset="0"/>
            </a:rPr>
            <a:t>Введення користувачем отриманих від експертів даних.</a:t>
          </a:r>
        </a:p>
      </dsp:txBody>
      <dsp:txXfrm rot="-5400000">
        <a:off x="760746" y="1977593"/>
        <a:ext cx="5471133" cy="637439"/>
      </dsp:txXfrm>
    </dsp:sp>
    <dsp:sp modelId="{B079F5EA-A6C1-4B87-95BB-5BDA778A19B2}">
      <dsp:nvSpPr>
        <dsp:cNvPr id="0" name=""/>
        <dsp:cNvSpPr/>
      </dsp:nvSpPr>
      <dsp:spPr>
        <a:xfrm rot="5400000">
          <a:off x="-163017" y="3075841"/>
          <a:ext cx="1086780" cy="760746"/>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uk-UA" sz="2100" kern="1200" dirty="0"/>
            <a:t>4</a:t>
          </a:r>
        </a:p>
      </dsp:txBody>
      <dsp:txXfrm rot="-5400000">
        <a:off x="0" y="3293197"/>
        <a:ext cx="760746" cy="326034"/>
      </dsp:txXfrm>
    </dsp:sp>
    <dsp:sp modelId="{3C7135E8-FBE6-4E54-94E0-51B111D52BC1}">
      <dsp:nvSpPr>
        <dsp:cNvPr id="0" name=""/>
        <dsp:cNvSpPr/>
      </dsp:nvSpPr>
      <dsp:spPr>
        <a:xfrm rot="5400000">
          <a:off x="3160351" y="513219"/>
          <a:ext cx="706407" cy="5505617"/>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uk-UA" sz="1800" kern="1200" dirty="0">
              <a:latin typeface="Times New Roman" panose="02020603050405020304" pitchFamily="18" charset="0"/>
              <a:cs typeface="Times New Roman" panose="02020603050405020304" pitchFamily="18" charset="0"/>
            </a:rPr>
            <a:t>Автоматична генерація структури ГІМАС та ініціалізація АОП з усіма необхідними ІА для кожної класифікаційної ознаки.</a:t>
          </a:r>
        </a:p>
      </dsp:txBody>
      <dsp:txXfrm rot="-5400000">
        <a:off x="760746" y="2947308"/>
        <a:ext cx="5471133" cy="637439"/>
      </dsp:txXfrm>
    </dsp:sp>
    <dsp:sp modelId="{377079D5-079B-4004-B0C2-9185E7B8DEE4}">
      <dsp:nvSpPr>
        <dsp:cNvPr id="0" name=""/>
        <dsp:cNvSpPr/>
      </dsp:nvSpPr>
      <dsp:spPr>
        <a:xfrm rot="5400000">
          <a:off x="-163017" y="4045556"/>
          <a:ext cx="1086780" cy="760746"/>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uk-UA" sz="2100" kern="1200" dirty="0"/>
            <a:t>5</a:t>
          </a:r>
        </a:p>
      </dsp:txBody>
      <dsp:txXfrm rot="-5400000">
        <a:off x="0" y="4262912"/>
        <a:ext cx="760746" cy="326034"/>
      </dsp:txXfrm>
    </dsp:sp>
    <dsp:sp modelId="{DBD46E97-BFB7-4F2A-B971-6127F48311BF}">
      <dsp:nvSpPr>
        <dsp:cNvPr id="0" name=""/>
        <dsp:cNvSpPr/>
      </dsp:nvSpPr>
      <dsp:spPr>
        <a:xfrm rot="5400000">
          <a:off x="3160351" y="1482934"/>
          <a:ext cx="706407" cy="5505617"/>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uk-UA" sz="1800" kern="1200" dirty="0">
              <a:latin typeface="Times New Roman" panose="02020603050405020304" pitchFamily="18" charset="0"/>
              <a:cs typeface="Times New Roman" panose="02020603050405020304" pitchFamily="18" charset="0"/>
            </a:rPr>
            <a:t>Зберігання структури та налаштувань системи для повторного використання.</a:t>
          </a:r>
        </a:p>
      </dsp:txBody>
      <dsp:txXfrm rot="-5400000">
        <a:off x="760746" y="3917023"/>
        <a:ext cx="5471133" cy="6374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CB681-EAE6-4D7E-A62B-10DE6F119F47}">
      <dsp:nvSpPr>
        <dsp:cNvPr id="0" name=""/>
        <dsp:cNvSpPr/>
      </dsp:nvSpPr>
      <dsp:spPr>
        <a:xfrm rot="5400000">
          <a:off x="-247059" y="251239"/>
          <a:ext cx="1647061" cy="1152942"/>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uk-UA" sz="3200" kern="1200" dirty="0"/>
            <a:t>1</a:t>
          </a:r>
        </a:p>
      </dsp:txBody>
      <dsp:txXfrm rot="-5400000">
        <a:off x="1" y="580650"/>
        <a:ext cx="1152942" cy="494119"/>
      </dsp:txXfrm>
    </dsp:sp>
    <dsp:sp modelId="{BD751871-5A9F-4174-BAB5-4202BE5A76F3}">
      <dsp:nvSpPr>
        <dsp:cNvPr id="0" name=""/>
        <dsp:cNvSpPr/>
      </dsp:nvSpPr>
      <dsp:spPr>
        <a:xfrm rot="5400000">
          <a:off x="2712723" y="-1555600"/>
          <a:ext cx="1070589" cy="4190150"/>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uk-UA" sz="1800" kern="1200" dirty="0">
              <a:latin typeface="Times New Roman" panose="02020603050405020304" pitchFamily="18" charset="0"/>
              <a:cs typeface="Times New Roman" panose="02020603050405020304" pitchFamily="18" charset="0"/>
            </a:rPr>
            <a:t>Введення користувачем або зчитування з заданої інформаційної підсистеми вхідних значень показників та обмежень.</a:t>
          </a:r>
        </a:p>
      </dsp:txBody>
      <dsp:txXfrm rot="-5400000">
        <a:off x="1152943" y="56442"/>
        <a:ext cx="4137888" cy="966065"/>
      </dsp:txXfrm>
    </dsp:sp>
    <dsp:sp modelId="{7A6F4A8A-BCE5-4E3A-B58F-8469200E4976}">
      <dsp:nvSpPr>
        <dsp:cNvPr id="0" name=""/>
        <dsp:cNvSpPr/>
      </dsp:nvSpPr>
      <dsp:spPr>
        <a:xfrm rot="5400000">
          <a:off x="-247059" y="1704933"/>
          <a:ext cx="1647061" cy="1152942"/>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uk-UA" sz="3200" kern="1200" dirty="0"/>
            <a:t>2</a:t>
          </a:r>
        </a:p>
      </dsp:txBody>
      <dsp:txXfrm rot="-5400000">
        <a:off x="1" y="2034344"/>
        <a:ext cx="1152942" cy="494119"/>
      </dsp:txXfrm>
    </dsp:sp>
    <dsp:sp modelId="{E026BED1-EEDB-46A6-BA30-56C04523C4BA}">
      <dsp:nvSpPr>
        <dsp:cNvPr id="0" name=""/>
        <dsp:cNvSpPr/>
      </dsp:nvSpPr>
      <dsp:spPr>
        <a:xfrm rot="5400000">
          <a:off x="2712723" y="-101906"/>
          <a:ext cx="1070589" cy="4190150"/>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uk-UA" sz="1800" kern="1200" dirty="0">
              <a:latin typeface="Times New Roman" panose="02020603050405020304" pitchFamily="18" charset="0"/>
              <a:cs typeface="Times New Roman" panose="02020603050405020304" pitchFamily="18" charset="0"/>
            </a:rPr>
            <a:t>Реалізація ітераційної процедури ДОК за допомогою ГІМАС.</a:t>
          </a:r>
        </a:p>
      </dsp:txBody>
      <dsp:txXfrm rot="-5400000">
        <a:off x="1152943" y="1510136"/>
        <a:ext cx="4137888" cy="966065"/>
      </dsp:txXfrm>
    </dsp:sp>
    <dsp:sp modelId="{6DEF042A-B33E-4466-9D09-7A31E8E6AC72}">
      <dsp:nvSpPr>
        <dsp:cNvPr id="0" name=""/>
        <dsp:cNvSpPr/>
      </dsp:nvSpPr>
      <dsp:spPr>
        <a:xfrm rot="5400000">
          <a:off x="-247059" y="3158627"/>
          <a:ext cx="1647061" cy="1152942"/>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uk-UA" sz="3200" kern="1200" dirty="0"/>
            <a:t>3</a:t>
          </a:r>
        </a:p>
      </dsp:txBody>
      <dsp:txXfrm rot="-5400000">
        <a:off x="1" y="3488038"/>
        <a:ext cx="1152942" cy="494119"/>
      </dsp:txXfrm>
    </dsp:sp>
    <dsp:sp modelId="{3BD3F2EE-5F7C-4768-AAE4-866EA48F712F}">
      <dsp:nvSpPr>
        <dsp:cNvPr id="0" name=""/>
        <dsp:cNvSpPr/>
      </dsp:nvSpPr>
      <dsp:spPr>
        <a:xfrm rot="5400000">
          <a:off x="2712723" y="1351787"/>
          <a:ext cx="1070589" cy="4190150"/>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uk-UA" sz="1800" kern="1200" dirty="0">
              <a:latin typeface="Times New Roman" panose="02020603050405020304" pitchFamily="18" charset="0"/>
              <a:cs typeface="Times New Roman" panose="02020603050405020304" pitchFamily="18" charset="0"/>
            </a:rPr>
            <a:t>Передача результатів до суміжних підсистем та виведення у зручній графічній формі.</a:t>
          </a:r>
        </a:p>
      </dsp:txBody>
      <dsp:txXfrm rot="-5400000">
        <a:off x="1152943" y="2963829"/>
        <a:ext cx="4137888" cy="96606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7554EE-7884-46BC-9E06-9455BAA6A629}" type="datetimeFigureOut">
              <a:rPr lang="uk-UA" smtClean="0"/>
              <a:t>05.03.2017</a:t>
            </a:fld>
            <a:endParaRPr lang="uk-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34862-E3F0-40E9-8E84-B77EFA310946}" type="slidenum">
              <a:rPr lang="uk-UA" smtClean="0"/>
              <a:t>‹#›</a:t>
            </a:fld>
            <a:endParaRPr lang="uk-UA"/>
          </a:p>
        </p:txBody>
      </p:sp>
    </p:spTree>
    <p:extLst>
      <p:ext uri="{BB962C8B-B14F-4D97-AF65-F5344CB8AC3E}">
        <p14:creationId xmlns:p14="http://schemas.microsoft.com/office/powerpoint/2010/main" val="3519448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6</a:t>
            </a:fld>
            <a:endParaRPr lang="uk-UA"/>
          </a:p>
        </p:txBody>
      </p:sp>
    </p:spTree>
    <p:extLst>
      <p:ext uri="{BB962C8B-B14F-4D97-AF65-F5344CB8AC3E}">
        <p14:creationId xmlns:p14="http://schemas.microsoft.com/office/powerpoint/2010/main" val="4055913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24</a:t>
            </a:fld>
            <a:endParaRPr lang="uk-UA"/>
          </a:p>
        </p:txBody>
      </p:sp>
    </p:spTree>
    <p:extLst>
      <p:ext uri="{BB962C8B-B14F-4D97-AF65-F5344CB8AC3E}">
        <p14:creationId xmlns:p14="http://schemas.microsoft.com/office/powerpoint/2010/main" val="3976321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25</a:t>
            </a:fld>
            <a:endParaRPr lang="uk-UA"/>
          </a:p>
        </p:txBody>
      </p:sp>
    </p:spTree>
    <p:extLst>
      <p:ext uri="{BB962C8B-B14F-4D97-AF65-F5344CB8AC3E}">
        <p14:creationId xmlns:p14="http://schemas.microsoft.com/office/powerpoint/2010/main" val="2037813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27</a:t>
            </a:fld>
            <a:endParaRPr lang="uk-UA"/>
          </a:p>
        </p:txBody>
      </p:sp>
    </p:spTree>
    <p:extLst>
      <p:ext uri="{BB962C8B-B14F-4D97-AF65-F5344CB8AC3E}">
        <p14:creationId xmlns:p14="http://schemas.microsoft.com/office/powerpoint/2010/main" val="1221891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28</a:t>
            </a:fld>
            <a:endParaRPr lang="uk-UA"/>
          </a:p>
        </p:txBody>
      </p:sp>
    </p:spTree>
    <p:extLst>
      <p:ext uri="{BB962C8B-B14F-4D97-AF65-F5344CB8AC3E}">
        <p14:creationId xmlns:p14="http://schemas.microsoft.com/office/powerpoint/2010/main" val="3701119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7</a:t>
            </a:fld>
            <a:endParaRPr lang="uk-UA"/>
          </a:p>
        </p:txBody>
      </p:sp>
    </p:spTree>
    <p:extLst>
      <p:ext uri="{BB962C8B-B14F-4D97-AF65-F5344CB8AC3E}">
        <p14:creationId xmlns:p14="http://schemas.microsoft.com/office/powerpoint/2010/main" val="3455505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10</a:t>
            </a:fld>
            <a:endParaRPr lang="uk-UA"/>
          </a:p>
        </p:txBody>
      </p:sp>
    </p:spTree>
    <p:extLst>
      <p:ext uri="{BB962C8B-B14F-4D97-AF65-F5344CB8AC3E}">
        <p14:creationId xmlns:p14="http://schemas.microsoft.com/office/powerpoint/2010/main" val="236463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14</a:t>
            </a:fld>
            <a:endParaRPr lang="uk-UA"/>
          </a:p>
        </p:txBody>
      </p:sp>
    </p:spTree>
    <p:extLst>
      <p:ext uri="{BB962C8B-B14F-4D97-AF65-F5344CB8AC3E}">
        <p14:creationId xmlns:p14="http://schemas.microsoft.com/office/powerpoint/2010/main" val="1903096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17</a:t>
            </a:fld>
            <a:endParaRPr lang="uk-UA"/>
          </a:p>
        </p:txBody>
      </p:sp>
    </p:spTree>
    <p:extLst>
      <p:ext uri="{BB962C8B-B14F-4D97-AF65-F5344CB8AC3E}">
        <p14:creationId xmlns:p14="http://schemas.microsoft.com/office/powerpoint/2010/main" val="106852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18</a:t>
            </a:fld>
            <a:endParaRPr lang="uk-UA"/>
          </a:p>
        </p:txBody>
      </p:sp>
    </p:spTree>
    <p:extLst>
      <p:ext uri="{BB962C8B-B14F-4D97-AF65-F5344CB8AC3E}">
        <p14:creationId xmlns:p14="http://schemas.microsoft.com/office/powerpoint/2010/main" val="343699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19</a:t>
            </a:fld>
            <a:endParaRPr lang="uk-UA"/>
          </a:p>
        </p:txBody>
      </p:sp>
    </p:spTree>
    <p:extLst>
      <p:ext uri="{BB962C8B-B14F-4D97-AF65-F5344CB8AC3E}">
        <p14:creationId xmlns:p14="http://schemas.microsoft.com/office/powerpoint/2010/main" val="719265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22</a:t>
            </a:fld>
            <a:endParaRPr lang="uk-UA"/>
          </a:p>
        </p:txBody>
      </p:sp>
    </p:spTree>
    <p:extLst>
      <p:ext uri="{BB962C8B-B14F-4D97-AF65-F5344CB8AC3E}">
        <p14:creationId xmlns:p14="http://schemas.microsoft.com/office/powerpoint/2010/main" val="1043510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23</a:t>
            </a:fld>
            <a:endParaRPr lang="uk-UA"/>
          </a:p>
        </p:txBody>
      </p:sp>
    </p:spTree>
    <p:extLst>
      <p:ext uri="{BB962C8B-B14F-4D97-AF65-F5344CB8AC3E}">
        <p14:creationId xmlns:p14="http://schemas.microsoft.com/office/powerpoint/2010/main" val="1254325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uk-U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uk-UA"/>
          </a:p>
        </p:txBody>
      </p:sp>
      <p:sp>
        <p:nvSpPr>
          <p:cNvPr id="4" name="Date Placeholder 3"/>
          <p:cNvSpPr>
            <a:spLocks noGrp="1"/>
          </p:cNvSpPr>
          <p:nvPr>
            <p:ph type="dt" sz="half" idx="10"/>
          </p:nvPr>
        </p:nvSpPr>
        <p:spPr/>
        <p:txBody>
          <a:bodyPr/>
          <a:lstStyle/>
          <a:p>
            <a:fld id="{4BFF39F4-65EC-4F54-ADAB-C4EC2063F588}" type="datetime1">
              <a:rPr lang="uk-UA" smtClean="0"/>
              <a:t>05.03.2017</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1324320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p:cNvSpPr>
            <a:spLocks noGrp="1"/>
          </p:cNvSpPr>
          <p:nvPr>
            <p:ph type="dt" sz="half" idx="10"/>
          </p:nvPr>
        </p:nvSpPr>
        <p:spPr/>
        <p:txBody>
          <a:bodyPr/>
          <a:lstStyle/>
          <a:p>
            <a:fld id="{092B17C0-AD1B-4E2F-9AB4-621431DFCD5A}" type="datetime1">
              <a:rPr lang="uk-UA" smtClean="0"/>
              <a:t>05.03.2017</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348037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uk-UA"/>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p:cNvSpPr>
            <a:spLocks noGrp="1"/>
          </p:cNvSpPr>
          <p:nvPr>
            <p:ph type="dt" sz="half" idx="10"/>
          </p:nvPr>
        </p:nvSpPr>
        <p:spPr/>
        <p:txBody>
          <a:bodyPr/>
          <a:lstStyle/>
          <a:p>
            <a:fld id="{5EF56F09-17D0-4366-852B-8D91A10FE67F}" type="datetime1">
              <a:rPr lang="uk-UA" smtClean="0"/>
              <a:t>05.03.2017</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1918787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p:cNvSpPr>
            <a:spLocks noGrp="1"/>
          </p:cNvSpPr>
          <p:nvPr>
            <p:ph type="dt" sz="half" idx="10"/>
          </p:nvPr>
        </p:nvSpPr>
        <p:spPr/>
        <p:txBody>
          <a:bodyPr/>
          <a:lstStyle/>
          <a:p>
            <a:fld id="{59D3E701-3E9B-4FA7-ACDB-079DA5D68D8D}" type="datetime1">
              <a:rPr lang="uk-UA" smtClean="0"/>
              <a:t>05.03.2017</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855272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a:t>Click to edit Master title style</a:t>
            </a:r>
            <a:endParaRPr lang="uk-UA"/>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CCFF35-9B9B-49CD-86DD-FB7F48D40A2C}" type="datetime1">
              <a:rPr lang="uk-UA" smtClean="0"/>
              <a:t>05.03.2017</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3500272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5" name="Date Placeholder 4"/>
          <p:cNvSpPr>
            <a:spLocks noGrp="1"/>
          </p:cNvSpPr>
          <p:nvPr>
            <p:ph type="dt" sz="half" idx="10"/>
          </p:nvPr>
        </p:nvSpPr>
        <p:spPr/>
        <p:txBody>
          <a:bodyPr/>
          <a:lstStyle/>
          <a:p>
            <a:fld id="{382893CB-E1B6-4E5D-9A5E-1452EF1C4EFF}" type="datetime1">
              <a:rPr lang="uk-UA" smtClean="0"/>
              <a:t>05.03.2017</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3721387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endParaRPr lang="uk-UA"/>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7" name="Date Placeholder 6"/>
          <p:cNvSpPr>
            <a:spLocks noGrp="1"/>
          </p:cNvSpPr>
          <p:nvPr>
            <p:ph type="dt" sz="half" idx="10"/>
          </p:nvPr>
        </p:nvSpPr>
        <p:spPr/>
        <p:txBody>
          <a:bodyPr/>
          <a:lstStyle/>
          <a:p>
            <a:fld id="{62F7C4D7-4DC0-4CA7-81F7-3E8AF7902508}" type="datetime1">
              <a:rPr lang="uk-UA" smtClean="0"/>
              <a:t>05.03.2017</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2063202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a:p>
        </p:txBody>
      </p:sp>
      <p:sp>
        <p:nvSpPr>
          <p:cNvPr id="3" name="Date Placeholder 2"/>
          <p:cNvSpPr>
            <a:spLocks noGrp="1"/>
          </p:cNvSpPr>
          <p:nvPr>
            <p:ph type="dt" sz="half" idx="10"/>
          </p:nvPr>
        </p:nvSpPr>
        <p:spPr/>
        <p:txBody>
          <a:bodyPr/>
          <a:lstStyle/>
          <a:p>
            <a:fld id="{60A62F17-3347-4DE7-A63F-BF30A9016214}" type="datetime1">
              <a:rPr lang="uk-UA" smtClean="0"/>
              <a:t>05.03.2017</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28595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FDEEE-B6ED-490F-BB47-F9424E61EC82}" type="datetime1">
              <a:rPr lang="uk-UA" smtClean="0"/>
              <a:t>05.03.2017</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1002964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uk-UA"/>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4344AA-537D-43FD-855F-2E41B07B4E00}" type="datetime1">
              <a:rPr lang="uk-UA" smtClean="0"/>
              <a:t>05.03.2017</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2912044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uk-UA"/>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uk-U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64A100-2B37-4CA1-B7C8-DE931567325E}" type="datetime1">
              <a:rPr lang="uk-UA" smtClean="0"/>
              <a:t>05.03.2017</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409370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uk-U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FC06A-0F4F-4857-82F6-990BA997C253}" type="datetime1">
              <a:rPr lang="uk-UA" smtClean="0"/>
              <a:t>05.03.2017</a:t>
            </a:fld>
            <a:endParaRPr lang="uk-UA"/>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36E90-D44F-4CFB-9713-FEF5A904B1E3}" type="slidenum">
              <a:rPr lang="uk-UA" smtClean="0"/>
              <a:t>‹#›</a:t>
            </a:fld>
            <a:endParaRPr lang="uk-UA"/>
          </a:p>
        </p:txBody>
      </p:sp>
    </p:spTree>
    <p:extLst>
      <p:ext uri="{BB962C8B-B14F-4D97-AF65-F5344CB8AC3E}">
        <p14:creationId xmlns:p14="http://schemas.microsoft.com/office/powerpoint/2010/main" val="64912624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3.jpg"/><Relationship Id="rId5" Type="http://schemas.openxmlformats.org/officeDocument/2006/relationships/image" Target="../media/image2.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1633" y="272146"/>
            <a:ext cx="11266715" cy="2647103"/>
          </a:xfrm>
        </p:spPr>
        <p:txBody>
          <a:bodyPr>
            <a:normAutofit/>
          </a:bodyPr>
          <a:lstStyle/>
          <a:p>
            <a:r>
              <a:rPr lang="uk-UA" dirty="0">
                <a:latin typeface="Times New Roman" panose="02020603050405020304" pitchFamily="18" charset="0"/>
                <a:cs typeface="Times New Roman" panose="02020603050405020304" pitchFamily="18" charset="0"/>
              </a:rPr>
              <a:t>Динамічне оперативне керування гнучкою виробничою системою</a:t>
            </a:r>
            <a:br>
              <a:rPr lang="en-US" dirty="0">
                <a:latin typeface="Times New Roman" panose="02020603050405020304" pitchFamily="18" charset="0"/>
                <a:cs typeface="Times New Roman" panose="02020603050405020304" pitchFamily="18" charset="0"/>
              </a:rPr>
            </a:br>
            <a:r>
              <a:rPr lang="uk-UA" dirty="0">
                <a:latin typeface="Times New Roman" panose="02020603050405020304" pitchFamily="18" charset="0"/>
                <a:cs typeface="Times New Roman" panose="02020603050405020304" pitchFamily="18" charset="0"/>
              </a:rPr>
              <a:t>в умовах невизначеності</a:t>
            </a:r>
          </a:p>
        </p:txBody>
      </p:sp>
      <p:sp>
        <p:nvSpPr>
          <p:cNvPr id="3" name="Subtitle 2"/>
          <p:cNvSpPr>
            <a:spLocks noGrp="1"/>
          </p:cNvSpPr>
          <p:nvPr>
            <p:ph type="subTitle" idx="1"/>
          </p:nvPr>
        </p:nvSpPr>
        <p:spPr>
          <a:xfrm>
            <a:off x="5758546" y="3825482"/>
            <a:ext cx="5301343" cy="2111829"/>
          </a:xfrm>
        </p:spPr>
        <p:txBody>
          <a:bodyPr>
            <a:noAutofit/>
          </a:bodyPr>
          <a:lstStyle/>
          <a:p>
            <a:pPr algn="l"/>
            <a:r>
              <a:rPr lang="uk-UA" sz="2800" dirty="0">
                <a:latin typeface="Times New Roman" panose="02020603050405020304" pitchFamily="18" charset="0"/>
                <a:cs typeface="Times New Roman" panose="02020603050405020304" pitchFamily="18" charset="0"/>
              </a:rPr>
              <a:t>Дьяков Сергій Олександрович</a:t>
            </a:r>
          </a:p>
          <a:p>
            <a:pPr algn="l"/>
            <a:endParaRPr lang="uk-UA" sz="2800" dirty="0">
              <a:latin typeface="Times New Roman" panose="02020603050405020304" pitchFamily="18" charset="0"/>
              <a:cs typeface="Times New Roman" panose="02020603050405020304" pitchFamily="18" charset="0"/>
            </a:endParaRPr>
          </a:p>
          <a:p>
            <a:pPr algn="l"/>
            <a:r>
              <a:rPr lang="uk-UA" sz="2800" dirty="0">
                <a:latin typeface="Times New Roman" panose="02020603050405020304" pitchFamily="18" charset="0"/>
                <a:cs typeface="Times New Roman" panose="02020603050405020304" pitchFamily="18" charset="0"/>
              </a:rPr>
              <a:t>Науковий керівник:</a:t>
            </a:r>
          </a:p>
          <a:p>
            <a:pPr algn="l"/>
            <a:r>
              <a:rPr lang="uk-UA" sz="2800" dirty="0">
                <a:latin typeface="Times New Roman" panose="02020603050405020304" pitchFamily="18" charset="0"/>
                <a:cs typeface="Times New Roman" panose="02020603050405020304" pitchFamily="18" charset="0"/>
              </a:rPr>
              <a:t>Ямпольський Леонід Стефанович</a:t>
            </a:r>
          </a:p>
        </p:txBody>
      </p:sp>
      <p:pic>
        <p:nvPicPr>
          <p:cNvPr id="1026" name="Picture 2" descr="http://kpi.ua/files/images/k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462" y="3245817"/>
            <a:ext cx="3271156" cy="3271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122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76993"/>
            <a:ext cx="10784595" cy="1014181"/>
          </a:xfrm>
        </p:spPr>
        <p:txBody>
          <a:bodyPr>
            <a:normAutofit fontScale="90000"/>
          </a:bodyPr>
          <a:lstStyle/>
          <a:p>
            <a:r>
              <a:rPr lang="uk-UA" dirty="0">
                <a:latin typeface="Times New Roman" panose="02020603050405020304" pitchFamily="18" charset="0"/>
                <a:cs typeface="Times New Roman" panose="02020603050405020304" pitchFamily="18" charset="0"/>
              </a:rPr>
              <a:t>Розглянуті обмеження процесу ДОК з боку ГВС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10</a:t>
            </a:fld>
            <a:endParaRPr lang="uk-UA" sz="3200" dirty="0">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838199" y="1303103"/>
            <a:ext cx="6763441" cy="860888"/>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uk-UA" sz="2400" b="1" i="1" dirty="0">
                <a:latin typeface="Times New Roman" panose="02020603050405020304" pitchFamily="18" charset="0"/>
                <a:cs typeface="Times New Roman" panose="02020603050405020304" pitchFamily="18" charset="0"/>
              </a:rPr>
              <a:t>1. Компонувальні структури</a:t>
            </a:r>
            <a:r>
              <a:rPr lang="uk-UA" sz="2400" b="1" dirty="0">
                <a:latin typeface="Times New Roman" panose="02020603050405020304" pitchFamily="18" charset="0"/>
                <a:cs typeface="Times New Roman" panose="02020603050405020304" pitchFamily="18" charset="0"/>
              </a:rPr>
              <a:t> </a:t>
            </a:r>
            <a:r>
              <a:rPr lang="uk-UA" sz="2400" b="1" i="1" dirty="0">
                <a:latin typeface="Times New Roman" panose="02020603050405020304" pitchFamily="18" charset="0"/>
                <a:cs typeface="Times New Roman" panose="02020603050405020304" pitchFamily="18" charset="0"/>
              </a:rPr>
              <a:t>(схеми)</a:t>
            </a:r>
            <a:r>
              <a:rPr lang="uk-UA" sz="2400" i="1" dirty="0">
                <a:latin typeface="Times New Roman" panose="02020603050405020304" pitchFamily="18" charset="0"/>
                <a:cs typeface="Times New Roman" panose="02020603050405020304" pitchFamily="18" charset="0"/>
              </a:rPr>
              <a:t> </a:t>
            </a:r>
            <a:r>
              <a:rPr lang="uk-UA" sz="2400" b="1" i="1" dirty="0">
                <a:latin typeface="Times New Roman" panose="02020603050405020304" pitchFamily="18" charset="0"/>
                <a:cs typeface="Times New Roman" panose="02020603050405020304" pitchFamily="18" charset="0"/>
              </a:rPr>
              <a:t>ГВС:</a:t>
            </a:r>
          </a:p>
          <a:p>
            <a:pPr marL="0" lvl="0" indent="0">
              <a:buNone/>
            </a:pPr>
            <a:r>
              <a:rPr lang="uk-UA" sz="2400" i="1" dirty="0">
                <a:latin typeface="Times New Roman" panose="02020603050405020304" pitchFamily="18" charset="0"/>
                <a:cs typeface="Times New Roman" panose="02020603050405020304" pitchFamily="18" charset="0"/>
              </a:rPr>
              <a:t>    - За типами організації матеріальних потоків:</a:t>
            </a:r>
            <a:endParaRPr lang="uk-UA" sz="2400" dirty="0">
              <a:latin typeface="Times New Roman" panose="02020603050405020304" pitchFamily="18" charset="0"/>
              <a:cs typeface="Times New Roman" panose="02020603050405020304" pitchFamily="18" charset="0"/>
            </a:endParaRPr>
          </a:p>
          <a:p>
            <a:pPr marL="0" lvl="0" indent="0" algn="r">
              <a:buNone/>
            </a:pPr>
            <a:endParaRPr lang="uk-UA" sz="2400" dirty="0">
              <a:latin typeface="Times New Roman" panose="02020603050405020304" pitchFamily="18" charset="0"/>
              <a:cs typeface="Times New Roman" panose="02020603050405020304" pitchFamily="18" charset="0"/>
            </a:endParaRPr>
          </a:p>
          <a:p>
            <a:pPr marL="0" lvl="0" indent="0" algn="r">
              <a:buNone/>
            </a:pPr>
            <a:endParaRPr lang="uk-UA" sz="2400" dirty="0">
              <a:latin typeface="Times New Roman" panose="02020603050405020304" pitchFamily="18" charset="0"/>
              <a:cs typeface="Times New Roman" panose="02020603050405020304" pitchFamily="18" charset="0"/>
            </a:endParaRPr>
          </a:p>
          <a:p>
            <a:pPr marL="0" lvl="0" indent="0" algn="r">
              <a:buNone/>
            </a:pPr>
            <a:endParaRPr lang="uk-UA" sz="2400" dirty="0">
              <a:latin typeface="Times New Roman" panose="02020603050405020304" pitchFamily="18" charset="0"/>
              <a:cs typeface="Times New Roman" panose="02020603050405020304" pitchFamily="18" charset="0"/>
            </a:endParaRPr>
          </a:p>
          <a:p>
            <a:pPr marL="0" lvl="0" indent="0" algn="r">
              <a:buNone/>
            </a:pPr>
            <a:endParaRPr lang="uk-UA"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uk-UA" sz="24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99" y="4605964"/>
            <a:ext cx="3976172" cy="2257547"/>
          </a:xfrm>
          <a:prstGeom prst="rect">
            <a:avLst/>
          </a:prstGeom>
          <a:noFill/>
          <a:ln>
            <a:noFill/>
          </a:ln>
        </p:spPr>
      </p:pic>
      <p:pic>
        <p:nvPicPr>
          <p:cNvPr id="9" name="Рисунок 942"/>
          <p:cNvPicPr/>
          <p:nvPr/>
        </p:nvPicPr>
        <p:blipFill rotWithShape="1">
          <a:blip r:embed="rId4" cstate="print"/>
          <a:srcRect b="1936"/>
          <a:stretch/>
        </p:blipFill>
        <p:spPr bwMode="auto">
          <a:xfrm>
            <a:off x="772096" y="2201176"/>
            <a:ext cx="2488895" cy="1544559"/>
          </a:xfrm>
          <a:prstGeom prst="rect">
            <a:avLst/>
          </a:prstGeom>
          <a:noFill/>
          <a:ln>
            <a:noFill/>
          </a:ln>
          <a:extLst>
            <a:ext uri="{53640926-AAD7-44D8-BBD7-CCE9431645EC}">
              <a14:shadowObscured xmlns:a14="http://schemas.microsoft.com/office/drawing/2010/main"/>
            </a:ext>
          </a:extLst>
        </p:spPr>
      </p:pic>
      <p:sp>
        <p:nvSpPr>
          <p:cNvPr id="12" name="Content Placeholder 2"/>
          <p:cNvSpPr>
            <a:spLocks noGrp="1"/>
          </p:cNvSpPr>
          <p:nvPr>
            <p:ph idx="1"/>
          </p:nvPr>
        </p:nvSpPr>
        <p:spPr>
          <a:xfrm>
            <a:off x="7601640" y="1303103"/>
            <a:ext cx="4615149" cy="4856238"/>
          </a:xfrm>
        </p:spPr>
        <p:txBody>
          <a:bodyPr>
            <a:noAutofit/>
          </a:bodyPr>
          <a:lstStyle/>
          <a:p>
            <a:pPr marL="0" indent="0">
              <a:buNone/>
            </a:pPr>
            <a:r>
              <a:rPr lang="uk-UA" sz="2400" b="1" i="1" dirty="0">
                <a:latin typeface="Times New Roman" panose="02020603050405020304" pitchFamily="18" charset="0"/>
                <a:cs typeface="Times New Roman" panose="02020603050405020304" pitchFamily="18" charset="0"/>
              </a:rPr>
              <a:t>2. Обчислювальна потужність апаратного забезпечення СОУ:</a:t>
            </a:r>
          </a:p>
          <a:p>
            <a:r>
              <a:rPr lang="uk-UA" sz="2400" dirty="0">
                <a:latin typeface="Times New Roman" panose="02020603050405020304" pitchFamily="18" charset="0"/>
                <a:cs typeface="Times New Roman" panose="02020603050405020304" pitchFamily="18" charset="0"/>
              </a:rPr>
              <a:t>низька;</a:t>
            </a:r>
          </a:p>
          <a:p>
            <a:r>
              <a:rPr lang="uk-UA" sz="2400" dirty="0">
                <a:latin typeface="Times New Roman" panose="02020603050405020304" pitchFamily="18" charset="0"/>
                <a:cs typeface="Times New Roman" panose="02020603050405020304" pitchFamily="18" charset="0"/>
              </a:rPr>
              <a:t>середня;</a:t>
            </a:r>
          </a:p>
          <a:p>
            <a:r>
              <a:rPr lang="uk-UA" sz="2400" dirty="0">
                <a:latin typeface="Times New Roman" panose="02020603050405020304" pitchFamily="18" charset="0"/>
                <a:cs typeface="Times New Roman" panose="02020603050405020304" pitchFamily="18" charset="0"/>
              </a:rPr>
              <a:t>висока.</a:t>
            </a:r>
          </a:p>
          <a:p>
            <a:endParaRPr lang="uk-UA" sz="2400" dirty="0">
              <a:latin typeface="Times New Roman" panose="02020603050405020304" pitchFamily="18" charset="0"/>
              <a:cs typeface="Times New Roman" panose="02020603050405020304" pitchFamily="18" charset="0"/>
            </a:endParaRPr>
          </a:p>
          <a:p>
            <a:pPr marL="0" indent="0">
              <a:buNone/>
            </a:pPr>
            <a:r>
              <a:rPr lang="uk-UA" sz="2400" b="1" i="1" dirty="0">
                <a:latin typeface="Times New Roman" panose="02020603050405020304" pitchFamily="18" charset="0"/>
                <a:cs typeface="Times New Roman" panose="02020603050405020304" pitchFamily="18" charset="0"/>
              </a:rPr>
              <a:t>3. Архітектури СОУ:</a:t>
            </a:r>
          </a:p>
          <a:p>
            <a:pPr lvl="0"/>
            <a:r>
              <a:rPr lang="uk-UA" sz="2400" dirty="0">
                <a:latin typeface="Times New Roman" panose="02020603050405020304" pitchFamily="18" charset="0"/>
                <a:cs typeface="Times New Roman" panose="02020603050405020304" pitchFamily="18" charset="0"/>
              </a:rPr>
              <a:t>централізовані;</a:t>
            </a:r>
          </a:p>
          <a:p>
            <a:pPr lvl="0"/>
            <a:r>
              <a:rPr lang="uk-UA" sz="2400" dirty="0">
                <a:latin typeface="Times New Roman" panose="02020603050405020304" pitchFamily="18" charset="0"/>
                <a:cs typeface="Times New Roman" panose="02020603050405020304" pitchFamily="18" charset="0"/>
              </a:rPr>
              <a:t>розподілені (окрім мультиагентних);</a:t>
            </a:r>
          </a:p>
          <a:p>
            <a:pPr lvl="0"/>
            <a:r>
              <a:rPr lang="uk-UA" sz="2400" dirty="0">
                <a:latin typeface="Times New Roman" panose="02020603050405020304" pitchFamily="18" charset="0"/>
                <a:cs typeface="Times New Roman" panose="02020603050405020304" pitchFamily="18" charset="0"/>
              </a:rPr>
              <a:t>мультиагентні (автономні та медіаторні).</a:t>
            </a:r>
          </a:p>
        </p:txBody>
      </p:sp>
      <p:sp>
        <p:nvSpPr>
          <p:cNvPr id="13" name="Rectangle 12"/>
          <p:cNvSpPr/>
          <p:nvPr/>
        </p:nvSpPr>
        <p:spPr>
          <a:xfrm>
            <a:off x="4814371" y="4330539"/>
            <a:ext cx="2280492" cy="2308324"/>
          </a:xfrm>
          <a:prstGeom prst="rect">
            <a:avLst/>
          </a:prstGeom>
        </p:spPr>
        <p:txBody>
          <a:bodyPr wrap="square">
            <a:spAutoFit/>
          </a:bodyPr>
          <a:lstStyle/>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фронтальна;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поперечна;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дипольна;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кутова;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кругова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комбінована.</a:t>
            </a:r>
          </a:p>
        </p:txBody>
      </p:sp>
      <p:sp>
        <p:nvSpPr>
          <p:cNvPr id="14" name="Rectangle 13"/>
          <p:cNvSpPr/>
          <p:nvPr/>
        </p:nvSpPr>
        <p:spPr>
          <a:xfrm>
            <a:off x="3327093" y="2193223"/>
            <a:ext cx="4274547" cy="1569660"/>
          </a:xfrm>
          <a:prstGeom prst="rect">
            <a:avLst/>
          </a:prstGeom>
        </p:spPr>
        <p:txBody>
          <a:bodyPr wrap="square">
            <a:spAutoFit/>
          </a:bodyPr>
          <a:lstStyle/>
          <a:p>
            <a:pPr marL="342900" lvl="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з централізованим складом;</a:t>
            </a:r>
          </a:p>
          <a:p>
            <a:pPr marL="342900" lvl="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з проміжним накопичувачем;</a:t>
            </a:r>
          </a:p>
          <a:p>
            <a:pPr marL="342900" lvl="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з комбінованою структурою.</a:t>
            </a:r>
            <a:endParaRPr lang="uk-UA" sz="2400" dirty="0"/>
          </a:p>
        </p:txBody>
      </p:sp>
      <p:sp>
        <p:nvSpPr>
          <p:cNvPr id="15" name="Rectangle 14"/>
          <p:cNvSpPr/>
          <p:nvPr/>
        </p:nvSpPr>
        <p:spPr>
          <a:xfrm>
            <a:off x="838198" y="3745735"/>
            <a:ext cx="6096000" cy="830997"/>
          </a:xfrm>
          <a:prstGeom prst="rect">
            <a:avLst/>
          </a:prstGeom>
        </p:spPr>
        <p:txBody>
          <a:bodyPr>
            <a:spAutoFit/>
          </a:bodyPr>
          <a:lstStyle/>
          <a:p>
            <a:pPr lvl="0"/>
            <a:r>
              <a:rPr lang="uk-UA" sz="2400" i="1" dirty="0">
                <a:latin typeface="Times New Roman" panose="02020603050405020304" pitchFamily="18" charset="0"/>
                <a:cs typeface="Times New Roman" panose="02020603050405020304" pitchFamily="18" charset="0"/>
              </a:rPr>
              <a:t>    - За взаємним розташуванням виробничих та обслуговувальних зон:</a:t>
            </a:r>
          </a:p>
        </p:txBody>
      </p:sp>
    </p:spTree>
    <p:extLst>
      <p:ext uri="{BB962C8B-B14F-4D97-AF65-F5344CB8AC3E}">
        <p14:creationId xmlns:p14="http://schemas.microsoft.com/office/powerpoint/2010/main" val="1505621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uk-UA" dirty="0">
                <a:latin typeface="Times New Roman" panose="02020603050405020304" pitchFamily="18" charset="0"/>
                <a:cs typeface="Times New Roman" panose="02020603050405020304" pitchFamily="18" charset="0"/>
              </a:rPr>
              <a:t>Побудова логічної послідовності налаштування вирішальних динамічних показників СОУ</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11</a:t>
            </a:fld>
            <a:endParaRPr lang="uk-UA" sz="3200" dirty="0">
              <a:latin typeface="Times New Roman" panose="02020603050405020304" pitchFamily="18" charset="0"/>
              <a:cs typeface="Times New Roman" panose="02020603050405020304" pitchFamily="18" charset="0"/>
            </a:endParaRPr>
          </a:p>
        </p:txBody>
      </p:sp>
      <p:pic>
        <p:nvPicPr>
          <p:cNvPr id="5" name="Picture 4" descr="C:\Users\Admin\AppData\Local\Microsoft\Windows\INetCacheContent.Word\2-ЛПН ВДП.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5281" y="1690692"/>
            <a:ext cx="7641437" cy="5167308"/>
          </a:xfrm>
          <a:prstGeom prst="rect">
            <a:avLst/>
          </a:prstGeom>
          <a:noFill/>
          <a:ln>
            <a:noFill/>
          </a:ln>
        </p:spPr>
      </p:pic>
    </p:spTree>
    <p:extLst>
      <p:ext uri="{BB962C8B-B14F-4D97-AF65-F5344CB8AC3E}">
        <p14:creationId xmlns:p14="http://schemas.microsoft.com/office/powerpoint/2010/main" val="257787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847" y="199874"/>
            <a:ext cx="11357471" cy="1325563"/>
          </a:xfrm>
        </p:spPr>
        <p:txBody>
          <a:bodyPr>
            <a:normAutofit/>
          </a:bodyPr>
          <a:lstStyle/>
          <a:p>
            <a:r>
              <a:rPr lang="uk-UA" sz="4000" dirty="0">
                <a:latin typeface="Times New Roman" panose="02020603050405020304" pitchFamily="18" charset="0"/>
                <a:cs typeface="Times New Roman" panose="02020603050405020304" pitchFamily="18" charset="0"/>
              </a:rPr>
              <a:t>Концептуальна модель системи оперативного управління ГВС на основі Ф-функції</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6847" y="1525437"/>
                <a:ext cx="4879554" cy="4351338"/>
              </a:xfrm>
            </p:spPr>
            <p:txBody>
              <a:bodyPr>
                <a:noAutofit/>
              </a:bodyPr>
              <a:lstStyle/>
              <a:p>
                <a:pPr marL="0" indent="0" algn="just">
                  <a:buNone/>
                </a:pPr>
                <a:r>
                  <a:rPr lang="uk-UA" sz="2400" dirty="0">
                    <a:latin typeface="Times New Roman" panose="02020603050405020304" pitchFamily="18" charset="0"/>
                    <a:cs typeface="Times New Roman" panose="02020603050405020304" pitchFamily="18" charset="0"/>
                  </a:rPr>
                  <a:t>Загальна </a:t>
                </a:r>
                <a:r>
                  <a:rPr lang="uk-UA" sz="2400" b="1" i="1" dirty="0">
                    <a:latin typeface="Times New Roman" panose="02020603050405020304" pitchFamily="18" charset="0"/>
                    <a:cs typeface="Times New Roman" panose="02020603050405020304" pitchFamily="18" charset="0"/>
                  </a:rPr>
                  <a:t>Ф</a:t>
                </a:r>
                <a:r>
                  <a:rPr lang="uk-UA" sz="2400" b="1" dirty="0">
                    <a:latin typeface="Times New Roman" panose="02020603050405020304" pitchFamily="18" charset="0"/>
                    <a:cs typeface="Times New Roman" panose="02020603050405020304" pitchFamily="18" charset="0"/>
                  </a:rPr>
                  <a:t>-функція</a:t>
                </a:r>
                <a:r>
                  <a:rPr lang="uk-UA" sz="2400" dirty="0">
                    <a:latin typeface="Times New Roman" panose="02020603050405020304" pitchFamily="18" charset="0"/>
                    <a:cs typeface="Times New Roman" panose="02020603050405020304" pitchFamily="18" charset="0"/>
                  </a:rPr>
                  <a:t> будь-якого виробничого процесу являє собою відповідність, що може бути записано декартовим добутком:</a:t>
                </a:r>
              </a:p>
              <a:p>
                <a:pPr marL="0" indent="0" algn="just">
                  <a:buNone/>
                </a:pPr>
                <a:endParaRPr lang="uk-UA" sz="1200"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uk-UA" sz="2400" i="1">
                              <a:latin typeface="Cambria Math" panose="02040503050406030204" pitchFamily="18" charset="0"/>
                            </a:rPr>
                          </m:ctrlPr>
                        </m:sSubPr>
                        <m:e>
                          <m:r>
                            <a:rPr lang="uk-UA" sz="2400">
                              <a:latin typeface="Cambria Math" panose="02040503050406030204" pitchFamily="18" charset="0"/>
                            </a:rPr>
                            <m:t>Ф</m:t>
                          </m:r>
                        </m:e>
                        <m:sub>
                          <m:r>
                            <a:rPr lang="uk-UA" sz="2400" b="0" i="0" smtClean="0">
                              <a:latin typeface="Cambria Math" panose="02040503050406030204" pitchFamily="18" charset="0"/>
                            </a:rPr>
                            <m:t>ВП</m:t>
                          </m:r>
                        </m:sub>
                      </m:sSub>
                      <m:r>
                        <a:rPr lang="uk-UA" sz="2400">
                          <a:latin typeface="Cambria Math" panose="02040503050406030204" pitchFamily="18" charset="0"/>
                        </a:rPr>
                        <m:t>⊂</m:t>
                      </m:r>
                      <m:d>
                        <m:dPr>
                          <m:begChr m:val="{"/>
                          <m:endChr m:val="}"/>
                          <m:ctrlPr>
                            <a:rPr lang="uk-UA" sz="2400" i="1">
                              <a:latin typeface="Cambria Math" panose="02040503050406030204" pitchFamily="18" charset="0"/>
                            </a:rPr>
                          </m:ctrlPr>
                        </m:dPr>
                        <m:e>
                          <m:r>
                            <a:rPr lang="uk-UA" sz="2400">
                              <a:latin typeface="Cambria Math" panose="02040503050406030204" pitchFamily="18" charset="0"/>
                            </a:rPr>
                            <m:t>М, Е, І</m:t>
                          </m:r>
                        </m:e>
                      </m:d>
                      <m:r>
                        <a:rPr lang="uk-UA" sz="2400">
                          <a:latin typeface="Cambria Math" panose="02040503050406030204" pitchFamily="18" charset="0"/>
                        </a:rPr>
                        <m:t>×Т×В</m:t>
                      </m:r>
                      <m:r>
                        <a:rPr lang="uk-UA" sz="2400" i="1">
                          <a:latin typeface="Cambria Math" panose="02040503050406030204" pitchFamily="18" charset="0"/>
                        </a:rPr>
                        <m:t>×К</m:t>
                      </m:r>
                    </m:oMath>
                  </m:oMathPara>
                </a14:m>
                <a:endParaRPr lang="uk-UA" sz="2400" dirty="0">
                  <a:latin typeface="Times New Roman" panose="02020603050405020304" pitchFamily="18" charset="0"/>
                  <a:cs typeface="Times New Roman" panose="02020603050405020304" pitchFamily="18" charset="0"/>
                </a:endParaRPr>
              </a:p>
              <a:p>
                <a:pPr marL="0" indent="0" algn="just">
                  <a:buNone/>
                </a:pPr>
                <a:endParaRPr lang="uk-UA" sz="1200" dirty="0">
                  <a:latin typeface="Times New Roman" panose="02020603050405020304" pitchFamily="18" charset="0"/>
                  <a:cs typeface="Times New Roman" panose="02020603050405020304" pitchFamily="18" charset="0"/>
                </a:endParaRPr>
              </a:p>
              <a:p>
                <a:pPr algn="just"/>
                <a:r>
                  <a:rPr lang="uk-UA" sz="1800" dirty="0">
                    <a:latin typeface="Times New Roman" panose="02020603050405020304" pitchFamily="18" charset="0"/>
                    <a:cs typeface="Times New Roman" panose="02020603050405020304" pitchFamily="18" charset="0"/>
                  </a:rPr>
                  <a:t>об’єкти праці: </a:t>
                </a:r>
              </a:p>
              <a:p>
                <a:pPr lvl="1" algn="just"/>
                <a:r>
                  <a:rPr lang="uk-UA" sz="1800" b="1" dirty="0">
                    <a:latin typeface="Times New Roman" panose="02020603050405020304" pitchFamily="18" charset="0"/>
                    <a:cs typeface="Times New Roman" panose="02020603050405020304" pitchFamily="18" charset="0"/>
                  </a:rPr>
                  <a:t>М </a:t>
                </a:r>
                <a:r>
                  <a:rPr lang="uk-UA" sz="1800" dirty="0">
                    <a:latin typeface="Times New Roman" panose="02020603050405020304" pitchFamily="18" charset="0"/>
                    <a:cs typeface="Times New Roman" panose="02020603050405020304" pitchFamily="18" charset="0"/>
                  </a:rPr>
                  <a:t>– матеріали;</a:t>
                </a:r>
              </a:p>
              <a:p>
                <a:pPr lvl="1" algn="just"/>
                <a:r>
                  <a:rPr lang="uk-UA" sz="1800" b="1" dirty="0">
                    <a:latin typeface="Times New Roman" panose="02020603050405020304" pitchFamily="18" charset="0"/>
                    <a:cs typeface="Times New Roman" panose="02020603050405020304" pitchFamily="18" charset="0"/>
                  </a:rPr>
                  <a:t>Е </a:t>
                </a:r>
                <a:r>
                  <a:rPr lang="uk-UA" sz="1800" dirty="0">
                    <a:latin typeface="Times New Roman" panose="02020603050405020304" pitchFamily="18" charset="0"/>
                    <a:cs typeface="Times New Roman" panose="02020603050405020304" pitchFamily="18" charset="0"/>
                  </a:rPr>
                  <a:t>– енергія;</a:t>
                </a:r>
              </a:p>
              <a:p>
                <a:pPr lvl="1" algn="just"/>
                <a:r>
                  <a:rPr lang="uk-UA" sz="1800" b="1" dirty="0">
                    <a:latin typeface="Times New Roman" panose="02020603050405020304" pitchFamily="18" charset="0"/>
                    <a:cs typeface="Times New Roman" panose="02020603050405020304" pitchFamily="18" charset="0"/>
                  </a:rPr>
                  <a:t>І </a:t>
                </a:r>
                <a:r>
                  <a:rPr lang="uk-UA" sz="1800" dirty="0">
                    <a:latin typeface="Times New Roman" panose="02020603050405020304" pitchFamily="18" charset="0"/>
                    <a:cs typeface="Times New Roman" panose="02020603050405020304" pitchFamily="18" charset="0"/>
                  </a:rPr>
                  <a:t>– інформація; </a:t>
                </a:r>
              </a:p>
              <a:p>
                <a:pPr algn="just"/>
                <a:r>
                  <a:rPr lang="uk-UA" sz="1800" b="1" dirty="0">
                    <a:latin typeface="Times New Roman" panose="02020603050405020304" pitchFamily="18" charset="0"/>
                    <a:cs typeface="Times New Roman" panose="02020603050405020304" pitchFamily="18" charset="0"/>
                  </a:rPr>
                  <a:t>В </a:t>
                </a:r>
                <a:r>
                  <a:rPr lang="uk-UA" sz="1800" dirty="0">
                    <a:latin typeface="Times New Roman" panose="02020603050405020304" pitchFamily="18" charset="0"/>
                    <a:cs typeface="Times New Roman" panose="02020603050405020304" pitchFamily="18" charset="0"/>
                  </a:rPr>
                  <a:t>– способи впливу на об’єкти праці;</a:t>
                </a:r>
              </a:p>
              <a:p>
                <a:pPr algn="just"/>
                <a:r>
                  <a:rPr lang="uk-UA" sz="1800" b="1" dirty="0">
                    <a:latin typeface="Times New Roman" panose="02020603050405020304" pitchFamily="18" charset="0"/>
                    <a:cs typeface="Times New Roman" panose="02020603050405020304" pitchFamily="18" charset="0"/>
                  </a:rPr>
                  <a:t>Т </a:t>
                </a:r>
                <a:r>
                  <a:rPr lang="uk-UA" sz="1800" dirty="0">
                    <a:latin typeface="Times New Roman" panose="02020603050405020304" pitchFamily="18" charset="0"/>
                    <a:cs typeface="Times New Roman" panose="02020603050405020304" pitchFamily="18" charset="0"/>
                  </a:rPr>
                  <a:t>– моменти часу впливу;</a:t>
                </a:r>
              </a:p>
              <a:p>
                <a:pPr algn="just"/>
                <a:r>
                  <a:rPr lang="uk-UA" sz="1800" b="1" dirty="0">
                    <a:latin typeface="Times New Roman" panose="02020603050405020304" pitchFamily="18" charset="0"/>
                    <a:cs typeface="Times New Roman" panose="02020603050405020304" pitchFamily="18" charset="0"/>
                  </a:rPr>
                  <a:t>К</a:t>
                </a:r>
                <a:r>
                  <a:rPr lang="uk-UA" sz="1800" dirty="0">
                    <a:latin typeface="Times New Roman" panose="02020603050405020304" pitchFamily="18" charset="0"/>
                    <a:cs typeface="Times New Roman" panose="02020603050405020304" pitchFamily="18" charset="0"/>
                  </a:rPr>
                  <a:t> – просторовими координатами об’єктів праці.</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6847" y="1525437"/>
                <a:ext cx="4879554" cy="4351338"/>
              </a:xfrm>
              <a:blipFill>
                <a:blip r:embed="rId2"/>
                <a:stretch>
                  <a:fillRect l="-2000" t="-1961" r="-1875" b="-16947"/>
                </a:stretch>
              </a:blipFill>
            </p:spPr>
            <p:txBody>
              <a:bodyPr/>
              <a:lstStyle/>
              <a:p>
                <a:r>
                  <a:rPr lang="uk-UA">
                    <a:noFill/>
                  </a:rPr>
                  <a:t> </a:t>
                </a:r>
              </a:p>
            </p:txBody>
          </p:sp>
        </mc:Fallback>
      </mc:AlternateContent>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12</a:t>
            </a:fld>
            <a:endParaRPr lang="uk-UA"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Content Placeholder 2"/>
              <p:cNvSpPr txBox="1">
                <a:spLocks/>
              </p:cNvSpPr>
              <p:nvPr/>
            </p:nvSpPr>
            <p:spPr>
              <a:xfrm>
                <a:off x="5871990" y="1525437"/>
                <a:ext cx="6092328" cy="4351338"/>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uk-UA" sz="2400" b="1" i="1" dirty="0">
                    <a:latin typeface="Times New Roman" panose="02020603050405020304" pitchFamily="18" charset="0"/>
                    <a:cs typeface="Times New Roman" panose="02020603050405020304" pitchFamily="18" charset="0"/>
                  </a:rPr>
                  <a:t>Концептуальною моделлю СОУ</a:t>
                </a:r>
                <a:r>
                  <a:rPr lang="uk-UA" sz="2400" dirty="0">
                    <a:latin typeface="Times New Roman" panose="02020603050405020304" pitchFamily="18" charset="0"/>
                    <a:cs typeface="Times New Roman" panose="02020603050405020304" pitchFamily="18" charset="0"/>
                  </a:rPr>
                  <a:t> як об’єкта динамічного оперативного керування є </a:t>
                </a:r>
                <a:r>
                  <a:rPr lang="uk-UA" sz="2400" b="1" i="1" dirty="0">
                    <a:latin typeface="Times New Roman" panose="02020603050405020304" pitchFamily="18" charset="0"/>
                    <a:cs typeface="Times New Roman" panose="02020603050405020304" pitchFamily="18" charset="0"/>
                  </a:rPr>
                  <a:t>Ф</a:t>
                </a:r>
                <a:r>
                  <a:rPr lang="uk-UA" sz="2400" b="1" i="1" baseline="-25000" dirty="0">
                    <a:latin typeface="Times New Roman" panose="02020603050405020304" pitchFamily="18" charset="0"/>
                    <a:cs typeface="Times New Roman" panose="02020603050405020304" pitchFamily="18" charset="0"/>
                  </a:rPr>
                  <a:t>СОУ</a:t>
                </a:r>
                <a:r>
                  <a:rPr lang="uk-UA" sz="2400" b="1" i="1" dirty="0">
                    <a:latin typeface="Times New Roman" panose="02020603050405020304" pitchFamily="18" charset="0"/>
                    <a:cs typeface="Times New Roman" panose="02020603050405020304" pitchFamily="18" charset="0"/>
                  </a:rPr>
                  <a:t>-функція</a:t>
                </a:r>
                <a:r>
                  <a:rPr lang="uk-UA" sz="2400" dirty="0">
                    <a:latin typeface="Times New Roman" panose="02020603050405020304" pitchFamily="18" charset="0"/>
                    <a:cs typeface="Times New Roman" panose="02020603050405020304" pitchFamily="18" charset="0"/>
                  </a:rPr>
                  <a:t>, що подається декартовим добутком множин:</a:t>
                </a:r>
              </a:p>
              <a:p>
                <a:pPr marL="0" indent="0">
                  <a:buNone/>
                </a:pPr>
                <a:endParaRPr lang="uk-UA" sz="1200"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uk-UA" sz="2400" i="1">
                              <a:latin typeface="Cambria Math" panose="02040503050406030204" pitchFamily="18" charset="0"/>
                            </a:rPr>
                          </m:ctrlPr>
                        </m:sSubPr>
                        <m:e>
                          <m:r>
                            <a:rPr lang="uk-UA" sz="2400">
                              <a:latin typeface="Cambria Math" panose="02040503050406030204" pitchFamily="18" charset="0"/>
                            </a:rPr>
                            <m:t>Ф</m:t>
                          </m:r>
                        </m:e>
                        <m:sub>
                          <m:r>
                            <a:rPr lang="uk-UA" sz="2400">
                              <a:latin typeface="Cambria Math" panose="02040503050406030204" pitchFamily="18" charset="0"/>
                            </a:rPr>
                            <m:t>СОУ</m:t>
                          </m:r>
                        </m:sub>
                      </m:sSub>
                      <m:r>
                        <a:rPr lang="uk-UA" sz="2400">
                          <a:latin typeface="Cambria Math" panose="02040503050406030204" pitchFamily="18" charset="0"/>
                        </a:rPr>
                        <m:t>⊂ВН×</m:t>
                      </m:r>
                      <m:sSub>
                        <m:sSubPr>
                          <m:ctrlPr>
                            <a:rPr lang="uk-UA" sz="2400" i="1">
                              <a:latin typeface="Cambria Math" panose="02040503050406030204" pitchFamily="18" charset="0"/>
                            </a:rPr>
                          </m:ctrlPr>
                        </m:sSubPr>
                        <m:e>
                          <m:r>
                            <a:rPr lang="uk-UA" sz="2400">
                              <a:latin typeface="Cambria Math" panose="02040503050406030204" pitchFamily="18" charset="0"/>
                            </a:rPr>
                            <m:t>П</m:t>
                          </m:r>
                        </m:e>
                        <m:sub>
                          <m:r>
                            <a:rPr lang="uk-UA" sz="2400" baseline="-25000">
                              <a:latin typeface="Cambria Math" panose="02040503050406030204" pitchFamily="18" charset="0"/>
                            </a:rPr>
                            <m:t>ДОК</m:t>
                          </m:r>
                        </m:sub>
                      </m:sSub>
                      <m:r>
                        <a:rPr lang="uk-UA" sz="2400">
                          <a:latin typeface="Cambria Math" panose="02040503050406030204" pitchFamily="18" charset="0"/>
                        </a:rPr>
                        <m:t>×</m:t>
                      </m:r>
                      <m:sSub>
                        <m:sSubPr>
                          <m:ctrlPr>
                            <a:rPr lang="uk-UA" sz="2400" i="1">
                              <a:latin typeface="Cambria Math" panose="02040503050406030204" pitchFamily="18" charset="0"/>
                            </a:rPr>
                          </m:ctrlPr>
                        </m:sSubPr>
                        <m:e>
                          <m:r>
                            <a:rPr lang="uk-UA" sz="2400">
                              <a:latin typeface="Cambria Math" panose="02040503050406030204" pitchFamily="18" charset="0"/>
                            </a:rPr>
                            <m:t>С</m:t>
                          </m:r>
                        </m:e>
                        <m:sub>
                          <m:r>
                            <a:rPr lang="uk-UA" sz="2400" baseline="-25000">
                              <a:latin typeface="Cambria Math" panose="02040503050406030204" pitchFamily="18" charset="0"/>
                            </a:rPr>
                            <m:t>ДОК</m:t>
                          </m:r>
                        </m:sub>
                      </m:sSub>
                      <m:r>
                        <a:rPr lang="uk-UA" sz="2400" i="1">
                          <a:latin typeface="Cambria Math" panose="02040503050406030204" pitchFamily="18" charset="0"/>
                        </a:rPr>
                        <m:t>×</m:t>
                      </m:r>
                      <m:sSub>
                        <m:sSubPr>
                          <m:ctrlPr>
                            <a:rPr lang="uk-UA" sz="2400" i="1">
                              <a:latin typeface="Cambria Math" panose="02040503050406030204" pitchFamily="18" charset="0"/>
                            </a:rPr>
                          </m:ctrlPr>
                        </m:sSubPr>
                        <m:e>
                          <m:r>
                            <a:rPr lang="uk-UA" sz="2400">
                              <a:latin typeface="Cambria Math" panose="02040503050406030204" pitchFamily="18" charset="0"/>
                            </a:rPr>
                            <m:t>ПЧ</m:t>
                          </m:r>
                        </m:e>
                        <m:sub>
                          <m:r>
                            <a:rPr lang="uk-UA" sz="2400" baseline="-25000">
                              <a:latin typeface="Cambria Math" panose="02040503050406030204" pitchFamily="18" charset="0"/>
                            </a:rPr>
                            <m:t>ДОК</m:t>
                          </m:r>
                        </m:sub>
                      </m:sSub>
                      <m:r>
                        <a:rPr lang="uk-UA" sz="2400" baseline="-25000">
                          <a:latin typeface="Cambria Math" panose="02040503050406030204" pitchFamily="18" charset="0"/>
                        </a:rPr>
                        <m:t>×</m:t>
                      </m:r>
                      <m:sSub>
                        <m:sSubPr>
                          <m:ctrlPr>
                            <a:rPr lang="uk-UA" sz="2400" i="1" baseline="-25000">
                              <a:latin typeface="Cambria Math" panose="02040503050406030204" pitchFamily="18" charset="0"/>
                            </a:rPr>
                          </m:ctrlPr>
                        </m:sSubPr>
                        <m:e>
                          <m:r>
                            <a:rPr lang="uk-UA" sz="2400">
                              <a:latin typeface="Cambria Math" panose="02040503050406030204" pitchFamily="18" charset="0"/>
                            </a:rPr>
                            <m:t>М</m:t>
                          </m:r>
                        </m:e>
                        <m:sub>
                          <m:r>
                            <a:rPr lang="uk-UA" sz="2400" baseline="-25000">
                              <a:latin typeface="Cambria Math" panose="02040503050406030204" pitchFamily="18" charset="0"/>
                            </a:rPr>
                            <m:t>ДОК</m:t>
                          </m:r>
                        </m:sub>
                      </m:sSub>
                    </m:oMath>
                  </m:oMathPara>
                </a14:m>
                <a:endParaRPr lang="uk-UA" sz="2400" baseline="-25000" dirty="0">
                  <a:latin typeface="Times New Roman" panose="02020603050405020304" pitchFamily="18" charset="0"/>
                  <a:cs typeface="Times New Roman" panose="02020603050405020304" pitchFamily="18" charset="0"/>
                </a:endParaRPr>
              </a:p>
              <a:p>
                <a:pPr marL="0" indent="0">
                  <a:buNone/>
                </a:pPr>
                <a:endParaRPr lang="uk-UA" sz="1200" baseline="-25000" dirty="0">
                  <a:latin typeface="Times New Roman" panose="02020603050405020304" pitchFamily="18" charset="0"/>
                  <a:cs typeface="Times New Roman" panose="02020603050405020304" pitchFamily="18" charset="0"/>
                </a:endParaRPr>
              </a:p>
              <a:p>
                <a:r>
                  <a:rPr lang="uk-UA" sz="1800" b="1" dirty="0">
                    <a:latin typeface="Times New Roman" panose="02020603050405020304" pitchFamily="18" charset="0"/>
                    <a:cs typeface="Times New Roman" panose="02020603050405020304" pitchFamily="18" charset="0"/>
                  </a:rPr>
                  <a:t>ВН</a:t>
                </a:r>
                <a:r>
                  <a:rPr lang="uk-UA" sz="1800" dirty="0">
                    <a:latin typeface="Times New Roman" panose="02020603050405020304" pitchFamily="18" charset="0"/>
                    <a:cs typeface="Times New Roman" panose="02020603050405020304" pitchFamily="18" charset="0"/>
                  </a:rPr>
                  <a:t> – види невизначеностей;</a:t>
                </a:r>
              </a:p>
              <a:p>
                <a:r>
                  <a:rPr lang="uk-UA" sz="1800" b="1" dirty="0">
                    <a:latin typeface="Times New Roman" panose="02020603050405020304" pitchFamily="18" charset="0"/>
                    <a:cs typeface="Times New Roman" panose="02020603050405020304" pitchFamily="18" charset="0"/>
                  </a:rPr>
                  <a:t>П</a:t>
                </a:r>
                <a:r>
                  <a:rPr lang="uk-UA" sz="1800" dirty="0">
                    <a:latin typeface="Times New Roman" panose="02020603050405020304" pitchFamily="18" charset="0"/>
                    <a:cs typeface="Times New Roman" panose="02020603050405020304" pitchFamily="18" charset="0"/>
                  </a:rPr>
                  <a:t> – підходи до перепланування;</a:t>
                </a:r>
              </a:p>
              <a:p>
                <a:r>
                  <a:rPr lang="uk-UA" sz="1800" b="1" dirty="0">
                    <a:latin typeface="Times New Roman" panose="02020603050405020304" pitchFamily="18" charset="0"/>
                    <a:cs typeface="Times New Roman" panose="02020603050405020304" pitchFamily="18" charset="0"/>
                  </a:rPr>
                  <a:t>С</a:t>
                </a:r>
                <a:r>
                  <a:rPr lang="uk-UA" sz="1800" dirty="0">
                    <a:latin typeface="Times New Roman" panose="02020603050405020304" pitchFamily="18" charset="0"/>
                    <a:cs typeface="Times New Roman" panose="02020603050405020304" pitchFamily="18" charset="0"/>
                  </a:rPr>
                  <a:t> – стратегія перепланування;</a:t>
                </a:r>
              </a:p>
              <a:p>
                <a:r>
                  <a:rPr lang="uk-UA" sz="1800" b="1" dirty="0">
                    <a:latin typeface="Times New Roman" panose="02020603050405020304" pitchFamily="18" charset="0"/>
                    <a:cs typeface="Times New Roman" panose="02020603050405020304" pitchFamily="18" charset="0"/>
                  </a:rPr>
                  <a:t>ПЧ</a:t>
                </a:r>
                <a:r>
                  <a:rPr lang="uk-UA" sz="1800" dirty="0">
                    <a:latin typeface="Times New Roman" panose="02020603050405020304" pitchFamily="18" charset="0"/>
                    <a:cs typeface="Times New Roman" panose="02020603050405020304" pitchFamily="18" charset="0"/>
                  </a:rPr>
                  <a:t> – політика вбору часу перепланування;</a:t>
                </a:r>
              </a:p>
              <a:p>
                <a:r>
                  <a:rPr lang="uk-UA" sz="1800" b="1" dirty="0">
                    <a:latin typeface="Times New Roman" panose="02020603050405020304" pitchFamily="18" charset="0"/>
                    <a:cs typeface="Times New Roman" panose="02020603050405020304" pitchFamily="18" charset="0"/>
                  </a:rPr>
                  <a:t>М</a:t>
                </a:r>
                <a:r>
                  <a:rPr lang="uk-UA" sz="1800" dirty="0">
                    <a:latin typeface="Times New Roman" panose="02020603050405020304" pitchFamily="18" charset="0"/>
                    <a:cs typeface="Times New Roman" panose="02020603050405020304" pitchFamily="18" charset="0"/>
                  </a:rPr>
                  <a:t> – метод перепланування.</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5871990" y="1525437"/>
                <a:ext cx="6092328" cy="4351338"/>
              </a:xfrm>
              <a:prstGeom prst="rect">
                <a:avLst/>
              </a:prstGeom>
              <a:blipFill>
                <a:blip r:embed="rId3"/>
                <a:stretch>
                  <a:fillRect l="-1500" t="-1961"/>
                </a:stretch>
              </a:blipFill>
            </p:spPr>
            <p:txBody>
              <a:bodyPr/>
              <a:lstStyle/>
              <a:p>
                <a:r>
                  <a:rPr lang="uk-UA">
                    <a:noFill/>
                  </a:rPr>
                  <a:t> </a:t>
                </a:r>
              </a:p>
            </p:txBody>
          </p:sp>
        </mc:Fallback>
      </mc:AlternateContent>
    </p:spTree>
    <p:extLst>
      <p:ext uri="{BB962C8B-B14F-4D97-AF65-F5344CB8AC3E}">
        <p14:creationId xmlns:p14="http://schemas.microsoft.com/office/powerpoint/2010/main" val="408595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836" y="210891"/>
            <a:ext cx="11023964" cy="1325563"/>
          </a:xfrm>
        </p:spPr>
        <p:txBody>
          <a:bodyPr>
            <a:normAutofit/>
          </a:bodyPr>
          <a:lstStyle/>
          <a:p>
            <a:r>
              <a:rPr lang="uk-UA" sz="4000" dirty="0">
                <a:latin typeface="Times New Roman" panose="02020603050405020304" pitchFamily="18" charset="0"/>
                <a:cs typeface="Times New Roman" panose="02020603050405020304" pitchFamily="18" charset="0"/>
              </a:rPr>
              <a:t>Повний функціональний орграф процесу вибору значень ВДП СОУ</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175" y="1683537"/>
                <a:ext cx="5519579" cy="4715750"/>
              </a:xfrm>
            </p:spPr>
            <p:txBody>
              <a:bodyPr>
                <a:noAutofit/>
              </a:bodyPr>
              <a:lstStyle/>
              <a:p>
                <a:pPr marL="0" indent="0">
                  <a:buNone/>
                </a:pPr>
                <a:r>
                  <a:rPr lang="uk-UA" sz="2000" b="1" i="1" dirty="0">
                    <a:latin typeface="Times New Roman" panose="02020603050405020304" pitchFamily="18" charset="0"/>
                    <a:cs typeface="Times New Roman" panose="02020603050405020304" pitchFamily="18" charset="0"/>
                  </a:rPr>
                  <a:t>Раціональна траєкторія tr</a:t>
                </a:r>
                <a:r>
                  <a:rPr lang="en-US" sz="2000" b="1" baseline="-25000" dirty="0">
                    <a:latin typeface="Times New Roman" panose="02020603050405020304" pitchFamily="18" charset="0"/>
                    <a:cs typeface="Times New Roman" panose="02020603050405020304" pitchFamily="18" charset="0"/>
                  </a:rPr>
                  <a:t>r</a:t>
                </a:r>
                <a:r>
                  <a:rPr lang="uk-UA" sz="2000" b="1" dirty="0">
                    <a:latin typeface="Times New Roman" panose="02020603050405020304" pitchFamily="18" charset="0"/>
                    <a:cs typeface="Times New Roman" panose="02020603050405020304" pitchFamily="18" charset="0"/>
                  </a:rPr>
                  <a:t> </a:t>
                </a:r>
                <a:r>
                  <a:rPr lang="uk-UA" sz="2000" b="1" i="1" dirty="0">
                    <a:latin typeface="Times New Roman" panose="02020603050405020304" pitchFamily="18" charset="0"/>
                    <a:cs typeface="Times New Roman" panose="02020603050405020304" pitchFamily="18" charset="0"/>
                  </a:rPr>
                  <a:t>руху </a:t>
                </a:r>
                <a:r>
                  <a:rPr lang="uk-UA" sz="2000" dirty="0">
                    <a:latin typeface="Times New Roman" panose="02020603050405020304" pitchFamily="18" charset="0"/>
                    <a:cs typeface="Times New Roman" panose="02020603050405020304" pitchFamily="18" charset="0"/>
                  </a:rPr>
                  <a:t>– слід у послідовності етапів вибору значень ВДП СОУ, що визначається перетином складових моделей СОУ з максимальними показниками</a:t>
                </a:r>
                <a:r>
                  <a:rPr lang="en-US" sz="2000" dirty="0">
                    <a:latin typeface="Times New Roman" panose="02020603050405020304" pitchFamily="18" charset="0"/>
                    <a:cs typeface="Times New Roman" panose="02020603050405020304" pitchFamily="18" charset="0"/>
                  </a:rPr>
                  <a:t> </a:t>
                </a:r>
                <a:r>
                  <a:rPr lang="uk-UA" sz="2000" dirty="0">
                    <a:latin typeface="Times New Roman" panose="02020603050405020304" pitchFamily="18" charset="0"/>
                    <a:cs typeface="Times New Roman" panose="02020603050405020304" pitchFamily="18" charset="0"/>
                  </a:rPr>
                  <a:t>відповідності вимогам та обмеженням ГВС.</a:t>
                </a:r>
              </a:p>
              <a:p>
                <a:pPr marL="0" lvl="0" indent="0">
                  <a:buNone/>
                </a:pPr>
                <a14:m>
                  <m:oMathPara xmlns:m="http://schemas.openxmlformats.org/officeDocument/2006/math">
                    <m:oMathParaPr>
                      <m:jc m:val="centerGroup"/>
                    </m:oMathParaPr>
                    <m:oMath xmlns:m="http://schemas.openxmlformats.org/officeDocument/2006/math">
                      <m:r>
                        <a:rPr lang="uk-UA" sz="2000">
                          <a:latin typeface="Cambria Math" panose="02040503050406030204" pitchFamily="18" charset="0"/>
                        </a:rPr>
                        <m:t>СОУ →</m:t>
                      </m:r>
                      <m:sSub>
                        <m:sSubPr>
                          <m:ctrlPr>
                            <a:rPr lang="uk-UA" sz="2000" i="1">
                              <a:latin typeface="Cambria Math" panose="02040503050406030204" pitchFamily="18" charset="0"/>
                            </a:rPr>
                          </m:ctrlPr>
                        </m:sSubPr>
                        <m:e>
                          <m:r>
                            <a:rPr lang="uk-UA" sz="2000" i="1">
                              <a:latin typeface="Cambria Math" panose="02040503050406030204" pitchFamily="18" charset="0"/>
                            </a:rPr>
                            <m:t>𝑡𝑟</m:t>
                          </m:r>
                        </m:e>
                        <m:sub>
                          <m:r>
                            <a:rPr lang="en-US" sz="2000" b="0" i="1" smtClean="0">
                              <a:latin typeface="Cambria Math" panose="02040503050406030204" pitchFamily="18" charset="0"/>
                            </a:rPr>
                            <m:t>𝑟</m:t>
                          </m:r>
                          <m:r>
                            <a:rPr lang="uk-UA" sz="2000" i="1">
                              <a:latin typeface="Cambria Math" panose="02040503050406030204" pitchFamily="18" charset="0"/>
                            </a:rPr>
                            <m:t>.</m:t>
                          </m:r>
                        </m:sub>
                      </m:sSub>
                      <m:r>
                        <a:rPr lang="uk-UA" sz="2000">
                          <a:latin typeface="Cambria Math" panose="02040503050406030204" pitchFamily="18" charset="0"/>
                        </a:rPr>
                        <m:t>⊂</m:t>
                      </m:r>
                      <m:sSub>
                        <m:sSubPr>
                          <m:ctrlPr>
                            <a:rPr lang="uk-UA" sz="2000" i="1">
                              <a:latin typeface="Cambria Math" panose="02040503050406030204" pitchFamily="18" charset="0"/>
                            </a:rPr>
                          </m:ctrlPr>
                        </m:sSubPr>
                        <m:e>
                          <m:r>
                            <a:rPr lang="uk-UA" sz="2000">
                              <a:latin typeface="Cambria Math" panose="02040503050406030204" pitchFamily="18" charset="0"/>
                            </a:rPr>
                            <m:t>ВН</m:t>
                          </m:r>
                        </m:e>
                        <m:sub>
                          <m:r>
                            <a:rPr lang="uk-UA" sz="2000">
                              <a:latin typeface="Cambria Math" panose="02040503050406030204" pitchFamily="18" charset="0"/>
                            </a:rPr>
                            <m:t>р</m:t>
                          </m:r>
                        </m:sub>
                      </m:sSub>
                      <m:r>
                        <a:rPr lang="uk-UA" sz="2000">
                          <a:latin typeface="Cambria Math" panose="02040503050406030204" pitchFamily="18" charset="0"/>
                        </a:rPr>
                        <m:t>×</m:t>
                      </m:r>
                      <m:sSub>
                        <m:sSubPr>
                          <m:ctrlPr>
                            <a:rPr lang="uk-UA" sz="2000" i="1">
                              <a:latin typeface="Cambria Math" panose="02040503050406030204" pitchFamily="18" charset="0"/>
                            </a:rPr>
                          </m:ctrlPr>
                        </m:sSubPr>
                        <m:e>
                          <m:r>
                            <a:rPr lang="uk-UA" sz="2000">
                              <a:latin typeface="Cambria Math" panose="02040503050406030204" pitchFamily="18" charset="0"/>
                            </a:rPr>
                            <m:t>П</m:t>
                          </m:r>
                        </m:e>
                        <m:sub>
                          <m:r>
                            <a:rPr lang="uk-UA" sz="2000" baseline="-25000">
                              <a:latin typeface="Cambria Math" panose="02040503050406030204" pitchFamily="18" charset="0"/>
                            </a:rPr>
                            <m:t>ПР</m:t>
                          </m:r>
                        </m:sub>
                      </m:sSub>
                      <m:r>
                        <a:rPr lang="uk-UA" sz="2000">
                          <a:latin typeface="Cambria Math" panose="02040503050406030204" pitchFamily="18" charset="0"/>
                        </a:rPr>
                        <m:t>×</m:t>
                      </m:r>
                      <m:sSub>
                        <m:sSubPr>
                          <m:ctrlPr>
                            <a:rPr lang="uk-UA" sz="2000" i="1">
                              <a:latin typeface="Cambria Math" panose="02040503050406030204" pitchFamily="18" charset="0"/>
                            </a:rPr>
                          </m:ctrlPr>
                        </m:sSubPr>
                        <m:e>
                          <m:r>
                            <a:rPr lang="uk-UA" sz="2000">
                              <a:latin typeface="Cambria Math" panose="02040503050406030204" pitchFamily="18" charset="0"/>
                            </a:rPr>
                            <m:t>С</m:t>
                          </m:r>
                        </m:e>
                        <m:sub>
                          <m:r>
                            <a:rPr lang="uk-UA" sz="2000" baseline="-25000">
                              <a:latin typeface="Cambria Math" panose="02040503050406030204" pitchFamily="18" charset="0"/>
                            </a:rPr>
                            <m:t>КП</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a:latin typeface="Cambria Math" panose="02040503050406030204" pitchFamily="18" charset="0"/>
                            </a:rPr>
                            <m:t>ПЧ</m:t>
                          </m:r>
                        </m:e>
                        <m:sub>
                          <m:r>
                            <a:rPr lang="uk-UA" sz="2000" baseline="-25000">
                              <a:latin typeface="Cambria Math" panose="02040503050406030204" pitchFamily="18" charset="0"/>
                            </a:rPr>
                            <m:t>ПД</m:t>
                          </m:r>
                        </m:sub>
                      </m:sSub>
                      <m:r>
                        <a:rPr lang="uk-UA" sz="2000" baseline="-25000">
                          <a:latin typeface="Cambria Math" panose="02040503050406030204" pitchFamily="18" charset="0"/>
                        </a:rPr>
                        <m:t>×</m:t>
                      </m:r>
                      <m:sSub>
                        <m:sSubPr>
                          <m:ctrlPr>
                            <a:rPr lang="uk-UA" sz="2000" i="1" baseline="-25000">
                              <a:latin typeface="Cambria Math" panose="02040503050406030204" pitchFamily="18" charset="0"/>
                            </a:rPr>
                          </m:ctrlPr>
                        </m:sSubPr>
                        <m:e>
                          <m:r>
                            <a:rPr lang="uk-UA" sz="2000">
                              <a:latin typeface="Cambria Math" panose="02040503050406030204" pitchFamily="18" charset="0"/>
                            </a:rPr>
                            <m:t>М</m:t>
                          </m:r>
                        </m:e>
                        <m:sub>
                          <m:r>
                            <a:rPr lang="uk-UA" sz="2000" baseline="-25000">
                              <a:latin typeface="Cambria Math" panose="02040503050406030204" pitchFamily="18" charset="0"/>
                            </a:rPr>
                            <m:t>СУ</m:t>
                          </m:r>
                        </m:sub>
                      </m:sSub>
                    </m:oMath>
                  </m:oMathPara>
                </a14:m>
                <a:endParaRPr lang="uk-UA" sz="2000" dirty="0">
                  <a:latin typeface="Times New Roman" panose="02020603050405020304" pitchFamily="18" charset="0"/>
                  <a:cs typeface="Times New Roman" panose="02020603050405020304" pitchFamily="18" charset="0"/>
                </a:endParaRPr>
              </a:p>
              <a:p>
                <a:pPr lvl="0"/>
                <a:r>
                  <a:rPr lang="uk-UA" sz="1400" dirty="0">
                    <a:latin typeface="Times New Roman" panose="02020603050405020304" pitchFamily="18" charset="0"/>
                    <a:cs typeface="Times New Roman" panose="02020603050405020304" pitchFamily="18" charset="0"/>
                  </a:rPr>
                  <a:t>ВН – види невизначеностей (ВН</a:t>
                </a:r>
                <a:r>
                  <a:rPr lang="uk-UA" sz="1400" baseline="-25000" dirty="0">
                    <a:latin typeface="Times New Roman" panose="02020603050405020304" pitchFamily="18" charset="0"/>
                    <a:cs typeface="Times New Roman" panose="02020603050405020304" pitchFamily="18" charset="0"/>
                  </a:rPr>
                  <a:t>Р</a:t>
                </a:r>
                <a:r>
                  <a:rPr lang="uk-UA" sz="1400" dirty="0">
                    <a:latin typeface="Times New Roman" panose="02020603050405020304" pitchFamily="18" charset="0"/>
                    <a:cs typeface="Times New Roman" panose="02020603050405020304" pitchFamily="18" charset="0"/>
                  </a:rPr>
                  <a:t> – пов’язані з ресурсами, ВН</a:t>
                </a:r>
                <a:r>
                  <a:rPr lang="uk-UA" sz="1400" baseline="-25000" dirty="0">
                    <a:latin typeface="Times New Roman" panose="02020603050405020304" pitchFamily="18" charset="0"/>
                    <a:cs typeface="Times New Roman" panose="02020603050405020304" pitchFamily="18" charset="0"/>
                  </a:rPr>
                  <a:t>З</a:t>
                </a:r>
                <a:r>
                  <a:rPr lang="uk-UA" sz="1400" dirty="0">
                    <a:latin typeface="Times New Roman" panose="02020603050405020304" pitchFamily="18" charset="0"/>
                    <a:cs typeface="Times New Roman" panose="02020603050405020304" pitchFamily="18" charset="0"/>
                  </a:rPr>
                  <a:t> – з задачами);</a:t>
                </a:r>
              </a:p>
              <a:p>
                <a:pPr lvl="0"/>
                <a:r>
                  <a:rPr lang="uk-UA" sz="1400" dirty="0">
                    <a:latin typeface="Times New Roman" panose="02020603050405020304" pitchFamily="18" charset="0"/>
                    <a:cs typeface="Times New Roman" panose="02020603050405020304" pitchFamily="18" charset="0"/>
                  </a:rPr>
                  <a:t>П – підходи до перепланування (П</a:t>
                </a:r>
                <a:r>
                  <a:rPr lang="uk-UA" sz="1400" baseline="-25000" dirty="0">
                    <a:latin typeface="Times New Roman" panose="02020603050405020304" pitchFamily="18" charset="0"/>
                    <a:cs typeface="Times New Roman" panose="02020603050405020304" pitchFamily="18" charset="0"/>
                  </a:rPr>
                  <a:t>Р</a:t>
                </a:r>
                <a:r>
                  <a:rPr lang="uk-UA" sz="1400" dirty="0">
                    <a:latin typeface="Times New Roman" panose="02020603050405020304" pitchFamily="18" charset="0"/>
                    <a:cs typeface="Times New Roman" panose="02020603050405020304" pitchFamily="18" charset="0"/>
                  </a:rPr>
                  <a:t> – реактивний, П</a:t>
                </a:r>
                <a:r>
                  <a:rPr lang="uk-UA" sz="1400" baseline="-25000" dirty="0">
                    <a:latin typeface="Times New Roman" panose="02020603050405020304" pitchFamily="18" charset="0"/>
                    <a:cs typeface="Times New Roman" panose="02020603050405020304" pitchFamily="18" charset="0"/>
                  </a:rPr>
                  <a:t>ПР</a:t>
                </a:r>
                <a:r>
                  <a:rPr lang="uk-UA" sz="1400" dirty="0">
                    <a:latin typeface="Times New Roman" panose="02020603050405020304" pitchFamily="18" charset="0"/>
                    <a:cs typeface="Times New Roman" panose="02020603050405020304" pitchFamily="18" charset="0"/>
                  </a:rPr>
                  <a:t> – прогностично-реактивний, П</a:t>
                </a:r>
                <a:r>
                  <a:rPr lang="uk-UA" sz="1400" baseline="-25000" dirty="0">
                    <a:latin typeface="Times New Roman" panose="02020603050405020304" pitchFamily="18" charset="0"/>
                    <a:cs typeface="Times New Roman" panose="02020603050405020304" pitchFamily="18" charset="0"/>
                  </a:rPr>
                  <a:t>РПР</a:t>
                </a:r>
                <a:r>
                  <a:rPr lang="uk-UA" sz="1400" dirty="0">
                    <a:latin typeface="Times New Roman" panose="02020603050405020304" pitchFamily="18" charset="0"/>
                    <a:cs typeface="Times New Roman" panose="02020603050405020304" pitchFamily="18" charset="0"/>
                  </a:rPr>
                  <a:t> – робастний прогностично-реактивний, П</a:t>
                </a:r>
                <a:r>
                  <a:rPr lang="uk-UA" sz="1400" baseline="-25000" dirty="0">
                    <a:latin typeface="Times New Roman" panose="02020603050405020304" pitchFamily="18" charset="0"/>
                    <a:cs typeface="Times New Roman" panose="02020603050405020304" pitchFamily="18" charset="0"/>
                  </a:rPr>
                  <a:t>РП</a:t>
                </a:r>
                <a:r>
                  <a:rPr lang="uk-UA" sz="1400" dirty="0">
                    <a:latin typeface="Times New Roman" panose="02020603050405020304" pitchFamily="18" charset="0"/>
                    <a:cs typeface="Times New Roman" panose="02020603050405020304" pitchFamily="18" charset="0"/>
                  </a:rPr>
                  <a:t> – робастний превентивний); </a:t>
                </a:r>
              </a:p>
              <a:p>
                <a:pPr lvl="0"/>
                <a:r>
                  <a:rPr lang="uk-UA" sz="1400" dirty="0">
                    <a:latin typeface="Times New Roman" panose="02020603050405020304" pitchFamily="18" charset="0"/>
                    <a:cs typeface="Times New Roman" panose="02020603050405020304" pitchFamily="18" charset="0"/>
                  </a:rPr>
                  <a:t>С – стратегія перепланування (С</a:t>
                </a:r>
                <a:r>
                  <a:rPr lang="uk-UA" sz="1400" baseline="-25000" dirty="0">
                    <a:latin typeface="Times New Roman" panose="02020603050405020304" pitchFamily="18" charset="0"/>
                    <a:cs typeface="Times New Roman" panose="02020603050405020304" pitchFamily="18" charset="0"/>
                  </a:rPr>
                  <a:t>ПП</a:t>
                </a:r>
                <a:r>
                  <a:rPr lang="uk-UA" sz="1400" dirty="0">
                    <a:latin typeface="Times New Roman" panose="02020603050405020304" pitchFamily="18" charset="0"/>
                    <a:cs typeface="Times New Roman" panose="02020603050405020304" pitchFamily="18" charset="0"/>
                  </a:rPr>
                  <a:t> – повне перепланування, С</a:t>
                </a:r>
                <a:r>
                  <a:rPr lang="uk-UA" sz="1400" baseline="-25000" dirty="0">
                    <a:latin typeface="Times New Roman" panose="02020603050405020304" pitchFamily="18" charset="0"/>
                    <a:cs typeface="Times New Roman" panose="02020603050405020304" pitchFamily="18" charset="0"/>
                  </a:rPr>
                  <a:t>КП</a:t>
                </a:r>
                <a:r>
                  <a:rPr lang="uk-UA" sz="1400" dirty="0">
                    <a:latin typeface="Times New Roman" panose="02020603050405020304" pitchFamily="18" charset="0"/>
                    <a:cs typeface="Times New Roman" panose="02020603050405020304" pitchFamily="18" charset="0"/>
                  </a:rPr>
                  <a:t> – корекція плану); </a:t>
                </a:r>
              </a:p>
              <a:p>
                <a:pPr lvl="0"/>
                <a:r>
                  <a:rPr lang="uk-UA" sz="1400" dirty="0">
                    <a:latin typeface="Times New Roman" panose="02020603050405020304" pitchFamily="18" charset="0"/>
                    <a:cs typeface="Times New Roman" panose="02020603050405020304" pitchFamily="18" charset="0"/>
                  </a:rPr>
                  <a:t>ПЧ – політика вбору часу перепланування (ПЧ</a:t>
                </a:r>
                <a:r>
                  <a:rPr lang="uk-UA" sz="1400" baseline="-25000" dirty="0">
                    <a:latin typeface="Times New Roman" panose="02020603050405020304" pitchFamily="18" charset="0"/>
                    <a:cs typeface="Times New Roman" panose="02020603050405020304" pitchFamily="18" charset="0"/>
                  </a:rPr>
                  <a:t>П</a:t>
                </a:r>
                <a:r>
                  <a:rPr lang="uk-UA" sz="1400" dirty="0">
                    <a:latin typeface="Times New Roman" panose="02020603050405020304" pitchFamily="18" charset="0"/>
                    <a:cs typeface="Times New Roman" panose="02020603050405020304" pitchFamily="18" charset="0"/>
                  </a:rPr>
                  <a:t> – періодична, ПЧ</a:t>
                </a:r>
                <a:r>
                  <a:rPr lang="uk-UA" sz="1400" baseline="-25000" dirty="0">
                    <a:latin typeface="Times New Roman" panose="02020603050405020304" pitchFamily="18" charset="0"/>
                    <a:cs typeface="Times New Roman" panose="02020603050405020304" pitchFamily="18" charset="0"/>
                  </a:rPr>
                  <a:t>ПД</a:t>
                </a:r>
                <a:r>
                  <a:rPr lang="uk-UA" sz="1400" dirty="0">
                    <a:latin typeface="Times New Roman" panose="02020603050405020304" pitchFamily="18" charset="0"/>
                    <a:cs typeface="Times New Roman" panose="02020603050405020304" pitchFamily="18" charset="0"/>
                  </a:rPr>
                  <a:t> – подієва, ПЧ</a:t>
                </a:r>
                <a:r>
                  <a:rPr lang="uk-UA" sz="1400" baseline="-25000" dirty="0">
                    <a:latin typeface="Times New Roman" panose="02020603050405020304" pitchFamily="18" charset="0"/>
                    <a:cs typeface="Times New Roman" panose="02020603050405020304" pitchFamily="18" charset="0"/>
                  </a:rPr>
                  <a:t>Г</a:t>
                </a:r>
                <a:r>
                  <a:rPr lang="uk-UA" sz="1400" dirty="0">
                    <a:latin typeface="Times New Roman" panose="02020603050405020304" pitchFamily="18" charset="0"/>
                    <a:cs typeface="Times New Roman" panose="02020603050405020304" pitchFamily="18" charset="0"/>
                  </a:rPr>
                  <a:t> - гібридна);</a:t>
                </a:r>
              </a:p>
              <a:p>
                <a:pPr lvl="0"/>
                <a:r>
                  <a:rPr lang="uk-UA" sz="1400" dirty="0">
                    <a:latin typeface="Times New Roman" panose="02020603050405020304" pitchFamily="18" charset="0"/>
                    <a:cs typeface="Times New Roman" panose="02020603050405020304" pitchFamily="18" charset="0"/>
                  </a:rPr>
                  <a:t>М – метод перепланування (М</a:t>
                </a:r>
                <a:r>
                  <a:rPr lang="uk-UA" sz="1400" baseline="-25000" dirty="0">
                    <a:latin typeface="Times New Roman" panose="02020603050405020304" pitchFamily="18" charset="0"/>
                    <a:cs typeface="Times New Roman" panose="02020603050405020304" pitchFamily="18" charset="0"/>
                  </a:rPr>
                  <a:t>ПД</a:t>
                </a:r>
                <a:r>
                  <a:rPr lang="uk-UA" sz="1400" dirty="0">
                    <a:latin typeface="Times New Roman" panose="02020603050405020304" pitchFamily="18" charset="0"/>
                    <a:cs typeface="Times New Roman" panose="02020603050405020304" pitchFamily="18" charset="0"/>
                  </a:rPr>
                  <a:t> – правила диспетчеризації, М</a:t>
                </a:r>
                <a:r>
                  <a:rPr lang="uk-UA" sz="1400" baseline="-25000" dirty="0">
                    <a:latin typeface="Times New Roman" panose="02020603050405020304" pitchFamily="18" charset="0"/>
                    <a:cs typeface="Times New Roman" panose="02020603050405020304" pitchFamily="18" charset="0"/>
                  </a:rPr>
                  <a:t>Е</a:t>
                </a:r>
                <a:r>
                  <a:rPr lang="uk-UA" sz="1400" dirty="0">
                    <a:latin typeface="Times New Roman" panose="02020603050405020304" pitchFamily="18" charset="0"/>
                    <a:cs typeface="Times New Roman" panose="02020603050405020304" pitchFamily="18" charset="0"/>
                  </a:rPr>
                  <a:t> – евристики, М</a:t>
                </a:r>
                <a:r>
                  <a:rPr lang="uk-UA" sz="1400" baseline="-25000" dirty="0">
                    <a:latin typeface="Times New Roman" panose="02020603050405020304" pitchFamily="18" charset="0"/>
                    <a:cs typeface="Times New Roman" panose="02020603050405020304" pitchFamily="18" charset="0"/>
                  </a:rPr>
                  <a:t>МЕ</a:t>
                </a:r>
                <a:r>
                  <a:rPr lang="uk-UA" sz="1400" dirty="0">
                    <a:latin typeface="Times New Roman" panose="02020603050405020304" pitchFamily="18" charset="0"/>
                    <a:cs typeface="Times New Roman" panose="02020603050405020304" pitchFamily="18" charset="0"/>
                  </a:rPr>
                  <a:t> – метаевристики, М</a:t>
                </a:r>
                <a:r>
                  <a:rPr lang="uk-UA" sz="1400" baseline="-25000" dirty="0">
                    <a:latin typeface="Times New Roman" panose="02020603050405020304" pitchFamily="18" charset="0"/>
                    <a:cs typeface="Times New Roman" panose="02020603050405020304" pitchFamily="18" charset="0"/>
                  </a:rPr>
                  <a:t>СУ</a:t>
                </a:r>
                <a:r>
                  <a:rPr lang="uk-UA" sz="1400" dirty="0">
                    <a:latin typeface="Times New Roman" panose="02020603050405020304" pitchFamily="18" charset="0"/>
                    <a:cs typeface="Times New Roman" panose="02020603050405020304" pitchFamily="18" charset="0"/>
                  </a:rPr>
                  <a:t> – ситуаційне управління, М</a:t>
                </a:r>
                <a:r>
                  <a:rPr lang="uk-UA" sz="1400" baseline="-25000" dirty="0">
                    <a:latin typeface="Times New Roman" panose="02020603050405020304" pitchFamily="18" charset="0"/>
                    <a:cs typeface="Times New Roman" panose="02020603050405020304" pitchFamily="18" charset="0"/>
                  </a:rPr>
                  <a:t>МАС</a:t>
                </a:r>
                <a:r>
                  <a:rPr lang="uk-UA" sz="1400" dirty="0">
                    <a:latin typeface="Times New Roman" panose="02020603050405020304" pitchFamily="18" charset="0"/>
                    <a:cs typeface="Times New Roman" panose="02020603050405020304" pitchFamily="18" charset="0"/>
                  </a:rPr>
                  <a:t> - мультиагентні системи).</a:t>
                </a:r>
              </a:p>
              <a:p>
                <a:pPr marL="0" indent="0">
                  <a:buNone/>
                </a:pPr>
                <a:endParaRPr lang="uk-UA" sz="1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8175" y="1683537"/>
                <a:ext cx="5519579" cy="4715750"/>
              </a:xfrm>
              <a:blipFill>
                <a:blip r:embed="rId2"/>
                <a:stretch>
                  <a:fillRect l="-1215" t="-1292" b="-1034"/>
                </a:stretch>
              </a:blipFill>
            </p:spPr>
            <p:txBody>
              <a:bodyPr/>
              <a:lstStyle/>
              <a:p>
                <a:r>
                  <a:rPr lang="uk-UA">
                    <a:noFill/>
                  </a:rPr>
                  <a:t> </a:t>
                </a:r>
              </a:p>
            </p:txBody>
          </p:sp>
        </mc:Fallback>
      </mc:AlternateContent>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13</a:t>
            </a:fld>
            <a:endParaRPr lang="uk-UA" sz="32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5717754" y="2133401"/>
            <a:ext cx="6474246" cy="3816023"/>
          </a:xfrm>
          <a:prstGeom prst="rect">
            <a:avLst/>
          </a:prstGeom>
        </p:spPr>
      </p:pic>
    </p:spTree>
    <p:extLst>
      <p:ext uri="{BB962C8B-B14F-4D97-AF65-F5344CB8AC3E}">
        <p14:creationId xmlns:p14="http://schemas.microsoft.com/office/powerpoint/2010/main" val="3479904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74142"/>
            <a:ext cx="6874240" cy="6740008"/>
          </a:xfrm>
          <a:prstGeom prst="rect">
            <a:avLst/>
          </a:prstGeom>
        </p:spPr>
      </p:pic>
      <p:sp>
        <p:nvSpPr>
          <p:cNvPr id="2" name="Title 1"/>
          <p:cNvSpPr>
            <a:spLocks noGrp="1"/>
          </p:cNvSpPr>
          <p:nvPr>
            <p:ph type="title"/>
          </p:nvPr>
        </p:nvSpPr>
        <p:spPr>
          <a:xfrm>
            <a:off x="4351663" y="261146"/>
            <a:ext cx="7700504" cy="1325563"/>
          </a:xfrm>
        </p:spPr>
        <p:txBody>
          <a:bodyPr>
            <a:normAutofit fontScale="90000"/>
          </a:bodyPr>
          <a:lstStyle/>
          <a:p>
            <a:r>
              <a:rPr lang="uk-UA" dirty="0">
                <a:latin typeface="Times New Roman" panose="02020603050405020304" pitchFamily="18" charset="0"/>
                <a:cs typeface="Times New Roman" panose="02020603050405020304" pitchFamily="18" charset="0"/>
              </a:rPr>
              <a:t>Формування узагальненої моделі вибору вирішальних динамічних показників СОУ</a:t>
            </a:r>
          </a:p>
        </p:txBody>
      </p:sp>
      <p:sp>
        <p:nvSpPr>
          <p:cNvPr id="3" name="Content Placeholder 2"/>
          <p:cNvSpPr>
            <a:spLocks noGrp="1"/>
          </p:cNvSpPr>
          <p:nvPr>
            <p:ph idx="1"/>
          </p:nvPr>
        </p:nvSpPr>
        <p:spPr>
          <a:xfrm>
            <a:off x="6874240" y="1847854"/>
            <a:ext cx="5177927" cy="4351338"/>
          </a:xfrm>
        </p:spPr>
        <p:txBody>
          <a:bodyPr>
            <a:normAutofit/>
          </a:bodyPr>
          <a:lstStyle/>
          <a:p>
            <a:r>
              <a:rPr lang="uk-UA" sz="2400" b="1" i="1" dirty="0">
                <a:latin typeface="Times New Roman" panose="02020603050405020304" pitchFamily="18" charset="0"/>
                <a:cs typeface="Times New Roman" panose="02020603050405020304" pitchFamily="18" charset="0"/>
              </a:rPr>
              <a:t>1-й етап </a:t>
            </a:r>
            <a:r>
              <a:rPr lang="uk-UA" sz="2400" dirty="0">
                <a:latin typeface="Times New Roman" panose="02020603050405020304" pitchFamily="18" charset="0"/>
                <a:cs typeface="Times New Roman" panose="02020603050405020304" pitchFamily="18" charset="0"/>
              </a:rPr>
              <a:t>– визначення реляційних відношень між окремими компонентами розробленої концептуальної моделі;</a:t>
            </a:r>
          </a:p>
          <a:p>
            <a:r>
              <a:rPr lang="uk-UA" sz="2400" b="1" i="1" dirty="0">
                <a:latin typeface="Times New Roman" panose="02020603050405020304" pitchFamily="18" charset="0"/>
                <a:cs typeface="Times New Roman" panose="02020603050405020304" pitchFamily="18" charset="0"/>
              </a:rPr>
              <a:t>2-й етап </a:t>
            </a:r>
            <a:r>
              <a:rPr lang="uk-UA" sz="2400" dirty="0">
                <a:latin typeface="Times New Roman" panose="02020603050405020304" pitchFamily="18" charset="0"/>
                <a:cs typeface="Times New Roman" panose="02020603050405020304" pitchFamily="18" charset="0"/>
              </a:rPr>
              <a:t>– </a:t>
            </a:r>
            <a:r>
              <a:rPr lang="uk-UA" sz="2400" dirty="0">
                <a:solidFill>
                  <a:srgbClr val="000000"/>
                </a:solidFill>
                <a:latin typeface="Times New Roman" panose="02020603050405020304" pitchFamily="18" charset="0"/>
                <a:ea typeface="Times New Roman" panose="02020603050405020304" pitchFamily="18" charset="0"/>
              </a:rPr>
              <a:t>кількісне визначення вагомості реляційних зв'язків між визначальними класифікаційними ознаками, що реалізується експертним рейтинговим оцінюванням альтернативних варіантів з використанням методів ранжування і попарних порівнянь.</a:t>
            </a:r>
            <a:endParaRPr lang="uk-UA"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14</a:t>
            </a:fld>
            <a:endParaRPr lang="uk-UA" sz="3200"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uk-UA">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1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790"/>
            <a:ext cx="10515600" cy="1133168"/>
          </a:xfrm>
        </p:spPr>
        <p:txBody>
          <a:bodyPr>
            <a:normAutofit fontScale="90000"/>
          </a:bodyPr>
          <a:lstStyle/>
          <a:p>
            <a:r>
              <a:rPr lang="uk-UA" dirty="0">
                <a:latin typeface="Times New Roman" panose="02020603050405020304" pitchFamily="18" charset="0"/>
                <a:cs typeface="Times New Roman" panose="02020603050405020304" pitchFamily="18" charset="0"/>
              </a:rPr>
              <a:t>Визначенні вагомості реляційних зв'язків між вирішальними динамічними показниками СОУ</a:t>
            </a:r>
          </a:p>
        </p:txBody>
      </p:sp>
      <p:sp>
        <p:nvSpPr>
          <p:cNvPr id="3" name="Content Placeholder 2"/>
          <p:cNvSpPr>
            <a:spLocks noGrp="1"/>
          </p:cNvSpPr>
          <p:nvPr>
            <p:ph idx="1"/>
          </p:nvPr>
        </p:nvSpPr>
        <p:spPr>
          <a:xfrm>
            <a:off x="838200" y="1388128"/>
            <a:ext cx="10515600" cy="1339505"/>
          </a:xfrm>
        </p:spPr>
        <p:txBody>
          <a:bodyPr>
            <a:noAutofit/>
          </a:bodyPr>
          <a:lstStyle/>
          <a:p>
            <a:pPr marL="0" indent="0">
              <a:buNone/>
            </a:pPr>
            <a:r>
              <a:rPr lang="uk-UA" sz="2200" dirty="0">
                <a:latin typeface="Times New Roman" panose="02020603050405020304" pitchFamily="18" charset="0"/>
                <a:cs typeface="Times New Roman" panose="02020603050405020304" pitchFamily="18" charset="0"/>
              </a:rPr>
              <a:t>При залученні експертів було проведено опитування оцінок ефективності поєднання значень вирішальних динамічних показників наведеними методами із визначенням степенів узгодженості (1 – експерти дають однакові оцінки, 0 – думки експертів неузгоджені):</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15</a:t>
            </a:fld>
            <a:endParaRPr lang="uk-UA"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838200" y="2820318"/>
                <a:ext cx="5121925" cy="3580103"/>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uk-UA" sz="2400" b="1" i="1" dirty="0">
                    <a:latin typeface="Times New Roman" panose="02020603050405020304" pitchFamily="18" charset="0"/>
                    <a:cs typeface="Times New Roman" panose="02020603050405020304" pitchFamily="18" charset="0"/>
                  </a:rPr>
                  <a:t>Метод ранжування:</a:t>
                </a:r>
              </a:p>
              <a:p>
                <a:pPr marL="0" indent="0">
                  <a:buNone/>
                </a:pPr>
                <a:endParaRPr lang="uk-UA" sz="2400" b="1" i="1" dirty="0">
                  <a:latin typeface="Times New Roman" panose="02020603050405020304" pitchFamily="18" charset="0"/>
                  <a:cs typeface="Times New Roman" panose="02020603050405020304" pitchFamily="18" charset="0"/>
                </a:endParaRPr>
              </a:p>
              <a:p>
                <a:pPr marL="0" indent="0">
                  <a:buNone/>
                </a:pPr>
                <a:r>
                  <a:rPr lang="uk-UA" sz="2400" b="1" i="1" dirty="0">
                    <a:latin typeface="Times New Roman" panose="02020603050405020304" pitchFamily="18" charset="0"/>
                    <a:cs typeface="Times New Roman" panose="02020603050405020304" pitchFamily="18" charset="0"/>
                  </a:rPr>
                  <a:t>                                           </a:t>
                </a:r>
                <a:r>
                  <a:rPr lang="uk-UA" sz="2400" i="1" dirty="0">
                    <a:latin typeface="Times New Roman" panose="02020603050405020304" pitchFamily="18" charset="0"/>
                    <a:cs typeface="Times New Roman" panose="02020603050405020304" pitchFamily="18" charset="0"/>
                  </a:rPr>
                  <a:t>, де:</a:t>
                </a:r>
              </a:p>
              <a:p>
                <a:pPr marL="0" indent="0">
                  <a:buNone/>
                </a:pPr>
                <a:endParaRPr lang="uk-UA" sz="2400" i="1" dirty="0">
                  <a:latin typeface="Times New Roman" panose="02020603050405020304" pitchFamily="18" charset="0"/>
                  <a:cs typeface="Times New Roman" panose="02020603050405020304" pitchFamily="18" charset="0"/>
                </a:endParaRPr>
              </a:p>
              <a:p>
                <a:pPr marL="0" indent="0">
                  <a:buNone/>
                </a:pPr>
                <a:r>
                  <a:rPr lang="uk-UA" sz="2400" i="1" dirty="0">
                    <a:latin typeface="Times New Roman" panose="02020603050405020304" pitchFamily="18" charset="0"/>
                    <a:cs typeface="Times New Roman" panose="02020603050405020304" pitchFamily="18" charset="0"/>
                  </a:rPr>
                  <a:t>            ,                                ,</a:t>
                </a:r>
              </a:p>
              <a:p>
                <a:pPr marL="0" indent="0">
                  <a:buNone/>
                </a:pPr>
                <a:endParaRPr lang="uk-UA" sz="2400"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uk-UA" sz="2400" b="0" i="1">
                          <a:latin typeface="Cambria Math" panose="02040503050406030204" pitchFamily="18" charset="0"/>
                        </a:rPr>
                        <m:t>𝜔</m:t>
                      </m:r>
                      <m:r>
                        <a:rPr lang="uk-UA" sz="2400" b="0" i="1">
                          <a:latin typeface="Cambria Math" panose="02040503050406030204" pitchFamily="18" charset="0"/>
                        </a:rPr>
                        <m:t>=0,85</m:t>
                      </m:r>
                    </m:oMath>
                  </m:oMathPara>
                </a14:m>
                <a:endParaRPr lang="uk-UA" sz="2400" i="1" dirty="0">
                  <a:latin typeface="Times New Roman" panose="02020603050405020304" pitchFamily="18" charset="0"/>
                  <a:cs typeface="Times New Roman" panose="02020603050405020304" pitchFamily="18" charset="0"/>
                </a:endParaRPr>
              </a:p>
              <a:p>
                <a:pPr marL="0" indent="0">
                  <a:buNone/>
                </a:pPr>
                <a:r>
                  <a:rPr lang="uk-UA" sz="2400" i="1" dirty="0">
                    <a:latin typeface="Times New Roman" panose="02020603050405020304" pitchFamily="18" charset="0"/>
                    <a:cs typeface="Times New Roman" panose="02020603050405020304" pitchFamily="18" charset="0"/>
                  </a:rPr>
                  <a:t> </a:t>
                </a: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838200" y="2820318"/>
                <a:ext cx="5121925" cy="3580103"/>
              </a:xfrm>
              <a:prstGeom prst="rect">
                <a:avLst/>
              </a:prstGeom>
              <a:blipFill>
                <a:blip r:embed="rId2"/>
                <a:stretch>
                  <a:fillRect t="-2385"/>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6231875" y="2820318"/>
                <a:ext cx="5121925" cy="3580104"/>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uk-UA" sz="2400" b="1" i="1" dirty="0">
                    <a:latin typeface="Times New Roman" panose="02020603050405020304" pitchFamily="18" charset="0"/>
                    <a:cs typeface="Times New Roman" panose="02020603050405020304" pitchFamily="18" charset="0"/>
                  </a:rPr>
                  <a:t>Метод парних порівнянь:</a:t>
                </a:r>
              </a:p>
              <a:p>
                <a:pPr marL="0" indent="0">
                  <a:buNone/>
                </a:pPr>
                <a:endParaRPr lang="uk-UA" sz="2400" dirty="0">
                  <a:latin typeface="Times New Roman" panose="02020603050405020304" pitchFamily="18" charset="0"/>
                  <a:cs typeface="Times New Roman" panose="02020603050405020304" pitchFamily="18" charset="0"/>
                </a:endParaRPr>
              </a:p>
              <a:p>
                <a:pPr marL="0" indent="0">
                  <a:buNone/>
                </a:pPr>
                <a:r>
                  <a:rPr lang="uk-UA" sz="2400" dirty="0">
                    <a:latin typeface="Times New Roman" panose="02020603050405020304" pitchFamily="18" charset="0"/>
                    <a:cs typeface="Times New Roman" panose="02020603050405020304" pitchFamily="18" charset="0"/>
                  </a:rPr>
                  <a:t>                                                , </a:t>
                </a:r>
                <a:r>
                  <a:rPr lang="uk-UA" sz="2400" i="1" dirty="0">
                    <a:latin typeface="Times New Roman" panose="02020603050405020304" pitchFamily="18" charset="0"/>
                    <a:cs typeface="Times New Roman" panose="02020603050405020304" pitchFamily="18" charset="0"/>
                  </a:rPr>
                  <a:t>де:</a:t>
                </a:r>
                <a:endParaRPr lang="uk-UA" sz="2400" dirty="0">
                  <a:latin typeface="Times New Roman" panose="02020603050405020304" pitchFamily="18" charset="0"/>
                  <a:cs typeface="Times New Roman" panose="02020603050405020304" pitchFamily="18" charset="0"/>
                </a:endParaRPr>
              </a:p>
              <a:p>
                <a:pPr marL="0" indent="0">
                  <a:buNone/>
                </a:pPr>
                <a:endParaRPr lang="uk-UA" sz="2400" i="1" dirty="0">
                  <a:latin typeface="Times New Roman" panose="02020603050405020304" pitchFamily="18" charset="0"/>
                  <a:cs typeface="Times New Roman" panose="02020603050405020304" pitchFamily="18" charset="0"/>
                </a:endParaRPr>
              </a:p>
              <a:p>
                <a:pPr marL="0" indent="0">
                  <a:buNone/>
                </a:pPr>
                <a:r>
                  <a:rPr lang="uk-UA" sz="2400" i="1" dirty="0">
                    <a:latin typeface="Times New Roman" panose="02020603050405020304" pitchFamily="18" charset="0"/>
                    <a:cs typeface="Times New Roman" panose="02020603050405020304" pitchFamily="18" charset="0"/>
                  </a:rPr>
                  <a:t>                        - </a:t>
                </a:r>
                <a:r>
                  <a:rPr lang="uk-UA" sz="2400" dirty="0">
                    <a:latin typeface="Times New Roman" panose="02020603050405020304" pitchFamily="18" charset="0"/>
                    <a:ea typeface="Times New Roman" panose="02020603050405020304" pitchFamily="18" charset="0"/>
                  </a:rPr>
                  <a:t>число </a:t>
                </a:r>
                <a:r>
                  <a:rPr lang="uk-UA" sz="2400"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uk-UA" sz="2400" dirty="0">
                    <a:latin typeface="Times New Roman" panose="02020603050405020304" pitchFamily="18" charset="0"/>
                    <a:ea typeface="Times New Roman" panose="02020603050405020304" pitchFamily="18" charset="0"/>
                  </a:rPr>
                  <a:t> поєднань по </a:t>
                </a:r>
                <a:r>
                  <a:rPr lang="uk-UA" sz="2400" i="1" dirty="0">
                    <a:latin typeface="Times New Roman" panose="02020603050405020304" pitchFamily="18" charset="0"/>
                    <a:ea typeface="Times New Roman" panose="02020603050405020304" pitchFamily="18" charset="0"/>
                  </a:rPr>
                  <a:t>r</a:t>
                </a:r>
              </a:p>
              <a:p>
                <a:pPr marL="0" indent="0">
                  <a:buNone/>
                </a:pPr>
                <a:endParaRPr lang="uk-UA" sz="2400"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uk-UA" sz="2400" b="0" i="1">
                          <a:latin typeface="Cambria Math" panose="02040503050406030204" pitchFamily="18" charset="0"/>
                        </a:rPr>
                        <m:t>𝛾</m:t>
                      </m:r>
                      <m:r>
                        <a:rPr lang="uk-UA" sz="2400" b="0" i="1">
                          <a:latin typeface="Cambria Math" panose="02040503050406030204" pitchFamily="18" charset="0"/>
                        </a:rPr>
                        <m:t>=0,78</m:t>
                      </m:r>
                    </m:oMath>
                  </m:oMathPara>
                </a14:m>
                <a:endParaRPr lang="uk-UA" sz="2400" i="1" dirty="0">
                  <a:latin typeface="Times New Roman" panose="02020603050405020304" pitchFamily="18" charset="0"/>
                  <a:cs typeface="Times New Roman" panose="02020603050405020304" pitchFamily="18"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6231875" y="2820318"/>
                <a:ext cx="5121925" cy="3580104"/>
              </a:xfrm>
              <a:prstGeom prst="rect">
                <a:avLst/>
              </a:prstGeom>
              <a:blipFill>
                <a:blip r:embed="rId3"/>
                <a:stretch>
                  <a:fillRect t="-2385" r="-357"/>
                </a:stretch>
              </a:blipFill>
            </p:spPr>
            <p:txBody>
              <a:bodyPr/>
              <a:lstStyle/>
              <a:p>
                <a:r>
                  <a:rPr lang="uk-UA">
                    <a:noFill/>
                  </a:rPr>
                  <a:t> </a:t>
                </a:r>
              </a:p>
            </p:txBody>
          </p:sp>
        </mc:Fallback>
      </mc:AlternateContent>
      <p:pic>
        <p:nvPicPr>
          <p:cNvPr id="12" name="Picture 11"/>
          <p:cNvPicPr>
            <a:picLocks noChangeAspect="1"/>
          </p:cNvPicPr>
          <p:nvPr/>
        </p:nvPicPr>
        <p:blipFill>
          <a:blip r:embed="rId4"/>
          <a:stretch>
            <a:fillRect/>
          </a:stretch>
        </p:blipFill>
        <p:spPr>
          <a:xfrm>
            <a:off x="2552651" y="3630727"/>
            <a:ext cx="1626920" cy="719080"/>
          </a:xfrm>
          <a:prstGeom prst="rect">
            <a:avLst/>
          </a:prstGeom>
        </p:spPr>
      </p:pic>
      <p:pic>
        <p:nvPicPr>
          <p:cNvPr id="15" name="Picture 14"/>
          <p:cNvPicPr>
            <a:picLocks noChangeAspect="1"/>
          </p:cNvPicPr>
          <p:nvPr/>
        </p:nvPicPr>
        <p:blipFill>
          <a:blip r:embed="rId5"/>
          <a:stretch>
            <a:fillRect/>
          </a:stretch>
        </p:blipFill>
        <p:spPr>
          <a:xfrm>
            <a:off x="892717" y="4478104"/>
            <a:ext cx="985406" cy="719080"/>
          </a:xfrm>
          <a:prstGeom prst="rect">
            <a:avLst/>
          </a:prstGeom>
        </p:spPr>
      </p:pic>
      <p:pic>
        <p:nvPicPr>
          <p:cNvPr id="16" name="Picture 15"/>
          <p:cNvPicPr>
            <a:picLocks noChangeAspect="1"/>
          </p:cNvPicPr>
          <p:nvPr/>
        </p:nvPicPr>
        <p:blipFill>
          <a:blip r:embed="rId6"/>
          <a:stretch>
            <a:fillRect/>
          </a:stretch>
        </p:blipFill>
        <p:spPr>
          <a:xfrm>
            <a:off x="1932639" y="4478104"/>
            <a:ext cx="2396933" cy="719080"/>
          </a:xfrm>
          <a:prstGeom prst="rect">
            <a:avLst/>
          </a:prstGeom>
        </p:spPr>
      </p:pic>
      <p:pic>
        <p:nvPicPr>
          <p:cNvPr id="18" name="Picture 17"/>
          <p:cNvPicPr>
            <a:picLocks noChangeAspect="1"/>
          </p:cNvPicPr>
          <p:nvPr/>
        </p:nvPicPr>
        <p:blipFill>
          <a:blip r:embed="rId7"/>
          <a:stretch>
            <a:fillRect/>
          </a:stretch>
        </p:blipFill>
        <p:spPr>
          <a:xfrm>
            <a:off x="4340589" y="4642534"/>
            <a:ext cx="1500847" cy="390220"/>
          </a:xfrm>
          <a:prstGeom prst="rect">
            <a:avLst/>
          </a:prstGeom>
        </p:spPr>
      </p:pic>
      <p:pic>
        <p:nvPicPr>
          <p:cNvPr id="22" name="Picture 21"/>
          <p:cNvPicPr>
            <a:picLocks noChangeAspect="1"/>
          </p:cNvPicPr>
          <p:nvPr/>
        </p:nvPicPr>
        <p:blipFill>
          <a:blip r:embed="rId8"/>
          <a:stretch>
            <a:fillRect/>
          </a:stretch>
        </p:blipFill>
        <p:spPr>
          <a:xfrm>
            <a:off x="7937349" y="3235531"/>
            <a:ext cx="2046228" cy="1198505"/>
          </a:xfrm>
          <a:prstGeom prst="rect">
            <a:avLst/>
          </a:prstGeom>
        </p:spPr>
      </p:pic>
      <p:pic>
        <p:nvPicPr>
          <p:cNvPr id="23" name="Picture 22"/>
          <p:cNvPicPr>
            <a:picLocks noChangeAspect="1"/>
          </p:cNvPicPr>
          <p:nvPr/>
        </p:nvPicPr>
        <p:blipFill>
          <a:blip r:embed="rId9"/>
          <a:stretch>
            <a:fillRect/>
          </a:stretch>
        </p:blipFill>
        <p:spPr>
          <a:xfrm>
            <a:off x="6571352" y="4534428"/>
            <a:ext cx="1464125" cy="679772"/>
          </a:xfrm>
          <a:prstGeom prst="rect">
            <a:avLst/>
          </a:prstGeom>
        </p:spPr>
      </p:pic>
    </p:spTree>
    <p:extLst>
      <p:ext uri="{BB962C8B-B14F-4D97-AF65-F5344CB8AC3E}">
        <p14:creationId xmlns:p14="http://schemas.microsoft.com/office/powerpoint/2010/main" val="3486446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167"/>
            <a:ext cx="10515600" cy="1325563"/>
          </a:xfrm>
        </p:spPr>
        <p:txBody>
          <a:bodyPr/>
          <a:lstStyle/>
          <a:p>
            <a:r>
              <a:rPr lang="uk-UA" dirty="0">
                <a:latin typeface="Times New Roman" panose="02020603050405020304" pitchFamily="18" charset="0"/>
                <a:cs typeface="Times New Roman" panose="02020603050405020304" pitchFamily="18" charset="0"/>
              </a:rPr>
              <a:t>Мультиагентний підхід до автоматизації динамічного оперативного керування</a:t>
            </a:r>
          </a:p>
        </p:txBody>
      </p:sp>
      <p:sp>
        <p:nvSpPr>
          <p:cNvPr id="4" name="Slide Number Placeholder 3"/>
          <p:cNvSpPr>
            <a:spLocks noGrp="1"/>
          </p:cNvSpPr>
          <p:nvPr>
            <p:ph type="sldNum" sz="quarter" idx="12"/>
          </p:nvPr>
        </p:nvSpPr>
        <p:spPr>
          <a:xfrm>
            <a:off x="8610600" y="6356354"/>
            <a:ext cx="2743200" cy="365125"/>
          </a:xfrm>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16</a:t>
            </a:fld>
            <a:endParaRPr lang="uk-UA" sz="3200" dirty="0">
              <a:latin typeface="Times New Roman" panose="02020603050405020304" pitchFamily="18" charset="0"/>
              <a:cs typeface="Times New Roman" panose="02020603050405020304" pitchFamily="18" charset="0"/>
            </a:endParaRPr>
          </a:p>
        </p:txBody>
      </p:sp>
      <p:pic>
        <p:nvPicPr>
          <p:cNvPr id="3074" name="Picture 2" descr="Схема І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319" y="2512561"/>
            <a:ext cx="4938035" cy="3154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5" name="Rectangle 4"/>
              <p:cNvSpPr/>
              <p:nvPr/>
            </p:nvSpPr>
            <p:spPr>
              <a:xfrm>
                <a:off x="5638800" y="1458500"/>
                <a:ext cx="6259246" cy="5262979"/>
              </a:xfrm>
              <a:prstGeom prst="rect">
                <a:avLst/>
              </a:prstGeom>
            </p:spPr>
            <p:txBody>
              <a:bodyPr wrap="square">
                <a:spAutoFit/>
              </a:bodyPr>
              <a:lstStyle/>
              <a:p>
                <a:pPr indent="368300">
                  <a:spcAft>
                    <a:spcPts val="0"/>
                  </a:spcAft>
                </a:pPr>
                <a:r>
                  <a:rPr lang="uk-UA" sz="2400"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Агент:</a:t>
                </a:r>
              </a:p>
              <a:p>
                <a:pPr indent="368300">
                  <a:spcAft>
                    <a:spcPts val="0"/>
                  </a:spcAft>
                </a:pPr>
                <a14:m>
                  <m:oMath xmlns:m="http://schemas.openxmlformats.org/officeDocument/2006/math">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𝐴𝐺</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𝐴</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𝑒𝑛𝑣</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𝑟𝑒𝑓𝑖𝑛𝑒</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𝑎𝑐𝑡𝑖𝑜𝑛</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uk-UA"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де</a:t>
                </a:r>
                <a:endParaRPr lang="uk-UA"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непорожня скінченна множина станів зовнішнього середовища;</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непорожня скінченна множина дій агента;</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uk-UA"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env</m:t>
                    </m:r>
                    <m:r>
                      <a:rPr lang="uk-UA"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𝐴</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m:rPr>
                        <m:nor/>
                      </m:rP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m:t>–</m:t>
                    </m:r>
                  </m:oMath>
                </a14:m>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функція поведінки зовнішнього середовища; </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непорожня скінченна множина внутрішніх станів агента;</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uk-UA"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refine</m:t>
                    </m:r>
                    <m:r>
                      <a:rPr lang="uk-UA"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m:rPr>
                        <m:nor/>
                      </m:rP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m:t>–</m:t>
                    </m:r>
                  </m:oMath>
                </a14:m>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функція оновлення стану, що зіставляє попередньому внутрішньому стану і новому стану зовнішнього середовища новий внутрішній стан агента;</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uk-UA"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action</m:t>
                    </m:r>
                    <m:r>
                      <a:rPr lang="uk-UA"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𝐴</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oMath>
                </a14:m>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функція прийняття рішення, що зіставляє поточному внутрішньому стану агента деяку дію.</a:t>
                </a:r>
              </a:p>
              <a:p>
                <a:pPr indent="368300">
                  <a:spcAft>
                    <a:spcPts val="0"/>
                  </a:spcAft>
                </a:pPr>
                <a:endPar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2400"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Мультиагентна система:</a:t>
                </a:r>
              </a:p>
              <a:p>
                <a:pPr indent="355600" algn="just">
                  <a:spcAft>
                    <a:spcPts val="0"/>
                  </a:spcAft>
                  <a:tabLst>
                    <a:tab pos="2854960" algn="l"/>
                  </a:tabLst>
                </a:pPr>
                <a:r>
                  <a:rPr lang="uk-UA"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MAS = (S, AG, env)</a:t>
                </a:r>
                <a:r>
                  <a:rPr lang="uk-UA" sz="16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де</a:t>
                </a:r>
                <a:endParaRPr lang="uk-UA" sz="1200" dirty="0">
                  <a:latin typeface="Times New Roman" panose="02020603050405020304" pitchFamily="18" charset="0"/>
                  <a:ea typeface="Times New Roman" panose="02020603050405020304" pitchFamily="18" charset="0"/>
                  <a:cs typeface="Times New Roman" panose="02020603050405020304" pitchFamily="18" charset="0"/>
                </a:endParaRPr>
              </a:p>
              <a:p>
                <a:pPr indent="355600" algn="just">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кінцева множина станів зовнішнього середовища;</a:t>
                </a:r>
                <a:endParaRPr lang="uk-UA" sz="1200" dirty="0">
                  <a:latin typeface="Times New Roman" panose="02020603050405020304" pitchFamily="18" charset="0"/>
                  <a:ea typeface="Times New Roman" panose="02020603050405020304" pitchFamily="18" charset="0"/>
                  <a:cs typeface="Times New Roman" panose="02020603050405020304" pitchFamily="18" charset="0"/>
                </a:endParaRPr>
              </a:p>
              <a:p>
                <a:pPr indent="355600" algn="just">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i="1" dirty="0">
                    <a:latin typeface="Times New Roman" panose="02020603050405020304" pitchFamily="18" charset="0"/>
                    <a:ea typeface="Times New Roman" panose="02020603050405020304" pitchFamily="18" charset="0"/>
                    <a:cs typeface="Times New Roman" panose="02020603050405020304" pitchFamily="18" charset="0"/>
                  </a:rPr>
                  <a:t>AG = {ag1, . . . , agn}</a:t>
                </a:r>
                <a:r>
                  <a:rPr lang="uk-UA" sz="1600" dirty="0">
                    <a:latin typeface="Times New Roman" panose="02020603050405020304" pitchFamily="18" charset="0"/>
                    <a:ea typeface="Times New Roman" panose="02020603050405020304" pitchFamily="18" charset="0"/>
                    <a:cs typeface="Times New Roman" panose="02020603050405020304" pitchFamily="18" charset="0"/>
                  </a:rPr>
                  <a:t> </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скінченна множина агентів;</a:t>
                </a:r>
                <a:endPar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355600" algn="just">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i="1" dirty="0">
                    <a:latin typeface="Times New Roman" panose="02020603050405020304" pitchFamily="18" charset="0"/>
                    <a:ea typeface="Times New Roman" panose="02020603050405020304" pitchFamily="18" charset="0"/>
                    <a:cs typeface="Times New Roman" panose="02020603050405020304" pitchFamily="18" charset="0"/>
                  </a:rPr>
                  <a:t>env : S×A</a:t>
                </a:r>
                <a:r>
                  <a:rPr lang="uk-UA" sz="1600" i="1" baseline="-25000" dirty="0">
                    <a:latin typeface="Times New Roman" panose="02020603050405020304" pitchFamily="18" charset="0"/>
                    <a:ea typeface="Times New Roman" panose="02020603050405020304" pitchFamily="18" charset="0"/>
                    <a:cs typeface="Times New Roman" panose="02020603050405020304" pitchFamily="18" charset="0"/>
                  </a:rPr>
                  <a:t>ag1</a:t>
                </a:r>
                <a:r>
                  <a:rPr lang="uk-UA" sz="1600" i="1" dirty="0">
                    <a:latin typeface="Times New Roman" panose="02020603050405020304" pitchFamily="18" charset="0"/>
                    <a:ea typeface="Times New Roman" panose="02020603050405020304" pitchFamily="18" charset="0"/>
                    <a:cs typeface="Times New Roman" panose="02020603050405020304" pitchFamily="18" charset="0"/>
                  </a:rPr>
                  <a:t> ×. . .×A</a:t>
                </a:r>
                <a:r>
                  <a:rPr lang="uk-UA" sz="1600" i="1" baseline="-25000" dirty="0">
                    <a:latin typeface="Times New Roman" panose="02020603050405020304" pitchFamily="18" charset="0"/>
                    <a:ea typeface="Times New Roman" panose="02020603050405020304" pitchFamily="18" charset="0"/>
                    <a:cs typeface="Times New Roman" panose="02020603050405020304" pitchFamily="18" charset="0"/>
                  </a:rPr>
                  <a:t>agn</a:t>
                </a:r>
                <a:r>
                  <a:rPr lang="uk-UA" sz="1600" i="1" dirty="0">
                    <a:latin typeface="Times New Roman" panose="02020603050405020304" pitchFamily="18" charset="0"/>
                    <a:ea typeface="Times New Roman" panose="02020603050405020304" pitchFamily="18" charset="0"/>
                    <a:cs typeface="Times New Roman" panose="02020603050405020304" pitchFamily="18" charset="0"/>
                  </a:rPr>
                  <a:t> –&gt; 2S </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функція, що описує можливу реакцію зовнішнього середовища на дії агентів системи.</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5638800" y="1458500"/>
                <a:ext cx="6259246" cy="5262979"/>
              </a:xfrm>
              <a:prstGeom prst="rect">
                <a:avLst/>
              </a:prstGeom>
              <a:blipFill>
                <a:blip r:embed="rId3"/>
                <a:stretch>
                  <a:fillRect l="-487" t="-926" r="-487" b="-463"/>
                </a:stretch>
              </a:blipFill>
            </p:spPr>
            <p:txBody>
              <a:bodyPr/>
              <a:lstStyle/>
              <a:p>
                <a:r>
                  <a:rPr lang="uk-UA">
                    <a:noFill/>
                  </a:rPr>
                  <a:t> </a:t>
                </a:r>
              </a:p>
            </p:txBody>
          </p:sp>
        </mc:Fallback>
      </mc:AlternateContent>
    </p:spTree>
    <p:extLst>
      <p:ext uri="{BB962C8B-B14F-4D97-AF65-F5344CB8AC3E}">
        <p14:creationId xmlns:p14="http://schemas.microsoft.com/office/powerpoint/2010/main" val="1405335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4791"/>
            <a:ext cx="12192000" cy="670457"/>
          </a:xfrm>
        </p:spPr>
        <p:txBody>
          <a:bodyPr>
            <a:normAutofit/>
          </a:bodyPr>
          <a:lstStyle/>
          <a:p>
            <a:r>
              <a:rPr lang="uk-UA" sz="4000" dirty="0">
                <a:latin typeface="Times New Roman" panose="02020603050405020304" pitchFamily="18" charset="0"/>
                <a:cs typeface="Times New Roman" panose="02020603050405020304" pitchFamily="18" charset="0"/>
              </a:rPr>
              <a:t>Гнучка інтелектуалізована мультиагентна конфігурація</a:t>
            </a:r>
          </a:p>
        </p:txBody>
      </p:sp>
      <p:pic>
        <p:nvPicPr>
          <p:cNvPr id="5" name="Content Placeholder 4"/>
          <p:cNvPicPr>
            <a:picLocks noGrp="1" noChangeAspect="1"/>
          </p:cNvPicPr>
          <p:nvPr>
            <p:ph idx="1"/>
          </p:nvPr>
        </p:nvPicPr>
        <p:blipFill>
          <a:blip r:embed="rId3"/>
          <a:stretch>
            <a:fillRect/>
          </a:stretch>
        </p:blipFill>
        <p:spPr>
          <a:xfrm>
            <a:off x="77618" y="966014"/>
            <a:ext cx="8358661" cy="5452970"/>
          </a:xfrm>
          <a:prstGeom prst="rect">
            <a:avLst/>
          </a:prstGeom>
        </p:spPr>
      </p:pic>
      <p:sp>
        <p:nvSpPr>
          <p:cNvPr id="4" name="Slide Number Placeholder 3"/>
          <p:cNvSpPr>
            <a:spLocks noGrp="1"/>
          </p:cNvSpPr>
          <p:nvPr>
            <p:ph type="sldNum" sz="quarter" idx="12"/>
          </p:nvPr>
        </p:nvSpPr>
        <p:spPr/>
        <p:txBody>
          <a:bodyPr/>
          <a:lstStyle/>
          <a:p>
            <a:fld id="{CD436E90-D44F-4CFB-9713-FEF5A904B1E3}" type="slidenum">
              <a:rPr lang="uk-UA" sz="3200" smtClean="0"/>
              <a:t>17</a:t>
            </a:fld>
            <a:endParaRPr lang="uk-UA" sz="3200" dirty="0"/>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8436279" y="783933"/>
                <a:ext cx="3755721" cy="5285379"/>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uk-UA" sz="1600" b="1" i="1" dirty="0">
                    <a:latin typeface="Times New Roman" panose="02020603050405020304" pitchFamily="18" charset="0"/>
                    <a:cs typeface="Times New Roman" panose="02020603050405020304" pitchFamily="18" charset="0"/>
                  </a:rPr>
                  <a:t>Мультиагентна структура:</a:t>
                </a:r>
                <a:endParaRPr lang="en-US" sz="1600" b="1" i="1" dirty="0">
                  <a:latin typeface="Times New Roman" panose="02020603050405020304" pitchFamily="18" charset="0"/>
                  <a:cs typeface="Times New Roman" panose="02020603050405020304" pitchFamily="18" charset="0"/>
                </a:endParaRPr>
              </a:p>
              <a:p>
                <a:pPr marL="0" indent="0">
                  <a:spcBef>
                    <a:spcPts val="0"/>
                  </a:spcBef>
                  <a:buNone/>
                </a:pPr>
                <a:r>
                  <a:rPr lang="uk-UA" sz="1600" dirty="0">
                    <a:latin typeface="Times New Roman" panose="02020603050405020304" pitchFamily="18" charset="0"/>
                    <a:cs typeface="Times New Roman" panose="02020603050405020304" pitchFamily="18" charset="0"/>
                  </a:rPr>
                  <a:t>Множина</a:t>
                </a:r>
                <a:r>
                  <a:rPr lang="ru-RU" sz="1600" dirty="0">
                    <a:latin typeface="Times New Roman" panose="02020603050405020304" pitchFamily="18" charset="0"/>
                    <a:cs typeface="Times New Roman" panose="02020603050405020304" pitchFamily="18" charset="0"/>
                  </a:rPr>
                  <a:t> </a:t>
                </a:r>
                <a14:m>
                  <m:oMath xmlns:m="http://schemas.openxmlformats.org/officeDocument/2006/math">
                    <m:r>
                      <a:rPr lang="uk-UA" sz="1600" i="1" smtClean="0">
                        <a:latin typeface="Cambria Math" panose="02040503050406030204" pitchFamily="18" charset="0"/>
                      </a:rPr>
                      <m:t>𝐴</m:t>
                    </m:r>
                    <m:r>
                      <a:rPr lang="uk-UA" sz="1600" i="1" smtClean="0">
                        <a:latin typeface="Cambria Math" panose="02040503050406030204" pitchFamily="18" charset="0"/>
                      </a:rPr>
                      <m:t>=</m:t>
                    </m:r>
                    <m:d>
                      <m:dPr>
                        <m:begChr m:val="{"/>
                        <m:endChr m:val="}"/>
                        <m:ctrlPr>
                          <a:rPr lang="uk-UA" sz="1600" i="1">
                            <a:latin typeface="Cambria Math" panose="02040503050406030204" pitchFamily="18" charset="0"/>
                          </a:rPr>
                        </m:ctrlPr>
                      </m:dPr>
                      <m:e>
                        <m:sSub>
                          <m:sSubPr>
                            <m:ctrlPr>
                              <a:rPr lang="uk-UA" sz="1600" i="1">
                                <a:latin typeface="Cambria Math" panose="02040503050406030204" pitchFamily="18" charset="0"/>
                              </a:rPr>
                            </m:ctrlPr>
                          </m:sSubPr>
                          <m:e>
                            <m:r>
                              <a:rPr lang="uk-UA" sz="1600" i="1">
                                <a:latin typeface="Cambria Math" panose="02040503050406030204" pitchFamily="18" charset="0"/>
                              </a:rPr>
                              <m:t>𝐴</m:t>
                            </m:r>
                          </m:e>
                          <m:sub>
                            <m:r>
                              <a:rPr lang="uk-UA" sz="1600" i="1">
                                <a:latin typeface="Cambria Math" panose="02040503050406030204" pitchFamily="18" charset="0"/>
                              </a:rPr>
                              <m:t>1</m:t>
                            </m:r>
                          </m:sub>
                        </m:sSub>
                        <m:r>
                          <a:rPr lang="uk-UA" sz="1600" i="1">
                            <a:latin typeface="Cambria Math" panose="02040503050406030204" pitchFamily="18" charset="0"/>
                          </a:rPr>
                          <m:t>, …, </m:t>
                        </m:r>
                        <m:sSub>
                          <m:sSubPr>
                            <m:ctrlPr>
                              <a:rPr lang="uk-UA" sz="1600" i="1">
                                <a:latin typeface="Cambria Math" panose="02040503050406030204" pitchFamily="18" charset="0"/>
                              </a:rPr>
                            </m:ctrlPr>
                          </m:sSubPr>
                          <m:e>
                            <m:r>
                              <a:rPr lang="uk-UA" sz="1600" i="1">
                                <a:latin typeface="Cambria Math" panose="02040503050406030204" pitchFamily="18" charset="0"/>
                              </a:rPr>
                              <m:t>𝐴</m:t>
                            </m:r>
                          </m:e>
                          <m:sub>
                            <m:r>
                              <a:rPr lang="uk-UA" sz="1600" i="1">
                                <a:latin typeface="Cambria Math" panose="02040503050406030204" pitchFamily="18" charset="0"/>
                              </a:rPr>
                              <m:t>𝑛</m:t>
                            </m:r>
                          </m:sub>
                        </m:sSub>
                      </m:e>
                    </m:d>
                  </m:oMath>
                </a14:m>
                <a:r>
                  <a:rPr lang="en-US" sz="1600" dirty="0">
                    <a:latin typeface="Times New Roman" panose="02020603050405020304" pitchFamily="18" charset="0"/>
                    <a:cs typeface="Times New Roman" panose="02020603050405020304" pitchFamily="18" charset="0"/>
                  </a:rPr>
                  <a:t> </a:t>
                </a:r>
                <a:r>
                  <a:rPr lang="uk-UA" sz="1600" dirty="0">
                    <a:latin typeface="Times New Roman" panose="02020603050405020304" pitchFamily="18" charset="0"/>
                    <a:cs typeface="Times New Roman" panose="02020603050405020304" pitchFamily="18" charset="0"/>
                  </a:rPr>
                  <a:t>зв’язаних між </a:t>
                </a:r>
                <a:r>
                  <a:rPr lang="ru-RU" sz="1600" dirty="0">
                    <a:latin typeface="Times New Roman" panose="02020603050405020304" pitchFamily="18" charset="0"/>
                    <a:cs typeface="Times New Roman" panose="02020603050405020304" pitchFamily="18" charset="0"/>
                  </a:rPr>
                  <a:t>собою ФСІА;</a:t>
                </a:r>
              </a:p>
              <a:p>
                <a:pPr marL="0" indent="0">
                  <a:spcBef>
                    <a:spcPts val="0"/>
                  </a:spcBef>
                  <a:buNone/>
                </a:pPr>
                <a:endParaRPr lang="uk-UA" sz="1600" i="1" dirty="0">
                  <a:latin typeface="Times New Roman" panose="02020603050405020304" pitchFamily="18" charset="0"/>
                  <a:cs typeface="Times New Roman" panose="02020603050405020304" pitchFamily="18" charset="0"/>
                </a:endParaRPr>
              </a:p>
              <a:p>
                <a:pPr marL="0" indent="0">
                  <a:spcBef>
                    <a:spcPts val="0"/>
                  </a:spcBef>
                  <a:buNone/>
                </a:pPr>
                <a:r>
                  <a:rPr lang="uk-UA" sz="1600" b="1" i="1" dirty="0">
                    <a:latin typeface="Times New Roman" panose="02020603050405020304" pitchFamily="18" charset="0"/>
                    <a:cs typeface="Times New Roman" panose="02020603050405020304" pitchFamily="18" charset="0"/>
                  </a:rPr>
                  <a:t>Фазі-перетворювач:</a:t>
                </a:r>
              </a:p>
              <a:p>
                <a:pPr marL="0" indent="0">
                  <a:spcBef>
                    <a:spcPts val="0"/>
                  </a:spcBef>
                  <a:buNone/>
                </a:pPr>
                <a:r>
                  <a:rPr lang="uk-UA" sz="1600" dirty="0">
                    <a:latin typeface="Times New Roman" panose="02020603050405020304" pitchFamily="18" charset="0"/>
                    <a:cs typeface="Times New Roman" panose="02020603050405020304" pitchFamily="18" charset="0"/>
                  </a:rPr>
                  <a:t>Трансформує множину</a:t>
                </a:r>
                <a:endParaRPr lang="uk-UA" sz="1600" i="1" dirty="0">
                  <a:latin typeface="Times New Roman" panose="02020603050405020304" pitchFamily="18" charset="0"/>
                  <a:cs typeface="Times New Roman" panose="02020603050405020304" pitchFamily="18" charset="0"/>
                </a:endParaRPr>
              </a:p>
              <a:p>
                <a:pPr marL="0" indent="0">
                  <a:spcBef>
                    <a:spcPts val="0"/>
                  </a:spcBef>
                  <a:buNone/>
                </a:pPr>
                <a14:m>
                  <m:oMath xmlns:m="http://schemas.openxmlformats.org/officeDocument/2006/math">
                    <m:sSup>
                      <m:sSupPr>
                        <m:ctrlPr>
                          <a:rPr lang="uk-UA" sz="1600" i="1">
                            <a:latin typeface="Cambria Math" panose="02040503050406030204" pitchFamily="18" charset="0"/>
                          </a:rPr>
                        </m:ctrlPr>
                      </m:sSupPr>
                      <m:e>
                        <m:r>
                          <a:rPr lang="uk-UA" sz="1600" i="1">
                            <a:latin typeface="Cambria Math" panose="02040503050406030204" pitchFamily="18" charset="0"/>
                          </a:rPr>
                          <m:t>𝑈</m:t>
                        </m:r>
                      </m:e>
                      <m:sup>
                        <m:r>
                          <a:rPr lang="uk-UA" sz="1600" i="1">
                            <a:latin typeface="Cambria Math" panose="02040503050406030204" pitchFamily="18" charset="0"/>
                          </a:rPr>
                          <m:t>(</m:t>
                        </m:r>
                        <m:r>
                          <a:rPr lang="uk-UA" sz="1600" i="1">
                            <a:latin typeface="Cambria Math" panose="02040503050406030204" pitchFamily="18" charset="0"/>
                          </a:rPr>
                          <m:t>𝑥</m:t>
                        </m:r>
                        <m:r>
                          <a:rPr lang="uk-UA" sz="1600" i="1">
                            <a:latin typeface="Cambria Math" panose="02040503050406030204" pitchFamily="18" charset="0"/>
                          </a:rPr>
                          <m:t>)</m:t>
                        </m:r>
                      </m:sup>
                    </m:sSup>
                    <m:r>
                      <a:rPr lang="uk-UA" sz="1600" i="1">
                        <a:latin typeface="Cambria Math" panose="02040503050406030204" pitchFamily="18" charset="0"/>
                      </a:rPr>
                      <m:t>={</m:t>
                    </m:r>
                    <m:r>
                      <a:rPr lang="uk-UA" sz="1600" i="1">
                        <a:latin typeface="Cambria Math" panose="02040503050406030204" pitchFamily="18" charset="0"/>
                      </a:rPr>
                      <m:t>𝑈</m:t>
                    </m:r>
                    <m:d>
                      <m:dPr>
                        <m:ctrlPr>
                          <a:rPr lang="uk-UA" sz="1600" i="1">
                            <a:latin typeface="Cambria Math" panose="02040503050406030204" pitchFamily="18" charset="0"/>
                          </a:rPr>
                        </m:ctrlPr>
                      </m:dPr>
                      <m:e>
                        <m:sSub>
                          <m:sSubPr>
                            <m:ctrlPr>
                              <a:rPr lang="uk-UA" sz="1600" i="1">
                                <a:latin typeface="Cambria Math" panose="02040503050406030204" pitchFamily="18" charset="0"/>
                              </a:rPr>
                            </m:ctrlPr>
                          </m:sSubPr>
                          <m:e>
                            <m:r>
                              <a:rPr lang="uk-UA" sz="1600" i="1">
                                <a:latin typeface="Cambria Math" panose="02040503050406030204" pitchFamily="18" charset="0"/>
                              </a:rPr>
                              <m:t>𝑋</m:t>
                            </m:r>
                          </m:e>
                          <m:sub>
                            <m:r>
                              <a:rPr lang="uk-UA" sz="1600" i="1">
                                <a:latin typeface="Cambria Math" panose="02040503050406030204" pitchFamily="18" charset="0"/>
                              </a:rPr>
                              <m:t>1</m:t>
                            </m:r>
                          </m:sub>
                        </m:sSub>
                      </m:e>
                    </m:d>
                    <m:r>
                      <a:rPr lang="uk-UA" sz="1600" i="1">
                        <a:latin typeface="Cambria Math" panose="02040503050406030204" pitchFamily="18" charset="0"/>
                      </a:rPr>
                      <m:t>,…, </m:t>
                    </m:r>
                    <m:r>
                      <a:rPr lang="uk-UA" sz="1600" i="1">
                        <a:latin typeface="Cambria Math" panose="02040503050406030204" pitchFamily="18" charset="0"/>
                      </a:rPr>
                      <m:t>𝑈</m:t>
                    </m:r>
                    <m:r>
                      <a:rPr lang="uk-UA" sz="1600" i="1">
                        <a:latin typeface="Cambria Math" panose="02040503050406030204" pitchFamily="18" charset="0"/>
                      </a:rPr>
                      <m:t>(</m:t>
                    </m:r>
                    <m:sSub>
                      <m:sSubPr>
                        <m:ctrlPr>
                          <a:rPr lang="uk-UA" sz="1600" i="1">
                            <a:latin typeface="Cambria Math" panose="02040503050406030204" pitchFamily="18" charset="0"/>
                          </a:rPr>
                        </m:ctrlPr>
                      </m:sSubPr>
                      <m:e>
                        <m:r>
                          <a:rPr lang="uk-UA" sz="1600" i="1">
                            <a:latin typeface="Cambria Math" panose="02040503050406030204" pitchFamily="18" charset="0"/>
                          </a:rPr>
                          <m:t>𝑋</m:t>
                        </m:r>
                      </m:e>
                      <m:sub>
                        <m:r>
                          <a:rPr lang="uk-UA" sz="1600" i="1">
                            <a:latin typeface="Cambria Math" panose="02040503050406030204" pitchFamily="18" charset="0"/>
                          </a:rPr>
                          <m:t>𝑘</m:t>
                        </m:r>
                      </m:sub>
                    </m:sSub>
                    <m:r>
                      <a:rPr lang="uk-UA" sz="1600" i="1">
                        <a:latin typeface="Cambria Math" panose="02040503050406030204" pitchFamily="18" charset="0"/>
                      </a:rPr>
                      <m:t>)}</m:t>
                    </m:r>
                  </m:oMath>
                </a14:m>
                <a:r>
                  <a:rPr lang="uk-UA" sz="1600" dirty="0">
                    <a:latin typeface="Times New Roman" panose="02020603050405020304" pitchFamily="18" charset="0"/>
                    <a:cs typeface="Times New Roman" panose="02020603050405020304" pitchFamily="18" charset="0"/>
                  </a:rPr>
                  <a:t> значень вхідних змінних</a:t>
                </a:r>
                <a:endParaRPr lang="uk-UA" sz="1600" b="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0"/>
                  </a:spcBef>
                  <a:buNone/>
                </a:pPr>
                <a14:m>
                  <m:oMath xmlns:m="http://schemas.openxmlformats.org/officeDocument/2006/math">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𝑋</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uk-UA" sz="1600" dirty="0">
                    <a:latin typeface="Times New Roman" panose="02020603050405020304" pitchFamily="18" charset="0"/>
                    <a:cs typeface="Times New Roman" panose="02020603050405020304" pitchFamily="18" charset="0"/>
                  </a:rPr>
                  <a:t>, що відображають вимоги і обмеження ГВС</a:t>
                </a:r>
              </a:p>
              <a:p>
                <a:pPr marL="0" indent="0">
                  <a:spcBef>
                    <a:spcPts val="0"/>
                  </a:spcBef>
                  <a:buNone/>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у множину факторів</a:t>
                </a:r>
              </a:p>
              <a:p>
                <a:pPr marL="0" indent="0">
                  <a:spcBef>
                    <a:spcPts val="0"/>
                  </a:spcBef>
                  <a:buNone/>
                </a:pPr>
                <a14:m>
                  <m:oMath xmlns:m="http://schemas.openxmlformats.org/officeDocument/2006/math">
                    <m:sSup>
                      <m:s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sub>
                      <m:sup>
                        <m:d>
                          <m:d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sup>
                    </m:sSubSup>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заданих на значеннях вхідних змінних з визначеними експертами ступенями приналежності</a:t>
                </a:r>
                <a14:m>
                  <m:oMath xmlns:m="http://schemas.openxmlformats.org/officeDocument/2006/math">
                    <m:r>
                      <a:rPr lang="uk-UA" sz="1600" b="0" i="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𝐶</m:t>
                        </m:r>
                      </m:e>
                      <m:sup>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up>
                    </m:sSup>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𝐶</m:t>
                        </m:r>
                      </m:e>
                      <m:sub>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sub>
                      <m:sup>
                        <m:d>
                          <m:d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e>
                        </m:d>
                      </m:sup>
                    </m:sSubSup>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 </m:t>
                    </m:r>
                    <m:sSubSup>
                      <m:sSub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𝐶</m:t>
                        </m:r>
                      </m:e>
                      <m:sub>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𝑙</m:t>
                        </m:r>
                      </m:sub>
                      <m:sup>
                        <m:d>
                          <m:d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e>
                        </m:d>
                      </m:sup>
                    </m:sSubSup>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uk-UA"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spcBef>
                    <a:spcPts val="0"/>
                  </a:spcBef>
                  <a:buNone/>
                </a:pPr>
                <a:endParaRPr lang="en-US" sz="1600" i="1" dirty="0">
                  <a:latin typeface="Times New Roman" panose="02020603050405020304" pitchFamily="18" charset="0"/>
                  <a:cs typeface="Times New Roman" panose="02020603050405020304" pitchFamily="18" charset="0"/>
                </a:endParaRPr>
              </a:p>
              <a:p>
                <a:pPr marL="0" indent="0">
                  <a:spcBef>
                    <a:spcPts val="0"/>
                  </a:spcBef>
                  <a:buNone/>
                </a:pPr>
                <a:r>
                  <a:rPr lang="uk-UA" sz="1600" b="1" i="1" dirty="0">
                    <a:latin typeface="Times New Roman" panose="02020603050405020304" pitchFamily="18" charset="0"/>
                    <a:cs typeface="Times New Roman" panose="02020603050405020304" pitchFamily="18" charset="0"/>
                  </a:rPr>
                  <a:t>Дефазі-перетворювач:</a:t>
                </a:r>
                <a:endParaRPr lang="en-US" sz="1600" b="1" i="1" dirty="0">
                  <a:latin typeface="Times New Roman" panose="02020603050405020304" pitchFamily="18" charset="0"/>
                  <a:cs typeface="Times New Roman" panose="02020603050405020304" pitchFamily="18" charset="0"/>
                </a:endParaRPr>
              </a:p>
              <a:p>
                <a:pPr marL="0" indent="0">
                  <a:spcBef>
                    <a:spcPts val="0"/>
                  </a:spcBef>
                  <a:buNone/>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Трансформує множину факторів</a:t>
                </a:r>
                <a14:m>
                  <m:oMath xmlns:m="http://schemas.openxmlformats.org/officeDocument/2006/math">
                    <m:r>
                      <a:rPr lang="uk-UA" sz="1600" b="0" i="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oMath>
                </a14:m>
                <a:endParaRPr lang="uk-UA" sz="1600" b="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0"/>
                  </a:spcBef>
                  <a:buNone/>
                </a:pPr>
                <a14:m>
                  <m:oMath xmlns:m="http://schemas.openxmlformats.org/officeDocument/2006/math">
                    <m:sSup>
                      <m:s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b>
                      <m:sup>
                        <m:d>
                          <m:d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sup>
                    </m:sSub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uk-UA"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uk-UA" sz="1600" dirty="0">
                    <a:latin typeface="Times New Roman" panose="02020603050405020304" pitchFamily="18" charset="0"/>
                    <a:cs typeface="Times New Roman" panose="02020603050405020304" pitchFamily="18" charset="0"/>
                  </a:rPr>
                  <a:t>і </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визначених експертами ступенів приналежності</a:t>
                </a:r>
                <a:endParaRPr lang="en-US" sz="1600" dirty="0">
                  <a:latin typeface="Times New Roman" panose="02020603050405020304" pitchFamily="18" charset="0"/>
                  <a:cs typeface="Times New Roman" panose="02020603050405020304" pitchFamily="18" charset="0"/>
                </a:endParaRPr>
              </a:p>
              <a:p>
                <a:pPr marL="0" indent="0">
                  <a:spcBef>
                    <a:spcPts val="0"/>
                  </a:spcBef>
                  <a:buNone/>
                </a:pPr>
                <a14:m>
                  <m:oMath xmlns:m="http://schemas.openxmlformats.org/officeDocument/2006/math">
                    <m:sSup>
                      <m:s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p>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d>
                          <m:d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sup>
                    </m:sSubSup>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sSubSup>
                      <m:sSubSup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b>
                      <m:sup>
                        <m:d>
                          <m:d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sup>
                    </m:sSubSup>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uk-UA" sz="1600" dirty="0">
                    <a:latin typeface="Times New Roman" panose="02020603050405020304" pitchFamily="18" charset="0"/>
                    <a:cs typeface="Times New Roman" panose="02020603050405020304" pitchFamily="18" charset="0"/>
                  </a:rPr>
                  <a:t> у множину</a:t>
                </a:r>
                <a14:m>
                  <m:oMath xmlns:m="http://schemas.openxmlformats.org/officeDocument/2006/math">
                    <m:r>
                      <a:rPr lang="uk-UA" sz="1600" b="0" i="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oMath>
                </a14:m>
                <a:endParaRPr lang="uk-UA" sz="1600" b="0" i="0" dirty="0">
                  <a:solidFill>
                    <a:srgbClr val="000000"/>
                  </a:solidFill>
                  <a:latin typeface="Cambria Math" panose="02040503050406030204" pitchFamily="18" charset="0"/>
                  <a:ea typeface="Times New Roman" panose="02020603050405020304" pitchFamily="18" charset="0"/>
                  <a:cs typeface="Times New Roman" panose="02020603050405020304" pitchFamily="18" charset="0"/>
                </a:endParaRPr>
              </a:p>
              <a:p>
                <a:pPr marL="0" indent="0">
                  <a:spcBef>
                    <a:spcPts val="0"/>
                  </a:spcBef>
                  <a:buNone/>
                </a:pPr>
                <a14:m>
                  <m:oMath xmlns:m="http://schemas.openxmlformats.org/officeDocument/2006/math">
                    <m:sSup>
                      <m:s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𝑊</m:t>
                        </m:r>
                      </m:e>
                      <m: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𝑊</m:t>
                    </m:r>
                    <m:d>
                      <m:d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𝑊</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uk-UA" sz="1600" dirty="0">
                    <a:latin typeface="Times New Roman" panose="02020603050405020304" pitchFamily="18" charset="0"/>
                    <a:cs typeface="Times New Roman" panose="02020603050405020304" pitchFamily="18" charset="0"/>
                  </a:rPr>
                  <a:t> значень умов сумісності</a:t>
                </a:r>
                <a14:m>
                  <m:oMath xmlns:m="http://schemas.openxmlformats.org/officeDocument/2006/math">
                    <m:r>
                      <a:rPr lang="uk-UA" sz="1600" b="0" i="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𝑌</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b>
                        </m:sSub>
                      </m:e>
                    </m:d>
                  </m:oMath>
                </a14:m>
                <a:r>
                  <a:rPr lang="uk-UA" sz="1600" dirty="0">
                    <a:latin typeface="Times New Roman" panose="02020603050405020304" pitchFamily="18" charset="0"/>
                    <a:cs typeface="Times New Roman" panose="02020603050405020304" pitchFamily="18" charset="0"/>
                  </a:rPr>
                  <a:t> поточної моделі СОУ </a:t>
                </a:r>
                <a:r>
                  <a:rPr lang="uk-UA" sz="1600" dirty="0">
                    <a:solidFill>
                      <a:srgbClr val="000000"/>
                    </a:solidFill>
                    <a:latin typeface="Times New Roman" panose="02020603050405020304" pitchFamily="18" charset="0"/>
                    <a:ea typeface="Times New Roman" panose="02020603050405020304" pitchFamily="18" charset="0"/>
                  </a:rPr>
                  <a:t>із заданим на вході набором вимог та обмежень ГВС.</a:t>
                </a:r>
                <a:endParaRPr lang="en-US" sz="1600" dirty="0">
                  <a:latin typeface="Times New Roman" panose="02020603050405020304" pitchFamily="18" charset="0"/>
                  <a:cs typeface="Times New Roman" panose="02020603050405020304" pitchFamily="18"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8436279" y="783933"/>
                <a:ext cx="3755721" cy="5285379"/>
              </a:xfrm>
              <a:prstGeom prst="rect">
                <a:avLst/>
              </a:prstGeom>
              <a:blipFill>
                <a:blip r:embed="rId4"/>
                <a:stretch>
                  <a:fillRect l="-974" t="-807" r="-812" b="-12226"/>
                </a:stretch>
              </a:blipFill>
            </p:spPr>
            <p:txBody>
              <a:bodyPr/>
              <a:lstStyle/>
              <a:p>
                <a:r>
                  <a:rPr lang="uk-UA">
                    <a:noFill/>
                  </a:rPr>
                  <a:t> </a:t>
                </a:r>
              </a:p>
            </p:txBody>
          </p:sp>
        </mc:Fallback>
      </mc:AlternateContent>
    </p:spTree>
    <p:extLst>
      <p:ext uri="{BB962C8B-B14F-4D97-AF65-F5344CB8AC3E}">
        <p14:creationId xmlns:p14="http://schemas.microsoft.com/office/powerpoint/2010/main" val="2661042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91"/>
            <a:ext cx="11111023" cy="670457"/>
          </a:xfrm>
        </p:spPr>
        <p:txBody>
          <a:bodyPr>
            <a:normAutofit/>
          </a:bodyPr>
          <a:lstStyle/>
          <a:p>
            <a:r>
              <a:rPr lang="uk-UA" sz="4000" dirty="0">
                <a:latin typeface="Times New Roman" panose="02020603050405020304" pitchFamily="18" charset="0"/>
                <a:cs typeface="Times New Roman" panose="02020603050405020304" pitchFamily="18" charset="0"/>
              </a:rPr>
              <a:t>Гнучка інтелектуалізована мультиагентна система</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18</a:t>
            </a:fld>
            <a:endParaRPr lang="uk-UA" sz="3200" dirty="0"/>
          </a:p>
        </p:txBody>
      </p:sp>
      <p:pic>
        <p:nvPicPr>
          <p:cNvPr id="7" name="Content Placeholder 6"/>
          <p:cNvPicPr>
            <a:picLocks noGrp="1" noChangeAspect="1"/>
          </p:cNvPicPr>
          <p:nvPr>
            <p:ph idx="1"/>
          </p:nvPr>
        </p:nvPicPr>
        <p:blipFill>
          <a:blip r:embed="rId3"/>
          <a:stretch>
            <a:fillRect/>
          </a:stretch>
        </p:blipFill>
        <p:spPr>
          <a:xfrm>
            <a:off x="457200" y="815248"/>
            <a:ext cx="6562478" cy="5906231"/>
          </a:xfrm>
          <a:prstGeom prst="rect">
            <a:avLst/>
          </a:prstGeom>
        </p:spPr>
      </p:pic>
      <p:sp>
        <p:nvSpPr>
          <p:cNvPr id="3" name="Rectangle 2"/>
          <p:cNvSpPr/>
          <p:nvPr/>
        </p:nvSpPr>
        <p:spPr>
          <a:xfrm>
            <a:off x="7289104" y="1031819"/>
            <a:ext cx="4064696" cy="5324535"/>
          </a:xfrm>
          <a:prstGeom prst="rect">
            <a:avLst/>
          </a:prstGeom>
        </p:spPr>
        <p:txBody>
          <a:bodyPr wrap="square">
            <a:spAutoFit/>
          </a:bodyPr>
          <a:lstStyle/>
          <a:p>
            <a:r>
              <a:rPr lang="uk-UA" sz="2000" b="1" i="1" dirty="0">
                <a:latin typeface="Times New Roman" panose="02020603050405020304" pitchFamily="18" charset="0"/>
                <a:cs typeface="Times New Roman" panose="02020603050405020304" pitchFamily="18" charset="0"/>
              </a:rPr>
              <a:t>Гнучка інтелектуалізована мультиагентна система </a:t>
            </a:r>
            <a:r>
              <a:rPr lang="uk-UA" sz="2000" dirty="0">
                <a:latin typeface="Times New Roman" panose="02020603050405020304" pitchFamily="18" charset="0"/>
                <a:cs typeface="Times New Roman" panose="02020603050405020304" pitchFamily="18" charset="0"/>
              </a:rPr>
              <a:t>– </a:t>
            </a:r>
          </a:p>
          <a:p>
            <a:r>
              <a:rPr lang="uk-UA" sz="2000" dirty="0">
                <a:latin typeface="Times New Roman" panose="02020603050405020304" pitchFamily="18" charset="0"/>
                <a:cs typeface="Times New Roman" panose="02020603050405020304" pitchFamily="18" charset="0"/>
              </a:rPr>
              <a:t>це сукупність </a:t>
            </a:r>
            <a:r>
              <a:rPr lang="uk-UA" sz="2000" i="1" dirty="0">
                <a:latin typeface="Times New Roman" panose="02020603050405020304" pitchFamily="18" charset="0"/>
                <a:cs typeface="Times New Roman" panose="02020603050405020304" pitchFamily="18" charset="0"/>
              </a:rPr>
              <a:t>ГІМАК АОП</a:t>
            </a:r>
            <a:r>
              <a:rPr lang="uk-UA" sz="2000" dirty="0">
                <a:latin typeface="Times New Roman" panose="02020603050405020304" pitchFamily="18" charset="0"/>
                <a:cs typeface="Times New Roman" panose="02020603050405020304" pitchFamily="18" charset="0"/>
              </a:rPr>
              <a:t>, в якій реалізується логічна послідовність налаштування </a:t>
            </a:r>
            <a:r>
              <a:rPr lang="uk-UA" sz="2000" i="1" dirty="0">
                <a:latin typeface="Times New Roman" panose="02020603050405020304" pitchFamily="18" charset="0"/>
                <a:cs typeface="Times New Roman" panose="02020603050405020304" pitchFamily="18" charset="0"/>
              </a:rPr>
              <a:t>вирішальних динамічних показників СОУ </a:t>
            </a:r>
            <a:r>
              <a:rPr lang="uk-UA" sz="2000" dirty="0">
                <a:latin typeface="Times New Roman" panose="02020603050405020304" pitchFamily="18" charset="0"/>
                <a:cs typeface="Times New Roman" panose="02020603050405020304" pitchFamily="18" charset="0"/>
              </a:rPr>
              <a:t>з такою послідовністю їх перебирання в просторі </a:t>
            </a:r>
            <a:r>
              <a:rPr lang="uk-UA" sz="2000" i="1" dirty="0">
                <a:latin typeface="Times New Roman" panose="02020603050405020304" pitchFamily="18" charset="0"/>
                <a:cs typeface="Times New Roman" panose="02020603050405020304" pitchFamily="18" charset="0"/>
              </a:rPr>
              <a:t>набору вирішальних динамічних показників</a:t>
            </a:r>
            <a:r>
              <a:rPr lang="uk-UA" sz="2000" dirty="0">
                <a:latin typeface="Times New Roman" panose="02020603050405020304" pitchFamily="18" charset="0"/>
                <a:cs typeface="Times New Roman" panose="02020603050405020304" pitchFamily="18" charset="0"/>
              </a:rPr>
              <a:t>, яка, будучи виконувана користувачем і/або внутрішнім ініціюючим джерелом, відтворює принципи агентно-орієнтованого підходу та автономно дозволяє виокремити модель/моделі СОУ, здатні задовольнити вимоги та обмеження ГВС.</a:t>
            </a:r>
          </a:p>
        </p:txBody>
      </p:sp>
    </p:spTree>
    <p:extLst>
      <p:ext uri="{BB962C8B-B14F-4D97-AF65-F5344CB8AC3E}">
        <p14:creationId xmlns:p14="http://schemas.microsoft.com/office/powerpoint/2010/main" val="1729176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70" y="144791"/>
            <a:ext cx="11876183" cy="932183"/>
          </a:xfrm>
        </p:spPr>
        <p:txBody>
          <a:bodyPr>
            <a:normAutofit fontScale="90000"/>
          </a:bodyPr>
          <a:lstStyle/>
          <a:p>
            <a:r>
              <a:rPr lang="uk-UA" sz="4000" dirty="0">
                <a:latin typeface="Times New Roman" panose="02020603050405020304" pitchFamily="18" charset="0"/>
                <a:cs typeface="Times New Roman" panose="02020603050405020304" pitchFamily="18" charset="0"/>
              </a:rPr>
              <a:t>Система підтримки прийняття рішень на основі ГІМАС як основа системи динамічного оперативного керування ГВС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19</a:t>
            </a:fld>
            <a:endParaRPr lang="uk-UA" sz="3200" dirty="0"/>
          </a:p>
        </p:txBody>
      </p:sp>
      <p:sp>
        <p:nvSpPr>
          <p:cNvPr id="3" name="Rectangle 2"/>
          <p:cNvSpPr/>
          <p:nvPr/>
        </p:nvSpPr>
        <p:spPr>
          <a:xfrm>
            <a:off x="6280759" y="1278041"/>
            <a:ext cx="5916460" cy="5078313"/>
          </a:xfrm>
          <a:prstGeom prst="rect">
            <a:avLst/>
          </a:prstGeom>
        </p:spPr>
        <p:txBody>
          <a:bodyPr wrap="square">
            <a:spAutoFit/>
          </a:bodyPr>
          <a:lstStyle/>
          <a:p>
            <a:pPr algn="ctr"/>
            <a:r>
              <a:rPr lang="uk-UA" b="1" i="1" dirty="0">
                <a:latin typeface="Times New Roman" panose="02020603050405020304" pitchFamily="18" charset="0"/>
                <a:cs typeface="Times New Roman" panose="02020603050405020304" pitchFamily="18" charset="0"/>
              </a:rPr>
              <a:t>Задачі СППР:</a:t>
            </a:r>
          </a:p>
          <a:p>
            <a:pPr algn="ctr"/>
            <a:endParaRPr lang="uk-UA" b="1"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автоматизація процесу синтезу структури ГІМАС за заданими складовими та обмеженнями;</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інтелектуалізований вибір значень показників об’єкта динамічного керування, шляхом перебирання ІА умов виконання критеріїв обслуговуваності поточним вектором можливостей наявних вимог та обмежень;</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використання експертних знань, в тому числі у нечіткій формі, із забезпеченням механізмів фазифікації, дефазифікації та нечіткого виведення;</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передача результатів роботи до суміжних підсистем в уніфікованому форматі;</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забезпечення зручного та наочного відображення інформації кінцевому користувачу у вигляді графічного інтерфейсу;</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можливість підключення додаткових модулів для розширення функціональності системи.</a:t>
            </a:r>
          </a:p>
        </p:txBody>
      </p:sp>
      <p:pic>
        <p:nvPicPr>
          <p:cNvPr id="13" name="Content Placeholder 1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3403" y="1278041"/>
            <a:ext cx="5520195" cy="5445486"/>
          </a:xfrm>
        </p:spPr>
      </p:pic>
    </p:spTree>
    <p:extLst>
      <p:ext uri="{BB962C8B-B14F-4D97-AF65-F5344CB8AC3E}">
        <p14:creationId xmlns:p14="http://schemas.microsoft.com/office/powerpoint/2010/main" val="3492844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3166154"/>
            <a:ext cx="2198915" cy="612775"/>
          </a:xfrm>
        </p:spPr>
        <p:txBody>
          <a:bodyPr>
            <a:normAutofit fontScale="90000"/>
          </a:bodyPr>
          <a:lstStyle/>
          <a:p>
            <a:pPr algn="r"/>
            <a:r>
              <a:rPr lang="uk-UA" dirty="0">
                <a:latin typeface="Times New Roman" panose="02020603050405020304" pitchFamily="18" charset="0"/>
                <a:cs typeface="Times New Roman" panose="02020603050405020304" pitchFamily="18" charset="0"/>
              </a:rPr>
              <a:t>МЕТА РОБОТИ</a:t>
            </a:r>
          </a:p>
        </p:txBody>
      </p:sp>
      <p:sp>
        <p:nvSpPr>
          <p:cNvPr id="3" name="Content Placeholder 2"/>
          <p:cNvSpPr>
            <a:spLocks noGrp="1"/>
          </p:cNvSpPr>
          <p:nvPr>
            <p:ph idx="1"/>
          </p:nvPr>
        </p:nvSpPr>
        <p:spPr>
          <a:xfrm>
            <a:off x="4158342" y="2447698"/>
            <a:ext cx="7434944" cy="2049689"/>
          </a:xfrm>
        </p:spPr>
        <p:txBody>
          <a:bodyPr/>
          <a:lstStyle/>
          <a:p>
            <a:pPr marL="0" indent="0" algn="just">
              <a:buNone/>
            </a:pPr>
            <a:r>
              <a:rPr lang="uk-UA" dirty="0">
                <a:latin typeface="Times New Roman" panose="02020603050405020304" pitchFamily="18" charset="0"/>
                <a:cs typeface="Times New Roman" panose="02020603050405020304" pitchFamily="18" charset="0"/>
              </a:rPr>
              <a:t>підвищення ефективності роботи гнучкої виробничої системи шляхом збільшення рівня автоматизації процесів налаштування та функціонування складових системи оперативного управління.</a:t>
            </a:r>
          </a:p>
        </p:txBody>
      </p:sp>
      <p:sp>
        <p:nvSpPr>
          <p:cNvPr id="4" name="Slide Number Placeholder 3"/>
          <p:cNvSpPr>
            <a:spLocks noGrp="1"/>
          </p:cNvSpPr>
          <p:nvPr>
            <p:ph type="sldNum" sz="quarter" idx="12"/>
          </p:nvPr>
        </p:nvSpPr>
        <p:spPr>
          <a:xfrm>
            <a:off x="8610600" y="6356354"/>
            <a:ext cx="2743200" cy="365125"/>
          </a:xfrm>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2</a:t>
            </a:fld>
            <a:endParaRPr lang="uk-UA" sz="3200" dirty="0">
              <a:latin typeface="Times New Roman" panose="02020603050405020304" pitchFamily="18" charset="0"/>
              <a:cs typeface="Times New Roman" panose="02020603050405020304" pitchFamily="18" charset="0"/>
            </a:endParaRPr>
          </a:p>
        </p:txBody>
      </p:sp>
      <p:cxnSp>
        <p:nvCxnSpPr>
          <p:cNvPr id="15" name="Straight Connector 14"/>
          <p:cNvCxnSpPr>
            <a:cxnSpLocks/>
          </p:cNvCxnSpPr>
          <p:nvPr/>
        </p:nvCxnSpPr>
        <p:spPr>
          <a:xfrm>
            <a:off x="3554189" y="849084"/>
            <a:ext cx="10884" cy="5246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893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1784"/>
            <a:ext cx="12191999" cy="747574"/>
          </a:xfrm>
        </p:spPr>
        <p:txBody>
          <a:bodyPr>
            <a:normAutofit fontScale="90000"/>
          </a:bodyPr>
          <a:lstStyle/>
          <a:p>
            <a:r>
              <a:rPr lang="uk-UA" sz="4000" dirty="0">
                <a:latin typeface="Times New Roman" panose="02020603050405020304" pitchFamily="18" charset="0"/>
                <a:cs typeface="Times New Roman" panose="02020603050405020304" pitchFamily="18" charset="0"/>
              </a:rPr>
              <a:t>Алгоритми роботи програмного комплексу на основі ГІМАС</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28908479"/>
              </p:ext>
            </p:extLst>
          </p:nvPr>
        </p:nvGraphicFramePr>
        <p:xfrm>
          <a:off x="173913" y="1793545"/>
          <a:ext cx="6266364" cy="4972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20</a:t>
            </a:fld>
            <a:endParaRPr lang="uk-UA" sz="3200" dirty="0">
              <a:latin typeface="Times New Roman" panose="02020603050405020304" pitchFamily="18" charset="0"/>
              <a:cs typeface="Times New Roman" panose="02020603050405020304" pitchFamily="18" charset="0"/>
            </a:endParaRPr>
          </a:p>
        </p:txBody>
      </p:sp>
      <p:graphicFrame>
        <p:nvGraphicFramePr>
          <p:cNvPr id="13" name="Diagram 12"/>
          <p:cNvGraphicFramePr/>
          <p:nvPr>
            <p:extLst>
              <p:ext uri="{D42A27DB-BD31-4B8C-83A1-F6EECF244321}">
                <p14:modId xmlns:p14="http://schemas.microsoft.com/office/powerpoint/2010/main" val="1989835500"/>
              </p:ext>
            </p:extLst>
          </p:nvPr>
        </p:nvGraphicFramePr>
        <p:xfrm>
          <a:off x="6643256" y="1793544"/>
          <a:ext cx="5343093" cy="45628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Rectangle 10"/>
          <p:cNvSpPr/>
          <p:nvPr/>
        </p:nvSpPr>
        <p:spPr>
          <a:xfrm>
            <a:off x="173913" y="1182540"/>
            <a:ext cx="6266364" cy="369332"/>
          </a:xfrm>
          <a:prstGeom prst="rect">
            <a:avLst/>
          </a:prstGeom>
        </p:spPr>
        <p:txBody>
          <a:bodyPr wrap="square">
            <a:spAutoFit/>
          </a:bodyPr>
          <a:lstStyle/>
          <a:p>
            <a:pPr lvl="0" algn="ctr" defTabSz="1511300">
              <a:lnSpc>
                <a:spcPct val="90000"/>
              </a:lnSpc>
              <a:spcBef>
                <a:spcPct val="0"/>
              </a:spcBef>
              <a:spcAft>
                <a:spcPct val="35000"/>
              </a:spcAft>
            </a:pPr>
            <a:r>
              <a:rPr lang="uk-UA" sz="2000" b="1" dirty="0">
                <a:latin typeface="Times New Roman" panose="02020603050405020304" pitchFamily="18" charset="0"/>
                <a:cs typeface="Times New Roman" panose="02020603050405020304" pitchFamily="18" charset="0"/>
              </a:rPr>
              <a:t>Алгоритм налаштування програмного комплексу:</a:t>
            </a:r>
          </a:p>
        </p:txBody>
      </p:sp>
      <p:sp>
        <p:nvSpPr>
          <p:cNvPr id="12" name="Rectangle 11"/>
          <p:cNvSpPr/>
          <p:nvPr/>
        </p:nvSpPr>
        <p:spPr>
          <a:xfrm>
            <a:off x="6643256" y="1013263"/>
            <a:ext cx="5343093" cy="707886"/>
          </a:xfrm>
          <a:prstGeom prst="rect">
            <a:avLst/>
          </a:prstGeom>
        </p:spPr>
        <p:txBody>
          <a:bodyPr wrap="square">
            <a:spAutoFit/>
          </a:bodyPr>
          <a:lstStyle/>
          <a:p>
            <a:r>
              <a:rPr lang="uk-UA" sz="2000" b="1" dirty="0">
                <a:latin typeface="Times New Roman" panose="02020603050405020304" pitchFamily="18" charset="0"/>
                <a:cs typeface="Times New Roman" panose="02020603050405020304" pitchFamily="18" charset="0"/>
              </a:rPr>
              <a:t>Алгоритм використання програмного комплексу:</a:t>
            </a:r>
          </a:p>
        </p:txBody>
      </p:sp>
    </p:spTree>
    <p:extLst>
      <p:ext uri="{BB962C8B-B14F-4D97-AF65-F5344CB8AC3E}">
        <p14:creationId xmlns:p14="http://schemas.microsoft.com/office/powerpoint/2010/main" val="3963604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029" y="365129"/>
            <a:ext cx="11016867" cy="901811"/>
          </a:xfrm>
        </p:spPr>
        <p:txBody>
          <a:bodyPr>
            <a:normAutofit fontScale="90000"/>
          </a:bodyPr>
          <a:lstStyle/>
          <a:p>
            <a:r>
              <a:rPr lang="uk-UA" dirty="0">
                <a:latin typeface="Times New Roman" panose="02020603050405020304" pitchFamily="18" charset="0"/>
                <a:cs typeface="Times New Roman" panose="02020603050405020304" pitchFamily="18" charset="0"/>
              </a:rPr>
              <a:t>Імітаційне моделювання роботи ГВС із системою динамічного оперативного керування</a:t>
            </a:r>
          </a:p>
        </p:txBody>
      </p:sp>
      <p:sp>
        <p:nvSpPr>
          <p:cNvPr id="3" name="Content Placeholder 2"/>
          <p:cNvSpPr>
            <a:spLocks noGrp="1"/>
          </p:cNvSpPr>
          <p:nvPr>
            <p:ph idx="1"/>
          </p:nvPr>
        </p:nvSpPr>
        <p:spPr>
          <a:xfrm>
            <a:off x="672028" y="1531344"/>
            <a:ext cx="11016867" cy="4601551"/>
          </a:xfrm>
        </p:spPr>
        <p:txBody>
          <a:bodyPr>
            <a:noAutofit/>
          </a:bodyPr>
          <a:lstStyle/>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Задавання значень вимог та обмежень для тестових ГВС:</a:t>
            </a:r>
          </a:p>
          <a:p>
            <a:pPr marL="800089" lvl="1" indent="-342900">
              <a:buFont typeface="+mj-lt"/>
              <a:buAutoNum type="alphaLcParenR"/>
            </a:pPr>
            <a:r>
              <a:rPr lang="uk-UA" sz="2000" dirty="0">
                <a:latin typeface="Times New Roman" panose="02020603050405020304" pitchFamily="18" charset="0"/>
                <a:cs typeface="Times New Roman" panose="02020603050405020304" pitchFamily="18" charset="0"/>
              </a:rPr>
              <a:t>обчислювальна потужність апаратного забезпечення СОУ;</a:t>
            </a:r>
          </a:p>
          <a:p>
            <a:pPr marL="800089" lvl="1" indent="-342900">
              <a:buFont typeface="+mj-lt"/>
              <a:buAutoNum type="alphaLcParenR"/>
            </a:pPr>
            <a:r>
              <a:rPr lang="uk-UA" sz="2000" dirty="0">
                <a:latin typeface="Times New Roman" panose="02020603050405020304" pitchFamily="18" charset="0"/>
                <a:cs typeface="Times New Roman" panose="02020603050405020304" pitchFamily="18" charset="0"/>
              </a:rPr>
              <a:t>архітектура СОУ;</a:t>
            </a:r>
          </a:p>
          <a:p>
            <a:pPr marL="800089" lvl="1" indent="-342900">
              <a:buFont typeface="+mj-lt"/>
              <a:buAutoNum type="alphaLcParenR"/>
            </a:pPr>
            <a:r>
              <a:rPr lang="uk-UA" sz="2000" dirty="0">
                <a:latin typeface="Times New Roman" panose="02020603050405020304" pitchFamily="18" charset="0"/>
                <a:cs typeface="Times New Roman" panose="02020603050405020304" pitchFamily="18" charset="0"/>
              </a:rPr>
              <a:t>структурно-компонувальна схема;</a:t>
            </a:r>
          </a:p>
          <a:p>
            <a:pPr marL="800089" lvl="1" indent="-342900">
              <a:buFont typeface="+mj-lt"/>
              <a:buAutoNum type="alphaLcParenR"/>
            </a:pPr>
            <a:r>
              <a:rPr lang="uk-UA" sz="2000" dirty="0">
                <a:latin typeface="Times New Roman" panose="02020603050405020304" pitchFamily="18" charset="0"/>
                <a:cs typeface="Times New Roman" panose="02020603050405020304" pitchFamily="18" charset="0"/>
              </a:rPr>
              <a:t>матриця часу переміщень АТМ;</a:t>
            </a:r>
          </a:p>
          <a:p>
            <a:pPr marL="800089" lvl="1" indent="-342900">
              <a:buFont typeface="+mj-lt"/>
              <a:buAutoNum type="alphaLcParenR"/>
            </a:pPr>
            <a:r>
              <a:rPr lang="uk-UA" sz="2000" dirty="0">
                <a:latin typeface="Times New Roman" panose="02020603050405020304" pitchFamily="18" charset="0"/>
                <a:cs typeface="Times New Roman" panose="02020603050405020304" pitchFamily="18" charset="0"/>
              </a:rPr>
              <a:t>властиві види невизначеностей для ГВС.</a:t>
            </a:r>
          </a:p>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Ініціалізація СППР вибору значень показників СОУ на основі ГІМАС та налаштування усіх необхідних компонентів.</a:t>
            </a:r>
          </a:p>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Визначення значень показників СОУ для обраних тестових ГВС за допомогою синтезованої ГІМАС.</a:t>
            </a:r>
          </a:p>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Розробка моделі ГВС з обраним методом динамічного керування.</a:t>
            </a:r>
          </a:p>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Розв’язання тестових задач на основі наборів технологічних операцій, що можуть бути виконані на тестових ГВС.</a:t>
            </a:r>
          </a:p>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Вибір критеріїв оптимальності та інтерпретація отриманих результатів.</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21</a:t>
            </a:fld>
            <a:endParaRPr lang="uk-U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96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844887" y="1068636"/>
            <a:ext cx="8347113" cy="384384"/>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uk-UA" sz="2000" b="1" i="1" dirty="0">
                <a:latin typeface="Times New Roman" panose="02020603050405020304" pitchFamily="18" charset="0"/>
                <a:cs typeface="Times New Roman" panose="02020603050405020304" pitchFamily="18" charset="0"/>
              </a:rPr>
              <a:t>3. Структурно компонувальні схеми:</a:t>
            </a:r>
            <a:endParaRPr lang="en-US" sz="2000" b="1" i="1"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319489" y="288010"/>
            <a:ext cx="11523644" cy="780625"/>
          </a:xfrm>
        </p:spPr>
        <p:txBody>
          <a:bodyPr/>
          <a:lstStyle/>
          <a:p>
            <a:r>
              <a:rPr lang="uk-UA" dirty="0">
                <a:latin typeface="Times New Roman" panose="02020603050405020304" pitchFamily="18" charset="0"/>
                <a:cs typeface="Times New Roman" panose="02020603050405020304" pitchFamily="18" charset="0"/>
              </a:rPr>
              <a:t>Визначення вимог та обмежень тестових ГВС</a:t>
            </a:r>
          </a:p>
        </p:txBody>
      </p:sp>
      <p:sp>
        <p:nvSpPr>
          <p:cNvPr id="3" name="Content Placeholder 2"/>
          <p:cNvSpPr>
            <a:spLocks noGrp="1"/>
          </p:cNvSpPr>
          <p:nvPr>
            <p:ph idx="1"/>
          </p:nvPr>
        </p:nvSpPr>
        <p:spPr>
          <a:xfrm>
            <a:off x="319489" y="1068635"/>
            <a:ext cx="3525398" cy="5177928"/>
          </a:xfrm>
        </p:spPr>
        <p:txBody>
          <a:bodyPr>
            <a:noAutofit/>
          </a:bodyPr>
          <a:lstStyle/>
          <a:p>
            <a:pPr marL="0" indent="0">
              <a:lnSpc>
                <a:spcPct val="100000"/>
              </a:lnSpc>
              <a:buNone/>
            </a:pPr>
            <a:r>
              <a:rPr lang="uk-UA" sz="2000" b="1" i="1" dirty="0">
                <a:latin typeface="Times New Roman" panose="02020603050405020304" pitchFamily="18" charset="0"/>
                <a:cs typeface="Times New Roman" panose="02020603050405020304" pitchFamily="18" charset="0"/>
              </a:rPr>
              <a:t>1. Обчислювальна потужність апаратного забезпечення СОУ:</a:t>
            </a:r>
          </a:p>
          <a:p>
            <a:pPr lvl="1">
              <a:lnSpc>
                <a:spcPct val="100000"/>
              </a:lnSpc>
            </a:pPr>
            <a:r>
              <a:rPr lang="uk-UA" sz="2000" dirty="0">
                <a:latin typeface="Times New Roman" panose="02020603050405020304" pitchFamily="18" charset="0"/>
                <a:cs typeface="Times New Roman" panose="02020603050405020304" pitchFamily="18" charset="0"/>
              </a:rPr>
              <a:t> </a:t>
            </a:r>
            <a:r>
              <a:rPr lang="uk-UA" sz="2000" i="1" dirty="0">
                <a:latin typeface="Times New Roman" panose="02020603050405020304" pitchFamily="18" charset="0"/>
                <a:cs typeface="Times New Roman" panose="02020603050405020304" pitchFamily="18" charset="0"/>
              </a:rPr>
              <a:t>висока</a:t>
            </a:r>
            <a:r>
              <a:rPr lang="uk-UA"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nSpc>
                <a:spcPct val="100000"/>
              </a:lnSpc>
            </a:pPr>
            <a:endParaRPr lang="uk-UA" sz="1200" dirty="0">
              <a:latin typeface="Times New Roman" panose="02020603050405020304" pitchFamily="18" charset="0"/>
              <a:cs typeface="Times New Roman" panose="02020603050405020304" pitchFamily="18" charset="0"/>
            </a:endParaRPr>
          </a:p>
          <a:p>
            <a:pPr marL="0" indent="0">
              <a:lnSpc>
                <a:spcPct val="100000"/>
              </a:lnSpc>
              <a:buNone/>
            </a:pPr>
            <a:r>
              <a:rPr lang="uk-UA" sz="2000" b="1" i="1" dirty="0">
                <a:latin typeface="Times New Roman" panose="02020603050405020304" pitchFamily="18" charset="0"/>
                <a:cs typeface="Times New Roman" panose="02020603050405020304" pitchFamily="18" charset="0"/>
              </a:rPr>
              <a:t>2. Архітектура СОУ:</a:t>
            </a:r>
          </a:p>
          <a:p>
            <a:pPr lvl="1">
              <a:lnSpc>
                <a:spcPct val="100000"/>
              </a:lnSpc>
            </a:pPr>
            <a:r>
              <a:rPr lang="uk-UA" sz="2000" i="1" dirty="0">
                <a:latin typeface="Times New Roman" panose="02020603050405020304" pitchFamily="18" charset="0"/>
                <a:cs typeface="Times New Roman" panose="02020603050405020304" pitchFamily="18" charset="0"/>
              </a:rPr>
              <a:t>централізована</a:t>
            </a:r>
            <a:r>
              <a:rPr lang="uk-UA"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nSpc>
                <a:spcPct val="100000"/>
              </a:lnSpc>
            </a:pPr>
            <a:endParaRPr lang="uk-UA" sz="1200" dirty="0">
              <a:latin typeface="Times New Roman" panose="02020603050405020304" pitchFamily="18" charset="0"/>
              <a:cs typeface="Times New Roman" panose="02020603050405020304" pitchFamily="18" charset="0"/>
            </a:endParaRPr>
          </a:p>
          <a:p>
            <a:pPr marL="0" indent="0">
              <a:lnSpc>
                <a:spcPct val="100000"/>
              </a:lnSpc>
              <a:spcAft>
                <a:spcPts val="0"/>
              </a:spcAft>
              <a:buNone/>
            </a:pPr>
            <a:r>
              <a:rPr lang="uk-UA" sz="2000"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Невизначеності характерні для ГВС:</a:t>
            </a:r>
          </a:p>
          <a:p>
            <a:pPr lvl="1">
              <a:lnSpc>
                <a:spcPct val="100000"/>
              </a:lnSpc>
            </a:pPr>
            <a:r>
              <a:rPr lang="uk-UA"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невизначеності, що </a:t>
            </a:r>
            <a:r>
              <a:rPr lang="uk-UA" sz="20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пов’язані з ресурсами (несправність автономних транспортних модулів</a:t>
            </a:r>
            <a:r>
              <a:rPr lang="uk-UA"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uk-UA" sz="2000" dirty="0">
                <a:latin typeface="Calibri" panose="020F0502020204030204" pitchFamily="34" charset="0"/>
                <a:ea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8475284" y="6356354"/>
            <a:ext cx="3006168" cy="365125"/>
          </a:xfrm>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22</a:t>
            </a:fld>
            <a:endParaRPr lang="uk-UA"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732752" y="1408534"/>
            <a:ext cx="6431837" cy="2469094"/>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981669428"/>
              </p:ext>
            </p:extLst>
          </p:nvPr>
        </p:nvGraphicFramePr>
        <p:xfrm>
          <a:off x="4732752" y="3992006"/>
          <a:ext cx="2651760" cy="1512189"/>
        </p:xfrm>
        <a:graphic>
          <a:graphicData uri="http://schemas.openxmlformats.org/drawingml/2006/table">
            <a:tbl>
              <a:tblPr firstRow="1" firstCol="1" bandRow="1"/>
              <a:tblGrid>
                <a:gridCol w="467360">
                  <a:extLst>
                    <a:ext uri="{9D8B030D-6E8A-4147-A177-3AD203B41FA5}">
                      <a16:colId xmlns:a16="http://schemas.microsoft.com/office/drawing/2014/main" val="1862009302"/>
                    </a:ext>
                  </a:extLst>
                </a:gridCol>
                <a:gridCol w="467360">
                  <a:extLst>
                    <a:ext uri="{9D8B030D-6E8A-4147-A177-3AD203B41FA5}">
                      <a16:colId xmlns:a16="http://schemas.microsoft.com/office/drawing/2014/main" val="3355384192"/>
                    </a:ext>
                  </a:extLst>
                </a:gridCol>
                <a:gridCol w="429260">
                  <a:extLst>
                    <a:ext uri="{9D8B030D-6E8A-4147-A177-3AD203B41FA5}">
                      <a16:colId xmlns:a16="http://schemas.microsoft.com/office/drawing/2014/main" val="238738610"/>
                    </a:ext>
                  </a:extLst>
                </a:gridCol>
                <a:gridCol w="429260">
                  <a:extLst>
                    <a:ext uri="{9D8B030D-6E8A-4147-A177-3AD203B41FA5}">
                      <a16:colId xmlns:a16="http://schemas.microsoft.com/office/drawing/2014/main" val="2260607"/>
                    </a:ext>
                  </a:extLst>
                </a:gridCol>
                <a:gridCol w="429260">
                  <a:extLst>
                    <a:ext uri="{9D8B030D-6E8A-4147-A177-3AD203B41FA5}">
                      <a16:colId xmlns:a16="http://schemas.microsoft.com/office/drawing/2014/main" val="1698289144"/>
                    </a:ext>
                  </a:extLst>
                </a:gridCol>
                <a:gridCol w="429260">
                  <a:extLst>
                    <a:ext uri="{9D8B030D-6E8A-4147-A177-3AD203B41FA5}">
                      <a16:colId xmlns:a16="http://schemas.microsoft.com/office/drawing/2014/main" val="3181741497"/>
                    </a:ext>
                  </a:extLst>
                </a:gridCol>
              </a:tblGrid>
              <a:tr h="251460">
                <a:tc>
                  <a:txBody>
                    <a:bodyPr/>
                    <a:lstStyle/>
                    <a:p>
                      <a:pP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 Час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L/U</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М1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8391353"/>
                  </a:ext>
                </a:extLst>
              </a:tr>
              <a:tr h="24193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L/U</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7252139"/>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3348260"/>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6359010"/>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7421167"/>
                  </a:ext>
                </a:extLst>
              </a:tr>
              <a:tr h="26098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988073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11561167"/>
              </p:ext>
            </p:extLst>
          </p:nvPr>
        </p:nvGraphicFramePr>
        <p:xfrm>
          <a:off x="8512829" y="3987419"/>
          <a:ext cx="2651760" cy="1512189"/>
        </p:xfrm>
        <a:graphic>
          <a:graphicData uri="http://schemas.openxmlformats.org/drawingml/2006/table">
            <a:tbl>
              <a:tblPr firstRow="1" firstCol="1" bandRow="1"/>
              <a:tblGrid>
                <a:gridCol w="467360">
                  <a:extLst>
                    <a:ext uri="{9D8B030D-6E8A-4147-A177-3AD203B41FA5}">
                      <a16:colId xmlns:a16="http://schemas.microsoft.com/office/drawing/2014/main" val="150389674"/>
                    </a:ext>
                  </a:extLst>
                </a:gridCol>
                <a:gridCol w="467360">
                  <a:extLst>
                    <a:ext uri="{9D8B030D-6E8A-4147-A177-3AD203B41FA5}">
                      <a16:colId xmlns:a16="http://schemas.microsoft.com/office/drawing/2014/main" val="22149256"/>
                    </a:ext>
                  </a:extLst>
                </a:gridCol>
                <a:gridCol w="429260">
                  <a:extLst>
                    <a:ext uri="{9D8B030D-6E8A-4147-A177-3AD203B41FA5}">
                      <a16:colId xmlns:a16="http://schemas.microsoft.com/office/drawing/2014/main" val="3809967194"/>
                    </a:ext>
                  </a:extLst>
                </a:gridCol>
                <a:gridCol w="429260">
                  <a:extLst>
                    <a:ext uri="{9D8B030D-6E8A-4147-A177-3AD203B41FA5}">
                      <a16:colId xmlns:a16="http://schemas.microsoft.com/office/drawing/2014/main" val="938601805"/>
                    </a:ext>
                  </a:extLst>
                </a:gridCol>
                <a:gridCol w="429260">
                  <a:extLst>
                    <a:ext uri="{9D8B030D-6E8A-4147-A177-3AD203B41FA5}">
                      <a16:colId xmlns:a16="http://schemas.microsoft.com/office/drawing/2014/main" val="4003948502"/>
                    </a:ext>
                  </a:extLst>
                </a:gridCol>
                <a:gridCol w="429260">
                  <a:extLst>
                    <a:ext uri="{9D8B030D-6E8A-4147-A177-3AD203B41FA5}">
                      <a16:colId xmlns:a16="http://schemas.microsoft.com/office/drawing/2014/main" val="1763114149"/>
                    </a:ext>
                  </a:extLst>
                </a:gridCol>
              </a:tblGrid>
              <a:tr h="251460">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 Час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L/U</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7085758"/>
                  </a:ext>
                </a:extLst>
              </a:tr>
              <a:tr h="24193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L/U</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1489518"/>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2332508"/>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805309"/>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9802316"/>
                  </a:ext>
                </a:extLst>
              </a:tr>
              <a:tr h="26098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6262017"/>
                  </a:ext>
                </a:extLst>
              </a:tr>
            </a:tbl>
          </a:graphicData>
        </a:graphic>
      </p:graphicFrame>
      <p:sp>
        <p:nvSpPr>
          <p:cNvPr id="7" name="Rectangle 6"/>
          <p:cNvSpPr/>
          <p:nvPr/>
        </p:nvSpPr>
        <p:spPr>
          <a:xfrm>
            <a:off x="4644093" y="5609399"/>
            <a:ext cx="6748700" cy="584775"/>
          </a:xfrm>
          <a:prstGeom prst="rect">
            <a:avLst/>
          </a:prstGeom>
        </p:spPr>
        <p:txBody>
          <a:bodyPr wrap="square">
            <a:spAutoFit/>
          </a:bodyPr>
          <a:lstStyle/>
          <a:p>
            <a:r>
              <a:rPr lang="uk-UA" sz="1600" dirty="0">
                <a:latin typeface="Times New Roman" panose="02020603050405020304" pitchFamily="18" charset="0"/>
                <a:cs typeface="Times New Roman" panose="02020603050405020304" pitchFamily="18" charset="0"/>
              </a:rPr>
              <a:t>М1 – ГВМ токарних операцій; М2 – ГВМ свердлильних операцій; </a:t>
            </a:r>
            <a:endParaRPr lang="en-US" sz="1600" dirty="0">
              <a:latin typeface="Times New Roman" panose="02020603050405020304" pitchFamily="18" charset="0"/>
              <a:cs typeface="Times New Roman" panose="02020603050405020304" pitchFamily="18" charset="0"/>
            </a:endParaRPr>
          </a:p>
          <a:p>
            <a:r>
              <a:rPr lang="uk-UA" sz="1600" dirty="0">
                <a:latin typeface="Times New Roman" panose="02020603050405020304" pitchFamily="18" charset="0"/>
                <a:cs typeface="Times New Roman" panose="02020603050405020304" pitchFamily="18" charset="0"/>
              </a:rPr>
              <a:t>М3 – ГВМ фрезерувальних операцій; М4 – ГВМ штампувальних операцій;</a:t>
            </a:r>
          </a:p>
        </p:txBody>
      </p:sp>
    </p:spTree>
    <p:extLst>
      <p:ext uri="{BB962C8B-B14F-4D97-AF65-F5344CB8AC3E}">
        <p14:creationId xmlns:p14="http://schemas.microsoft.com/office/powerpoint/2010/main" val="2949275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442" y="144791"/>
            <a:ext cx="11729893" cy="670457"/>
          </a:xfrm>
        </p:spPr>
        <p:txBody>
          <a:bodyPr>
            <a:normAutofit/>
          </a:bodyPr>
          <a:lstStyle/>
          <a:p>
            <a:r>
              <a:rPr lang="uk-UA" sz="4000" dirty="0">
                <a:latin typeface="Times New Roman" panose="02020603050405020304" pitchFamily="18" charset="0"/>
                <a:cs typeface="Times New Roman" panose="02020603050405020304" pitchFamily="18" charset="0"/>
              </a:rPr>
              <a:t>Програмний комплекс СППР на основі ГІМАС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23</a:t>
            </a:fld>
            <a:endParaRPr lang="uk-UA" sz="3200" dirty="0"/>
          </a:p>
        </p:txBody>
      </p:sp>
      <p:pic>
        <p:nvPicPr>
          <p:cNvPr id="6" name="Content Placeholder 5"/>
          <p:cNvPicPr>
            <a:picLocks noGrp="1" noChangeAspect="1"/>
          </p:cNvPicPr>
          <p:nvPr>
            <p:ph idx="1"/>
          </p:nvPr>
        </p:nvPicPr>
        <p:blipFill>
          <a:blip r:embed="rId3"/>
          <a:stretch>
            <a:fillRect/>
          </a:stretch>
        </p:blipFill>
        <p:spPr>
          <a:xfrm>
            <a:off x="245443" y="815248"/>
            <a:ext cx="8700254" cy="5740637"/>
          </a:xfrm>
          <a:prstGeom prst="rect">
            <a:avLst/>
          </a:prstGeom>
        </p:spPr>
      </p:pic>
      <p:sp>
        <p:nvSpPr>
          <p:cNvPr id="9" name="Rectangle 8"/>
          <p:cNvSpPr/>
          <p:nvPr/>
        </p:nvSpPr>
        <p:spPr>
          <a:xfrm>
            <a:off x="9044848" y="795442"/>
            <a:ext cx="3147151" cy="5864875"/>
          </a:xfrm>
          <a:prstGeom prst="rect">
            <a:avLst/>
          </a:prstGeom>
        </p:spPr>
        <p:txBody>
          <a:bodyPr wrap="square">
            <a:spAutoFit/>
          </a:bodyPr>
          <a:lstStyle/>
          <a:p>
            <a:pPr>
              <a:lnSpc>
                <a:spcPct val="150000"/>
              </a:lnSpc>
              <a:spcAft>
                <a:spcPts val="0"/>
              </a:spcAft>
            </a:pPr>
            <a:r>
              <a:rPr lang="uk-UA"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Результати роботи СППР</a:t>
            </a:r>
          </a:p>
          <a:p>
            <a:pPr>
              <a:lnSpc>
                <a:spcPct val="150000"/>
              </a:lnSpc>
              <a:spcAft>
                <a:spcPts val="0"/>
              </a:spcAft>
            </a:pPr>
            <a:endParaRPr lang="uk-UA" sz="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Підхід до динамічного керування:</a:t>
            </a:r>
          </a:p>
          <a:p>
            <a:pPr marL="285750" indent="-285750">
              <a:lnSpc>
                <a:spcPct val="150000"/>
              </a:lnSpc>
              <a:spcAft>
                <a:spcPts val="0"/>
              </a:spcAft>
              <a:buFont typeface="Arial" panose="020B0604020202020204" pitchFamily="34" charset="0"/>
              <a:buChar char="•"/>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прогностично-реактивний.</a:t>
            </a:r>
            <a:endParaRPr lang="uk-UA" i="1" dirty="0">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Стратегія динамічного керування:</a:t>
            </a:r>
          </a:p>
          <a:p>
            <a:pPr marL="285750" indent="-285750">
              <a:lnSpc>
                <a:spcPct val="150000"/>
              </a:lnSpc>
              <a:spcAft>
                <a:spcPts val="0"/>
              </a:spcAft>
              <a:buFont typeface="Arial" panose="020B0604020202020204" pitchFamily="34" charset="0"/>
              <a:buChar char="•"/>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корекція плану.</a:t>
            </a:r>
            <a:endParaRPr lang="uk-UA" i="1" dirty="0">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Політика вибору часу перепланування:</a:t>
            </a:r>
          </a:p>
          <a:p>
            <a:pPr marL="285750" indent="-285750">
              <a:lnSpc>
                <a:spcPct val="150000"/>
              </a:lnSpc>
              <a:spcAft>
                <a:spcPts val="0"/>
              </a:spcAft>
              <a:buFont typeface="Arial" panose="020B0604020202020204" pitchFamily="34" charset="0"/>
              <a:buChar char="•"/>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подієва. </a:t>
            </a:r>
            <a:endParaRPr lang="uk-UA" i="1" dirty="0">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Метод диспетчеризації:</a:t>
            </a:r>
          </a:p>
          <a:p>
            <a:pPr marL="285750" indent="-285750">
              <a:lnSpc>
                <a:spcPct val="150000"/>
              </a:lnSpc>
              <a:spcAft>
                <a:spcPts val="0"/>
              </a:spcAft>
              <a:buFont typeface="Arial" panose="020B0604020202020204" pitchFamily="34" charset="0"/>
              <a:buChar char="•"/>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метод на основі мультиагентних систем.</a:t>
            </a:r>
            <a:endParaRPr lang="uk-UA" i="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103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514" y="144791"/>
            <a:ext cx="11354467" cy="967913"/>
          </a:xfrm>
        </p:spPr>
        <p:txBody>
          <a:bodyPr>
            <a:normAutofit fontScale="90000"/>
          </a:bodyPr>
          <a:lstStyle/>
          <a:p>
            <a:r>
              <a:rPr lang="uk-UA" sz="4000" dirty="0">
                <a:latin typeface="Times New Roman" panose="02020603050405020304" pitchFamily="18" charset="0"/>
                <a:cs typeface="Times New Roman" panose="02020603050405020304" pitchFamily="18" charset="0"/>
              </a:rPr>
              <a:t>Модель ГВС з методом оперативної диспетчеризації на основі мультиагентної системи</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24</a:t>
            </a:fld>
            <a:endParaRPr lang="uk-UA" sz="3200" dirty="0"/>
          </a:p>
        </p:txBody>
      </p:sp>
      <mc:AlternateContent xmlns:mc="http://schemas.openxmlformats.org/markup-compatibility/2006">
        <mc:Choice xmlns:a14="http://schemas.microsoft.com/office/drawing/2010/main" Requires="a14">
          <p:sp>
            <p:nvSpPr>
              <p:cNvPr id="9" name="Rectangle 8"/>
              <p:cNvSpPr/>
              <p:nvPr/>
            </p:nvSpPr>
            <p:spPr>
              <a:xfrm>
                <a:off x="6197496" y="1649376"/>
                <a:ext cx="5994504" cy="4590809"/>
              </a:xfrm>
              <a:prstGeom prst="rect">
                <a:avLst/>
              </a:prstGeom>
            </p:spPr>
            <p:txBody>
              <a:bodyPr wrap="square">
                <a:spAutoFit/>
              </a:bodyPr>
              <a:lstStyle/>
              <a:p>
                <a:pPr>
                  <a:lnSpc>
                    <a:spcPct val="150000"/>
                  </a:lnSpc>
                  <a:spcAft>
                    <a:spcPts val="0"/>
                  </a:spcAft>
                </a:pPr>
                <a:r>
                  <a:rPr lang="uk-UA" sz="2000" dirty="0">
                    <a:latin typeface="Times New Roman" panose="02020603050405020304" pitchFamily="18" charset="0"/>
                    <a:cs typeface="Times New Roman" panose="02020603050405020304" pitchFamily="18" charset="0"/>
                  </a:rPr>
                  <a:t>Мультиагентна модель ГВС:</a:t>
                </a:r>
              </a:p>
              <a:p>
                <a:pP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uk-UA" sz="2000" i="1" smtClean="0">
                              <a:latin typeface="Cambria Math" panose="02040503050406030204" pitchFamily="18" charset="0"/>
                            </a:rPr>
                          </m:ctrlPr>
                        </m:sSubPr>
                        <m:e>
                          <m:r>
                            <a:rPr lang="uk-UA" sz="2000" i="1">
                              <a:latin typeface="Cambria Math" panose="02040503050406030204" pitchFamily="18" charset="0"/>
                            </a:rPr>
                            <m:t>𝑀𝐴𝑆</m:t>
                          </m:r>
                        </m:e>
                        <m:sub>
                          <m:r>
                            <a:rPr lang="uk-UA" sz="2000" i="1">
                              <a:latin typeface="Cambria Math" panose="02040503050406030204" pitchFamily="18" charset="0"/>
                            </a:rPr>
                            <m:t>ГВС</m:t>
                          </m:r>
                        </m:sub>
                      </m:sSub>
                      <m:r>
                        <a:rPr lang="uk-UA" sz="2000" i="1">
                          <a:latin typeface="Cambria Math" panose="02040503050406030204" pitchFamily="18" charset="0"/>
                        </a:rPr>
                        <m:t>=</m:t>
                      </m:r>
                      <m:d>
                        <m:dPr>
                          <m:begChr m:val="{"/>
                          <m:endChr m:val="}"/>
                          <m:ctrlPr>
                            <a:rPr lang="uk-UA" sz="2000" i="1">
                              <a:latin typeface="Cambria Math" panose="02040503050406030204" pitchFamily="18" charset="0"/>
                            </a:rPr>
                          </m:ctrlPr>
                        </m:dPr>
                        <m:e>
                          <m:sSub>
                            <m:sSubPr>
                              <m:ctrlPr>
                                <a:rPr lang="uk-UA" sz="2000" i="1">
                                  <a:latin typeface="Cambria Math" panose="02040503050406030204" pitchFamily="18" charset="0"/>
                                </a:rPr>
                              </m:ctrlPr>
                            </m:sSubPr>
                            <m:e>
                              <m:r>
                                <a:rPr lang="uk-UA" sz="2000" i="1">
                                  <a:latin typeface="Cambria Math" panose="02040503050406030204" pitchFamily="18" charset="0"/>
                                </a:rPr>
                                <m:t>𝑎𝑔</m:t>
                              </m:r>
                            </m:e>
                            <m:sub>
                              <m:r>
                                <a:rPr lang="uk-UA" sz="2000" i="1">
                                  <a:latin typeface="Cambria Math" panose="02040503050406030204" pitchFamily="18" charset="0"/>
                                </a:rPr>
                                <m:t>М</m:t>
                              </m:r>
                            </m:sub>
                          </m:sSub>
                          <m:r>
                            <a:rPr lang="uk-UA" sz="2000" i="1">
                              <a:latin typeface="Cambria Math" panose="02040503050406030204" pitchFamily="18" charset="0"/>
                            </a:rPr>
                            <m:t>×</m:t>
                          </m:r>
                          <m:sSubSup>
                            <m:sSubSupPr>
                              <m:ctrlPr>
                                <a:rPr lang="uk-UA" sz="2000" i="1">
                                  <a:latin typeface="Cambria Math" panose="02040503050406030204" pitchFamily="18" charset="0"/>
                                </a:rPr>
                              </m:ctrlPr>
                            </m:sSubSupPr>
                            <m:e>
                              <m:r>
                                <a:rPr lang="uk-UA" sz="2000" i="1">
                                  <a:latin typeface="Cambria Math" panose="02040503050406030204" pitchFamily="18" charset="0"/>
                                </a:rPr>
                                <m:t>𝑎𝑔</m:t>
                              </m:r>
                            </m:e>
                            <m:sub>
                              <m:r>
                                <a:rPr lang="uk-UA" sz="2000" i="1">
                                  <a:latin typeface="Cambria Math" panose="02040503050406030204" pitchFamily="18" charset="0"/>
                                </a:rPr>
                                <m:t>АТМ</m:t>
                              </m:r>
                            </m:sub>
                            <m:sup>
                              <m:r>
                                <a:rPr lang="uk-UA" sz="2000" i="1">
                                  <a:latin typeface="Cambria Math" panose="02040503050406030204" pitchFamily="18" charset="0"/>
                                </a:rPr>
                                <m:t>∗</m:t>
                              </m:r>
                            </m:sup>
                          </m:sSubSup>
                          <m:r>
                            <a:rPr lang="uk-UA" sz="2000" i="1">
                              <a:latin typeface="Cambria Math" panose="02040503050406030204" pitchFamily="18" charset="0"/>
                            </a:rPr>
                            <m:t>×</m:t>
                          </m:r>
                          <m:sSubSup>
                            <m:sSubSupPr>
                              <m:ctrlPr>
                                <a:rPr lang="uk-UA" sz="2000" i="1">
                                  <a:latin typeface="Cambria Math" panose="02040503050406030204" pitchFamily="18" charset="0"/>
                                </a:rPr>
                              </m:ctrlPr>
                            </m:sSubSupPr>
                            <m:e>
                              <m:r>
                                <a:rPr lang="uk-UA" sz="2000" i="1">
                                  <a:latin typeface="Cambria Math" panose="02040503050406030204" pitchFamily="18" charset="0"/>
                                </a:rPr>
                                <m:t>𝑎𝑔</m:t>
                              </m:r>
                            </m:e>
                            <m:sub>
                              <m:r>
                                <a:rPr lang="uk-UA" sz="2000" i="1">
                                  <a:latin typeface="Cambria Math" panose="02040503050406030204" pitchFamily="18" charset="0"/>
                                </a:rPr>
                                <m:t>ГВМ</m:t>
                              </m:r>
                            </m:sub>
                            <m:sup>
                              <m:r>
                                <a:rPr lang="uk-UA" sz="2000" i="1">
                                  <a:latin typeface="Cambria Math" panose="02040503050406030204" pitchFamily="18" charset="0"/>
                                </a:rPr>
                                <m:t>∗</m:t>
                              </m:r>
                            </m:sup>
                          </m:sSubSup>
                          <m:r>
                            <a:rPr lang="uk-UA" sz="2000" i="1">
                              <a:latin typeface="Cambria Math" panose="02040503050406030204" pitchFamily="18" charset="0"/>
                            </a:rPr>
                            <m:t>×</m:t>
                          </m:r>
                          <m:sSubSup>
                            <m:sSubSupPr>
                              <m:ctrlPr>
                                <a:rPr lang="uk-UA" sz="2000" i="1">
                                  <a:latin typeface="Cambria Math" panose="02040503050406030204" pitchFamily="18" charset="0"/>
                                </a:rPr>
                              </m:ctrlPr>
                            </m:sSubSupPr>
                            <m:e>
                              <m:r>
                                <a:rPr lang="uk-UA" sz="2000" i="1">
                                  <a:latin typeface="Cambria Math" panose="02040503050406030204" pitchFamily="18" charset="0"/>
                                </a:rPr>
                                <m:t>𝑎𝑔</m:t>
                              </m:r>
                            </m:e>
                            <m:sub>
                              <m:r>
                                <a:rPr lang="uk-UA" sz="2000" i="1">
                                  <a:latin typeface="Cambria Math" panose="02040503050406030204" pitchFamily="18" charset="0"/>
                                </a:rPr>
                                <m:t>З</m:t>
                              </m:r>
                            </m:sub>
                            <m:sup>
                              <m:r>
                                <a:rPr lang="uk-UA" sz="2000" i="1">
                                  <a:latin typeface="Cambria Math" panose="02040503050406030204" pitchFamily="18" charset="0"/>
                                </a:rPr>
                                <m:t>∗</m:t>
                              </m:r>
                            </m:sup>
                          </m:sSubSup>
                          <m:r>
                            <a:rPr lang="uk-UA" sz="2000" i="1">
                              <a:latin typeface="Cambria Math" panose="02040503050406030204" pitchFamily="18" charset="0"/>
                            </a:rPr>
                            <m:t>, </m:t>
                          </m:r>
                          <m:r>
                            <a:rPr lang="uk-UA" sz="2000" i="1">
                              <a:latin typeface="Cambria Math" panose="02040503050406030204" pitchFamily="18" charset="0"/>
                            </a:rPr>
                            <m:t>𝑆</m:t>
                          </m:r>
                          <m:r>
                            <a:rPr lang="uk-UA" sz="2000" i="1">
                              <a:latin typeface="Cambria Math" panose="02040503050406030204" pitchFamily="18" charset="0"/>
                            </a:rPr>
                            <m:t>, </m:t>
                          </m:r>
                          <m:r>
                            <a:rPr lang="uk-UA" sz="2000" i="1">
                              <a:latin typeface="Cambria Math" panose="02040503050406030204" pitchFamily="18" charset="0"/>
                            </a:rPr>
                            <m:t>𝑒𝑛𝑣</m:t>
                          </m:r>
                        </m:e>
                      </m:d>
                      <m:r>
                        <a:rPr lang="uk-UA" sz="2000" i="1">
                          <a:latin typeface="Cambria Math" panose="02040503050406030204" pitchFamily="18" charset="0"/>
                        </a:rPr>
                        <m:t>, </m:t>
                      </m:r>
                    </m:oMath>
                  </m:oMathPara>
                </a14:m>
                <a:endParaRPr lang="uk-UA" sz="20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0"/>
                  </a:spcAft>
                </a:pPr>
                <a:r>
                  <a:rPr lang="uk-UA" sz="1600" i="1" dirty="0">
                    <a:effectLst/>
                    <a:latin typeface="Times New Roman" panose="02020603050405020304" pitchFamily="18" charset="0"/>
                    <a:ea typeface="Times New Roman" panose="02020603050405020304" pitchFamily="18" charset="0"/>
                    <a:cs typeface="Times New Roman" panose="02020603050405020304" pitchFamily="18" charset="0"/>
                  </a:rPr>
                  <a:t>де:</a:t>
                </a:r>
              </a:p>
              <a:p>
                <a:pPr marL="342900" indent="-342900" defTabSz="914377">
                  <a:lnSpc>
                    <a:spcPct val="90000"/>
                  </a:lnSpc>
                  <a:spcBef>
                    <a:spcPts val="1000"/>
                  </a:spcBef>
                  <a:buFont typeface="Arial" panose="020B0604020202020204" pitchFamily="34" charset="0"/>
                  <a:buChar char="•"/>
                </a:pPr>
                <a:r>
                  <a:rPr lang="uk-UA" sz="1600" dirty="0">
                    <a:latin typeface="Times New Roman" panose="02020603050405020304" pitchFamily="18" charset="0"/>
                    <a:cs typeface="Times New Roman" panose="02020603050405020304" pitchFamily="18" charset="0"/>
                  </a:rPr>
                  <a:t>agМ – агент-менеджер;</a:t>
                </a:r>
              </a:p>
              <a:p>
                <a:pPr marL="342900" indent="-342900" defTabSz="914377">
                  <a:lnSpc>
                    <a:spcPct val="90000"/>
                  </a:lnSpc>
                  <a:spcBef>
                    <a:spcPts val="1000"/>
                  </a:spcBef>
                  <a:buFont typeface="Arial" panose="020B0604020202020204" pitchFamily="34" charset="0"/>
                  <a:buChar char="•"/>
                </a:pPr>
                <a:r>
                  <a:rPr lang="uk-UA" sz="1600" dirty="0">
                    <a:latin typeface="Times New Roman" panose="02020603050405020304" pitchFamily="18" charset="0"/>
                    <a:cs typeface="Times New Roman" panose="02020603050405020304" pitchFamily="18" charset="0"/>
                  </a:rPr>
                  <a:t>ag*АТМ – метаагент системи АТМ:</a:t>
                </a:r>
              </a:p>
              <a:p>
                <a:pPr marL="800100" lvl="1" indent="-342900" defTabSz="914377">
                  <a:lnSpc>
                    <a:spcPct val="90000"/>
                  </a:lnSpc>
                  <a:spcBef>
                    <a:spcPts val="1000"/>
                  </a:spcBef>
                  <a:buFont typeface="Wingdings" panose="05000000000000000000" pitchFamily="2" charset="2"/>
                  <a:buChar char="§"/>
                </a:pPr>
                <a:r>
                  <a:rPr lang="uk-UA" sz="1600" dirty="0">
                    <a:latin typeface="Times New Roman" panose="02020603050405020304" pitchFamily="18" charset="0"/>
                    <a:cs typeface="Times New Roman" panose="02020603050405020304" pitchFamily="18" charset="0"/>
                  </a:rPr>
                  <a:t>agДАТМ – агент диспетчеризації АТМ;</a:t>
                </a:r>
              </a:p>
              <a:p>
                <a:pPr marL="800100" lvl="1" indent="-342900" defTabSz="914377">
                  <a:lnSpc>
                    <a:spcPct val="90000"/>
                  </a:lnSpc>
                  <a:spcBef>
                    <a:spcPts val="1000"/>
                  </a:spcBef>
                  <a:buFont typeface="Wingdings" panose="05000000000000000000" pitchFamily="2" charset="2"/>
                  <a:buChar char="§"/>
                </a:pPr>
                <a:r>
                  <a:rPr lang="uk-UA" sz="1600" dirty="0">
                    <a:latin typeface="Times New Roman" panose="02020603050405020304" pitchFamily="18" charset="0"/>
                    <a:cs typeface="Times New Roman" panose="02020603050405020304" pitchFamily="18" charset="0"/>
                  </a:rPr>
                  <a:t>agРАТМ – агент ресурсів АТМ;</a:t>
                </a:r>
              </a:p>
              <a:p>
                <a:pPr marL="342900" indent="-342900" defTabSz="914377">
                  <a:lnSpc>
                    <a:spcPct val="90000"/>
                  </a:lnSpc>
                  <a:spcBef>
                    <a:spcPts val="1000"/>
                  </a:spcBef>
                  <a:buFont typeface="Arial" panose="020B0604020202020204" pitchFamily="34" charset="0"/>
                  <a:buChar char="•"/>
                </a:pPr>
                <a:r>
                  <a:rPr lang="uk-UA" sz="1600" dirty="0">
                    <a:latin typeface="Times New Roman" panose="02020603050405020304" pitchFamily="18" charset="0"/>
                    <a:cs typeface="Times New Roman" panose="02020603050405020304" pitchFamily="18" charset="0"/>
                  </a:rPr>
                  <a:t>ag*ГВМ – метаагент системи ГВМ:</a:t>
                </a:r>
              </a:p>
              <a:p>
                <a:pPr marL="800100" lvl="1" indent="-342900" defTabSz="914377">
                  <a:lnSpc>
                    <a:spcPct val="90000"/>
                  </a:lnSpc>
                  <a:spcBef>
                    <a:spcPts val="1000"/>
                  </a:spcBef>
                  <a:buFont typeface="Wingdings" panose="05000000000000000000" pitchFamily="2" charset="2"/>
                  <a:buChar char="§"/>
                </a:pPr>
                <a:r>
                  <a:rPr lang="uk-UA" sz="1600" dirty="0">
                    <a:latin typeface="Times New Roman" panose="02020603050405020304" pitchFamily="18" charset="0"/>
                    <a:cs typeface="Times New Roman" panose="02020603050405020304" pitchFamily="18" charset="0"/>
                  </a:rPr>
                  <a:t>agДГВМ – агент диспетчеризації ГВМ;</a:t>
                </a:r>
              </a:p>
              <a:p>
                <a:pPr marL="800100" lvl="1" indent="-342900" defTabSz="914377">
                  <a:lnSpc>
                    <a:spcPct val="90000"/>
                  </a:lnSpc>
                  <a:spcBef>
                    <a:spcPts val="1000"/>
                  </a:spcBef>
                  <a:buFont typeface="Wingdings" panose="05000000000000000000" pitchFamily="2" charset="2"/>
                  <a:buChar char="§"/>
                </a:pPr>
                <a:r>
                  <a:rPr lang="uk-UA" sz="1600" dirty="0">
                    <a:latin typeface="Times New Roman" panose="02020603050405020304" pitchFamily="18" charset="0"/>
                    <a:cs typeface="Times New Roman" panose="02020603050405020304" pitchFamily="18" charset="0"/>
                  </a:rPr>
                  <a:t>agДГВМ – агент ресурсів ГВМ;</a:t>
                </a:r>
              </a:p>
              <a:p>
                <a:pPr marL="342900" indent="-342900" defTabSz="914377">
                  <a:lnSpc>
                    <a:spcPct val="90000"/>
                  </a:lnSpc>
                  <a:spcBef>
                    <a:spcPts val="1000"/>
                  </a:spcBef>
                  <a:buFont typeface="Arial" panose="020B0604020202020204" pitchFamily="34" charset="0"/>
                  <a:buChar char="•"/>
                </a:pPr>
                <a:r>
                  <a:rPr lang="uk-UA" sz="1600" dirty="0">
                    <a:latin typeface="Times New Roman" panose="02020603050405020304" pitchFamily="18" charset="0"/>
                    <a:cs typeface="Times New Roman" panose="02020603050405020304" pitchFamily="18" charset="0"/>
                  </a:rPr>
                  <a:t>ag*З – метаагент системи замовлення:</a:t>
                </a:r>
              </a:p>
              <a:p>
                <a:pPr marL="800100" lvl="1" indent="-342900" defTabSz="914377">
                  <a:lnSpc>
                    <a:spcPct val="90000"/>
                  </a:lnSpc>
                  <a:spcBef>
                    <a:spcPts val="1000"/>
                  </a:spcBef>
                  <a:buFont typeface="Wingdings" panose="05000000000000000000" pitchFamily="2" charset="2"/>
                  <a:buChar char="§"/>
                </a:pPr>
                <a:r>
                  <a:rPr lang="uk-UA" sz="1600" dirty="0">
                    <a:latin typeface="Times New Roman" panose="02020603050405020304" pitchFamily="18" charset="0"/>
                    <a:cs typeface="Times New Roman" panose="02020603050405020304" pitchFamily="18" charset="0"/>
                  </a:rPr>
                  <a:t>agО - ag</a:t>
                </a:r>
                <a:r>
                  <a:rPr lang="en-US" sz="1600" dirty="0">
                    <a:latin typeface="Times New Roman" panose="02020603050405020304" pitchFamily="18" charset="0"/>
                    <a:cs typeface="Times New Roman" panose="02020603050405020304" pitchFamily="18" charset="0"/>
                  </a:rPr>
                  <a:t>N</a:t>
                </a:r>
                <a:r>
                  <a:rPr lang="uk-UA" sz="1600" dirty="0">
                    <a:latin typeface="Times New Roman" panose="02020603050405020304" pitchFamily="18" charset="0"/>
                    <a:cs typeface="Times New Roman" panose="02020603050405020304" pitchFamily="18" charset="0"/>
                  </a:rPr>
                  <a:t> – агенти операцій.</a:t>
                </a:r>
              </a:p>
            </p:txBody>
          </p:sp>
        </mc:Choice>
        <mc:Fallback>
          <p:sp>
            <p:nvSpPr>
              <p:cNvPr id="9" name="Rectangle 8"/>
              <p:cNvSpPr>
                <a:spLocks noRot="1" noChangeAspect="1" noMove="1" noResize="1" noEditPoints="1" noAdjustHandles="1" noChangeArrowheads="1" noChangeShapeType="1" noTextEdit="1"/>
              </p:cNvSpPr>
              <p:nvPr/>
            </p:nvSpPr>
            <p:spPr>
              <a:xfrm>
                <a:off x="6197496" y="1649376"/>
                <a:ext cx="5994504" cy="4590809"/>
              </a:xfrm>
              <a:prstGeom prst="rect">
                <a:avLst/>
              </a:prstGeom>
              <a:blipFill>
                <a:blip r:embed="rId3"/>
                <a:stretch>
                  <a:fillRect l="-1119" b="-797"/>
                </a:stretch>
              </a:blipFill>
            </p:spPr>
            <p:txBody>
              <a:bodyPr/>
              <a:lstStyle/>
              <a:p>
                <a:r>
                  <a:rPr lang="uk-UA">
                    <a:noFill/>
                  </a:rPr>
                  <a:t> </a:t>
                </a:r>
              </a:p>
            </p:txBody>
          </p:sp>
        </mc:Fallback>
      </mc:AlternateContent>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82503" y="1227626"/>
            <a:ext cx="5144854" cy="5434311"/>
          </a:xfrm>
        </p:spPr>
      </p:pic>
    </p:spTree>
    <p:extLst>
      <p:ext uri="{BB962C8B-B14F-4D97-AF65-F5344CB8AC3E}">
        <p14:creationId xmlns:p14="http://schemas.microsoft.com/office/powerpoint/2010/main" val="1549806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p:cNvSpPr/>
          <p:nvPr/>
        </p:nvSpPr>
        <p:spPr>
          <a:xfrm>
            <a:off x="5872626" y="1227625"/>
            <a:ext cx="6151734" cy="5005626"/>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uk-UA" dirty="0">
                <a:solidFill>
                  <a:srgbClr val="000000"/>
                </a:solidFill>
                <a:latin typeface="Times New Roman" panose="02020603050405020304" pitchFamily="18" charset="0"/>
                <a:ea typeface="Times New Roman" panose="02020603050405020304" pitchFamily="18" charset="0"/>
              </a:rPr>
              <a:t>Кожен </a:t>
            </a:r>
            <a:r>
              <a:rPr lang="uk-UA" i="1" dirty="0">
                <a:solidFill>
                  <a:srgbClr val="000000"/>
                </a:solidFill>
                <a:latin typeface="Times New Roman" panose="02020603050405020304" pitchFamily="18" charset="0"/>
                <a:ea typeface="Times New Roman" panose="02020603050405020304" pitchFamily="18" charset="0"/>
              </a:rPr>
              <a:t>агент диспетчеризації АТМ </a:t>
            </a:r>
            <a:r>
              <a:rPr lang="uk-UA" dirty="0">
                <a:solidFill>
                  <a:srgbClr val="000000"/>
                </a:solidFill>
                <a:latin typeface="Times New Roman" panose="02020603050405020304" pitchFamily="18" charset="0"/>
                <a:ea typeface="Times New Roman" panose="02020603050405020304" pitchFamily="18" charset="0"/>
              </a:rPr>
              <a:t>формує пропозицію на виконання задачі із робочого списку з найближчим часом початку:</a:t>
            </a:r>
            <a:endParaRPr lang="uk-UA" dirty="0"/>
          </a:p>
          <a:p>
            <a:pPr>
              <a:spcAft>
                <a:spcPts val="0"/>
              </a:spcAft>
            </a:pPr>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де: </a:t>
            </a:r>
          </a:p>
          <a:p>
            <a:pPr>
              <a:spcAft>
                <a:spcPts val="0"/>
              </a:spcAft>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ELT</a:t>
            </a:r>
            <a:r>
              <a:rPr lang="uk-UA" i="1"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найближчий час початку опрацювання задачі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a:spcAft>
                <a:spcPts val="0"/>
              </a:spcAft>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поточне розташування АТМ;</a:t>
            </a:r>
          </a:p>
          <a:p>
            <a:pPr>
              <a:spcAft>
                <a:spcPts val="0"/>
              </a:spcAft>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PCP</a:t>
            </a:r>
            <a:r>
              <a:rPr lang="uk-UA" i="1"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розташування точки початку обробки задачі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uk-UA" dirty="0">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поточний момент часу;</a:t>
            </a:r>
          </a:p>
          <a:p>
            <a:pPr>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 час переміщення між двома точками;</a:t>
            </a:r>
          </a:p>
          <a:p>
            <a:pPr>
              <a:spcAft>
                <a:spcPts val="0"/>
              </a:spcAft>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EPT</a:t>
            </a:r>
            <a:r>
              <a:rPr lang="uk-UA" i="1"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найближчий час можливого початку обробки задачі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389514" y="144791"/>
            <a:ext cx="11354467" cy="967913"/>
          </a:xfrm>
        </p:spPr>
        <p:txBody>
          <a:bodyPr>
            <a:normAutofit fontScale="90000"/>
          </a:bodyPr>
          <a:lstStyle/>
          <a:p>
            <a:r>
              <a:rPr lang="uk-UA" sz="4000" dirty="0">
                <a:latin typeface="Times New Roman" panose="02020603050405020304" pitchFamily="18" charset="0"/>
                <a:cs typeface="Times New Roman" panose="02020603050405020304" pitchFamily="18" charset="0"/>
              </a:rPr>
              <a:t>Метод оперативної диспетчеризації на основі МАС: Розподіл задач транспортування з використанням </a:t>
            </a:r>
            <a:r>
              <a:rPr lang="en-US" sz="4000" dirty="0">
                <a:latin typeface="Times New Roman" panose="02020603050405020304" pitchFamily="18" charset="0"/>
                <a:cs typeface="Times New Roman" panose="02020603050405020304" pitchFamily="18" charset="0"/>
              </a:rPr>
              <a:t>CNet</a:t>
            </a:r>
            <a:endParaRPr lang="uk-UA" sz="4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10600" y="6292211"/>
            <a:ext cx="2743200" cy="365125"/>
          </a:xfrm>
        </p:spPr>
        <p:txBody>
          <a:bodyPr/>
          <a:lstStyle/>
          <a:p>
            <a:fld id="{CD436E90-D44F-4CFB-9713-FEF5A904B1E3}" type="slidenum">
              <a:rPr lang="uk-UA" sz="3200" smtClean="0"/>
              <a:t>25</a:t>
            </a:fld>
            <a:endParaRPr lang="uk-UA" sz="3200" dirty="0"/>
          </a:p>
        </p:txBody>
      </p:sp>
      <p:pic>
        <p:nvPicPr>
          <p:cNvPr id="6" name="Content Placeholder 5"/>
          <p:cNvPicPr>
            <a:picLocks noGrp="1" noChangeAspect="1"/>
          </p:cNvPicPr>
          <p:nvPr>
            <p:ph idx="1"/>
          </p:nvPr>
        </p:nvPicPr>
        <p:blipFill>
          <a:blip r:embed="rId3"/>
          <a:stretch>
            <a:fillRect/>
          </a:stretch>
        </p:blipFill>
        <p:spPr>
          <a:xfrm>
            <a:off x="389514" y="1227625"/>
            <a:ext cx="4969782" cy="5429711"/>
          </a:xfrm>
          <a:prstGeom prst="rect">
            <a:avLst/>
          </a:prstGeom>
        </p:spPr>
      </p:pic>
      <p:pic>
        <p:nvPicPr>
          <p:cNvPr id="5" name="Picture 4"/>
          <p:cNvPicPr>
            <a:picLocks noChangeAspect="1"/>
          </p:cNvPicPr>
          <p:nvPr/>
        </p:nvPicPr>
        <p:blipFill>
          <a:blip r:embed="rId4"/>
          <a:stretch>
            <a:fillRect/>
          </a:stretch>
        </p:blipFill>
        <p:spPr>
          <a:xfrm>
            <a:off x="6654153" y="2946392"/>
            <a:ext cx="4020064" cy="634037"/>
          </a:xfrm>
          <a:prstGeom prst="rect">
            <a:avLst/>
          </a:prstGeom>
        </p:spPr>
      </p:pic>
      <p:pic>
        <p:nvPicPr>
          <p:cNvPr id="8" name="Picture 7"/>
          <p:cNvPicPr>
            <a:picLocks noChangeAspect="1"/>
          </p:cNvPicPr>
          <p:nvPr/>
        </p:nvPicPr>
        <p:blipFill>
          <a:blip r:embed="rId5"/>
          <a:stretch>
            <a:fillRect/>
          </a:stretch>
        </p:blipFill>
        <p:spPr>
          <a:xfrm>
            <a:off x="6654153" y="2621163"/>
            <a:ext cx="1606300" cy="298516"/>
          </a:xfrm>
          <a:prstGeom prst="rect">
            <a:avLst/>
          </a:prstGeom>
        </p:spPr>
      </p:pic>
      <p:cxnSp>
        <p:nvCxnSpPr>
          <p:cNvPr id="12" name="Straight Arrow Connector 11"/>
          <p:cNvCxnSpPr>
            <a:cxnSpLocks/>
          </p:cNvCxnSpPr>
          <p:nvPr/>
        </p:nvCxnSpPr>
        <p:spPr>
          <a:xfrm flipH="1">
            <a:off x="5332626" y="2230755"/>
            <a:ext cx="540000" cy="0"/>
          </a:xfrm>
          <a:prstGeom prst="straightConnector1">
            <a:avLst/>
          </a:prstGeom>
          <a:ln w="12700">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1266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D436E90-D44F-4CFB-9713-FEF5A904B1E3}" type="slidenum">
              <a:rPr lang="uk-UA" sz="3200" smtClean="0"/>
              <a:t>26</a:t>
            </a:fld>
            <a:endParaRPr lang="uk-UA" sz="3200" dirty="0"/>
          </a:p>
        </p:txBody>
      </p:sp>
      <p:graphicFrame>
        <p:nvGraphicFramePr>
          <p:cNvPr id="15" name="Table 14"/>
          <p:cNvGraphicFramePr>
            <a:graphicFrameLocks noGrp="1"/>
          </p:cNvGraphicFramePr>
          <p:nvPr>
            <p:extLst>
              <p:ext uri="{D42A27DB-BD31-4B8C-83A1-F6EECF244321}">
                <p14:modId xmlns:p14="http://schemas.microsoft.com/office/powerpoint/2010/main" val="933551430"/>
              </p:ext>
            </p:extLst>
          </p:nvPr>
        </p:nvGraphicFramePr>
        <p:xfrm>
          <a:off x="5911925" y="3878995"/>
          <a:ext cx="5441875" cy="2453640"/>
        </p:xfrm>
        <a:graphic>
          <a:graphicData uri="http://schemas.openxmlformats.org/drawingml/2006/table">
            <a:tbl>
              <a:tblPr firstRow="1" firstCol="1" bandRow="1"/>
              <a:tblGrid>
                <a:gridCol w="427301">
                  <a:extLst>
                    <a:ext uri="{9D8B030D-6E8A-4147-A177-3AD203B41FA5}">
                      <a16:colId xmlns:a16="http://schemas.microsoft.com/office/drawing/2014/main" val="2753237984"/>
                    </a:ext>
                  </a:extLst>
                </a:gridCol>
                <a:gridCol w="828686">
                  <a:extLst>
                    <a:ext uri="{9D8B030D-6E8A-4147-A177-3AD203B41FA5}">
                      <a16:colId xmlns:a16="http://schemas.microsoft.com/office/drawing/2014/main" val="3648784516"/>
                    </a:ext>
                  </a:extLst>
                </a:gridCol>
                <a:gridCol w="1302840">
                  <a:extLst>
                    <a:ext uri="{9D8B030D-6E8A-4147-A177-3AD203B41FA5}">
                      <a16:colId xmlns:a16="http://schemas.microsoft.com/office/drawing/2014/main" val="783531369"/>
                    </a:ext>
                  </a:extLst>
                </a:gridCol>
                <a:gridCol w="1343924">
                  <a:extLst>
                    <a:ext uri="{9D8B030D-6E8A-4147-A177-3AD203B41FA5}">
                      <a16:colId xmlns:a16="http://schemas.microsoft.com/office/drawing/2014/main" val="1291297993"/>
                    </a:ext>
                  </a:extLst>
                </a:gridCol>
                <a:gridCol w="1539124">
                  <a:extLst>
                    <a:ext uri="{9D8B030D-6E8A-4147-A177-3AD203B41FA5}">
                      <a16:colId xmlns:a16="http://schemas.microsoft.com/office/drawing/2014/main" val="413904023"/>
                    </a:ext>
                  </a:extLst>
                </a:gridCol>
              </a:tblGrid>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Відстань</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Час очікування</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Частота запитів</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Пріоритет</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7293507"/>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Далеко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Короткий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Висока</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Низький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3747643"/>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Далеко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Короткий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Середня</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Середньо низький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1220788"/>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Далеко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Короткий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Низька</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Середній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6022778"/>
                  </a:ext>
                </a:extLst>
              </a:tr>
              <a:tr h="157734">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Далеко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Середній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Висока</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Низький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7846049"/>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5</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Далеко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Середній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Середня</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Низький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1134509"/>
                  </a:ext>
                </a:extLst>
              </a:tr>
              <a:tr h="155405">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6982283"/>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25</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Близько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Довгий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Висока</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Середній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8700026"/>
                  </a:ext>
                </a:extLst>
              </a:tr>
              <a:tr h="155405">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26</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Близько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Довгий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Середня</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Високий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9200141"/>
                  </a:ext>
                </a:extLst>
              </a:tr>
              <a:tr h="155405">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27</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Близько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Довгий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Низька</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Високий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1170606"/>
                  </a:ext>
                </a:extLst>
              </a:tr>
            </a:tbl>
          </a:graphicData>
        </a:graphic>
      </p:graphicFrame>
      <p:sp>
        <p:nvSpPr>
          <p:cNvPr id="6" name="Rectangle 5"/>
          <p:cNvSpPr/>
          <p:nvPr/>
        </p:nvSpPr>
        <p:spPr>
          <a:xfrm>
            <a:off x="291544" y="3981"/>
            <a:ext cx="11589632" cy="1200329"/>
          </a:xfrm>
          <a:prstGeom prst="rect">
            <a:avLst/>
          </a:prstGeom>
        </p:spPr>
        <p:txBody>
          <a:bodyPr wrap="square">
            <a:spAutoFit/>
          </a:bodyPr>
          <a:lstStyle/>
          <a:p>
            <a:r>
              <a:rPr lang="uk-UA" sz="3600" dirty="0">
                <a:latin typeface="Times New Roman" panose="02020603050405020304" pitchFamily="18" charset="0"/>
                <a:cs typeface="Times New Roman" panose="02020603050405020304" pitchFamily="18" charset="0"/>
              </a:rPr>
              <a:t>Метод оперативної диспетчеризації на основі МАС: Розподіл задач транспортування з використанням СНВ</a:t>
            </a:r>
            <a:endParaRPr lang="uk-UA" sz="3600" dirty="0"/>
          </a:p>
        </p:txBody>
      </p:sp>
      <p:sp>
        <p:nvSpPr>
          <p:cNvPr id="7" name="Rectangle 6"/>
          <p:cNvSpPr/>
          <p:nvPr/>
        </p:nvSpPr>
        <p:spPr>
          <a:xfrm>
            <a:off x="291545" y="1258164"/>
            <a:ext cx="6115434" cy="1231106"/>
          </a:xfrm>
          <a:prstGeom prst="rect">
            <a:avLst/>
          </a:prstGeom>
        </p:spPr>
        <p:txBody>
          <a:bodyPr wrap="square">
            <a:spAutoFit/>
          </a:bodyPr>
          <a:lstStyle/>
          <a:p>
            <a:pPr marL="342900" indent="-342900">
              <a:buFontTx/>
              <a:buChar char="-"/>
            </a:pPr>
            <a:r>
              <a:rPr lang="uk-UA" sz="2000" b="1" dirty="0">
                <a:solidFill>
                  <a:srgbClr val="000000"/>
                </a:solidFill>
                <a:latin typeface="Times New Roman" panose="02020603050405020304" pitchFamily="18" charset="0"/>
                <a:ea typeface="Times New Roman" panose="02020603050405020304" pitchFamily="18" charset="0"/>
              </a:rPr>
              <a:t>Вхідні змінні</a:t>
            </a:r>
            <a:r>
              <a:rPr lang="uk-UA" sz="2000" dirty="0">
                <a:solidFill>
                  <a:srgbClr val="000000"/>
                </a:solidFill>
                <a:latin typeface="Times New Roman" panose="02020603050405020304" pitchFamily="18" charset="0"/>
                <a:ea typeface="Times New Roman" panose="02020603050405020304" pitchFamily="18" charset="0"/>
              </a:rPr>
              <a:t>: </a:t>
            </a:r>
          </a:p>
          <a:p>
            <a:endParaRPr lang="uk-UA" i="1" dirty="0">
              <a:solidFill>
                <a:srgbClr val="000000"/>
              </a:solidFill>
              <a:ea typeface="Times New Roman" panose="02020603050405020304" pitchFamily="18" charset="0"/>
            </a:endParaRPr>
          </a:p>
          <a:p>
            <a:endParaRPr lang="uk-UA" i="1" dirty="0">
              <a:solidFill>
                <a:srgbClr val="000000"/>
              </a:solidFill>
              <a:ea typeface="Times New Roman" panose="02020603050405020304" pitchFamily="18" charset="0"/>
            </a:endParaRPr>
          </a:p>
          <a:p>
            <a:r>
              <a:rPr lang="uk-UA" i="1" dirty="0">
                <a:solidFill>
                  <a:srgbClr val="000000"/>
                </a:solidFill>
                <a:ea typeface="Times New Roman" panose="02020603050405020304" pitchFamily="18" charset="0"/>
              </a:rPr>
              <a:t>1)</a:t>
            </a:r>
          </a:p>
        </p:txBody>
      </p:sp>
      <p:sp>
        <p:nvSpPr>
          <p:cNvPr id="5" name="Rectangle 4"/>
          <p:cNvSpPr/>
          <p:nvPr/>
        </p:nvSpPr>
        <p:spPr>
          <a:xfrm>
            <a:off x="5562600" y="3395246"/>
            <a:ext cx="6096000" cy="400110"/>
          </a:xfrm>
          <a:prstGeom prst="rect">
            <a:avLst/>
          </a:prstGeom>
        </p:spPr>
        <p:txBody>
          <a:bodyPr>
            <a:spAutoFit/>
          </a:bodyPr>
          <a:lstStyle/>
          <a:p>
            <a:r>
              <a:rPr lang="uk-UA" sz="2000" dirty="0">
                <a:solidFill>
                  <a:srgbClr val="000000"/>
                </a:solidFill>
                <a:latin typeface="Times New Roman" panose="02020603050405020304" pitchFamily="18" charset="0"/>
                <a:ea typeface="Times New Roman" panose="02020603050405020304" pitchFamily="18" charset="0"/>
              </a:rPr>
              <a:t>- </a:t>
            </a:r>
            <a:r>
              <a:rPr lang="uk-UA" sz="2000" b="1" dirty="0" err="1">
                <a:solidFill>
                  <a:srgbClr val="000000"/>
                </a:solidFill>
                <a:latin typeface="Times New Roman" panose="02020603050405020304" pitchFamily="18" charset="0"/>
                <a:ea typeface="Times New Roman" panose="02020603050405020304" pitchFamily="18" charset="0"/>
              </a:rPr>
              <a:t>Продукційні</a:t>
            </a:r>
            <a:r>
              <a:rPr lang="uk-UA" sz="2000" b="1" dirty="0">
                <a:solidFill>
                  <a:srgbClr val="000000"/>
                </a:solidFill>
                <a:latin typeface="Times New Roman" panose="02020603050405020304" pitchFamily="18" charset="0"/>
                <a:ea typeface="Times New Roman" panose="02020603050405020304" pitchFamily="18" charset="0"/>
              </a:rPr>
              <a:t> правила:</a:t>
            </a:r>
            <a:endParaRPr lang="uk-UA" sz="2000" dirty="0"/>
          </a:p>
        </p:txBody>
      </p:sp>
      <p:pic>
        <p:nvPicPr>
          <p:cNvPr id="14" name="Рисунок 346"/>
          <p:cNvPicPr/>
          <p:nvPr/>
        </p:nvPicPr>
        <p:blipFill>
          <a:blip r:embed="rId2" cstate="print">
            <a:grayscl/>
          </a:blip>
          <a:srcRect b="7042"/>
          <a:stretch>
            <a:fillRect/>
          </a:stretch>
        </p:blipFill>
        <p:spPr bwMode="auto">
          <a:xfrm>
            <a:off x="691988" y="1596718"/>
            <a:ext cx="4250715" cy="1690179"/>
          </a:xfrm>
          <a:prstGeom prst="rect">
            <a:avLst/>
          </a:prstGeom>
          <a:noFill/>
          <a:ln w="9525">
            <a:noFill/>
            <a:miter lim="800000"/>
            <a:headEnd/>
            <a:tailEnd/>
          </a:ln>
        </p:spPr>
      </p:pic>
      <p:sp>
        <p:nvSpPr>
          <p:cNvPr id="10" name="Rectangle 9"/>
          <p:cNvSpPr/>
          <p:nvPr/>
        </p:nvSpPr>
        <p:spPr>
          <a:xfrm>
            <a:off x="291544" y="3700678"/>
            <a:ext cx="372218" cy="369332"/>
          </a:xfrm>
          <a:prstGeom prst="rect">
            <a:avLst/>
          </a:prstGeom>
        </p:spPr>
        <p:txBody>
          <a:bodyPr wrap="none">
            <a:spAutoFit/>
          </a:bodyPr>
          <a:lstStyle/>
          <a:p>
            <a:r>
              <a:rPr lang="uk-UA" i="1" dirty="0">
                <a:solidFill>
                  <a:srgbClr val="000000"/>
                </a:solidFill>
                <a:ea typeface="Times New Roman" panose="02020603050405020304" pitchFamily="18" charset="0"/>
              </a:rPr>
              <a:t>2)</a:t>
            </a:r>
          </a:p>
        </p:txBody>
      </p:sp>
      <p:sp>
        <p:nvSpPr>
          <p:cNvPr id="12" name="Rectangle 11"/>
          <p:cNvSpPr/>
          <p:nvPr/>
        </p:nvSpPr>
        <p:spPr>
          <a:xfrm>
            <a:off x="291544" y="5281418"/>
            <a:ext cx="372218" cy="369332"/>
          </a:xfrm>
          <a:prstGeom prst="rect">
            <a:avLst/>
          </a:prstGeom>
        </p:spPr>
        <p:txBody>
          <a:bodyPr wrap="none">
            <a:spAutoFit/>
          </a:bodyPr>
          <a:lstStyle/>
          <a:p>
            <a:r>
              <a:rPr lang="uk-UA" i="1" dirty="0">
                <a:solidFill>
                  <a:srgbClr val="000000"/>
                </a:solidFill>
                <a:ea typeface="Times New Roman" panose="02020603050405020304" pitchFamily="18" charset="0"/>
              </a:rPr>
              <a:t>3)</a:t>
            </a:r>
            <a:endParaRPr lang="uk-UA" dirty="0">
              <a:solidFill>
                <a:srgbClr val="000000"/>
              </a:solidFill>
              <a:ea typeface="Times New Roman" panose="02020603050405020304" pitchFamily="18" charset="0"/>
            </a:endParaRPr>
          </a:p>
        </p:txBody>
      </p:sp>
      <p:sp>
        <p:nvSpPr>
          <p:cNvPr id="16" name="Rectangle 15"/>
          <p:cNvSpPr/>
          <p:nvPr/>
        </p:nvSpPr>
        <p:spPr>
          <a:xfrm>
            <a:off x="5562600" y="1258164"/>
            <a:ext cx="6096000" cy="400110"/>
          </a:xfrm>
          <a:prstGeom prst="rect">
            <a:avLst/>
          </a:prstGeom>
        </p:spPr>
        <p:txBody>
          <a:bodyPr>
            <a:spAutoFit/>
          </a:bodyPr>
          <a:lstStyle/>
          <a:p>
            <a:pPr marL="342900" indent="-342900">
              <a:buFontTx/>
              <a:buChar char="-"/>
            </a:pPr>
            <a:r>
              <a:rPr lang="uk-UA" sz="2000" b="1" dirty="0">
                <a:solidFill>
                  <a:srgbClr val="000000"/>
                </a:solidFill>
                <a:latin typeface="Times New Roman" panose="02020603050405020304" pitchFamily="18" charset="0"/>
                <a:ea typeface="Times New Roman" panose="02020603050405020304" pitchFamily="18" charset="0"/>
              </a:rPr>
              <a:t>Вихідна змінна</a:t>
            </a:r>
            <a:r>
              <a:rPr lang="uk-UA" sz="2000" dirty="0">
                <a:solidFill>
                  <a:srgbClr val="000000"/>
                </a:solidFill>
                <a:latin typeface="Times New Roman" panose="02020603050405020304" pitchFamily="18" charset="0"/>
                <a:ea typeface="Times New Roman" panose="02020603050405020304" pitchFamily="18" charset="0"/>
              </a:rPr>
              <a:t>:</a:t>
            </a:r>
          </a:p>
        </p:txBody>
      </p:sp>
      <p:pic>
        <p:nvPicPr>
          <p:cNvPr id="17" name="Рисунок 347"/>
          <p:cNvPicPr/>
          <p:nvPr/>
        </p:nvPicPr>
        <p:blipFill>
          <a:blip r:embed="rId3" cstate="print">
            <a:grayscl/>
          </a:blip>
          <a:srcRect t="4580"/>
          <a:stretch>
            <a:fillRect/>
          </a:stretch>
        </p:blipFill>
        <p:spPr bwMode="auto">
          <a:xfrm>
            <a:off x="691988" y="3311609"/>
            <a:ext cx="4250715" cy="1600200"/>
          </a:xfrm>
          <a:prstGeom prst="rect">
            <a:avLst/>
          </a:prstGeom>
          <a:noFill/>
          <a:ln w="9525">
            <a:noFill/>
            <a:miter lim="800000"/>
            <a:headEnd/>
            <a:tailEnd/>
          </a:ln>
        </p:spPr>
      </p:pic>
      <p:pic>
        <p:nvPicPr>
          <p:cNvPr id="21" name="Picture 20"/>
          <p:cNvPicPr>
            <a:picLocks noChangeAspect="1"/>
          </p:cNvPicPr>
          <p:nvPr/>
        </p:nvPicPr>
        <p:blipFill>
          <a:blip r:embed="rId4"/>
          <a:stretch>
            <a:fillRect/>
          </a:stretch>
        </p:blipFill>
        <p:spPr>
          <a:xfrm>
            <a:off x="691988" y="4936521"/>
            <a:ext cx="4250715" cy="1555399"/>
          </a:xfrm>
          <a:prstGeom prst="rect">
            <a:avLst/>
          </a:prstGeom>
        </p:spPr>
      </p:pic>
      <p:pic>
        <p:nvPicPr>
          <p:cNvPr id="22" name="Рисунок 349"/>
          <p:cNvPicPr/>
          <p:nvPr/>
        </p:nvPicPr>
        <p:blipFill>
          <a:blip r:embed="rId5" cstate="print">
            <a:grayscl/>
          </a:blip>
          <a:srcRect/>
          <a:stretch>
            <a:fillRect/>
          </a:stretch>
        </p:blipFill>
        <p:spPr bwMode="auto">
          <a:xfrm>
            <a:off x="5911925" y="1597418"/>
            <a:ext cx="4446373" cy="1714189"/>
          </a:xfrm>
          <a:prstGeom prst="rect">
            <a:avLst/>
          </a:prstGeom>
          <a:noFill/>
          <a:ln w="9525">
            <a:noFill/>
            <a:miter lim="800000"/>
            <a:headEnd/>
            <a:tailEnd/>
          </a:ln>
        </p:spPr>
      </p:pic>
    </p:spTree>
    <p:extLst>
      <p:ext uri="{BB962C8B-B14F-4D97-AF65-F5344CB8AC3E}">
        <p14:creationId xmlns:p14="http://schemas.microsoft.com/office/powerpoint/2010/main" val="4102306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 y="116134"/>
            <a:ext cx="11704320" cy="762612"/>
          </a:xfrm>
        </p:spPr>
        <p:txBody>
          <a:bodyPr>
            <a:noAutofit/>
          </a:bodyPr>
          <a:lstStyle/>
          <a:p>
            <a:r>
              <a:rPr lang="uk-UA" sz="3200" dirty="0">
                <a:latin typeface="Times New Roman" panose="02020603050405020304" pitchFamily="18" charset="0"/>
                <a:cs typeface="Times New Roman" panose="02020603050405020304" pitchFamily="18" charset="0"/>
              </a:rPr>
              <a:t>Умови експериментальних задач для тестових ГВС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27</a:t>
            </a:fld>
            <a:endParaRPr lang="uk-UA" sz="3200" dirty="0"/>
          </a:p>
        </p:txBody>
      </p:sp>
      <p:graphicFrame>
        <p:nvGraphicFramePr>
          <p:cNvPr id="9" name="Table 8"/>
          <p:cNvGraphicFramePr>
            <a:graphicFrameLocks noGrp="1"/>
          </p:cNvGraphicFramePr>
          <p:nvPr>
            <p:extLst>
              <p:ext uri="{D42A27DB-BD31-4B8C-83A1-F6EECF244321}">
                <p14:modId xmlns:p14="http://schemas.microsoft.com/office/powerpoint/2010/main" val="2400444468"/>
              </p:ext>
            </p:extLst>
          </p:nvPr>
        </p:nvGraphicFramePr>
        <p:xfrm>
          <a:off x="1091722" y="969741"/>
          <a:ext cx="2910522" cy="1051560"/>
        </p:xfrm>
        <a:graphic>
          <a:graphicData uri="http://schemas.openxmlformats.org/drawingml/2006/table">
            <a:tbl>
              <a:tblPr firstRow="1" firstCol="1" bandRow="1"/>
              <a:tblGrid>
                <a:gridCol w="2910522">
                  <a:extLst>
                    <a:ext uri="{9D8B030D-6E8A-4147-A177-3AD203B41FA5}">
                      <a16:colId xmlns:a16="http://schemas.microsoft.com/office/drawing/2014/main" val="1598212106"/>
                    </a:ext>
                  </a:extLst>
                </a:gridCol>
              </a:tblGrid>
              <a:tr h="0">
                <a:tc>
                  <a:txBody>
                    <a:bodyPr/>
                    <a:lstStyle/>
                    <a:p>
                      <a:pPr>
                        <a:lnSpc>
                          <a:spcPct val="115000"/>
                        </a:lnSpc>
                        <a:spcAft>
                          <a:spcPts val="0"/>
                        </a:spcAft>
                      </a:pPr>
                      <a:r>
                        <a:rPr lang="uk-UA" sz="1200">
                          <a:effectLst/>
                          <a:latin typeface="Times New Roman" panose="02020603050405020304" pitchFamily="18" charset="0"/>
                          <a:ea typeface="Times New Roman" panose="02020603050405020304" pitchFamily="18" charset="0"/>
                          <a:cs typeface="Times New Roman" panose="02020603050405020304" pitchFamily="18" charset="0"/>
                        </a:rPr>
                        <a:t>М1(8); М2(16); М4(12)</a:t>
                      </a:r>
                      <a:endParaRPr lang="uk-U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6260498"/>
                  </a:ext>
                </a:extLst>
              </a:tr>
              <a:tr h="0">
                <a:tc>
                  <a:txBody>
                    <a:bodyPr/>
                    <a:lstStyle/>
                    <a:p>
                      <a:pPr>
                        <a:lnSpc>
                          <a:spcPct val="115000"/>
                        </a:lnSpc>
                        <a:spcAft>
                          <a:spcPts val="0"/>
                        </a:spcAft>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М1(20); М3(20); М2(18)</a:t>
                      </a:r>
                      <a:endParaRPr lang="uk-U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0273646"/>
                  </a:ext>
                </a:extLst>
              </a:tr>
              <a:tr h="0">
                <a:tc>
                  <a:txBody>
                    <a:bodyPr/>
                    <a:lstStyle/>
                    <a:p>
                      <a:pPr>
                        <a:lnSpc>
                          <a:spcPct val="115000"/>
                        </a:lnSpc>
                        <a:spcAft>
                          <a:spcPts val="0"/>
                        </a:spcAft>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М3(12); М4(8); М1(15)</a:t>
                      </a:r>
                      <a:endParaRPr lang="uk-U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0374953"/>
                  </a:ext>
                </a:extLst>
              </a:tr>
              <a:tr h="0">
                <a:tc>
                  <a:txBody>
                    <a:bodyPr/>
                    <a:lstStyle/>
                    <a:p>
                      <a:pPr>
                        <a:lnSpc>
                          <a:spcPct val="115000"/>
                        </a:lnSpc>
                        <a:spcAft>
                          <a:spcPts val="0"/>
                        </a:spcAft>
                      </a:pPr>
                      <a:r>
                        <a:rPr lang="uk-UA" sz="1200">
                          <a:effectLst/>
                          <a:latin typeface="Times New Roman" panose="02020603050405020304" pitchFamily="18" charset="0"/>
                          <a:ea typeface="Times New Roman" panose="02020603050405020304" pitchFamily="18" charset="0"/>
                          <a:cs typeface="Times New Roman" panose="02020603050405020304" pitchFamily="18" charset="0"/>
                        </a:rPr>
                        <a:t>М4(24); М2(18)</a:t>
                      </a:r>
                      <a:endParaRPr lang="uk-U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6545426"/>
                  </a:ext>
                </a:extLst>
              </a:tr>
              <a:tr h="0">
                <a:tc>
                  <a:txBody>
                    <a:bodyPr/>
                    <a:lstStyle/>
                    <a:p>
                      <a:pPr>
                        <a:lnSpc>
                          <a:spcPct val="115000"/>
                        </a:lnSpc>
                        <a:spcAft>
                          <a:spcPts val="0"/>
                        </a:spcAft>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М3(10); М1(15)</a:t>
                      </a:r>
                      <a:endParaRPr lang="uk-U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4947087"/>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564923153"/>
              </p:ext>
            </p:extLst>
          </p:nvPr>
        </p:nvGraphicFramePr>
        <p:xfrm>
          <a:off x="1091721" y="2339082"/>
          <a:ext cx="2910523" cy="1261872"/>
        </p:xfrm>
        <a:graphic>
          <a:graphicData uri="http://schemas.openxmlformats.org/drawingml/2006/table">
            <a:tbl>
              <a:tblPr firstRow="1" firstCol="1" bandRow="1"/>
              <a:tblGrid>
                <a:gridCol w="2910523">
                  <a:extLst>
                    <a:ext uri="{9D8B030D-6E8A-4147-A177-3AD203B41FA5}">
                      <a16:colId xmlns:a16="http://schemas.microsoft.com/office/drawing/2014/main" val="394055753"/>
                    </a:ext>
                  </a:extLst>
                </a:gridCol>
              </a:tblGrid>
              <a:tr h="0">
                <a:tc>
                  <a:txBody>
                    <a:bodyPr/>
                    <a:lstStyle/>
                    <a:p>
                      <a:pPr>
                        <a:lnSpc>
                          <a:spcPct val="115000"/>
                        </a:lnSpc>
                        <a:spcAft>
                          <a:spcPts val="0"/>
                        </a:spcAft>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М1(10); М4(18)</a:t>
                      </a:r>
                      <a:endParaRPr lang="uk-U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5723554"/>
                  </a:ext>
                </a:extLst>
              </a:tr>
              <a:tr h="0">
                <a:tc>
                  <a:txBody>
                    <a:bodyPr/>
                    <a:lstStyle/>
                    <a:p>
                      <a:pPr>
                        <a:lnSpc>
                          <a:spcPct val="115000"/>
                        </a:lnSpc>
                        <a:spcAft>
                          <a:spcPts val="0"/>
                        </a:spcAft>
                      </a:pPr>
                      <a:r>
                        <a:rPr lang="uk-UA" sz="1200">
                          <a:effectLst/>
                          <a:latin typeface="Times New Roman" panose="02020603050405020304" pitchFamily="18" charset="0"/>
                          <a:ea typeface="Times New Roman" panose="02020603050405020304" pitchFamily="18" charset="0"/>
                          <a:cs typeface="Times New Roman" panose="02020603050405020304" pitchFamily="18" charset="0"/>
                        </a:rPr>
                        <a:t>М2(10); М4(18)</a:t>
                      </a:r>
                      <a:endParaRPr lang="uk-U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7579469"/>
                  </a:ext>
                </a:extLst>
              </a:tr>
              <a:tr h="0">
                <a:tc>
                  <a:txBody>
                    <a:bodyPr/>
                    <a:lstStyle/>
                    <a:p>
                      <a:pPr>
                        <a:lnSpc>
                          <a:spcPct val="115000"/>
                        </a:lnSpc>
                        <a:spcAft>
                          <a:spcPts val="0"/>
                        </a:spcAft>
                      </a:pPr>
                      <a:r>
                        <a:rPr lang="uk-UA" sz="1200">
                          <a:effectLst/>
                          <a:latin typeface="Times New Roman" panose="02020603050405020304" pitchFamily="18" charset="0"/>
                          <a:ea typeface="Times New Roman" panose="02020603050405020304" pitchFamily="18" charset="0"/>
                          <a:cs typeface="Times New Roman" panose="02020603050405020304" pitchFamily="18" charset="0"/>
                        </a:rPr>
                        <a:t>М1(10); М3(20)</a:t>
                      </a:r>
                      <a:endParaRPr lang="uk-U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3966594"/>
                  </a:ext>
                </a:extLst>
              </a:tr>
              <a:tr h="0">
                <a:tc>
                  <a:txBody>
                    <a:bodyPr/>
                    <a:lstStyle/>
                    <a:p>
                      <a:pPr>
                        <a:lnSpc>
                          <a:spcPct val="115000"/>
                        </a:lnSpc>
                        <a:spcAft>
                          <a:spcPts val="0"/>
                        </a:spcAft>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М2(10); М3(15); М4(12);</a:t>
                      </a:r>
                      <a:endParaRPr lang="uk-U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1435689"/>
                  </a:ext>
                </a:extLst>
              </a:tr>
              <a:tr h="0">
                <a:tc>
                  <a:txBody>
                    <a:bodyPr/>
                    <a:lstStyle/>
                    <a:p>
                      <a:pPr>
                        <a:lnSpc>
                          <a:spcPct val="115000"/>
                        </a:lnSpc>
                        <a:spcAft>
                          <a:spcPts val="0"/>
                        </a:spcAft>
                      </a:pPr>
                      <a:r>
                        <a:rPr lang="uk-UA" sz="1200">
                          <a:effectLst/>
                          <a:latin typeface="Times New Roman" panose="02020603050405020304" pitchFamily="18" charset="0"/>
                          <a:ea typeface="Times New Roman" panose="02020603050405020304" pitchFamily="18" charset="0"/>
                          <a:cs typeface="Times New Roman" panose="02020603050405020304" pitchFamily="18" charset="0"/>
                        </a:rPr>
                        <a:t>М1(10); М2(15); М4(12);</a:t>
                      </a:r>
                      <a:endParaRPr lang="uk-U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0476141"/>
                  </a:ext>
                </a:extLst>
              </a:tr>
              <a:tr h="0">
                <a:tc>
                  <a:txBody>
                    <a:bodyPr/>
                    <a:lstStyle/>
                    <a:p>
                      <a:pPr>
                        <a:lnSpc>
                          <a:spcPct val="115000"/>
                        </a:lnSpc>
                        <a:spcAft>
                          <a:spcPts val="0"/>
                        </a:spcAft>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М1(10); М2(15); М3(12);</a:t>
                      </a:r>
                      <a:endParaRPr lang="uk-U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5962359"/>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409691605"/>
              </p:ext>
            </p:extLst>
          </p:nvPr>
        </p:nvGraphicFramePr>
        <p:xfrm>
          <a:off x="1091722" y="3953787"/>
          <a:ext cx="2910522" cy="1051560"/>
        </p:xfrm>
        <a:graphic>
          <a:graphicData uri="http://schemas.openxmlformats.org/drawingml/2006/table">
            <a:tbl>
              <a:tblPr firstRow="1" firstCol="1" bandRow="1"/>
              <a:tblGrid>
                <a:gridCol w="2910522">
                  <a:extLst>
                    <a:ext uri="{9D8B030D-6E8A-4147-A177-3AD203B41FA5}">
                      <a16:colId xmlns:a16="http://schemas.microsoft.com/office/drawing/2014/main" val="1686392240"/>
                    </a:ext>
                  </a:extLst>
                </a:gridCol>
              </a:tblGrid>
              <a:tr h="0">
                <a:tc>
                  <a:txBody>
                    <a:bodyPr/>
                    <a:lstStyle/>
                    <a:p>
                      <a:pPr>
                        <a:lnSpc>
                          <a:spcPct val="115000"/>
                        </a:lnSpc>
                        <a:spcAft>
                          <a:spcPts val="0"/>
                        </a:spcAft>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М1(16); М3(15)</a:t>
                      </a:r>
                      <a:endParaRPr lang="uk-U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1538768"/>
                  </a:ext>
                </a:extLst>
              </a:tr>
              <a:tr h="0">
                <a:tc>
                  <a:txBody>
                    <a:bodyPr/>
                    <a:lstStyle/>
                    <a:p>
                      <a:pPr>
                        <a:lnSpc>
                          <a:spcPct val="115000"/>
                        </a:lnSpc>
                        <a:spcAft>
                          <a:spcPts val="0"/>
                        </a:spcAft>
                      </a:pPr>
                      <a:r>
                        <a:rPr lang="uk-UA" sz="1200">
                          <a:effectLst/>
                          <a:latin typeface="Times New Roman" panose="02020603050405020304" pitchFamily="18" charset="0"/>
                          <a:ea typeface="Times New Roman" panose="02020603050405020304" pitchFamily="18" charset="0"/>
                          <a:cs typeface="Times New Roman" panose="02020603050405020304" pitchFamily="18" charset="0"/>
                        </a:rPr>
                        <a:t>М2(18); М4(15)</a:t>
                      </a:r>
                      <a:endParaRPr lang="uk-U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3823777"/>
                  </a:ext>
                </a:extLst>
              </a:tr>
              <a:tr h="0">
                <a:tc>
                  <a:txBody>
                    <a:bodyPr/>
                    <a:lstStyle/>
                    <a:p>
                      <a:pPr>
                        <a:lnSpc>
                          <a:spcPct val="115000"/>
                        </a:lnSpc>
                        <a:spcAft>
                          <a:spcPts val="0"/>
                        </a:spcAft>
                      </a:pPr>
                      <a:r>
                        <a:rPr lang="uk-UA" sz="1200">
                          <a:effectLst/>
                          <a:latin typeface="Times New Roman" panose="02020603050405020304" pitchFamily="18" charset="0"/>
                          <a:ea typeface="Times New Roman" panose="02020603050405020304" pitchFamily="18" charset="0"/>
                          <a:cs typeface="Times New Roman" panose="02020603050405020304" pitchFamily="18" charset="0"/>
                        </a:rPr>
                        <a:t>М1(20); М2(10)</a:t>
                      </a:r>
                      <a:endParaRPr lang="uk-U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9689834"/>
                  </a:ext>
                </a:extLst>
              </a:tr>
              <a:tr h="0">
                <a:tc>
                  <a:txBody>
                    <a:bodyPr/>
                    <a:lstStyle/>
                    <a:p>
                      <a:pPr>
                        <a:lnSpc>
                          <a:spcPct val="115000"/>
                        </a:lnSpc>
                        <a:spcAft>
                          <a:spcPts val="0"/>
                        </a:spcAft>
                      </a:pPr>
                      <a:r>
                        <a:rPr lang="uk-UA" sz="1200">
                          <a:effectLst/>
                          <a:latin typeface="Times New Roman" panose="02020603050405020304" pitchFamily="18" charset="0"/>
                          <a:ea typeface="Times New Roman" panose="02020603050405020304" pitchFamily="18" charset="0"/>
                          <a:cs typeface="Times New Roman" panose="02020603050405020304" pitchFamily="18" charset="0"/>
                        </a:rPr>
                        <a:t>М3(15); М4(10)</a:t>
                      </a:r>
                      <a:endParaRPr lang="uk-U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5007400"/>
                  </a:ext>
                </a:extLst>
              </a:tr>
              <a:tr h="0">
                <a:tc>
                  <a:txBody>
                    <a:bodyPr/>
                    <a:lstStyle/>
                    <a:p>
                      <a:pPr>
                        <a:lnSpc>
                          <a:spcPct val="115000"/>
                        </a:lnSpc>
                        <a:spcAft>
                          <a:spcPts val="0"/>
                        </a:spcAft>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М1(18); М2(10); М3(15); М4(17)</a:t>
                      </a:r>
                      <a:endParaRPr lang="uk-U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9299833"/>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025945247"/>
              </p:ext>
            </p:extLst>
          </p:nvPr>
        </p:nvGraphicFramePr>
        <p:xfrm>
          <a:off x="1091721" y="5317971"/>
          <a:ext cx="2910523" cy="1261872"/>
        </p:xfrm>
        <a:graphic>
          <a:graphicData uri="http://schemas.openxmlformats.org/drawingml/2006/table">
            <a:tbl>
              <a:tblPr firstRow="1" firstCol="1" bandRow="1"/>
              <a:tblGrid>
                <a:gridCol w="2910523">
                  <a:extLst>
                    <a:ext uri="{9D8B030D-6E8A-4147-A177-3AD203B41FA5}">
                      <a16:colId xmlns:a16="http://schemas.microsoft.com/office/drawing/2014/main" val="725143010"/>
                    </a:ext>
                  </a:extLst>
                </a:gridCol>
              </a:tblGrid>
              <a:tr h="0">
                <a:tc>
                  <a:txBody>
                    <a:bodyPr/>
                    <a:lstStyle/>
                    <a:p>
                      <a:pPr>
                        <a:lnSpc>
                          <a:spcPct val="115000"/>
                        </a:lnSpc>
                        <a:spcAft>
                          <a:spcPts val="0"/>
                        </a:spcAft>
                      </a:pPr>
                      <a:r>
                        <a:rPr lang="uk-UA" sz="1200">
                          <a:effectLst/>
                          <a:latin typeface="Times New Roman" panose="02020603050405020304" pitchFamily="18" charset="0"/>
                          <a:ea typeface="Times New Roman" panose="02020603050405020304" pitchFamily="18" charset="0"/>
                          <a:cs typeface="Times New Roman" panose="02020603050405020304" pitchFamily="18" charset="0"/>
                        </a:rPr>
                        <a:t>М4(11); М1(10); М2(7)</a:t>
                      </a:r>
                      <a:endParaRPr lang="uk-U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2088053"/>
                  </a:ext>
                </a:extLst>
              </a:tr>
              <a:tr h="0">
                <a:tc>
                  <a:txBody>
                    <a:bodyPr/>
                    <a:lstStyle/>
                    <a:p>
                      <a:pPr>
                        <a:lnSpc>
                          <a:spcPct val="115000"/>
                        </a:lnSpc>
                        <a:spcAft>
                          <a:spcPts val="0"/>
                        </a:spcAft>
                      </a:pPr>
                      <a:r>
                        <a:rPr lang="uk-UA" sz="1200">
                          <a:effectLst/>
                          <a:latin typeface="Times New Roman" panose="02020603050405020304" pitchFamily="18" charset="0"/>
                          <a:ea typeface="Times New Roman" panose="02020603050405020304" pitchFamily="18" charset="0"/>
                          <a:cs typeface="Times New Roman" panose="02020603050405020304" pitchFamily="18" charset="0"/>
                        </a:rPr>
                        <a:t>М3(12); М2(10); М4(8)</a:t>
                      </a:r>
                      <a:endParaRPr lang="uk-U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1166171"/>
                  </a:ext>
                </a:extLst>
              </a:tr>
              <a:tr h="0">
                <a:tc>
                  <a:txBody>
                    <a:bodyPr/>
                    <a:lstStyle/>
                    <a:p>
                      <a:pPr>
                        <a:lnSpc>
                          <a:spcPct val="115000"/>
                        </a:lnSpc>
                        <a:spcAft>
                          <a:spcPts val="0"/>
                        </a:spcAft>
                      </a:pPr>
                      <a:r>
                        <a:rPr lang="uk-UA" sz="1200">
                          <a:effectLst/>
                          <a:latin typeface="Times New Roman" panose="02020603050405020304" pitchFamily="18" charset="0"/>
                          <a:ea typeface="Times New Roman" panose="02020603050405020304" pitchFamily="18" charset="0"/>
                          <a:cs typeface="Times New Roman" panose="02020603050405020304" pitchFamily="18" charset="0"/>
                        </a:rPr>
                        <a:t>М2(7); М3(10); М1(9); М3(8)</a:t>
                      </a:r>
                      <a:endParaRPr lang="uk-U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0504225"/>
                  </a:ext>
                </a:extLst>
              </a:tr>
              <a:tr h="0">
                <a:tc>
                  <a:txBody>
                    <a:bodyPr/>
                    <a:lstStyle/>
                    <a:p>
                      <a:pPr>
                        <a:lnSpc>
                          <a:spcPct val="115000"/>
                        </a:lnSpc>
                        <a:spcAft>
                          <a:spcPts val="0"/>
                        </a:spcAft>
                      </a:pPr>
                      <a:r>
                        <a:rPr lang="uk-UA" sz="1200">
                          <a:effectLst/>
                          <a:latin typeface="Times New Roman" panose="02020603050405020304" pitchFamily="18" charset="0"/>
                          <a:ea typeface="Times New Roman" panose="02020603050405020304" pitchFamily="18" charset="0"/>
                          <a:cs typeface="Times New Roman" panose="02020603050405020304" pitchFamily="18" charset="0"/>
                        </a:rPr>
                        <a:t>М2(7); М4(8); М1(12); М2(6)</a:t>
                      </a:r>
                      <a:endParaRPr lang="uk-U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0532439"/>
                  </a:ext>
                </a:extLst>
              </a:tr>
              <a:tr h="0">
                <a:tc>
                  <a:txBody>
                    <a:bodyPr/>
                    <a:lstStyle/>
                    <a:p>
                      <a:pPr>
                        <a:lnSpc>
                          <a:spcPct val="115000"/>
                        </a:lnSpc>
                        <a:spcAft>
                          <a:spcPts val="0"/>
                        </a:spcAft>
                      </a:pPr>
                      <a:r>
                        <a:rPr lang="uk-UA" sz="1200">
                          <a:effectLst/>
                          <a:latin typeface="Times New Roman" panose="02020603050405020304" pitchFamily="18" charset="0"/>
                          <a:ea typeface="Times New Roman" panose="02020603050405020304" pitchFamily="18" charset="0"/>
                          <a:cs typeface="Times New Roman" panose="02020603050405020304" pitchFamily="18" charset="0"/>
                        </a:rPr>
                        <a:t>М1(9); М2(7); М4(8); М2(10); М3(8)</a:t>
                      </a:r>
                      <a:endParaRPr lang="uk-U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84536"/>
                  </a:ext>
                </a:extLst>
              </a:tr>
              <a:tr h="0">
                <a:tc>
                  <a:txBody>
                    <a:bodyPr/>
                    <a:lstStyle/>
                    <a:p>
                      <a:pPr>
                        <a:lnSpc>
                          <a:spcPct val="115000"/>
                        </a:lnSpc>
                        <a:spcAft>
                          <a:spcPts val="0"/>
                        </a:spcAft>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М2(10); М3(15); М4(8); М1(15)</a:t>
                      </a:r>
                      <a:endParaRPr lang="uk-U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898825"/>
                  </a:ext>
                </a:extLst>
              </a:tr>
            </a:tbl>
          </a:graphicData>
        </a:graphic>
      </p:graphicFrame>
      <p:sp>
        <p:nvSpPr>
          <p:cNvPr id="10" name="Rectangle 9"/>
          <p:cNvSpPr/>
          <p:nvPr/>
        </p:nvSpPr>
        <p:spPr>
          <a:xfrm>
            <a:off x="4637758" y="969741"/>
            <a:ext cx="7033817" cy="2492990"/>
          </a:xfrm>
          <a:prstGeom prst="rect">
            <a:avLst/>
          </a:prstGeom>
        </p:spPr>
        <p:txBody>
          <a:bodyPr wrap="square">
            <a:spAutoFit/>
          </a:bodyPr>
          <a:lstStyle/>
          <a:p>
            <a:r>
              <a:rPr lang="uk-UA"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набори технологічних операцій, що виконуються на ГВМ1 та ГВМ2 для розв’язання експериментальних задач (у дужках подано </a:t>
            </a:r>
            <a:r>
              <a:rPr lang="uk-UA" sz="20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час виконання</a:t>
            </a:r>
            <a:r>
              <a:rPr lang="uk-UA"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кожної операції), де:</a:t>
            </a:r>
            <a:endParaRPr lang="uk-UA" sz="2000" dirty="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М1 – ГВМ токарних операцій;</a:t>
            </a:r>
            <a:endParaRPr lang="uk-UA" sz="16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М2 – ГВМ свердлильних операцій;</a:t>
            </a:r>
            <a:endParaRPr lang="uk-UA" sz="16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М3 – ГВМ фрезерувальних операцій;</a:t>
            </a:r>
            <a:endParaRPr lang="uk-UA" sz="16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М4 – ГВМ штампувальних операцій;</a:t>
            </a:r>
            <a:endParaRPr lang="uk-UA" sz="1600" dirty="0"/>
          </a:p>
        </p:txBody>
      </p:sp>
      <p:pic>
        <p:nvPicPr>
          <p:cNvPr id="14" name="Picture 13"/>
          <p:cNvPicPr>
            <a:picLocks noChangeAspect="1"/>
          </p:cNvPicPr>
          <p:nvPr/>
        </p:nvPicPr>
        <p:blipFill>
          <a:blip r:embed="rId3"/>
          <a:stretch>
            <a:fillRect/>
          </a:stretch>
        </p:blipFill>
        <p:spPr>
          <a:xfrm>
            <a:off x="4782180" y="3614891"/>
            <a:ext cx="6744971" cy="2589302"/>
          </a:xfrm>
          <a:prstGeom prst="rect">
            <a:avLst/>
          </a:prstGeom>
        </p:spPr>
      </p:pic>
      <p:sp>
        <p:nvSpPr>
          <p:cNvPr id="12" name="Rectangle 11"/>
          <p:cNvSpPr/>
          <p:nvPr/>
        </p:nvSpPr>
        <p:spPr>
          <a:xfrm>
            <a:off x="679528" y="1320505"/>
            <a:ext cx="300082" cy="4801314"/>
          </a:xfrm>
          <a:prstGeom prst="rect">
            <a:avLst/>
          </a:prstGeom>
        </p:spPr>
        <p:txBody>
          <a:bodyPr wrap="none">
            <a:spAutoFit/>
          </a:bodyPr>
          <a:lstStyle/>
          <a:p>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a:t>
            </a:r>
            <a:endParaRPr lang="uk-UA" dirty="0"/>
          </a:p>
        </p:txBody>
      </p:sp>
    </p:spTree>
    <p:extLst>
      <p:ext uri="{BB962C8B-B14F-4D97-AF65-F5344CB8AC3E}">
        <p14:creationId xmlns:p14="http://schemas.microsoft.com/office/powerpoint/2010/main" val="195692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847393330"/>
              </p:ext>
            </p:extLst>
          </p:nvPr>
        </p:nvGraphicFramePr>
        <p:xfrm>
          <a:off x="585190" y="2245459"/>
          <a:ext cx="5945356" cy="3584130"/>
        </p:xfrm>
        <a:graphic>
          <a:graphicData uri="http://schemas.openxmlformats.org/drawingml/2006/table">
            <a:tbl>
              <a:tblPr firstRow="1" firstCol="1" bandRow="1"/>
              <a:tblGrid>
                <a:gridCol w="1072059">
                  <a:extLst>
                    <a:ext uri="{9D8B030D-6E8A-4147-A177-3AD203B41FA5}">
                      <a16:colId xmlns:a16="http://schemas.microsoft.com/office/drawing/2014/main" val="208138934"/>
                    </a:ext>
                  </a:extLst>
                </a:gridCol>
                <a:gridCol w="716761">
                  <a:extLst>
                    <a:ext uri="{9D8B030D-6E8A-4147-A177-3AD203B41FA5}">
                      <a16:colId xmlns:a16="http://schemas.microsoft.com/office/drawing/2014/main" val="676783080"/>
                    </a:ext>
                  </a:extLst>
                </a:gridCol>
                <a:gridCol w="961482">
                  <a:extLst>
                    <a:ext uri="{9D8B030D-6E8A-4147-A177-3AD203B41FA5}">
                      <a16:colId xmlns:a16="http://schemas.microsoft.com/office/drawing/2014/main" val="3427147202"/>
                    </a:ext>
                  </a:extLst>
                </a:gridCol>
                <a:gridCol w="651502">
                  <a:extLst>
                    <a:ext uri="{9D8B030D-6E8A-4147-A177-3AD203B41FA5}">
                      <a16:colId xmlns:a16="http://schemas.microsoft.com/office/drawing/2014/main" val="1077028122"/>
                    </a:ext>
                  </a:extLst>
                </a:gridCol>
                <a:gridCol w="626123">
                  <a:extLst>
                    <a:ext uri="{9D8B030D-6E8A-4147-A177-3AD203B41FA5}">
                      <a16:colId xmlns:a16="http://schemas.microsoft.com/office/drawing/2014/main" val="415153877"/>
                    </a:ext>
                  </a:extLst>
                </a:gridCol>
                <a:gridCol w="1917429">
                  <a:extLst>
                    <a:ext uri="{9D8B030D-6E8A-4147-A177-3AD203B41FA5}">
                      <a16:colId xmlns:a16="http://schemas.microsoft.com/office/drawing/2014/main" val="4141263217"/>
                    </a:ext>
                  </a:extLst>
                </a:gridCol>
              </a:tblGrid>
              <a:tr h="977490">
                <a:tc>
                  <a:txBody>
                    <a:bodyPr/>
                    <a:lstStyle/>
                    <a:p>
                      <a:pPr algn="ctr">
                        <a:lnSpc>
                          <a:spcPct val="115000"/>
                        </a:lnSpc>
                        <a:spcAft>
                          <a:spcPts val="0"/>
                        </a:spcAft>
                        <a:tabLst>
                          <a:tab pos="368935" algn="l"/>
                        </a:tabLst>
                      </a:pPr>
                      <a:r>
                        <a:rPr lang="uk-UA" sz="1600" kern="50" dirty="0">
                          <a:effectLst/>
                          <a:latin typeface="Times New Roman" panose="02020603050405020304" pitchFamily="18" charset="0"/>
                          <a:ea typeface="Times New Roman" panose="02020603050405020304" pitchFamily="18" charset="0"/>
                          <a:cs typeface="Times New Roman" panose="02020603050405020304" pitchFamily="18" charset="0"/>
                        </a:rPr>
                        <a:t>Приклад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dirty="0">
                          <a:effectLst/>
                          <a:latin typeface="Times New Roman" panose="02020603050405020304" pitchFamily="18" charset="0"/>
                          <a:ea typeface="Times New Roman" panose="02020603050405020304" pitchFamily="18" charset="0"/>
                          <a:cs typeface="Times New Roman" panose="02020603050405020304" pitchFamily="18" charset="0"/>
                        </a:rPr>
                        <a:t>MAS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dirty="0">
                          <a:effectLst/>
                          <a:latin typeface="Times New Roman" panose="02020603050405020304" pitchFamily="18" charset="0"/>
                          <a:ea typeface="Times New Roman" panose="02020603050405020304" pitchFamily="18" charset="0"/>
                          <a:cs typeface="Times New Roman" panose="02020603050405020304" pitchFamily="18" charset="0"/>
                        </a:rPr>
                        <a:t>MFCFS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STD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STT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dirty="0">
                          <a:effectLst/>
                          <a:latin typeface="Times New Roman" panose="02020603050405020304" pitchFamily="18" charset="0"/>
                          <a:ea typeface="Times New Roman" panose="02020603050405020304" pitchFamily="18" charset="0"/>
                          <a:cs typeface="Times New Roman" panose="02020603050405020304" pitchFamily="18" charset="0"/>
                        </a:rPr>
                        <a:t>Зменшення періоду обробки,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2512547"/>
                  </a:ext>
                </a:extLst>
              </a:tr>
              <a:tr h="325830">
                <a:tc>
                  <a:txBody>
                    <a:bodyPr/>
                    <a:lstStyle/>
                    <a:p>
                      <a:pPr algn="ctr">
                        <a:lnSpc>
                          <a:spcPct val="115000"/>
                        </a:lnSpc>
                        <a:spcAft>
                          <a:spcPts val="0"/>
                        </a:spcAft>
                        <a:tabLst>
                          <a:tab pos="368935" algn="l"/>
                        </a:tabLst>
                      </a:pPr>
                      <a:r>
                        <a:rPr lang="uk-UA" sz="1600" kern="50" dirty="0">
                          <a:effectLst/>
                          <a:latin typeface="Times New Roman" panose="02020603050405020304" pitchFamily="18" charset="0"/>
                          <a:ea typeface="Times New Roman" panose="02020603050405020304" pitchFamily="18" charset="0"/>
                          <a:cs typeface="Times New Roman" panose="02020603050405020304" pitchFamily="18" charset="0"/>
                        </a:rPr>
                        <a:t>1-1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3.19</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3333666"/>
                  </a:ext>
                </a:extLst>
              </a:tr>
              <a:tr h="32583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150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148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9.04</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0525670"/>
                  </a:ext>
                </a:extLst>
              </a:tr>
              <a:tr h="32583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dirty="0">
                          <a:effectLst/>
                          <a:latin typeface="Times New Roman" panose="02020603050405020304" pitchFamily="18" charset="0"/>
                          <a:ea typeface="Times New Roman" panose="02020603050405020304" pitchFamily="18" charset="0"/>
                          <a:cs typeface="Times New Roman" panose="02020603050405020304" pitchFamily="18" charset="0"/>
                        </a:rPr>
                        <a:t>130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-1.61</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4878351"/>
                  </a:ext>
                </a:extLst>
              </a:tr>
              <a:tr h="32583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186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198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208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11.32</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8987972"/>
                  </a:ext>
                </a:extLst>
              </a:tr>
              <a:tr h="32583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86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98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92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12.54</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4459670"/>
                  </a:ext>
                </a:extLst>
              </a:tr>
              <a:tr h="32583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74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92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25.73</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6742933"/>
                  </a:ext>
                </a:extLst>
              </a:tr>
              <a:tr h="32583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1.92</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3061622"/>
                  </a:ext>
                </a:extLst>
              </a:tr>
              <a:tr h="32583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143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167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21.32</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0039900"/>
                  </a:ext>
                </a:extLst>
              </a:tr>
            </a:tbl>
          </a:graphicData>
        </a:graphic>
      </p:graphicFrame>
      <p:sp>
        <p:nvSpPr>
          <p:cNvPr id="4" name="Slide Number Placeholder 3"/>
          <p:cNvSpPr>
            <a:spLocks noGrp="1"/>
          </p:cNvSpPr>
          <p:nvPr>
            <p:ph type="sldNum" sz="quarter" idx="12"/>
          </p:nvPr>
        </p:nvSpPr>
        <p:spPr/>
        <p:txBody>
          <a:bodyPr/>
          <a:lstStyle/>
          <a:p>
            <a:fld id="{CD436E90-D44F-4CFB-9713-FEF5A904B1E3}" type="slidenum">
              <a:rPr lang="uk-UA" sz="3200" smtClean="0"/>
              <a:t>28</a:t>
            </a:fld>
            <a:endParaRPr lang="uk-UA" sz="3200" dirty="0"/>
          </a:p>
        </p:txBody>
      </p:sp>
      <p:sp>
        <p:nvSpPr>
          <p:cNvPr id="3" name="Rectangle 2"/>
          <p:cNvSpPr/>
          <p:nvPr/>
        </p:nvSpPr>
        <p:spPr>
          <a:xfrm>
            <a:off x="6941821" y="2606363"/>
            <a:ext cx="4488180" cy="2862322"/>
          </a:xfrm>
          <a:prstGeom prst="rect">
            <a:avLst/>
          </a:prstGeom>
        </p:spPr>
        <p:txBody>
          <a:bodyPr wrap="square">
            <a:spAutoFit/>
          </a:bodyPr>
          <a:lstStyle/>
          <a:p>
            <a:pPr algn="just"/>
            <a:r>
              <a:rPr lang="uk-UA" b="1" dirty="0">
                <a:latin typeface="Times New Roman" panose="02020603050405020304" pitchFamily="18" charset="0"/>
                <a:cs typeface="Times New Roman" panose="02020603050405020304" pitchFamily="18" charset="0"/>
              </a:rPr>
              <a:t>Критерій продуктивності ГВС:</a:t>
            </a:r>
          </a:p>
          <a:p>
            <a:pPr algn="just"/>
            <a:r>
              <a:rPr lang="uk-UA" i="1" dirty="0">
                <a:latin typeface="Times New Roman" panose="02020603050405020304" pitchFamily="18" charset="0"/>
                <a:cs typeface="Times New Roman" panose="02020603050405020304" pitchFamily="18" charset="0"/>
              </a:rPr>
              <a:t> - період обробки.</a:t>
            </a:r>
          </a:p>
          <a:p>
            <a:pPr algn="just"/>
            <a:endParaRPr lang="uk-UA" dirty="0">
              <a:latin typeface="Times New Roman" panose="02020603050405020304" pitchFamily="18" charset="0"/>
              <a:cs typeface="Times New Roman" panose="02020603050405020304" pitchFamily="18" charset="0"/>
            </a:endParaRPr>
          </a:p>
          <a:p>
            <a:pPr algn="just"/>
            <a:r>
              <a:rPr lang="uk-UA" b="1" dirty="0">
                <a:latin typeface="Times New Roman" panose="02020603050405020304" pitchFamily="18" charset="0"/>
                <a:cs typeface="Times New Roman" panose="02020603050405020304" pitchFamily="18" charset="0"/>
              </a:rPr>
              <a:t>Методи оперативної  диспетчеризації:</a:t>
            </a:r>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mj-lt"/>
              <a:buAutoNum type="arabicPeriod"/>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Метод диспетчеризації на основі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МАС;</a:t>
            </a:r>
          </a:p>
          <a:p>
            <a:pPr marL="342900" indent="-342900" algn="just">
              <a:buFont typeface="+mj-lt"/>
              <a:buAutoNum type="arabicPeriod"/>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Правило MFCFS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Modified First-Come-First-Served</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gn="just">
              <a:buFont typeface="+mj-lt"/>
              <a:buAutoNum type="arabicPeriod"/>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Правило </a:t>
            </a:r>
            <a:r>
              <a:rPr lang="uk-UA" dirty="0">
                <a:latin typeface="Times New Roman" panose="02020603050405020304" pitchFamily="18" charset="0"/>
                <a:cs typeface="Times New Roman" panose="02020603050405020304" pitchFamily="18" charset="0"/>
              </a:rPr>
              <a:t>STD (</a:t>
            </a:r>
            <a:r>
              <a:rPr lang="uk-UA" i="1" dirty="0">
                <a:latin typeface="Times New Roman" panose="02020603050405020304" pitchFamily="18" charset="0"/>
                <a:cs typeface="Times New Roman" panose="02020603050405020304" pitchFamily="18" charset="0"/>
              </a:rPr>
              <a:t>Shortest traveling distance</a:t>
            </a:r>
            <a:r>
              <a:rPr lang="uk-UA" dirty="0">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Правило </a:t>
            </a:r>
            <a:r>
              <a:rPr lang="uk-UA" dirty="0">
                <a:latin typeface="Times New Roman" panose="02020603050405020304" pitchFamily="18" charset="0"/>
                <a:cs typeface="Times New Roman" panose="02020603050405020304" pitchFamily="18" charset="0"/>
              </a:rPr>
              <a:t>STT (</a:t>
            </a:r>
            <a:r>
              <a:rPr lang="uk-UA" i="1" dirty="0">
                <a:latin typeface="Times New Roman" panose="02020603050405020304" pitchFamily="18" charset="0"/>
                <a:cs typeface="Times New Roman" panose="02020603050405020304" pitchFamily="18" charset="0"/>
              </a:rPr>
              <a:t>Shortest traveling time</a:t>
            </a:r>
            <a:r>
              <a:rPr lang="uk-UA" dirty="0">
                <a:latin typeface="Times New Roman" panose="02020603050405020304" pitchFamily="18" charset="0"/>
                <a:cs typeface="Times New Roman" panose="02020603050405020304" pitchFamily="18" charset="0"/>
              </a:rPr>
              <a:t>).</a:t>
            </a:r>
          </a:p>
        </p:txBody>
      </p:sp>
      <p:sp>
        <p:nvSpPr>
          <p:cNvPr id="18" name="Title 1"/>
          <p:cNvSpPr>
            <a:spLocks noGrp="1"/>
          </p:cNvSpPr>
          <p:nvPr>
            <p:ph type="title"/>
          </p:nvPr>
        </p:nvSpPr>
        <p:spPr>
          <a:xfrm>
            <a:off x="251460" y="116133"/>
            <a:ext cx="11704320" cy="1325563"/>
          </a:xfrm>
        </p:spPr>
        <p:txBody>
          <a:bodyPr>
            <a:noAutofit/>
          </a:bodyPr>
          <a:lstStyle/>
          <a:p>
            <a:r>
              <a:rPr lang="uk-UA" sz="3200" dirty="0">
                <a:latin typeface="Times New Roman" panose="02020603050405020304" pitchFamily="18" charset="0"/>
                <a:cs typeface="Times New Roman" panose="02020603050405020304" pitchFamily="18" charset="0"/>
              </a:rPr>
              <a:t>Порівняльний аналіз результатів моделювання роботи ГВС зі значеннями вирішальних динамічних показників СОУ налаштованих за допомогою СДОК</a:t>
            </a:r>
          </a:p>
        </p:txBody>
      </p:sp>
    </p:spTree>
    <p:extLst>
      <p:ext uri="{BB962C8B-B14F-4D97-AF65-F5344CB8AC3E}">
        <p14:creationId xmlns:p14="http://schemas.microsoft.com/office/powerpoint/2010/main" val="2232076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 y="116133"/>
            <a:ext cx="11704320" cy="1325563"/>
          </a:xfrm>
        </p:spPr>
        <p:txBody>
          <a:bodyPr>
            <a:noAutofit/>
          </a:bodyPr>
          <a:lstStyle/>
          <a:p>
            <a:r>
              <a:rPr lang="uk-UA" sz="3200" dirty="0">
                <a:latin typeface="Times New Roman" panose="02020603050405020304" pitchFamily="18" charset="0"/>
                <a:cs typeface="Times New Roman" panose="02020603050405020304" pitchFamily="18" charset="0"/>
              </a:rPr>
              <a:t>Порівняльний аналіз результатів моделювання роботи ГВС зі значеннями вирішальних динамічних показників СОУ налаштованих за допомогою СДОК</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29</a:t>
            </a:fld>
            <a:endParaRPr lang="uk-UA" sz="3200" dirty="0"/>
          </a:p>
        </p:txBody>
      </p:sp>
      <p:pic>
        <p:nvPicPr>
          <p:cNvPr id="7" name="Диаграмма 3"/>
          <p:cNvPicPr/>
          <p:nvPr/>
        </p:nvPicPr>
        <p:blipFill>
          <a:blip r:embed="rId2" cstate="print">
            <a:grayscl/>
          </a:blip>
          <a:srcRect/>
          <a:stretch>
            <a:fillRect/>
          </a:stretch>
        </p:blipFill>
        <p:spPr bwMode="auto">
          <a:xfrm>
            <a:off x="609806" y="1918250"/>
            <a:ext cx="6550936" cy="3961549"/>
          </a:xfrm>
          <a:prstGeom prst="rect">
            <a:avLst/>
          </a:prstGeom>
          <a:noFill/>
          <a:ln w="3175">
            <a:solidFill>
              <a:schemeClr val="tx1"/>
            </a:solidFill>
            <a:miter lim="800000"/>
            <a:headEnd/>
            <a:tailEnd/>
          </a:ln>
        </p:spPr>
      </p:pic>
      <p:sp>
        <p:nvSpPr>
          <p:cNvPr id="8" name="Rectangle 7"/>
          <p:cNvSpPr/>
          <p:nvPr/>
        </p:nvSpPr>
        <p:spPr>
          <a:xfrm>
            <a:off x="7389342" y="2467864"/>
            <a:ext cx="4381088" cy="2862322"/>
          </a:xfrm>
          <a:prstGeom prst="rect">
            <a:avLst/>
          </a:prstGeom>
        </p:spPr>
        <p:txBody>
          <a:bodyPr wrap="square">
            <a:spAutoFit/>
          </a:bodyPr>
          <a:lstStyle/>
          <a:p>
            <a:pPr algn="just"/>
            <a:r>
              <a:rPr lang="uk-UA" b="1" dirty="0">
                <a:latin typeface="Times New Roman" panose="02020603050405020304" pitchFamily="18" charset="0"/>
                <a:cs typeface="Times New Roman" panose="02020603050405020304" pitchFamily="18" charset="0"/>
              </a:rPr>
              <a:t>Критерій продуктивності ГВС</a:t>
            </a:r>
            <a:r>
              <a:rPr lang="uk-UA" dirty="0">
                <a:latin typeface="Times New Roman" panose="02020603050405020304" pitchFamily="18" charset="0"/>
                <a:cs typeface="Times New Roman" panose="02020603050405020304" pitchFamily="18" charset="0"/>
              </a:rPr>
              <a:t>:</a:t>
            </a:r>
          </a:p>
          <a:p>
            <a:pPr algn="just"/>
            <a:r>
              <a:rPr lang="uk-UA" i="1" dirty="0">
                <a:latin typeface="Times New Roman" panose="02020603050405020304" pitchFamily="18" charset="0"/>
                <a:cs typeface="Times New Roman" panose="02020603050405020304" pitchFamily="18" charset="0"/>
              </a:rPr>
              <a:t> - середній час простою АТМ</a:t>
            </a:r>
            <a:r>
              <a:rPr lang="uk-UA" dirty="0">
                <a:latin typeface="Times New Roman" panose="02020603050405020304" pitchFamily="18" charset="0"/>
                <a:cs typeface="Times New Roman" panose="02020603050405020304" pitchFamily="18" charset="0"/>
              </a:rPr>
              <a:t>.</a:t>
            </a:r>
          </a:p>
          <a:p>
            <a:pPr algn="just"/>
            <a:endParaRPr lang="uk-UA" dirty="0">
              <a:latin typeface="Times New Roman" panose="02020603050405020304" pitchFamily="18" charset="0"/>
              <a:cs typeface="Times New Roman" panose="02020603050405020304" pitchFamily="18" charset="0"/>
            </a:endParaRPr>
          </a:p>
          <a:p>
            <a:pPr algn="just"/>
            <a:r>
              <a:rPr lang="uk-UA" b="1" dirty="0">
                <a:latin typeface="Times New Roman" panose="02020603050405020304" pitchFamily="18" charset="0"/>
                <a:cs typeface="Times New Roman" panose="02020603050405020304" pitchFamily="18" charset="0"/>
              </a:rPr>
              <a:t>Методи оперативної  диспетчеризації: </a:t>
            </a:r>
          </a:p>
          <a:p>
            <a:pPr marL="342900" indent="-342900" algn="just">
              <a:buFont typeface="+mj-lt"/>
              <a:buAutoNum type="arabicPeriod"/>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Правило диспетчеризації FCFS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First-Come-First-Served</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gn="just">
              <a:buFont typeface="+mj-lt"/>
              <a:buAutoNum type="arabicPeriod"/>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Метод диспетчеризації на основі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МАС</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(з використанням </a:t>
            </a:r>
            <a:r>
              <a:rPr lang="en-US"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CNet</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gn="just">
              <a:buFont typeface="+mj-lt"/>
              <a:buAutoNum type="arabicPeriod"/>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Метод диспетчеризації на основі </a:t>
            </a:r>
            <a:r>
              <a:rPr lang="ru-RU"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МАС</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(з </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використанням</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СНВ</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615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dirty="0">
                <a:latin typeface="Times New Roman" panose="02020603050405020304" pitchFamily="18" charset="0"/>
                <a:cs typeface="Times New Roman" panose="02020603050405020304" pitchFamily="18" charset="0"/>
              </a:rPr>
              <a:t>ЗАДАЧІ ДОСЛІДЖЕННЯ</a:t>
            </a:r>
          </a:p>
        </p:txBody>
      </p:sp>
      <p:sp>
        <p:nvSpPr>
          <p:cNvPr id="3" name="Content Placeholder 2"/>
          <p:cNvSpPr>
            <a:spLocks noGrp="1"/>
          </p:cNvSpPr>
          <p:nvPr>
            <p:ph idx="1"/>
          </p:nvPr>
        </p:nvSpPr>
        <p:spPr>
          <a:xfrm>
            <a:off x="838200" y="1531708"/>
            <a:ext cx="10515600" cy="4401004"/>
          </a:xfrm>
        </p:spPr>
        <p:txBody>
          <a:bodyPr>
            <a:noAutofit/>
          </a:bodyPr>
          <a:lstStyle/>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На основі структурно-функціонального аналізу роботи СОУ ГВС створити формалізовану модель процесу динамічного оперативного керування та синтезувати структуру системи динамічного оперативного керування (СДОК).</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Створити класифікатор вирішальних динамічних показників СОУ.</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Дослідити ГВС щодо можливих типів невизначених ситуацій, які можуть виникати у процесі функціонування.</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Визначити логічну послідовність здійснення процесу вибору раціональних значень із класифікатора ВДП, за яких можливе адекватне обслуговування вимог та обмежень ГВС.</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Синтезувати узагальнену концептуальну модель СОУ на основі створеної логічної послідовності налаштування вирішальних динамічних показників.</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Обґрунтувати вибір методів прийняття рішень щодо визначення раціональних значень ВДП СОУ у процесі ДОК.</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Розробити підхід до автоматизації процесу ДОК на основі обраних методів прийняття рішень в умовах невизначеності.</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Створити алгоритмічне та програмне забезпечення СДОК на основі розробленого підходу у вигляді системи підтримки прийняття рішень (СППР).</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Провести експериментальні дослідження та порівняти за обраними критеріями ефективності результати роботи СДОК для ГВС з різними значеннями показників.</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3</a:t>
            </a:fld>
            <a:endParaRPr lang="uk-U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856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85" y="16777"/>
            <a:ext cx="10515600" cy="663116"/>
          </a:xfrm>
        </p:spPr>
        <p:txBody>
          <a:bodyPr>
            <a:normAutofit fontScale="90000"/>
          </a:bodyPr>
          <a:lstStyle/>
          <a:p>
            <a:r>
              <a:rPr lang="uk-UA" dirty="0">
                <a:latin typeface="Times New Roman" panose="02020603050405020304" pitchFamily="18" charset="0"/>
                <a:cs typeface="Times New Roman" panose="02020603050405020304" pitchFamily="18" charset="0"/>
              </a:rPr>
              <a:t>Висновки</a:t>
            </a:r>
          </a:p>
        </p:txBody>
      </p:sp>
      <p:sp>
        <p:nvSpPr>
          <p:cNvPr id="3" name="Content Placeholder 2"/>
          <p:cNvSpPr>
            <a:spLocks noGrp="1"/>
          </p:cNvSpPr>
          <p:nvPr>
            <p:ph idx="1"/>
          </p:nvPr>
        </p:nvSpPr>
        <p:spPr>
          <a:xfrm>
            <a:off x="108853" y="585334"/>
            <a:ext cx="11887204" cy="5975354"/>
          </a:xfrm>
        </p:spPr>
        <p:txBody>
          <a:bodyPr>
            <a:noAutofit/>
          </a:bodyPr>
          <a:lstStyle/>
          <a:p>
            <a:pPr marL="457200" lvl="0" indent="-457200">
              <a:buFont typeface="+mj-lt"/>
              <a:buAutoNum type="arabicPeriod"/>
            </a:pPr>
            <a:r>
              <a:rPr lang="uk-UA" sz="2000" dirty="0">
                <a:latin typeface="Times New Roman" panose="02020603050405020304" pitchFamily="18" charset="0"/>
                <a:cs typeface="Times New Roman" panose="02020603050405020304" pitchFamily="18" charset="0"/>
              </a:rPr>
              <a:t>Створено формалізовану модель процесу та синтезовано структуру системи динамічного оперативного керування (СДОК).</a:t>
            </a:r>
          </a:p>
          <a:p>
            <a:pPr marL="457200" lvl="0" indent="-457200">
              <a:buFont typeface="+mj-lt"/>
              <a:buAutoNum type="arabicPeriod"/>
            </a:pPr>
            <a:r>
              <a:rPr lang="uk-UA" sz="2000" dirty="0">
                <a:latin typeface="Times New Roman" panose="02020603050405020304" pitchFamily="18" charset="0"/>
                <a:cs typeface="Times New Roman" panose="02020603050405020304" pitchFamily="18" charset="0"/>
              </a:rPr>
              <a:t>Створено класифікатор вирішальних динамічних показників та їх можливих значень.</a:t>
            </a:r>
          </a:p>
          <a:p>
            <a:pPr marL="457200" lvl="0" indent="-457200">
              <a:buFont typeface="+mj-lt"/>
              <a:buAutoNum type="arabicPeriod"/>
            </a:pPr>
            <a:r>
              <a:rPr lang="uk-UA" sz="2000" dirty="0">
                <a:latin typeface="Times New Roman" panose="02020603050405020304" pitchFamily="18" charset="0"/>
                <a:cs typeface="Times New Roman" panose="02020603050405020304" pitchFamily="18" charset="0"/>
              </a:rPr>
              <a:t>Синтезовано концептуальну модель СОУ як об’єкта динамічного керування на основі Ф-функції. </a:t>
            </a:r>
          </a:p>
          <a:p>
            <a:pPr marL="457200" lvl="0" indent="-457200">
              <a:buFont typeface="+mj-lt"/>
              <a:buAutoNum type="arabicPeriod"/>
            </a:pPr>
            <a:r>
              <a:rPr lang="uk-UA" sz="2000" dirty="0">
                <a:latin typeface="Times New Roman" panose="02020603050405020304" pitchFamily="18" charset="0"/>
                <a:cs typeface="Times New Roman" panose="02020603050405020304" pitchFamily="18" charset="0"/>
              </a:rPr>
              <a:t>Обґрунтовано застосування мультиагентних системи, експертних системи та нечіткого логічного виведення при здійсненні автоматизованого ДОК.</a:t>
            </a:r>
          </a:p>
          <a:p>
            <a:pPr marL="457200" lvl="0" indent="-457200">
              <a:buFont typeface="+mj-lt"/>
              <a:buAutoNum type="arabicPeriod"/>
            </a:pPr>
            <a:r>
              <a:rPr lang="uk-UA" sz="2000" dirty="0">
                <a:latin typeface="Times New Roman" panose="02020603050405020304" pitchFamily="18" charset="0"/>
                <a:cs typeface="Times New Roman" panose="02020603050405020304" pitchFamily="18" charset="0"/>
              </a:rPr>
              <a:t>Розроблено підхід до автоматизації динамічного оперативного керування на основі гнучких інтелектуалізованих мультиагентних для врахування всіх ВДП.</a:t>
            </a:r>
          </a:p>
          <a:p>
            <a:pPr marL="457200" lvl="0" indent="-457200">
              <a:buFont typeface="+mj-lt"/>
              <a:buAutoNum type="arabicPeriod"/>
            </a:pPr>
            <a:r>
              <a:rPr lang="uk-UA" sz="2000" dirty="0">
                <a:latin typeface="Times New Roman" panose="02020603050405020304" pitchFamily="18" charset="0"/>
                <a:cs typeface="Times New Roman" panose="02020603050405020304" pitchFamily="18" charset="0"/>
              </a:rPr>
              <a:t>Створено алгоритмічне та програмне забезпечення СДОК у вигляді програмного комплексу на основі ГІМАС.</a:t>
            </a:r>
          </a:p>
          <a:p>
            <a:pPr marL="457200" lvl="0" indent="-457200">
              <a:buFont typeface="+mj-lt"/>
              <a:buAutoNum type="arabicPeriod"/>
            </a:pPr>
            <a:r>
              <a:rPr lang="uk-UA" sz="2000" dirty="0">
                <a:latin typeface="Times New Roman" panose="02020603050405020304" pitchFamily="18" charset="0"/>
                <a:cs typeface="Times New Roman" panose="02020603050405020304" pitchFamily="18" charset="0"/>
              </a:rPr>
              <a:t>Здійснено вдосконалення мультиагентного методу оперативної диспетчеризації ГВС шляхом використання системи нечіткого виведення.</a:t>
            </a:r>
          </a:p>
          <a:p>
            <a:pPr marL="457200" lvl="0" indent="-457200">
              <a:buFont typeface="+mj-lt"/>
              <a:buAutoNum type="arabicPeriod"/>
            </a:pPr>
            <a:r>
              <a:rPr lang="uk-UA" sz="2000" dirty="0">
                <a:latin typeface="Times New Roman" panose="02020603050405020304" pitchFamily="18" charset="0"/>
                <a:cs typeface="Times New Roman" panose="02020603050405020304" pitchFamily="18" charset="0"/>
              </a:rPr>
              <a:t>Результати моделювання роботи ГВС зі СДОК демонструють вищу продуктивність за обраними критеріями: тривалість періоду обробки – на 10,4% та середній час очікування – на 12%.</a:t>
            </a:r>
          </a:p>
          <a:p>
            <a:pPr marL="457200" lvl="0" indent="-457200">
              <a:buFont typeface="+mj-lt"/>
              <a:buAutoNum type="arabicPeriod"/>
            </a:pPr>
            <a:r>
              <a:rPr lang="uk-UA" sz="2000" dirty="0">
                <a:latin typeface="Times New Roman" panose="02020603050405020304" pitchFamily="18" charset="0"/>
                <a:cs typeface="Times New Roman" panose="02020603050405020304" pitchFamily="18" charset="0"/>
              </a:rPr>
              <a:t>Запропонований у роботі підхід до динамічного оперативного керування носить узагальнюючий характер та може бути застосований для динамічного корегування показників оперативного управління об’єктами різної природи.</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30</a:t>
            </a:fld>
            <a:endParaRPr lang="uk-U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784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3166154"/>
            <a:ext cx="2645230" cy="612775"/>
          </a:xfrm>
        </p:spPr>
        <p:txBody>
          <a:bodyPr>
            <a:normAutofit fontScale="90000"/>
          </a:bodyPr>
          <a:lstStyle/>
          <a:p>
            <a:pPr algn="r"/>
            <a:r>
              <a:rPr lang="uk-UA" dirty="0">
                <a:latin typeface="Times New Roman" panose="02020603050405020304" pitchFamily="18" charset="0"/>
                <a:cs typeface="Times New Roman" panose="02020603050405020304" pitchFamily="18" charset="0"/>
              </a:rPr>
              <a:t>НАУКОВА НОВИЗНА</a:t>
            </a:r>
          </a:p>
        </p:txBody>
      </p:sp>
      <p:sp>
        <p:nvSpPr>
          <p:cNvPr id="3" name="Content Placeholder 2"/>
          <p:cNvSpPr>
            <a:spLocks noGrp="1"/>
          </p:cNvSpPr>
          <p:nvPr>
            <p:ph idx="1"/>
          </p:nvPr>
        </p:nvSpPr>
        <p:spPr>
          <a:xfrm>
            <a:off x="4016830" y="849084"/>
            <a:ext cx="7434944" cy="5257799"/>
          </a:xfrm>
        </p:spPr>
        <p:txBody>
          <a:bodyPr>
            <a:normAutofit fontScale="85000" lnSpcReduction="20000"/>
          </a:bodyPr>
          <a:lstStyle/>
          <a:p>
            <a:pPr lvl="0" algn="just"/>
            <a:r>
              <a:rPr lang="uk-UA" dirty="0">
                <a:latin typeface="Times New Roman" panose="02020603050405020304" pitchFamily="18" charset="0"/>
                <a:cs typeface="Times New Roman" panose="02020603050405020304" pitchFamily="18" charset="0"/>
              </a:rPr>
              <a:t>Вперше запропоновано використовувати класифікатор показників системи оперативного управління, які безпосередньо впливають на керування ГВС в умовах невизначеності, як основне джерело знань при автоматизації інтелектуалізованого процесу налаштування їх значень;</a:t>
            </a:r>
          </a:p>
          <a:p>
            <a:pPr lvl="0" algn="just"/>
            <a:r>
              <a:rPr lang="uk-UA" dirty="0">
                <a:latin typeface="Times New Roman" panose="02020603050405020304" pitchFamily="18" charset="0"/>
                <a:cs typeface="Times New Roman" panose="02020603050405020304" pitchFamily="18" charset="0"/>
              </a:rPr>
              <a:t>Вперше розроблено мультиагентний підхід до автоматизації процесу вибору значень показників системи оперативного управління гнучкою виробничою системою на основі нечіткої метаідентифікації;</a:t>
            </a:r>
          </a:p>
          <a:p>
            <a:pPr lvl="0" algn="just"/>
            <a:r>
              <a:rPr lang="uk-UA" dirty="0">
                <a:latin typeface="Times New Roman" panose="02020603050405020304" pitchFamily="18" charset="0"/>
                <a:cs typeface="Times New Roman" panose="02020603050405020304" pitchFamily="18" charset="0"/>
              </a:rPr>
              <a:t>Вдосконалено мультиагентний метод оперативної диспетчеризації ГВС шляхом використання системи нечіткого виведення на основі бази правил, що переважає існуючий підхід на основі міжагентної комунікації за часом визначення пріоритету обрання транспортними модулями завдання на обслуговування.</a:t>
            </a:r>
          </a:p>
        </p:txBody>
      </p:sp>
      <p:sp>
        <p:nvSpPr>
          <p:cNvPr id="4" name="Slide Number Placeholder 3"/>
          <p:cNvSpPr>
            <a:spLocks noGrp="1"/>
          </p:cNvSpPr>
          <p:nvPr>
            <p:ph type="sldNum" sz="quarter" idx="12"/>
          </p:nvPr>
        </p:nvSpPr>
        <p:spPr>
          <a:xfrm>
            <a:off x="8610600" y="6356354"/>
            <a:ext cx="2743200" cy="365125"/>
          </a:xfrm>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4</a:t>
            </a:fld>
            <a:endParaRPr lang="uk-UA" sz="3200" dirty="0">
              <a:latin typeface="Times New Roman" panose="02020603050405020304" pitchFamily="18" charset="0"/>
              <a:cs typeface="Times New Roman" panose="02020603050405020304" pitchFamily="18" charset="0"/>
            </a:endParaRPr>
          </a:p>
        </p:txBody>
      </p:sp>
      <p:cxnSp>
        <p:nvCxnSpPr>
          <p:cNvPr id="15" name="Straight Connector 14"/>
          <p:cNvCxnSpPr>
            <a:cxnSpLocks/>
          </p:cNvCxnSpPr>
          <p:nvPr/>
        </p:nvCxnSpPr>
        <p:spPr>
          <a:xfrm>
            <a:off x="3554189" y="849084"/>
            <a:ext cx="10884" cy="5246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91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dirty="0">
                <a:latin typeface="Times New Roman" panose="02020603050405020304" pitchFamily="18" charset="0"/>
                <a:cs typeface="Times New Roman" panose="02020603050405020304" pitchFamily="18" charset="0"/>
              </a:rPr>
              <a:t>Ієрархія рівнів та задач керування ГВС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5</a:t>
            </a:fld>
            <a:endParaRPr lang="uk-UA" sz="3200" dirty="0">
              <a:latin typeface="Times New Roman" panose="02020603050405020304" pitchFamily="18" charset="0"/>
              <a:cs typeface="Times New Roman" panose="02020603050405020304" pitchFamily="18" charset="0"/>
            </a:endParaRPr>
          </a:p>
        </p:txBody>
      </p:sp>
      <p:graphicFrame>
        <p:nvGraphicFramePr>
          <p:cNvPr id="5" name="Схема 3"/>
          <p:cNvGraphicFramePr/>
          <p:nvPr>
            <p:extLst>
              <p:ext uri="{D42A27DB-BD31-4B8C-83A1-F6EECF244321}">
                <p14:modId xmlns:p14="http://schemas.microsoft.com/office/powerpoint/2010/main" val="3437867587"/>
              </p:ext>
            </p:extLst>
          </p:nvPr>
        </p:nvGraphicFramePr>
        <p:xfrm>
          <a:off x="541638" y="192356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7037172" y="2108901"/>
            <a:ext cx="4819135" cy="3693319"/>
          </a:xfrm>
          <a:prstGeom prst="rect">
            <a:avLst/>
          </a:prstGeom>
        </p:spPr>
        <p:txBody>
          <a:bodyPr wrap="square">
            <a:spAutoFit/>
          </a:bodyPr>
          <a:lstStyle/>
          <a:p>
            <a:r>
              <a:rPr lang="uk-UA" b="1" i="1" dirty="0">
                <a:solidFill>
                  <a:srgbClr val="000000"/>
                </a:solidFill>
                <a:latin typeface="Times New Roman" panose="02020603050405020304" pitchFamily="18" charset="0"/>
                <a:ea typeface="Times New Roman" panose="02020603050405020304" pitchFamily="18" charset="0"/>
              </a:rPr>
              <a:t>Вирішальні динамічні показники (ВДП) СОУ</a:t>
            </a:r>
            <a:r>
              <a:rPr lang="uk-UA" b="1" dirty="0">
                <a:solidFill>
                  <a:srgbClr val="000000"/>
                </a:solidFill>
                <a:latin typeface="Times New Roman" panose="02020603050405020304" pitchFamily="18" charset="0"/>
                <a:ea typeface="Times New Roman" panose="02020603050405020304" pitchFamily="18" charset="0"/>
              </a:rPr>
              <a:t> </a:t>
            </a:r>
            <a:r>
              <a:rPr lang="uk-UA" dirty="0">
                <a:solidFill>
                  <a:srgbClr val="000000"/>
                </a:solidFill>
                <a:latin typeface="Times New Roman" panose="02020603050405020304" pitchFamily="18" charset="0"/>
                <a:ea typeface="Times New Roman" panose="02020603050405020304" pitchFamily="18" charset="0"/>
              </a:rPr>
              <a:t>– такі показники, що безпосередньо впливають на здійснення процесу оперативного управління виробництвом в реальному часі в умовах невизначеності.</a:t>
            </a:r>
          </a:p>
          <a:p>
            <a:endParaRPr lang="en-US" b="1" dirty="0">
              <a:solidFill>
                <a:srgbClr val="000000"/>
              </a:solidFill>
              <a:latin typeface="Times New Roman" panose="02020603050405020304" pitchFamily="18" charset="0"/>
              <a:ea typeface="Times New Roman" panose="02020603050405020304" pitchFamily="18" charset="0"/>
            </a:endParaRPr>
          </a:p>
          <a:p>
            <a:r>
              <a:rPr lang="uk-UA" b="1" dirty="0">
                <a:solidFill>
                  <a:srgbClr val="000000"/>
                </a:solidFill>
                <a:latin typeface="Times New Roman" panose="02020603050405020304" pitchFamily="18" charset="0"/>
                <a:ea typeface="Times New Roman" panose="02020603050405020304" pitchFamily="18" charset="0"/>
              </a:rPr>
              <a:t>Д</a:t>
            </a:r>
            <a:r>
              <a:rPr lang="uk-UA" b="1" i="1" dirty="0">
                <a:solidFill>
                  <a:srgbClr val="000000"/>
                </a:solidFill>
                <a:latin typeface="Times New Roman" panose="02020603050405020304" pitchFamily="18" charset="0"/>
                <a:ea typeface="Times New Roman" panose="02020603050405020304" pitchFamily="18" charset="0"/>
              </a:rPr>
              <a:t>инамічне оперативне керування (ДОК)</a:t>
            </a:r>
            <a:r>
              <a:rPr lang="uk-UA" b="1" dirty="0">
                <a:solidFill>
                  <a:srgbClr val="000000"/>
                </a:solidFill>
                <a:latin typeface="Times New Roman" panose="02020603050405020304" pitchFamily="18" charset="0"/>
                <a:ea typeface="Times New Roman" panose="02020603050405020304" pitchFamily="18" charset="0"/>
              </a:rPr>
              <a:t> </a:t>
            </a:r>
            <a:r>
              <a:rPr lang="uk-UA" b="1" i="1" dirty="0">
                <a:solidFill>
                  <a:srgbClr val="000000"/>
                </a:solidFill>
                <a:latin typeface="Times New Roman" panose="02020603050405020304" pitchFamily="18" charset="0"/>
                <a:ea typeface="Times New Roman" panose="02020603050405020304" pitchFamily="18" charset="0"/>
              </a:rPr>
              <a:t>ГВС</a:t>
            </a:r>
            <a:r>
              <a:rPr lang="uk-UA" b="1" dirty="0">
                <a:solidFill>
                  <a:srgbClr val="000000"/>
                </a:solidFill>
                <a:latin typeface="Times New Roman" panose="02020603050405020304" pitchFamily="18" charset="0"/>
                <a:ea typeface="Times New Roman" panose="02020603050405020304" pitchFamily="18" charset="0"/>
              </a:rPr>
              <a:t> </a:t>
            </a:r>
            <a:r>
              <a:rPr lang="uk-UA" dirty="0">
                <a:solidFill>
                  <a:srgbClr val="000000"/>
                </a:solidFill>
                <a:latin typeface="Times New Roman" panose="02020603050405020304" pitchFamily="18" charset="0"/>
                <a:ea typeface="Times New Roman" panose="02020603050405020304" pitchFamily="18" charset="0"/>
              </a:rPr>
              <a:t>– це процес налаштування на етапах підготовки та функціонування гнучкої виробничої системи таких значень </a:t>
            </a:r>
            <a:r>
              <a:rPr lang="uk-UA" i="1" dirty="0">
                <a:solidFill>
                  <a:srgbClr val="000000"/>
                </a:solidFill>
                <a:latin typeface="Times New Roman" panose="02020603050405020304" pitchFamily="18" charset="0"/>
                <a:ea typeface="Times New Roman" panose="02020603050405020304" pitchFamily="18" charset="0"/>
              </a:rPr>
              <a:t>вирішальних динамічних показників</a:t>
            </a:r>
            <a:r>
              <a:rPr lang="uk-UA" dirty="0">
                <a:solidFill>
                  <a:srgbClr val="000000"/>
                </a:solidFill>
                <a:latin typeface="Times New Roman" panose="02020603050405020304" pitchFamily="18" charset="0"/>
                <a:ea typeface="Times New Roman" panose="02020603050405020304" pitchFamily="18" charset="0"/>
              </a:rPr>
              <a:t>, що здатні задовольнити поточні вимоги та обмеження ГВС (ВО ГВС).</a:t>
            </a:r>
            <a:endParaRPr lang="en-US"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9676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 y="45637"/>
            <a:ext cx="11346180" cy="1139312"/>
          </a:xfrm>
        </p:spPr>
        <p:txBody>
          <a:bodyPr>
            <a:normAutofit fontScale="90000"/>
          </a:bodyPr>
          <a:lstStyle/>
          <a:p>
            <a:r>
              <a:rPr lang="uk-UA" sz="4000" dirty="0">
                <a:latin typeface="Times New Roman" panose="02020603050405020304" pitchFamily="18" charset="0"/>
                <a:cs typeface="Times New Roman" panose="02020603050405020304" pitchFamily="18" charset="0"/>
              </a:rPr>
              <a:t>Структурно-функціональний аналіз системи оперативного управління ГВС</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7660" y="1184949"/>
                <a:ext cx="11346180" cy="5673051"/>
              </a:xfrm>
            </p:spPr>
            <p:txBody>
              <a:bodyPr>
                <a:noAutofit/>
              </a:bodyPr>
              <a:lstStyle/>
              <a:p>
                <a:pPr marL="0" indent="0">
                  <a:buNone/>
                </a:pPr>
                <a:r>
                  <a:rPr lang="uk-UA" sz="2000" i="1" dirty="0">
                    <a:latin typeface="Times New Roman" panose="02020603050405020304" pitchFamily="18" charset="0"/>
                    <a:cs typeface="Times New Roman" panose="02020603050405020304" pitchFamily="18" charset="0"/>
                  </a:rPr>
                  <a:t>Основні функції</a:t>
                </a:r>
                <a:r>
                  <a:rPr lang="uk-UA" sz="2000" dirty="0">
                    <a:latin typeface="Times New Roman" panose="02020603050405020304" pitchFamily="18" charset="0"/>
                    <a:cs typeface="Times New Roman" panose="02020603050405020304" pitchFamily="18" charset="0"/>
                  </a:rPr>
                  <a:t> системи оперативного управління ГВС в умовах невизначеності:</a:t>
                </a:r>
                <a:endParaRPr lang="uk-UA" sz="2000" b="0" i="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uk-UA" sz="2000" b="0" i="0" smtClean="0">
                          <a:latin typeface="Cambria Math" panose="02040503050406030204" pitchFamily="18" charset="0"/>
                        </a:rPr>
                        <m:t> </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СОУ</m:t>
                          </m:r>
                        </m:sub>
                      </m:sSub>
                      <m:r>
                        <a:rPr lang="uk-UA" sz="2000" i="1">
                          <a:latin typeface="Cambria Math" panose="02040503050406030204" pitchFamily="18" charset="0"/>
                        </a:rPr>
                        <m:t>→</m:t>
                      </m:r>
                      <m:d>
                        <m:dPr>
                          <m:begChr m:val="{"/>
                          <m:endChr m:val="}"/>
                          <m:ctrlPr>
                            <a:rPr lang="uk-UA" sz="2000" i="1">
                              <a:latin typeface="Cambria Math" panose="02040503050406030204" pitchFamily="18" charset="0"/>
                            </a:rPr>
                          </m:ctrlPr>
                        </m:dPr>
                        <m:e>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ОП</m:t>
                              </m:r>
                            </m:sub>
                          </m:sSub>
                          <m:r>
                            <a:rPr lang="uk-UA" sz="2000" i="1">
                              <a:latin typeface="Cambria Math" panose="02040503050406030204" pitchFamily="18" charset="0"/>
                            </a:rPr>
                            <m:t>, </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ОКон</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ОКор</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ОД</m:t>
                              </m:r>
                            </m:sub>
                          </m:sSub>
                        </m:e>
                      </m:d>
                      <m:r>
                        <a:rPr lang="uk-UA" sz="2000" b="0" i="0" smtClean="0">
                          <a:latin typeface="Cambria Math" panose="02040503050406030204" pitchFamily="18" charset="0"/>
                        </a:rPr>
                        <m:t>,  де: </m:t>
                      </m:r>
                      <m:r>
                        <a:rPr lang="uk-UA" sz="2000" b="0" i="1" smtClean="0">
                          <a:latin typeface="Cambria Math" panose="02040503050406030204" pitchFamily="18" charset="0"/>
                        </a:rPr>
                        <m:t> </m:t>
                      </m:r>
                    </m:oMath>
                  </m:oMathPara>
                </a14:m>
                <a:endParaRPr lang="uk-UA" sz="2000" b="0" i="1"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uk-UA" sz="1600" i="1">
                            <a:latin typeface="Cambria Math" panose="02040503050406030204" pitchFamily="18" charset="0"/>
                          </a:rPr>
                        </m:ctrlPr>
                      </m:sSubPr>
                      <m:e>
                        <m:r>
                          <a:rPr lang="uk-UA" sz="1600" i="1">
                            <a:latin typeface="Cambria Math" panose="02040503050406030204" pitchFamily="18" charset="0"/>
                          </a:rPr>
                          <m:t>Ф</m:t>
                        </m:r>
                      </m:e>
                      <m:sub>
                        <m:r>
                          <a:rPr lang="uk-UA" sz="1600" i="1">
                            <a:latin typeface="Cambria Math" panose="02040503050406030204" pitchFamily="18" charset="0"/>
                          </a:rPr>
                          <m:t>ОП</m:t>
                        </m:r>
                      </m:sub>
                    </m:sSub>
                  </m:oMath>
                </a14:m>
                <a:r>
                  <a:rPr lang="uk-UA" sz="1600" dirty="0">
                    <a:latin typeface="Times New Roman" panose="02020603050405020304" pitchFamily="18" charset="0"/>
                    <a:cs typeface="Times New Roman" panose="02020603050405020304" pitchFamily="18" charset="0"/>
                  </a:rPr>
                  <a:t> – функція оперативного планування;</a:t>
                </a:r>
              </a:p>
              <a:p>
                <a:pPr lvl="1"/>
                <a14:m>
                  <m:oMath xmlns:m="http://schemas.openxmlformats.org/officeDocument/2006/math">
                    <m:sSub>
                      <m:sSubPr>
                        <m:ctrlPr>
                          <a:rPr lang="uk-UA" sz="1600" i="1">
                            <a:latin typeface="Cambria Math" panose="02040503050406030204" pitchFamily="18" charset="0"/>
                          </a:rPr>
                        </m:ctrlPr>
                      </m:sSubPr>
                      <m:e>
                        <m:r>
                          <a:rPr lang="uk-UA" sz="1600" i="1">
                            <a:latin typeface="Cambria Math" panose="02040503050406030204" pitchFamily="18" charset="0"/>
                          </a:rPr>
                          <m:t>Ф</m:t>
                        </m:r>
                      </m:e>
                      <m:sub>
                        <m:r>
                          <a:rPr lang="uk-UA" sz="1600" i="1">
                            <a:latin typeface="Cambria Math" panose="02040503050406030204" pitchFamily="18" charset="0"/>
                          </a:rPr>
                          <m:t>ОКон</m:t>
                        </m:r>
                      </m:sub>
                    </m:sSub>
                  </m:oMath>
                </a14:m>
                <a:r>
                  <a:rPr lang="uk-UA" sz="1600" dirty="0">
                    <a:latin typeface="Times New Roman" panose="02020603050405020304" pitchFamily="18" charset="0"/>
                    <a:cs typeface="Times New Roman" panose="02020603050405020304" pitchFamily="18" charset="0"/>
                  </a:rPr>
                  <a:t>– функція оперативного контролю;</a:t>
                </a:r>
                <a:endParaRPr lang="uk-UA" sz="1600" i="1"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uk-UA" sz="1600" i="1" smtClean="0">
                            <a:latin typeface="Cambria Math" panose="02040503050406030204" pitchFamily="18" charset="0"/>
                          </a:rPr>
                        </m:ctrlPr>
                      </m:sSubPr>
                      <m:e>
                        <m:r>
                          <a:rPr lang="uk-UA" sz="1600" i="1">
                            <a:latin typeface="Cambria Math" panose="02040503050406030204" pitchFamily="18" charset="0"/>
                          </a:rPr>
                          <m:t>Ф</m:t>
                        </m:r>
                      </m:e>
                      <m:sub>
                        <m:r>
                          <a:rPr lang="uk-UA" sz="1600" i="1">
                            <a:latin typeface="Cambria Math" panose="02040503050406030204" pitchFamily="18" charset="0"/>
                          </a:rPr>
                          <m:t>ОКор</m:t>
                        </m:r>
                      </m:sub>
                    </m:sSub>
                  </m:oMath>
                </a14:m>
                <a:r>
                  <a:rPr lang="uk-UA" sz="1600" dirty="0">
                    <a:latin typeface="Times New Roman" panose="02020603050405020304" pitchFamily="18" charset="0"/>
                    <a:cs typeface="Times New Roman" panose="02020603050405020304" pitchFamily="18" charset="0"/>
                  </a:rPr>
                  <a:t> – функція оперативної корекції;</a:t>
                </a:r>
                <a:endParaRPr lang="uk-UA" sz="1600" i="1"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uk-UA" sz="1600" i="1">
                            <a:latin typeface="Cambria Math" panose="02040503050406030204" pitchFamily="18" charset="0"/>
                          </a:rPr>
                        </m:ctrlPr>
                      </m:sSubPr>
                      <m:e>
                        <m:r>
                          <a:rPr lang="uk-UA" sz="1600" i="1">
                            <a:latin typeface="Cambria Math" panose="02040503050406030204" pitchFamily="18" charset="0"/>
                          </a:rPr>
                          <m:t>Ф</m:t>
                        </m:r>
                      </m:e>
                      <m:sub>
                        <m:r>
                          <a:rPr lang="uk-UA" sz="1600" i="1">
                            <a:latin typeface="Cambria Math" panose="02040503050406030204" pitchFamily="18" charset="0"/>
                          </a:rPr>
                          <m:t>ОД</m:t>
                        </m:r>
                      </m:sub>
                    </m:sSub>
                  </m:oMath>
                </a14:m>
                <a:r>
                  <a:rPr lang="uk-UA" sz="1600" dirty="0">
                    <a:latin typeface="Times New Roman" panose="02020603050405020304" pitchFamily="18" charset="0"/>
                    <a:cs typeface="Times New Roman" panose="02020603050405020304" pitchFamily="18" charset="0"/>
                  </a:rPr>
                  <a:t> – функція оперативної диспетчеризації.</a:t>
                </a:r>
              </a:p>
              <a:p>
                <a:pPr marL="0" indent="0">
                  <a:buNone/>
                </a:pPr>
                <a:r>
                  <a:rPr lang="uk-UA" sz="2000" i="1" dirty="0">
                    <a:latin typeface="Times New Roman" panose="02020603050405020304" pitchFamily="18" charset="0"/>
                    <a:cs typeface="Times New Roman" panose="02020603050405020304" pitchFamily="18" charset="0"/>
                  </a:rPr>
                  <a:t>Узагальнюючі показники</a:t>
                </a:r>
                <a:r>
                  <a:rPr lang="uk-UA" sz="2000" dirty="0">
                    <a:latin typeface="Times New Roman" panose="02020603050405020304" pitchFamily="18" charset="0"/>
                    <a:cs typeface="Times New Roman" panose="02020603050405020304" pitchFamily="18" charset="0"/>
                  </a:rPr>
                  <a:t> системи оперативного управління в умовах невизначеності:</a:t>
                </a:r>
                <a:r>
                  <a:rPr lang="ru-RU"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uk-UA" sz="2000" i="1">
                              <a:latin typeface="Cambria Math" panose="02040503050406030204" pitchFamily="18" charset="0"/>
                            </a:rPr>
                          </m:ctrlPr>
                        </m:sSubPr>
                        <m:e>
                          <m:r>
                            <a:rPr lang="uk-UA" sz="2000" i="1">
                              <a:latin typeface="Cambria Math" panose="02040503050406030204" pitchFamily="18" charset="0"/>
                            </a:rPr>
                            <m:t>𝑃</m:t>
                          </m:r>
                        </m:e>
                        <m:sub>
                          <m:r>
                            <a:rPr lang="uk-UA" sz="2000" i="1">
                              <a:latin typeface="Cambria Math" panose="02040503050406030204" pitchFamily="18" charset="0"/>
                            </a:rPr>
                            <m:t>ВДП</m:t>
                          </m:r>
                        </m:sub>
                      </m:sSub>
                      <m:r>
                        <a:rPr lang="uk-UA" sz="2000" i="1">
                          <a:latin typeface="Cambria Math" panose="02040503050406030204" pitchFamily="18" charset="0"/>
                        </a:rPr>
                        <m:t>= </m:t>
                      </m:r>
                      <m:d>
                        <m:dPr>
                          <m:begChr m:val="{"/>
                          <m:endChr m:val="}"/>
                          <m:ctrlPr>
                            <a:rPr lang="uk-UA" sz="2000" i="1">
                              <a:latin typeface="Cambria Math" panose="02040503050406030204" pitchFamily="18" charset="0"/>
                            </a:rPr>
                          </m:ctrlPr>
                        </m:dPr>
                        <m:e>
                          <m:sSub>
                            <m:sSubPr>
                              <m:ctrlPr>
                                <a:rPr lang="uk-UA" sz="2000" i="1">
                                  <a:latin typeface="Cambria Math" panose="02040503050406030204" pitchFamily="18" charset="0"/>
                                </a:rPr>
                              </m:ctrlPr>
                            </m:sSubPr>
                            <m:e>
                              <m:r>
                                <a:rPr lang="uk-UA" sz="2000" i="1">
                                  <a:latin typeface="Cambria Math" panose="02040503050406030204" pitchFamily="18" charset="0"/>
                                </a:rPr>
                                <m:t>𝑃</m:t>
                              </m:r>
                            </m:e>
                            <m:sub>
                              <m:r>
                                <a:rPr lang="uk-UA" sz="2000" i="1">
                                  <a:latin typeface="Cambria Math" panose="02040503050406030204" pitchFamily="18" charset="0"/>
                                </a:rPr>
                                <m:t>ОП</m:t>
                              </m:r>
                            </m:sub>
                          </m:sSub>
                          <m:r>
                            <a:rPr lang="uk-UA" sz="2000" i="1">
                              <a:latin typeface="Cambria Math" panose="02040503050406030204" pitchFamily="18" charset="0"/>
                            </a:rPr>
                            <m:t> , </m:t>
                          </m:r>
                          <m:sSub>
                            <m:sSubPr>
                              <m:ctrlPr>
                                <a:rPr lang="uk-UA" sz="2000" i="1">
                                  <a:latin typeface="Cambria Math" panose="02040503050406030204" pitchFamily="18" charset="0"/>
                                </a:rPr>
                              </m:ctrlPr>
                            </m:sSubPr>
                            <m:e>
                              <m:r>
                                <a:rPr lang="uk-UA" sz="2000" i="1">
                                  <a:latin typeface="Cambria Math" panose="02040503050406030204" pitchFamily="18" charset="0"/>
                                </a:rPr>
                                <m:t>𝑃</m:t>
                              </m:r>
                            </m:e>
                            <m:sub>
                              <m:r>
                                <a:rPr lang="uk-UA" sz="2000" i="1">
                                  <a:latin typeface="Cambria Math" panose="02040503050406030204" pitchFamily="18" charset="0"/>
                                </a:rPr>
                                <m:t>ОКон</m:t>
                              </m:r>
                            </m:sub>
                          </m:sSub>
                          <m:r>
                            <a:rPr lang="uk-UA" sz="2000" i="1">
                              <a:latin typeface="Cambria Math" panose="02040503050406030204" pitchFamily="18" charset="0"/>
                            </a:rPr>
                            <m:t> ,</m:t>
                          </m:r>
                          <m:sSub>
                            <m:sSubPr>
                              <m:ctrlPr>
                                <a:rPr lang="uk-UA" sz="2000" i="1">
                                  <a:latin typeface="Cambria Math" panose="02040503050406030204" pitchFamily="18" charset="0"/>
                                </a:rPr>
                              </m:ctrlPr>
                            </m:sSubPr>
                            <m:e>
                              <m:r>
                                <a:rPr lang="uk-UA" sz="2000" i="1">
                                  <a:latin typeface="Cambria Math" panose="02040503050406030204" pitchFamily="18" charset="0"/>
                                </a:rPr>
                                <m:t>𝑃</m:t>
                              </m:r>
                            </m:e>
                            <m:sub>
                              <m:r>
                                <a:rPr lang="uk-UA" sz="2000" i="1">
                                  <a:latin typeface="Cambria Math" panose="02040503050406030204" pitchFamily="18" charset="0"/>
                                </a:rPr>
                                <m:t>ОКор</m:t>
                              </m:r>
                            </m:sub>
                          </m:sSub>
                          <m:r>
                            <a:rPr lang="uk-UA" sz="2000" i="1">
                              <a:latin typeface="Cambria Math" panose="02040503050406030204" pitchFamily="18" charset="0"/>
                            </a:rPr>
                            <m:t> ,</m:t>
                          </m:r>
                          <m:sSub>
                            <m:sSubPr>
                              <m:ctrlPr>
                                <a:rPr lang="uk-UA" sz="2000" i="1">
                                  <a:latin typeface="Cambria Math" panose="02040503050406030204" pitchFamily="18" charset="0"/>
                                </a:rPr>
                              </m:ctrlPr>
                            </m:sSubPr>
                            <m:e>
                              <m:r>
                                <a:rPr lang="uk-UA" sz="2000" i="1">
                                  <a:latin typeface="Cambria Math" panose="02040503050406030204" pitchFamily="18" charset="0"/>
                                </a:rPr>
                                <m:t>𝑃</m:t>
                              </m:r>
                            </m:e>
                            <m:sub>
                              <m:r>
                                <a:rPr lang="uk-UA" sz="2000" i="1">
                                  <a:latin typeface="Cambria Math" panose="02040503050406030204" pitchFamily="18" charset="0"/>
                                </a:rPr>
                                <m:t>ОД</m:t>
                              </m:r>
                            </m:sub>
                          </m:sSub>
                          <m:r>
                            <a:rPr lang="uk-UA" sz="2000" i="1">
                              <a:latin typeface="Cambria Math" panose="02040503050406030204" pitchFamily="18" charset="0"/>
                            </a:rPr>
                            <m:t> </m:t>
                          </m:r>
                        </m:e>
                      </m:d>
                      <m:r>
                        <m:rPr>
                          <m:nor/>
                        </m:rPr>
                        <a:rPr lang="uk-UA" sz="2000" dirty="0" smtClean="0">
                          <a:latin typeface="Times New Roman" panose="02020603050405020304" pitchFamily="18" charset="0"/>
                          <a:cs typeface="Times New Roman" panose="02020603050405020304" pitchFamily="18" charset="0"/>
                        </a:rPr>
                        <m:t>,  де:</m:t>
                      </m:r>
                    </m:oMath>
                  </m:oMathPara>
                </a14:m>
                <a:endParaRPr lang="uk-UA" sz="2000" i="1"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uk-UA" sz="1600" i="1">
                            <a:latin typeface="Cambria Math" panose="02040503050406030204" pitchFamily="18" charset="0"/>
                          </a:rPr>
                        </m:ctrlPr>
                      </m:sSubPr>
                      <m:e>
                        <m:r>
                          <a:rPr lang="uk-UA" sz="1600" i="1">
                            <a:latin typeface="Cambria Math" panose="02040503050406030204" pitchFamily="18" charset="0"/>
                          </a:rPr>
                          <m:t> </m:t>
                        </m:r>
                        <m:r>
                          <a:rPr lang="uk-UA" sz="1600" i="1">
                            <a:latin typeface="Cambria Math" panose="02040503050406030204" pitchFamily="18" charset="0"/>
                          </a:rPr>
                          <m:t>𝑃</m:t>
                        </m:r>
                      </m:e>
                      <m:sub>
                        <m:r>
                          <a:rPr lang="uk-UA" sz="1600" i="1">
                            <a:latin typeface="Cambria Math" panose="02040503050406030204" pitchFamily="18" charset="0"/>
                          </a:rPr>
                          <m:t>ОП</m:t>
                        </m:r>
                      </m:sub>
                    </m:sSub>
                  </m:oMath>
                </a14:m>
                <a:r>
                  <a:rPr lang="uk-UA" sz="1600" dirty="0">
                    <a:latin typeface="Times New Roman" panose="02020603050405020304" pitchFamily="18" charset="0"/>
                    <a:cs typeface="Times New Roman" panose="02020603050405020304" pitchFamily="18" charset="0"/>
                  </a:rPr>
                  <a:t> – показник оперативного планування;</a:t>
                </a:r>
              </a:p>
              <a:p>
                <a:pPr lvl="1"/>
                <a14:m>
                  <m:oMath xmlns:m="http://schemas.openxmlformats.org/officeDocument/2006/math">
                    <m:sSub>
                      <m:sSubPr>
                        <m:ctrlPr>
                          <a:rPr lang="uk-UA" sz="1600" i="1">
                            <a:latin typeface="Cambria Math" panose="02040503050406030204" pitchFamily="18" charset="0"/>
                          </a:rPr>
                        </m:ctrlPr>
                      </m:sSubPr>
                      <m:e>
                        <m:r>
                          <a:rPr lang="uk-UA" sz="1600" i="1">
                            <a:latin typeface="Cambria Math" panose="02040503050406030204" pitchFamily="18" charset="0"/>
                          </a:rPr>
                          <m:t>𝑃</m:t>
                        </m:r>
                      </m:e>
                      <m:sub>
                        <m:r>
                          <a:rPr lang="uk-UA" sz="1600" i="1">
                            <a:latin typeface="Cambria Math" panose="02040503050406030204" pitchFamily="18" charset="0"/>
                          </a:rPr>
                          <m:t>ОКон</m:t>
                        </m:r>
                      </m:sub>
                    </m:sSub>
                  </m:oMath>
                </a14:m>
                <a:r>
                  <a:rPr lang="uk-UA" sz="1600" dirty="0">
                    <a:latin typeface="Times New Roman" panose="02020603050405020304" pitchFamily="18" charset="0"/>
                    <a:cs typeface="Times New Roman" panose="02020603050405020304" pitchFamily="18" charset="0"/>
                  </a:rPr>
                  <a:t> – показник оперативного контролю;</a:t>
                </a:r>
              </a:p>
              <a:p>
                <a:pPr lvl="1"/>
                <a14:m>
                  <m:oMath xmlns:m="http://schemas.openxmlformats.org/officeDocument/2006/math">
                    <m:sSub>
                      <m:sSubPr>
                        <m:ctrlPr>
                          <a:rPr lang="uk-UA" sz="1600" i="1">
                            <a:latin typeface="Cambria Math" panose="02040503050406030204" pitchFamily="18" charset="0"/>
                          </a:rPr>
                        </m:ctrlPr>
                      </m:sSubPr>
                      <m:e>
                        <m:r>
                          <a:rPr lang="uk-UA" sz="1600" i="1">
                            <a:latin typeface="Cambria Math" panose="02040503050406030204" pitchFamily="18" charset="0"/>
                          </a:rPr>
                          <m:t>𝑃</m:t>
                        </m:r>
                      </m:e>
                      <m:sub>
                        <m:r>
                          <a:rPr lang="uk-UA" sz="1600" i="1">
                            <a:latin typeface="Cambria Math" panose="02040503050406030204" pitchFamily="18" charset="0"/>
                          </a:rPr>
                          <m:t>ОКор</m:t>
                        </m:r>
                      </m:sub>
                    </m:sSub>
                  </m:oMath>
                </a14:m>
                <a:r>
                  <a:rPr lang="uk-UA" sz="1600" dirty="0">
                    <a:latin typeface="Times New Roman" panose="02020603050405020304" pitchFamily="18" charset="0"/>
                    <a:cs typeface="Times New Roman" panose="02020603050405020304" pitchFamily="18" charset="0"/>
                  </a:rPr>
                  <a:t> – показник оперативної корекції;</a:t>
                </a:r>
              </a:p>
              <a:p>
                <a:pPr lvl="1"/>
                <a14:m>
                  <m:oMath xmlns:m="http://schemas.openxmlformats.org/officeDocument/2006/math">
                    <m:sSub>
                      <m:sSubPr>
                        <m:ctrlPr>
                          <a:rPr lang="uk-UA" sz="1600" i="1">
                            <a:latin typeface="Cambria Math" panose="02040503050406030204" pitchFamily="18" charset="0"/>
                          </a:rPr>
                        </m:ctrlPr>
                      </m:sSubPr>
                      <m:e>
                        <m:r>
                          <a:rPr lang="uk-UA" sz="1600" i="1">
                            <a:latin typeface="Cambria Math" panose="02040503050406030204" pitchFamily="18" charset="0"/>
                          </a:rPr>
                          <m:t>𝑃</m:t>
                        </m:r>
                      </m:e>
                      <m:sub>
                        <m:r>
                          <a:rPr lang="uk-UA" sz="1600" i="1">
                            <a:latin typeface="Cambria Math" panose="02040503050406030204" pitchFamily="18" charset="0"/>
                          </a:rPr>
                          <m:t>ОД</m:t>
                        </m:r>
                      </m:sub>
                    </m:sSub>
                  </m:oMath>
                </a14:m>
                <a:r>
                  <a:rPr lang="uk-UA" sz="1600" dirty="0">
                    <a:latin typeface="Times New Roman" panose="02020603050405020304" pitchFamily="18" charset="0"/>
                    <a:cs typeface="Times New Roman" panose="02020603050405020304" pitchFamily="18" charset="0"/>
                  </a:rPr>
                  <a:t> – показник оперативної диспетчеризації.</a:t>
                </a:r>
                <a:endParaRPr lang="en-US" sz="1600" dirty="0">
                  <a:latin typeface="Times New Roman" panose="02020603050405020304" pitchFamily="18" charset="0"/>
                  <a:cs typeface="Times New Roman" panose="02020603050405020304" pitchFamily="18" charset="0"/>
                </a:endParaRPr>
              </a:p>
              <a:p>
                <a:pPr marL="0" indent="0">
                  <a:buNone/>
                </a:pPr>
                <a:r>
                  <a:rPr lang="uk-UA" sz="2000" i="1" dirty="0">
                    <a:latin typeface="Times New Roman" panose="02020603050405020304" pitchFamily="18" charset="0"/>
                    <a:cs typeface="Times New Roman" panose="02020603050405020304" pitchFamily="18" charset="0"/>
                  </a:rPr>
                  <a:t>Формалізація </a:t>
                </a:r>
                <a:r>
                  <a:rPr lang="uk-UA" sz="2000" dirty="0">
                    <a:latin typeface="Times New Roman" panose="02020603050405020304" pitchFamily="18" charset="0"/>
                    <a:cs typeface="Times New Roman" panose="02020603050405020304" pitchFamily="18" charset="0"/>
                  </a:rPr>
                  <a:t>задачі динамічного оперативного керування</a:t>
                </a:r>
                <a:r>
                  <a:rPr lang="uk-UA" sz="2000" i="1" dirty="0">
                    <a:latin typeface="Times New Roman" panose="02020603050405020304" pitchFamily="18" charset="0"/>
                    <a:cs typeface="Times New Roman" panose="02020603050405020304" pitchFamily="18" charset="0"/>
                  </a:rPr>
                  <a:t>:</a:t>
                </a:r>
                <a:endParaRPr lang="en-US" sz="2000"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uk-UA" sz="2000" i="1">
                          <a:latin typeface="Cambria Math" panose="02040503050406030204" pitchFamily="18" charset="0"/>
                        </a:rPr>
                        <m:t>𝐷</m:t>
                      </m:r>
                      <m:r>
                        <a:rPr lang="uk-UA" sz="2000" i="1">
                          <a:latin typeface="Cambria Math" panose="02040503050406030204" pitchFamily="18" charset="0"/>
                        </a:rPr>
                        <m:t>:</m:t>
                      </m:r>
                      <m:sSub>
                        <m:sSubPr>
                          <m:ctrlPr>
                            <a:rPr lang="uk-UA" sz="2000" i="1">
                              <a:latin typeface="Cambria Math" panose="02040503050406030204" pitchFamily="18" charset="0"/>
                            </a:rPr>
                          </m:ctrlPr>
                        </m:sSubPr>
                        <m:e>
                          <m:sSub>
                            <m:sSubPr>
                              <m:ctrlPr>
                                <a:rPr lang="uk-UA" sz="2000" i="1">
                                  <a:latin typeface="Cambria Math" panose="02040503050406030204" pitchFamily="18" charset="0"/>
                                </a:rPr>
                              </m:ctrlPr>
                            </m:sSubPr>
                            <m:e>
                              <m:r>
                                <a:rPr lang="uk-UA" sz="2000" i="1">
                                  <a:latin typeface="Cambria Math" panose="02040503050406030204" pitchFamily="18" charset="0"/>
                                </a:rPr>
                                <m:t>𝑝</m:t>
                              </m:r>
                              <m:r>
                                <a:rPr lang="uk-UA" sz="2000" i="1">
                                  <a:latin typeface="Cambria Math" panose="02040503050406030204" pitchFamily="18" charset="0"/>
                                </a:rPr>
                                <m:t>= </m:t>
                              </m:r>
                              <m:r>
                                <a:rPr lang="uk-UA" sz="2000" i="1">
                                  <a:latin typeface="Cambria Math" panose="02040503050406030204" pitchFamily="18" charset="0"/>
                                </a:rPr>
                                <m:t>𝑃</m:t>
                              </m:r>
                            </m:e>
                            <m:sub>
                              <m:r>
                                <a:rPr lang="uk-UA" sz="2000" i="1">
                                  <a:latin typeface="Cambria Math" panose="02040503050406030204" pitchFamily="18" charset="0"/>
                                </a:rPr>
                                <m:t>СОУ</m:t>
                              </m:r>
                            </m:sub>
                          </m:sSub>
                        </m:e>
                        <m:sub>
                          <m:r>
                            <a:rPr lang="uk-UA" sz="2000" i="1">
                              <a:latin typeface="Cambria Math" panose="02040503050406030204" pitchFamily="18" charset="0"/>
                            </a:rPr>
                            <m:t>𝑖</m:t>
                          </m:r>
                        </m:sub>
                      </m:sSub>
                      <m:r>
                        <a:rPr lang="uk-UA" sz="2000" i="1">
                          <a:latin typeface="Cambria Math" panose="02040503050406030204" pitchFamily="18" charset="0"/>
                        </a:rPr>
                        <m:t>:</m:t>
                      </m:r>
                      <m:d>
                        <m:dPr>
                          <m:begChr m:val="{"/>
                          <m:endChr m:val="}"/>
                          <m:ctrlPr>
                            <a:rPr lang="uk-UA" sz="2000" i="1">
                              <a:latin typeface="Cambria Math" panose="02040503050406030204" pitchFamily="18" charset="0"/>
                            </a:rPr>
                          </m:ctrlPr>
                        </m:dPr>
                        <m:e>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ОП</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ОКон</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ОКор</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ОД</m:t>
                              </m:r>
                            </m:sub>
                          </m:sSub>
                          <m:r>
                            <a:rPr lang="uk-UA" sz="2000" i="1">
                              <a:latin typeface="Cambria Math" panose="02040503050406030204" pitchFamily="18" charset="0"/>
                            </a:rPr>
                            <m:t> </m:t>
                          </m:r>
                        </m:e>
                      </m:d>
                      <m:r>
                        <a:rPr lang="uk-UA" sz="2000" i="1">
                          <a:latin typeface="Cambria Math" panose="02040503050406030204" pitchFamily="18" charset="0"/>
                        </a:rPr>
                        <m:t>×</m:t>
                      </m:r>
                      <m:r>
                        <a:rPr lang="uk-UA" sz="2000" i="1">
                          <a:latin typeface="Cambria Math" panose="02040503050406030204" pitchFamily="18" charset="0"/>
                        </a:rPr>
                        <m:t>𝐿</m:t>
                      </m:r>
                      <m:r>
                        <a:rPr lang="uk-UA" sz="2000" i="1">
                          <a:latin typeface="Cambria Math" panose="02040503050406030204" pitchFamily="18" charset="0"/>
                        </a:rPr>
                        <m:t>×</m:t>
                      </m:r>
                      <m:r>
                        <a:rPr lang="uk-UA" sz="2000" i="1">
                          <a:latin typeface="Cambria Math" panose="02040503050406030204" pitchFamily="18" charset="0"/>
                        </a:rPr>
                        <m:t>𝑈</m:t>
                      </m:r>
                      <m:r>
                        <m:rPr>
                          <m:nor/>
                        </m:rPr>
                        <a:rPr lang="uk-UA" sz="2000" dirty="0">
                          <a:latin typeface="Times New Roman" panose="02020603050405020304" pitchFamily="18" charset="0"/>
                          <a:cs typeface="Times New Roman" panose="02020603050405020304" pitchFamily="18" charset="0"/>
                        </a:rPr>
                        <m:t>,  де:</m:t>
                      </m:r>
                    </m:oMath>
                  </m:oMathPara>
                </a14:m>
                <a:endParaRPr lang="uk-UA" sz="2000" i="1" dirty="0">
                  <a:latin typeface="Times New Roman" panose="02020603050405020304" pitchFamily="18" charset="0"/>
                  <a:cs typeface="Times New Roman" panose="02020603050405020304" pitchFamily="18" charset="0"/>
                </a:endParaRPr>
              </a:p>
              <a:p>
                <a:pPr lvl="1"/>
                <a14:m>
                  <m:oMath xmlns:m="http://schemas.openxmlformats.org/officeDocument/2006/math">
                    <m:r>
                      <a:rPr lang="uk-UA" sz="1600" i="1">
                        <a:latin typeface="Cambria Math" panose="02040503050406030204" pitchFamily="18" charset="0"/>
                      </a:rPr>
                      <m:t>𝑝</m:t>
                    </m:r>
                  </m:oMath>
                </a14:m>
                <a:r>
                  <a:rPr lang="uk-UA" sz="1600" dirty="0">
                    <a:latin typeface="Times New Roman" panose="02020603050405020304" pitchFamily="18" charset="0"/>
                    <a:cs typeface="Times New Roman" panose="02020603050405020304" pitchFamily="18" charset="0"/>
                  </a:rPr>
                  <a:t> –  набір значень показників СОУ із множини</a:t>
                </a:r>
                <a14:m>
                  <m:oMath xmlns:m="http://schemas.openxmlformats.org/officeDocument/2006/math">
                    <m:sSub>
                      <m:sSubPr>
                        <m:ctrlPr>
                          <a:rPr lang="uk-UA" sz="1600" i="1">
                            <a:latin typeface="Cambria Math" panose="02040503050406030204" pitchFamily="18" charset="0"/>
                          </a:rPr>
                        </m:ctrlPr>
                      </m:sSubPr>
                      <m:e>
                        <m:r>
                          <a:rPr lang="uk-UA" sz="1600" i="1">
                            <a:latin typeface="Cambria Math" panose="02040503050406030204" pitchFamily="18" charset="0"/>
                          </a:rPr>
                          <m:t> </m:t>
                        </m:r>
                        <m:r>
                          <a:rPr lang="uk-UA" sz="1600" i="1">
                            <a:latin typeface="Cambria Math" panose="02040503050406030204" pitchFamily="18" charset="0"/>
                          </a:rPr>
                          <m:t>𝑃</m:t>
                        </m:r>
                      </m:e>
                      <m:sub>
                        <m:r>
                          <a:rPr lang="uk-UA" sz="1600" i="1">
                            <a:latin typeface="Cambria Math" panose="02040503050406030204" pitchFamily="18" charset="0"/>
                          </a:rPr>
                          <m:t>СОУ</m:t>
                        </m:r>
                      </m:sub>
                    </m:sSub>
                  </m:oMath>
                </a14:m>
                <a:r>
                  <a:rPr lang="uk-UA" sz="1600" dirty="0">
                    <a:latin typeface="Times New Roman" panose="02020603050405020304" pitchFamily="18" charset="0"/>
                  </a:rPr>
                  <a:t>;</a:t>
                </a:r>
              </a:p>
              <a:p>
                <a:pPr lvl="1"/>
                <a14:m>
                  <m:oMath xmlns:m="http://schemas.openxmlformats.org/officeDocument/2006/math">
                    <m:d>
                      <m:dPr>
                        <m:begChr m:val="{"/>
                        <m:endChr m:val="}"/>
                        <m:ctrlPr>
                          <a:rPr lang="uk-UA" sz="1600" i="1">
                            <a:latin typeface="Cambria Math" panose="02040503050406030204" pitchFamily="18" charset="0"/>
                          </a:rPr>
                        </m:ctrlPr>
                      </m:dPr>
                      <m:e>
                        <m:sSub>
                          <m:sSubPr>
                            <m:ctrlPr>
                              <a:rPr lang="uk-UA" sz="1600" i="1">
                                <a:latin typeface="Cambria Math" panose="02040503050406030204" pitchFamily="18" charset="0"/>
                              </a:rPr>
                            </m:ctrlPr>
                          </m:sSubPr>
                          <m:e>
                            <m:r>
                              <a:rPr lang="uk-UA" sz="1600" i="1">
                                <a:latin typeface="Cambria Math" panose="02040503050406030204" pitchFamily="18" charset="0"/>
                              </a:rPr>
                              <m:t>Ф</m:t>
                            </m:r>
                          </m:e>
                          <m:sub>
                            <m:r>
                              <a:rPr lang="uk-UA" sz="1600" i="1">
                                <a:latin typeface="Cambria Math" panose="02040503050406030204" pitchFamily="18" charset="0"/>
                              </a:rPr>
                              <m:t>ОП</m:t>
                            </m:r>
                          </m:sub>
                        </m:sSub>
                        <m:r>
                          <a:rPr lang="uk-UA" sz="1600" i="1">
                            <a:latin typeface="Cambria Math" panose="02040503050406030204" pitchFamily="18" charset="0"/>
                          </a:rPr>
                          <m:t>∨</m:t>
                        </m:r>
                        <m:sSub>
                          <m:sSubPr>
                            <m:ctrlPr>
                              <a:rPr lang="uk-UA" sz="1600" i="1">
                                <a:latin typeface="Cambria Math" panose="02040503050406030204" pitchFamily="18" charset="0"/>
                              </a:rPr>
                            </m:ctrlPr>
                          </m:sSubPr>
                          <m:e>
                            <m:r>
                              <a:rPr lang="uk-UA" sz="1600" i="1">
                                <a:latin typeface="Cambria Math" panose="02040503050406030204" pitchFamily="18" charset="0"/>
                              </a:rPr>
                              <m:t>Ф</m:t>
                            </m:r>
                          </m:e>
                          <m:sub>
                            <m:r>
                              <a:rPr lang="uk-UA" sz="1600" i="1">
                                <a:latin typeface="Cambria Math" panose="02040503050406030204" pitchFamily="18" charset="0"/>
                              </a:rPr>
                              <m:t>ОКон</m:t>
                            </m:r>
                          </m:sub>
                        </m:sSub>
                        <m:r>
                          <a:rPr lang="uk-UA" sz="1600" i="1">
                            <a:latin typeface="Cambria Math" panose="02040503050406030204" pitchFamily="18" charset="0"/>
                          </a:rPr>
                          <m:t>∨</m:t>
                        </m:r>
                        <m:sSub>
                          <m:sSubPr>
                            <m:ctrlPr>
                              <a:rPr lang="uk-UA" sz="1600" i="1">
                                <a:latin typeface="Cambria Math" panose="02040503050406030204" pitchFamily="18" charset="0"/>
                              </a:rPr>
                            </m:ctrlPr>
                          </m:sSubPr>
                          <m:e>
                            <m:r>
                              <a:rPr lang="uk-UA" sz="1600" i="1">
                                <a:latin typeface="Cambria Math" panose="02040503050406030204" pitchFamily="18" charset="0"/>
                              </a:rPr>
                              <m:t>Ф</m:t>
                            </m:r>
                          </m:e>
                          <m:sub>
                            <m:r>
                              <a:rPr lang="uk-UA" sz="1600" i="1">
                                <a:latin typeface="Cambria Math" panose="02040503050406030204" pitchFamily="18" charset="0"/>
                              </a:rPr>
                              <m:t>ОКор</m:t>
                            </m:r>
                          </m:sub>
                        </m:sSub>
                        <m:r>
                          <a:rPr lang="uk-UA" sz="1600" i="1">
                            <a:latin typeface="Cambria Math" panose="02040503050406030204" pitchFamily="18" charset="0"/>
                          </a:rPr>
                          <m:t>∨</m:t>
                        </m:r>
                        <m:sSub>
                          <m:sSubPr>
                            <m:ctrlPr>
                              <a:rPr lang="uk-UA" sz="1600" i="1">
                                <a:latin typeface="Cambria Math" panose="02040503050406030204" pitchFamily="18" charset="0"/>
                              </a:rPr>
                            </m:ctrlPr>
                          </m:sSubPr>
                          <m:e>
                            <m:r>
                              <a:rPr lang="uk-UA" sz="1600" i="1">
                                <a:latin typeface="Cambria Math" panose="02040503050406030204" pitchFamily="18" charset="0"/>
                              </a:rPr>
                              <m:t>Ф</m:t>
                            </m:r>
                          </m:e>
                          <m:sub>
                            <m:r>
                              <a:rPr lang="uk-UA" sz="1600" i="1">
                                <a:latin typeface="Cambria Math" panose="02040503050406030204" pitchFamily="18" charset="0"/>
                              </a:rPr>
                              <m:t>ОД</m:t>
                            </m:r>
                          </m:sub>
                        </m:sSub>
                        <m:r>
                          <a:rPr lang="uk-UA" sz="1600" i="1">
                            <a:latin typeface="Cambria Math" panose="02040503050406030204" pitchFamily="18" charset="0"/>
                          </a:rPr>
                          <m:t> </m:t>
                        </m:r>
                      </m:e>
                    </m:d>
                  </m:oMath>
                </a14:m>
                <a:r>
                  <a:rPr lang="uk-UA" sz="1600" dirty="0">
                    <a:latin typeface="Times New Roman" panose="02020603050405020304" pitchFamily="18" charset="0"/>
                    <a:cs typeface="Times New Roman" panose="02020603050405020304" pitchFamily="18" charset="0"/>
                  </a:rPr>
                  <a:t> – функціональні можливості СОУ;</a:t>
                </a:r>
              </a:p>
              <a:p>
                <a:pPr lvl="1"/>
                <a:r>
                  <a:rPr lang="uk-UA" sz="1600" i="1" dirty="0">
                    <a:latin typeface="Times New Roman" panose="02020603050405020304" pitchFamily="18" charset="0"/>
                    <a:cs typeface="Times New Roman" panose="02020603050405020304" pitchFamily="18" charset="0"/>
                  </a:rPr>
                  <a:t>L</a:t>
                </a:r>
                <a:r>
                  <a:rPr lang="uk-UA" sz="1600" dirty="0">
                    <a:latin typeface="Times New Roman" panose="02020603050405020304" pitchFamily="18" charset="0"/>
                    <a:cs typeface="Times New Roman" panose="02020603050405020304" pitchFamily="18" charset="0"/>
                  </a:rPr>
                  <a:t> – вимоги та обмеження конкретної ГВС;</a:t>
                </a:r>
                <a:endParaRPr lang="uk-UA" sz="1600" i="1" dirty="0">
                  <a:latin typeface="Times New Roman" panose="02020603050405020304" pitchFamily="18" charset="0"/>
                  <a:cs typeface="Times New Roman" panose="02020603050405020304" pitchFamily="18" charset="0"/>
                </a:endParaRPr>
              </a:p>
              <a:p>
                <a:pPr lvl="1"/>
                <a:r>
                  <a:rPr lang="uk-UA" sz="1600" i="1" dirty="0">
                    <a:latin typeface="Times New Roman" panose="02020603050405020304" pitchFamily="18" charset="0"/>
                    <a:cs typeface="Times New Roman" panose="02020603050405020304" pitchFamily="18" charset="0"/>
                  </a:rPr>
                  <a:t>U</a:t>
                </a:r>
                <a:r>
                  <a:rPr lang="uk-UA" sz="1600" dirty="0">
                    <a:latin typeface="Times New Roman" panose="02020603050405020304" pitchFamily="18" charset="0"/>
                    <a:cs typeface="Times New Roman" panose="02020603050405020304" pitchFamily="18" charset="0"/>
                  </a:rPr>
                  <a:t> – можливі типи невизначеностей, що характерні даній ГВС.</a:t>
                </a:r>
              </a:p>
              <a:p>
                <a:pPr marL="0" indent="0">
                  <a:buNone/>
                </a:pPr>
                <a:endParaRPr lang="uk-UA" sz="2000" i="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7660" y="1184949"/>
                <a:ext cx="11346180" cy="5673051"/>
              </a:xfrm>
              <a:blipFill>
                <a:blip r:embed="rId3"/>
                <a:stretch>
                  <a:fillRect l="-591" t="-1074" b="-537"/>
                </a:stretch>
              </a:blipFill>
            </p:spPr>
            <p:txBody>
              <a:bodyPr/>
              <a:lstStyle/>
              <a:p>
                <a:r>
                  <a:rPr lang="uk-UA">
                    <a:noFill/>
                  </a:rPr>
                  <a:t> </a:t>
                </a:r>
              </a:p>
            </p:txBody>
          </p:sp>
        </mc:Fallback>
      </mc:AlternateContent>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6</a:t>
            </a:fld>
            <a:endParaRPr lang="uk-U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27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27915" y="365129"/>
            <a:ext cx="6008914" cy="1325563"/>
          </a:xfrm>
        </p:spPr>
        <p:txBody>
          <a:bodyPr>
            <a:normAutofit fontScale="90000"/>
          </a:bodyPr>
          <a:lstStyle/>
          <a:p>
            <a:r>
              <a:rPr lang="uk-UA" dirty="0"/>
              <a:t>Структура системи динамічного оперативного керування ГВС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7</a:t>
            </a:fld>
            <a:endParaRPr lang="uk-UA" sz="3200" dirty="0"/>
          </a:p>
        </p:txBody>
      </p:sp>
      <p:graphicFrame>
        <p:nvGraphicFramePr>
          <p:cNvPr id="13" name="Object 12"/>
          <p:cNvGraphicFramePr>
            <a:graphicFrameLocks noChangeAspect="1"/>
          </p:cNvGraphicFramePr>
          <p:nvPr>
            <p:extLst>
              <p:ext uri="{D42A27DB-BD31-4B8C-83A1-F6EECF244321}">
                <p14:modId xmlns:p14="http://schemas.microsoft.com/office/powerpoint/2010/main" val="2050799292"/>
              </p:ext>
            </p:extLst>
          </p:nvPr>
        </p:nvGraphicFramePr>
        <p:xfrm>
          <a:off x="5540827" y="2133600"/>
          <a:ext cx="7467600" cy="4724400"/>
        </p:xfrm>
        <a:graphic>
          <a:graphicData uri="http://schemas.openxmlformats.org/presentationml/2006/ole">
            <mc:AlternateContent xmlns:mc="http://schemas.openxmlformats.org/markup-compatibility/2006">
              <mc:Choice xmlns:v="urn:schemas-microsoft-com:vml" Requires="v">
                <p:oleObj spid="_x0000_s2172" name="Document" r:id="rId4" imgW="7467981" imgH="4723843" progId="Word.Document.12">
                  <p:embed/>
                </p:oleObj>
              </mc:Choice>
              <mc:Fallback>
                <p:oleObj name="Document" r:id="rId4" imgW="7467981" imgH="4723843" progId="Word.Document.12">
                  <p:embed/>
                  <p:pic>
                    <p:nvPicPr>
                      <p:cNvPr id="0" name=""/>
                      <p:cNvPicPr/>
                      <p:nvPr/>
                    </p:nvPicPr>
                    <p:blipFill>
                      <a:blip r:embed="rId5"/>
                      <a:stretch>
                        <a:fillRect/>
                      </a:stretch>
                    </p:blipFill>
                    <p:spPr>
                      <a:xfrm>
                        <a:off x="5540827" y="2133600"/>
                        <a:ext cx="7467600" cy="4724400"/>
                      </a:xfrm>
                      <a:prstGeom prst="rect">
                        <a:avLst/>
                      </a:prstGeom>
                    </p:spPr>
                  </p:pic>
                </p:oleObj>
              </mc:Fallback>
            </mc:AlternateContent>
          </a:graphicData>
        </a:graphic>
      </p:graphicFrame>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562" y="177205"/>
            <a:ext cx="4845137" cy="6544274"/>
          </a:xfrm>
          <a:prstGeom prst="rect">
            <a:avLst/>
          </a:prstGeom>
        </p:spPr>
      </p:pic>
    </p:spTree>
    <p:extLst>
      <p:ext uri="{BB962C8B-B14F-4D97-AF65-F5344CB8AC3E}">
        <p14:creationId xmlns:p14="http://schemas.microsoft.com/office/powerpoint/2010/main" val="3567216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1085163"/>
          </a:xfrm>
        </p:spPr>
        <p:txBody>
          <a:bodyPr>
            <a:normAutofit fontScale="90000"/>
          </a:bodyPr>
          <a:lstStyle/>
          <a:p>
            <a:r>
              <a:rPr lang="uk-UA" sz="4000" dirty="0">
                <a:latin typeface="Times New Roman" panose="02020603050405020304" pitchFamily="18" charset="0"/>
                <a:cs typeface="Times New Roman" panose="02020603050405020304" pitchFamily="18" charset="0"/>
              </a:rPr>
              <a:t>Класифікатор вирішальних динамічних показників СОУ ГВС</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43600" y="1331414"/>
                <a:ext cx="6030684" cy="4351338"/>
              </a:xfrm>
            </p:spPr>
            <p:txBody>
              <a:bodyPr>
                <a:noAutofit/>
              </a:bodyPr>
              <a:lstStyle/>
              <a:p>
                <a:pPr lvl="0"/>
                <a14:m>
                  <m:oMath xmlns:m="http://schemas.openxmlformats.org/officeDocument/2006/math">
                    <m:sSub>
                      <m:sSubPr>
                        <m:ctrlPr>
                          <a:rPr lang="uk-UA" sz="2400" i="1">
                            <a:latin typeface="Cambria Math" panose="02040503050406030204" pitchFamily="18" charset="0"/>
                          </a:rPr>
                        </m:ctrlPr>
                      </m:sSubPr>
                      <m:e>
                        <m:r>
                          <a:rPr lang="uk-UA" sz="2400" i="1">
                            <a:latin typeface="Cambria Math" panose="02040503050406030204" pitchFamily="18" charset="0"/>
                          </a:rPr>
                          <m:t>𝑃</m:t>
                        </m:r>
                      </m:e>
                      <m:sub>
                        <m:r>
                          <a:rPr lang="uk-UA" sz="2400" i="1">
                            <a:latin typeface="Cambria Math" panose="02040503050406030204" pitchFamily="18" charset="0"/>
                          </a:rPr>
                          <m:t>ОП</m:t>
                        </m:r>
                      </m:sub>
                    </m:sSub>
                    <m:r>
                      <a:rPr lang="uk-UA" sz="2400" i="1">
                        <a:latin typeface="Cambria Math" panose="02040503050406030204" pitchFamily="18" charset="0"/>
                      </a:rPr>
                      <m:t>→</m:t>
                    </m:r>
                  </m:oMath>
                </a14:m>
                <a:r>
                  <a:rPr lang="uk-UA" sz="2400" b="1" dirty="0">
                    <a:latin typeface="Times New Roman" panose="02020603050405020304" pitchFamily="18" charset="0"/>
                    <a:cs typeface="Times New Roman" panose="02020603050405020304" pitchFamily="18" charset="0"/>
                  </a:rPr>
                  <a:t> Підхід до оперативного планування</a:t>
                </a:r>
                <a:r>
                  <a:rPr lang="en-US" sz="2400" b="1" dirty="0">
                    <a:latin typeface="Times New Roman" panose="02020603050405020304" pitchFamily="18" charset="0"/>
                    <a:cs typeface="Times New Roman" panose="02020603050405020304" pitchFamily="18" charset="0"/>
                  </a:rPr>
                  <a:t>:</a:t>
                </a:r>
                <a:r>
                  <a:rPr lang="uk-UA" sz="2400" b="1" i="1" dirty="0">
                    <a:latin typeface="Times New Roman" panose="02020603050405020304" pitchFamily="18" charset="0"/>
                    <a:cs typeface="Times New Roman" panose="02020603050405020304" pitchFamily="18" charset="0"/>
                  </a:rPr>
                  <a:t> </a:t>
                </a:r>
                <a:r>
                  <a:rPr lang="uk-UA" sz="2400" i="1" dirty="0">
                    <a:latin typeface="Times New Roman" panose="02020603050405020304" pitchFamily="18" charset="0"/>
                    <a:cs typeface="Times New Roman" panose="02020603050405020304" pitchFamily="18" charset="0"/>
                  </a:rPr>
                  <a:t>реактивне</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прогностично-реактивне</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робастне прогностично-реактивне</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робастне превентивне</a:t>
                </a:r>
                <a:r>
                  <a:rPr lang="en-US" sz="2400" i="1" dirty="0">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a:p>
                <a:pPr lvl="0"/>
                <a14:m>
                  <m:oMath xmlns:m="http://schemas.openxmlformats.org/officeDocument/2006/math">
                    <m:sSub>
                      <m:sSubPr>
                        <m:ctrlPr>
                          <a:rPr lang="uk-UA" sz="2400" i="1">
                            <a:latin typeface="Cambria Math" panose="02040503050406030204" pitchFamily="18" charset="0"/>
                          </a:rPr>
                        </m:ctrlPr>
                      </m:sSubPr>
                      <m:e>
                        <m:r>
                          <a:rPr lang="uk-UA" sz="2400" i="1">
                            <a:latin typeface="Cambria Math" panose="02040503050406030204" pitchFamily="18" charset="0"/>
                          </a:rPr>
                          <m:t>𝑃</m:t>
                        </m:r>
                      </m:e>
                      <m:sub>
                        <m:r>
                          <a:rPr lang="uk-UA" sz="2400" i="1">
                            <a:latin typeface="Cambria Math" panose="02040503050406030204" pitchFamily="18" charset="0"/>
                          </a:rPr>
                          <m:t>ОКон</m:t>
                        </m:r>
                      </m:sub>
                    </m:sSub>
                    <m:r>
                      <a:rPr lang="uk-UA" sz="2400" i="1">
                        <a:latin typeface="Cambria Math" panose="02040503050406030204" pitchFamily="18" charset="0"/>
                      </a:rPr>
                      <m:t>→</m:t>
                    </m:r>
                  </m:oMath>
                </a14:m>
                <a:r>
                  <a:rPr lang="uk-UA" sz="2400" b="1" dirty="0">
                    <a:latin typeface="Times New Roman" panose="02020603050405020304" pitchFamily="18" charset="0"/>
                    <a:cs typeface="Times New Roman" panose="02020603050405020304" pitchFamily="18" charset="0"/>
                  </a:rPr>
                  <a:t> Політика вибору часу перепланування</a:t>
                </a:r>
                <a:r>
                  <a:rPr lang="en-US" sz="2400" b="1" dirty="0">
                    <a:latin typeface="Times New Roman" panose="02020603050405020304" pitchFamily="18" charset="0"/>
                    <a:cs typeface="Times New Roman" panose="02020603050405020304" pitchFamily="18" charset="0"/>
                  </a:rPr>
                  <a:t>:</a:t>
                </a:r>
                <a:r>
                  <a:rPr lang="uk-UA" sz="2400" b="1" i="1" dirty="0">
                    <a:latin typeface="Times New Roman" panose="02020603050405020304" pitchFamily="18" charset="0"/>
                    <a:cs typeface="Times New Roman" panose="02020603050405020304" pitchFamily="18" charset="0"/>
                  </a:rPr>
                  <a:t> </a:t>
                </a:r>
                <a:r>
                  <a:rPr lang="uk-UA" sz="2400" i="1" dirty="0">
                    <a:latin typeface="Times New Roman" panose="02020603050405020304" pitchFamily="18" charset="0"/>
                    <a:cs typeface="Times New Roman" panose="02020603050405020304" pitchFamily="18" charset="0"/>
                  </a:rPr>
                  <a:t>періодична</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подієва</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гібридна</a:t>
                </a:r>
                <a:r>
                  <a:rPr lang="en-US" sz="2400" i="1" dirty="0">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a:p>
                <a:pPr lvl="0"/>
                <a14:m>
                  <m:oMath xmlns:m="http://schemas.openxmlformats.org/officeDocument/2006/math">
                    <m:sSub>
                      <m:sSubPr>
                        <m:ctrlPr>
                          <a:rPr lang="uk-UA" sz="2400" i="1">
                            <a:latin typeface="Cambria Math" panose="02040503050406030204" pitchFamily="18" charset="0"/>
                          </a:rPr>
                        </m:ctrlPr>
                      </m:sSubPr>
                      <m:e>
                        <m:r>
                          <a:rPr lang="uk-UA" sz="2400" i="1">
                            <a:latin typeface="Cambria Math" panose="02040503050406030204" pitchFamily="18" charset="0"/>
                          </a:rPr>
                          <m:t>𝑃</m:t>
                        </m:r>
                      </m:e>
                      <m:sub>
                        <m:r>
                          <a:rPr lang="uk-UA" sz="2400" i="1">
                            <a:latin typeface="Cambria Math" panose="02040503050406030204" pitchFamily="18" charset="0"/>
                          </a:rPr>
                          <m:t>ОКор</m:t>
                        </m:r>
                      </m:sub>
                    </m:sSub>
                    <m:r>
                      <a:rPr lang="uk-UA" sz="2400" i="1">
                        <a:latin typeface="Cambria Math" panose="02040503050406030204" pitchFamily="18" charset="0"/>
                      </a:rPr>
                      <m:t>→</m:t>
                    </m:r>
                  </m:oMath>
                </a14:m>
                <a:r>
                  <a:rPr lang="uk-UA" sz="2400" b="1" dirty="0">
                    <a:latin typeface="Times New Roman" panose="02020603050405020304" pitchFamily="18" charset="0"/>
                    <a:cs typeface="Times New Roman" panose="02020603050405020304" pitchFamily="18" charset="0"/>
                  </a:rPr>
                  <a:t> Стратегія перепланування</a:t>
                </a:r>
                <a:r>
                  <a:rPr lang="en-US" sz="2400" b="1" dirty="0">
                    <a:latin typeface="Times New Roman" panose="02020603050405020304" pitchFamily="18" charset="0"/>
                    <a:cs typeface="Times New Roman" panose="02020603050405020304" pitchFamily="18" charset="0"/>
                  </a:rPr>
                  <a:t>:</a:t>
                </a:r>
                <a:r>
                  <a:rPr lang="uk-UA" sz="2400" b="1" dirty="0">
                    <a:latin typeface="Times New Roman" panose="02020603050405020304" pitchFamily="18" charset="0"/>
                    <a:cs typeface="Times New Roman" panose="02020603050405020304" pitchFamily="18" charset="0"/>
                  </a:rPr>
                  <a:t> </a:t>
                </a:r>
                <a:r>
                  <a:rPr lang="uk-UA" sz="2400" i="1" dirty="0">
                    <a:latin typeface="Times New Roman" panose="02020603050405020304" pitchFamily="18" charset="0"/>
                    <a:cs typeface="Times New Roman" panose="02020603050405020304" pitchFamily="18" charset="0"/>
                  </a:rPr>
                  <a:t>повне перепланування</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корекція плану</a:t>
                </a:r>
                <a:r>
                  <a:rPr lang="en-US" sz="2400" i="1" dirty="0">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uk-UA" sz="2400" i="1">
                            <a:latin typeface="Cambria Math" panose="02040503050406030204" pitchFamily="18" charset="0"/>
                          </a:rPr>
                        </m:ctrlPr>
                      </m:sSubPr>
                      <m:e>
                        <m:r>
                          <a:rPr lang="uk-UA" sz="2400" i="1">
                            <a:latin typeface="Cambria Math" panose="02040503050406030204" pitchFamily="18" charset="0"/>
                          </a:rPr>
                          <m:t>𝑃</m:t>
                        </m:r>
                      </m:e>
                      <m:sub>
                        <m:r>
                          <a:rPr lang="uk-UA" sz="2400" i="1">
                            <a:latin typeface="Cambria Math" panose="02040503050406030204" pitchFamily="18" charset="0"/>
                          </a:rPr>
                          <m:t>ОД</m:t>
                        </m:r>
                      </m:sub>
                    </m:sSub>
                    <m:r>
                      <a:rPr lang="uk-UA" sz="2400" i="1">
                        <a:latin typeface="Cambria Math" panose="02040503050406030204" pitchFamily="18" charset="0"/>
                      </a:rPr>
                      <m:t>→</m:t>
                    </m:r>
                  </m:oMath>
                </a14:m>
                <a:r>
                  <a:rPr lang="uk-UA" sz="2400" b="1" dirty="0">
                    <a:latin typeface="Times New Roman" panose="02020603050405020304" pitchFamily="18" charset="0"/>
                    <a:cs typeface="Times New Roman" panose="02020603050405020304" pitchFamily="18" charset="0"/>
                  </a:rPr>
                  <a:t> Метод оперативної диспетчеризації</a:t>
                </a:r>
                <a:r>
                  <a:rPr lang="en-US" sz="2400" b="1" dirty="0">
                    <a:latin typeface="Times New Roman" panose="02020603050405020304" pitchFamily="18" charset="0"/>
                    <a:cs typeface="Times New Roman" panose="02020603050405020304" pitchFamily="18" charset="0"/>
                  </a:rPr>
                  <a:t>:</a:t>
                </a:r>
                <a:r>
                  <a:rPr lang="uk-UA" sz="2400" b="1" dirty="0">
                    <a:latin typeface="Times New Roman" panose="02020603050405020304" pitchFamily="18" charset="0"/>
                    <a:cs typeface="Times New Roman" panose="02020603050405020304" pitchFamily="18" charset="0"/>
                  </a:rPr>
                  <a:t> </a:t>
                </a:r>
                <a:r>
                  <a:rPr lang="uk-UA" sz="2400" i="1" dirty="0">
                    <a:latin typeface="Times New Roman" panose="02020603050405020304" pitchFamily="18" charset="0"/>
                    <a:cs typeface="Times New Roman" panose="02020603050405020304" pitchFamily="18" charset="0"/>
                  </a:rPr>
                  <a:t>правила диспетчеризації</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евристики</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метаевристики</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ситуаційне управління</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мультиагентні системи</a:t>
                </a:r>
                <a:r>
                  <a:rPr lang="uk-UA" sz="2400" dirty="0">
                    <a:latin typeface="Times New Roman" panose="02020603050405020304" pitchFamily="18" charset="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43600" y="1331414"/>
                <a:ext cx="6030684" cy="4351338"/>
              </a:xfrm>
              <a:blipFill>
                <a:blip r:embed="rId2"/>
                <a:stretch>
                  <a:fillRect l="-1314" t="-1961" b="-21148"/>
                </a:stretch>
              </a:blipFill>
            </p:spPr>
            <p:txBody>
              <a:bodyPr/>
              <a:lstStyle/>
              <a:p>
                <a:r>
                  <a:rPr lang="uk-UA">
                    <a:noFill/>
                  </a:rPr>
                  <a:t> </a:t>
                </a:r>
              </a:p>
            </p:txBody>
          </p:sp>
        </mc:Fallback>
      </mc:AlternateContent>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8</a:t>
            </a:fld>
            <a:endParaRPr lang="uk-UA" sz="3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298" y="1450292"/>
            <a:ext cx="5271187" cy="5271187"/>
          </a:xfrm>
          <a:prstGeom prst="rect">
            <a:avLst/>
          </a:prstGeom>
        </p:spPr>
      </p:pic>
    </p:spTree>
    <p:extLst>
      <p:ext uri="{BB962C8B-B14F-4D97-AF65-F5344CB8AC3E}">
        <p14:creationId xmlns:p14="http://schemas.microsoft.com/office/powerpoint/2010/main" val="1490360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959"/>
            <a:ext cx="10515600" cy="1014181"/>
          </a:xfrm>
        </p:spPr>
        <p:txBody>
          <a:bodyPr>
            <a:normAutofit/>
          </a:bodyPr>
          <a:lstStyle/>
          <a:p>
            <a:r>
              <a:rPr lang="uk-UA" sz="4000" dirty="0">
                <a:latin typeface="Times New Roman" panose="02020603050405020304" pitchFamily="18" charset="0"/>
                <a:cs typeface="Times New Roman" panose="02020603050405020304" pitchFamily="18" charset="0"/>
              </a:rPr>
              <a:t>Вимоги до процесу ДОК з боку ГВС</a:t>
            </a:r>
          </a:p>
        </p:txBody>
      </p:sp>
      <p:sp>
        <p:nvSpPr>
          <p:cNvPr id="3" name="Content Placeholder 2"/>
          <p:cNvSpPr>
            <a:spLocks noGrp="1"/>
          </p:cNvSpPr>
          <p:nvPr>
            <p:ph idx="1"/>
          </p:nvPr>
        </p:nvSpPr>
        <p:spPr>
          <a:xfrm>
            <a:off x="838200" y="1269140"/>
            <a:ext cx="10515600" cy="1227369"/>
          </a:xfrm>
        </p:spPr>
        <p:txBody>
          <a:bodyPr>
            <a:normAutofit lnSpcReduction="10000"/>
          </a:bodyPr>
          <a:lstStyle/>
          <a:p>
            <a:r>
              <a:rPr lang="uk-UA" i="1" dirty="0">
                <a:latin typeface="Times New Roman" panose="02020603050405020304" pitchFamily="18" charset="0"/>
                <a:cs typeface="Times New Roman" panose="02020603050405020304" pitchFamily="18" charset="0"/>
              </a:rPr>
              <a:t>Невизначеності (випадкові збурення) </a:t>
            </a:r>
            <a:r>
              <a:rPr lang="uk-UA" dirty="0">
                <a:latin typeface="Times New Roman" panose="02020603050405020304" pitchFamily="18" charset="0"/>
                <a:cs typeface="Times New Roman" panose="02020603050405020304" pitchFamily="18" charset="0"/>
              </a:rPr>
              <a:t> – події в реальному часі, які виникають у процесі функціонування системи можуть змінити її стан та/або впливають на її продуктивність.</a:t>
            </a:r>
          </a:p>
          <a:p>
            <a:endParaRPr lang="uk-UA"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9</a:t>
            </a:fld>
            <a:endParaRPr lang="uk-UA" sz="32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756316567"/>
              </p:ext>
            </p:extLst>
          </p:nvPr>
        </p:nvGraphicFramePr>
        <p:xfrm>
          <a:off x="1156767" y="2423943"/>
          <a:ext cx="9353321" cy="4114800"/>
        </p:xfrm>
        <a:graphic>
          <a:graphicData uri="http://schemas.openxmlformats.org/drawingml/2006/table">
            <a:tbl>
              <a:tblPr firstRow="1" firstCol="1" bandRow="1"/>
              <a:tblGrid>
                <a:gridCol w="2522863">
                  <a:extLst>
                    <a:ext uri="{9D8B030D-6E8A-4147-A177-3AD203B41FA5}">
                      <a16:colId xmlns:a16="http://schemas.microsoft.com/office/drawing/2014/main" val="3797807010"/>
                    </a:ext>
                  </a:extLst>
                </a:gridCol>
                <a:gridCol w="5210979">
                  <a:extLst>
                    <a:ext uri="{9D8B030D-6E8A-4147-A177-3AD203B41FA5}">
                      <a16:colId xmlns:a16="http://schemas.microsoft.com/office/drawing/2014/main" val="815011937"/>
                    </a:ext>
                  </a:extLst>
                </a:gridCol>
                <a:gridCol w="1619479">
                  <a:extLst>
                    <a:ext uri="{9D8B030D-6E8A-4147-A177-3AD203B41FA5}">
                      <a16:colId xmlns:a16="http://schemas.microsoft.com/office/drawing/2014/main" val="933579614"/>
                    </a:ext>
                  </a:extLst>
                </a:gridCol>
              </a:tblGrid>
              <a:tr h="822960">
                <a:tc>
                  <a:txBody>
                    <a:bodyPr/>
                    <a:lstStyle/>
                    <a:p>
                      <a:pPr algn="ctr">
                        <a:lnSpc>
                          <a:spcPct val="100000"/>
                        </a:lnSpc>
                        <a:spcAft>
                          <a:spcPts val="0"/>
                        </a:spcAft>
                      </a:pPr>
                      <a:r>
                        <a:rPr lang="uk-UA" sz="1800" b="1" dirty="0">
                          <a:solidFill>
                            <a:srgbClr val="00000A"/>
                          </a:solidFill>
                          <a:effectLst/>
                          <a:latin typeface="Times New Roman" panose="02020603050405020304" pitchFamily="18" charset="0"/>
                          <a:ea typeface="DejaVu Sans"/>
                          <a:cs typeface="Times New Roman" panose="02020603050405020304" pitchFamily="18" charset="0"/>
                        </a:rPr>
                        <a:t>Тип невизначеності</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b="1">
                          <a:solidFill>
                            <a:srgbClr val="00000A"/>
                          </a:solidFill>
                          <a:effectLst/>
                          <a:latin typeface="Times New Roman" panose="02020603050405020304" pitchFamily="18" charset="0"/>
                          <a:ea typeface="DejaVu Sans"/>
                          <a:cs typeface="Times New Roman" panose="02020603050405020304" pitchFamily="18" charset="0"/>
                        </a:rPr>
                        <a:t>Невизначеність</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b="1" dirty="0">
                          <a:solidFill>
                            <a:srgbClr val="00000A"/>
                          </a:solidFill>
                          <a:effectLst/>
                          <a:latin typeface="Times New Roman" panose="02020603050405020304" pitchFamily="18" charset="0"/>
                          <a:ea typeface="DejaVu Sans"/>
                          <a:cs typeface="Times New Roman" panose="02020603050405020304" pitchFamily="18" charset="0"/>
                        </a:rPr>
                        <a:t>Тип системи</a:t>
                      </a:r>
                      <a:br>
                        <a:rPr lang="uk-UA" sz="1800" b="1" dirty="0">
                          <a:solidFill>
                            <a:srgbClr val="00000A"/>
                          </a:solidFill>
                          <a:effectLst/>
                          <a:latin typeface="Times New Roman" panose="02020603050405020304" pitchFamily="18" charset="0"/>
                          <a:ea typeface="DejaVu Sans"/>
                          <a:cs typeface="Times New Roman" panose="02020603050405020304" pitchFamily="18" charset="0"/>
                        </a:rPr>
                      </a:br>
                      <a:r>
                        <a:rPr lang="uk-UA" sz="1800" b="1" dirty="0">
                          <a:solidFill>
                            <a:srgbClr val="00000A"/>
                          </a:solidFill>
                          <a:effectLst/>
                          <a:latin typeface="Times New Roman" panose="02020603050405020304" pitchFamily="18" charset="0"/>
                          <a:ea typeface="DejaVu Sans"/>
                          <a:cs typeface="Times New Roman" panose="02020603050405020304" pitchFamily="18" charset="0"/>
                        </a:rPr>
                        <a:t>управління</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6789085"/>
                  </a:ext>
                </a:extLst>
              </a:tr>
              <a:tr h="0">
                <a:tc rowSpan="6">
                  <a:txBody>
                    <a:bodyPr/>
                    <a:lstStyle/>
                    <a:p>
                      <a:pP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Пов'язані з ресурсами</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несправність машини</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2912457"/>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помилка оператора</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4382585"/>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відсутність або несправність інструмента</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 АСАУ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3408064"/>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ліміти завантаження</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 АСАУ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8049393"/>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затримки у доставці матеріалів</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 АСАУ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201678"/>
                  </a:ext>
                </a:extLst>
              </a:tr>
              <a:tr h="124428">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дефектність матеріалу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5978258"/>
                  </a:ext>
                </a:extLst>
              </a:tr>
              <a:tr h="0">
                <a:tc rowSpan="6">
                  <a:txBody>
                    <a:bodyPr/>
                    <a:lstStyle/>
                    <a:p>
                      <a:pP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Пов'язані з операціями</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термінові операції</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9344594"/>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відміна операцій</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366592"/>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зміни терміну виконання</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4116741"/>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невчасне надходження операцій</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7633954"/>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зміна пріоритету операцій</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8108870"/>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зміна тривалості виконання операцій</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3217371"/>
                  </a:ext>
                </a:extLst>
              </a:tr>
            </a:tbl>
          </a:graphicData>
        </a:graphic>
      </p:graphicFrame>
    </p:spTree>
    <p:extLst>
      <p:ext uri="{BB962C8B-B14F-4D97-AF65-F5344CB8AC3E}">
        <p14:creationId xmlns:p14="http://schemas.microsoft.com/office/powerpoint/2010/main" val="2850950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1750</TotalTime>
  <Words>2617</Words>
  <Application>Microsoft Office PowerPoint</Application>
  <PresentationFormat>Widescreen</PresentationFormat>
  <Paragraphs>591</Paragraphs>
  <Slides>30</Slides>
  <Notes>13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Arial</vt:lpstr>
      <vt:lpstr>Calibri</vt:lpstr>
      <vt:lpstr>Calibri Light</vt:lpstr>
      <vt:lpstr>Cambria Math</vt:lpstr>
      <vt:lpstr>DejaVu Sans</vt:lpstr>
      <vt:lpstr>Symbol</vt:lpstr>
      <vt:lpstr>Times New Roman</vt:lpstr>
      <vt:lpstr>Wingdings</vt:lpstr>
      <vt:lpstr>Office Theme</vt:lpstr>
      <vt:lpstr>Document</vt:lpstr>
      <vt:lpstr>Динамічне оперативне керування гнучкою виробничою системою в умовах невизначеності</vt:lpstr>
      <vt:lpstr>МЕТА РОБОТИ</vt:lpstr>
      <vt:lpstr>ЗАДАЧІ ДОСЛІДЖЕННЯ</vt:lpstr>
      <vt:lpstr>НАУКОВА НОВИЗНА</vt:lpstr>
      <vt:lpstr>Ієрархія рівнів та задач керування ГВС</vt:lpstr>
      <vt:lpstr>Структурно-функціональний аналіз системи оперативного управління ГВС</vt:lpstr>
      <vt:lpstr>Структура системи динамічного оперативного керування ГВС</vt:lpstr>
      <vt:lpstr>Класифікатор вирішальних динамічних показників СОУ ГВС</vt:lpstr>
      <vt:lpstr>Вимоги до процесу ДОК з боку ГВС</vt:lpstr>
      <vt:lpstr>Розглянуті обмеження процесу ДОК з боку ГВС</vt:lpstr>
      <vt:lpstr>Побудова логічної послідовності налаштування вирішальних динамічних показників СОУ</vt:lpstr>
      <vt:lpstr>Концептуальна модель системи оперативного управління ГВС на основі Ф-функції</vt:lpstr>
      <vt:lpstr>Повний функціональний орграф процесу вибору значень ВДП СОУ</vt:lpstr>
      <vt:lpstr>Формування узагальненої моделі вибору вирішальних динамічних показників СОУ</vt:lpstr>
      <vt:lpstr>Визначенні вагомості реляційних зв'язків між вирішальними динамічними показниками СОУ</vt:lpstr>
      <vt:lpstr>Мультиагентний підхід до автоматизації динамічного оперативного керування</vt:lpstr>
      <vt:lpstr>Гнучка інтелектуалізована мультиагентна конфігурація</vt:lpstr>
      <vt:lpstr>Гнучка інтелектуалізована мультиагентна система</vt:lpstr>
      <vt:lpstr>Система підтримки прийняття рішень на основі ГІМАС як основа системи динамічного оперативного керування ГВС</vt:lpstr>
      <vt:lpstr>Алгоритми роботи програмного комплексу на основі ГІМАС</vt:lpstr>
      <vt:lpstr>Імітаційне моделювання роботи ГВС із системою динамічного оперативного керування</vt:lpstr>
      <vt:lpstr>Визначення вимог та обмежень тестових ГВС</vt:lpstr>
      <vt:lpstr>Програмний комплекс СППР на основі ГІМАС</vt:lpstr>
      <vt:lpstr>Модель ГВС з методом оперативної диспетчеризації на основі мультиагентної системи</vt:lpstr>
      <vt:lpstr>Метод оперативної диспетчеризації на основі МАС: Розподіл задач транспортування з використанням CNet</vt:lpstr>
      <vt:lpstr>PowerPoint Presentation</vt:lpstr>
      <vt:lpstr>Умови експериментальних задач для тестових ГВС</vt:lpstr>
      <vt:lpstr>Порівняльний аналіз результатів моделювання роботи ГВС зі значеннями вирішальних динамічних показників СОУ налаштованих за допомогою СДОК</vt:lpstr>
      <vt:lpstr>Порівняльний аналіз результатів моделювання роботи ГВС зі значеннями вирішальних динамічних показників СОУ налаштованих за допомогою СДОК</vt:lpstr>
      <vt:lpstr>Висновки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d</dc:creator>
  <cp:lastModifiedBy>s d</cp:lastModifiedBy>
  <cp:revision>138</cp:revision>
  <dcterms:created xsi:type="dcterms:W3CDTF">2017-02-19T19:49:51Z</dcterms:created>
  <dcterms:modified xsi:type="dcterms:W3CDTF">2017-03-05T21:23:27Z</dcterms:modified>
</cp:coreProperties>
</file>