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24.09.2014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3600" cap="all" dirty="0" err="1" smtClean="0"/>
              <a:t>Мультиагентна</a:t>
            </a:r>
            <a:r>
              <a:rPr lang="uk-UA" sz="3600" cap="all" dirty="0" smtClean="0"/>
              <a:t> </a:t>
            </a:r>
            <a:r>
              <a:rPr lang="ru-RU" sz="3600" cap="all" dirty="0" smtClean="0"/>
              <a:t>система ДИСПЕТЧЕРИЗАЦІЇ </a:t>
            </a:r>
            <a:r>
              <a:rPr lang="ru-RU" sz="3600" cap="all" dirty="0" err="1" smtClean="0"/>
              <a:t>Автономних</a:t>
            </a:r>
            <a:r>
              <a:rPr lang="ru-RU" sz="3600" cap="all" dirty="0" smtClean="0"/>
              <a:t> </a:t>
            </a:r>
            <a:r>
              <a:rPr lang="ru-RU" sz="3600" cap="all" dirty="0" err="1" smtClean="0"/>
              <a:t>транспортних</a:t>
            </a:r>
            <a:r>
              <a:rPr lang="ru-RU" sz="3600" cap="all" dirty="0" smtClean="0"/>
              <a:t> МОДУЛІВ</a:t>
            </a:r>
            <a:endParaRPr lang="uk-UA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Аспірант кафедри технічної кібернетики НТУУ “КПІ”</a:t>
            </a:r>
          </a:p>
          <a:p>
            <a:r>
              <a:rPr lang="uk-UA" dirty="0" smtClean="0"/>
              <a:t>Дьяков С. О.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Керування транспортною системою </a:t>
            </a:r>
            <a:r>
              <a:rPr lang="uk-UA" dirty="0" err="1" smtClean="0"/>
              <a:t>ГВС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643050"/>
            <a:ext cx="8183880" cy="4187952"/>
          </a:xfrm>
        </p:spPr>
        <p:txBody>
          <a:bodyPr/>
          <a:lstStyle/>
          <a:p>
            <a:r>
              <a:rPr lang="uk-UA" dirty="0" smtClean="0"/>
              <a:t>Стратегічний рівень: проектування структури транспортної системи;</a:t>
            </a:r>
          </a:p>
          <a:p>
            <a:r>
              <a:rPr lang="uk-UA" dirty="0" smtClean="0"/>
              <a:t>Тактичний рівень: планування руху автономних транспортних модулів (АТМ);</a:t>
            </a:r>
          </a:p>
          <a:p>
            <a:r>
              <a:rPr lang="uk-UA" dirty="0" smtClean="0"/>
              <a:t>Операційний рівень: диспетчеризація руху АТМ.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uk-UA" dirty="0" smtClean="0"/>
              <a:t>Диспетчеризація АТМ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643050"/>
            <a:ext cx="8183880" cy="4187952"/>
          </a:xfrm>
        </p:spPr>
        <p:txBody>
          <a:bodyPr/>
          <a:lstStyle/>
          <a:p>
            <a:r>
              <a:rPr lang="uk-UA" dirty="0" smtClean="0"/>
              <a:t>В умовах невизначеності динамічного виробничого середовища можливе виникнення нештатних ситуацій.</a:t>
            </a:r>
            <a:r>
              <a:rPr lang="uk-UA" i="1" dirty="0" smtClean="0"/>
              <a:t> </a:t>
            </a:r>
          </a:p>
          <a:p>
            <a:r>
              <a:rPr lang="uk-UA" dirty="0" smtClean="0"/>
              <a:t>Апріорне планування втрачає актуальність і застосовується </a:t>
            </a:r>
            <a:r>
              <a:rPr lang="uk-UA" i="1" dirty="0" smtClean="0"/>
              <a:t>диспетчеризація </a:t>
            </a:r>
            <a:r>
              <a:rPr lang="uk-UA" dirty="0" smtClean="0"/>
              <a:t>руху АТМ в реальному часі.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uk-UA" dirty="0" smtClean="0"/>
              <a:t>Системи диспетчеризації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643050"/>
            <a:ext cx="8183880" cy="4187952"/>
          </a:xfrm>
        </p:spPr>
        <p:txBody>
          <a:bodyPr/>
          <a:lstStyle/>
          <a:p>
            <a:r>
              <a:rPr lang="uk-UA" dirty="0" smtClean="0"/>
              <a:t>Виділяють два типи систем диспетчеризації за структурою поширення команд:</a:t>
            </a:r>
          </a:p>
          <a:p>
            <a:pPr lvl="1"/>
            <a:r>
              <a:rPr lang="uk-UA" i="1" dirty="0" smtClean="0"/>
              <a:t>Централізовані системи </a:t>
            </a:r>
            <a:r>
              <a:rPr lang="uk-UA" dirty="0" smtClean="0"/>
              <a:t>(напр. на основі правил диспетчеризації);</a:t>
            </a:r>
          </a:p>
          <a:p>
            <a:pPr lvl="1"/>
            <a:r>
              <a:rPr lang="uk-UA" i="1" dirty="0" smtClean="0"/>
              <a:t>Децентралізовані системи </a:t>
            </a:r>
            <a:r>
              <a:rPr lang="uk-UA" dirty="0" smtClean="0"/>
              <a:t>(напр. </a:t>
            </a:r>
            <a:r>
              <a:rPr lang="uk-UA" dirty="0" err="1" smtClean="0"/>
              <a:t>мультиагентні</a:t>
            </a:r>
            <a:r>
              <a:rPr lang="uk-UA" dirty="0" smtClean="0"/>
              <a:t> системи).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Структура МАС диспетчеризації АТМ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48" y="1571612"/>
            <a:ext cx="4397666" cy="4143404"/>
          </a:xfrm>
        </p:spPr>
        <p:txBody>
          <a:bodyPr>
            <a:noAutofit/>
          </a:bodyPr>
          <a:lstStyle/>
          <a:p>
            <a:r>
              <a:rPr lang="uk-UA" sz="2500" dirty="0" smtClean="0"/>
              <a:t>агент-менеджер (АМ);</a:t>
            </a:r>
          </a:p>
          <a:p>
            <a:r>
              <a:rPr lang="uk-UA" sz="2500" dirty="0" smtClean="0"/>
              <a:t>агенти диспетчеризації всіх АТМ (АДАТМ)  у </a:t>
            </a:r>
            <a:r>
              <a:rPr lang="uk-UA" sz="2500" dirty="0" err="1" smtClean="0"/>
              <a:t>ГВС</a:t>
            </a:r>
            <a:r>
              <a:rPr lang="uk-UA" sz="2500" dirty="0" smtClean="0"/>
              <a:t>;</a:t>
            </a:r>
          </a:p>
          <a:p>
            <a:r>
              <a:rPr lang="uk-UA" sz="2500" dirty="0" smtClean="0"/>
              <a:t>агенти диспетчеризації (АДГВМ) усіх </a:t>
            </a:r>
            <a:r>
              <a:rPr lang="uk-UA" sz="2500" dirty="0" err="1" smtClean="0"/>
              <a:t>ГВМ</a:t>
            </a:r>
            <a:r>
              <a:rPr lang="uk-UA" sz="2500" dirty="0" smtClean="0"/>
              <a:t> у </a:t>
            </a:r>
            <a:r>
              <a:rPr lang="uk-UA" sz="2500" dirty="0" err="1" smtClean="0"/>
              <a:t>ГВС</a:t>
            </a:r>
            <a:r>
              <a:rPr lang="uk-UA" sz="2500" dirty="0" smtClean="0"/>
              <a:t>;</a:t>
            </a:r>
          </a:p>
          <a:p>
            <a:r>
              <a:rPr lang="uk-UA" sz="2500" dirty="0" smtClean="0"/>
              <a:t>агенти замовлень (АЗ);</a:t>
            </a:r>
          </a:p>
          <a:p>
            <a:r>
              <a:rPr lang="uk-UA" sz="2500" dirty="0" smtClean="0"/>
              <a:t>агенти операцій (АО);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8510" t="3154" b="1350"/>
          <a:stretch>
            <a:fillRect/>
          </a:stretch>
        </p:blipFill>
        <p:spPr bwMode="auto">
          <a:xfrm>
            <a:off x="500034" y="1500174"/>
            <a:ext cx="3786214" cy="43589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Процес вибору операції транспортування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643050"/>
            <a:ext cx="8183880" cy="4187952"/>
          </a:xfrm>
        </p:spPr>
        <p:txBody>
          <a:bodyPr/>
          <a:lstStyle/>
          <a:p>
            <a:r>
              <a:rPr lang="uk-UA" dirty="0" smtClean="0"/>
              <a:t>АО надсилає запит на обслуговування першої з черги операції до всіх АДАТМ і призупиняється.</a:t>
            </a:r>
          </a:p>
          <a:p>
            <a:r>
              <a:rPr lang="uk-UA" dirty="0" smtClean="0"/>
              <a:t>Після отримання першої пропозиції АО запитує пропозиції від всіх АДАТМ, обирає найвигіднішу, зі списків решти задача видаляється.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Формування пропозиції АДАТМ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643050"/>
            <a:ext cx="8183880" cy="4187952"/>
          </a:xfrm>
        </p:spPr>
        <p:txBody>
          <a:bodyPr>
            <a:normAutofit fontScale="62500" lnSpcReduction="20000"/>
          </a:bodyPr>
          <a:lstStyle/>
          <a:p>
            <a:r>
              <a:rPr lang="uk-UA" sz="3800" dirty="0" smtClean="0"/>
              <a:t>Вільний АДАТМ перевіряє робочий список і визначає задачу з найменшим можливим часом початку </a:t>
            </a:r>
            <a:r>
              <a:rPr lang="uk-UA" sz="3800" i="1" dirty="0" err="1" smtClean="0"/>
              <a:t>ELT</a:t>
            </a:r>
            <a:r>
              <a:rPr lang="uk-UA" sz="3800" i="1" baseline="-25000" dirty="0" err="1" smtClean="0"/>
              <a:t>s</a:t>
            </a:r>
            <a:r>
              <a:rPr lang="uk-UA" sz="3800" dirty="0" smtClean="0"/>
              <a:t> </a:t>
            </a:r>
            <a:r>
              <a:rPr lang="uk-UA" sz="3800" i="1" dirty="0" smtClean="0"/>
              <a:t>= </a:t>
            </a:r>
            <a:r>
              <a:rPr lang="en-US" sz="3800" i="1" dirty="0" smtClean="0"/>
              <a:t>min{</a:t>
            </a:r>
            <a:r>
              <a:rPr lang="uk-UA" sz="4000" i="1" dirty="0" err="1" smtClean="0"/>
              <a:t>ELT</a:t>
            </a:r>
            <a:r>
              <a:rPr lang="uk-UA" sz="4000" i="1" baseline="-25000" dirty="0" err="1" smtClean="0"/>
              <a:t>i</a:t>
            </a:r>
            <a:r>
              <a:rPr lang="uk-UA" sz="4000" i="1" baseline="-25000" dirty="0" smtClean="0"/>
              <a:t> </a:t>
            </a:r>
            <a:r>
              <a:rPr lang="en-US" sz="3800" i="1" dirty="0" smtClean="0"/>
              <a:t>}</a:t>
            </a:r>
            <a:r>
              <a:rPr lang="en-US" sz="3800" dirty="0" smtClean="0"/>
              <a:t>:</a:t>
            </a:r>
            <a:endParaRPr lang="uk-UA" sz="3800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i="1" dirty="0" smtClean="0"/>
          </a:p>
          <a:p>
            <a:endParaRPr lang="uk-UA" sz="3400" i="1" dirty="0" smtClean="0"/>
          </a:p>
          <a:p>
            <a:r>
              <a:rPr lang="uk-UA" sz="3400" i="1" dirty="0" err="1" smtClean="0"/>
              <a:t>ELT</a:t>
            </a:r>
            <a:r>
              <a:rPr lang="uk-UA" sz="3400" i="1" baseline="-25000" dirty="0" err="1" smtClean="0"/>
              <a:t>i</a:t>
            </a:r>
            <a:r>
              <a:rPr lang="uk-UA" sz="3400" dirty="0" smtClean="0"/>
              <a:t> — найближчий час початку задачі </a:t>
            </a:r>
            <a:r>
              <a:rPr lang="uk-UA" sz="3400" i="1" dirty="0" smtClean="0"/>
              <a:t>i</a:t>
            </a:r>
            <a:r>
              <a:rPr lang="uk-UA" sz="3400" dirty="0" smtClean="0"/>
              <a:t>;</a:t>
            </a:r>
          </a:p>
          <a:p>
            <a:r>
              <a:rPr lang="uk-UA" sz="3400" i="1" dirty="0" smtClean="0"/>
              <a:t>CL</a:t>
            </a:r>
            <a:r>
              <a:rPr lang="uk-UA" sz="3400" dirty="0" smtClean="0"/>
              <a:t> — поточне розташування АТМ;</a:t>
            </a:r>
          </a:p>
          <a:p>
            <a:r>
              <a:rPr lang="uk-UA" sz="3400" i="1" dirty="0" err="1" smtClean="0"/>
              <a:t>PCP</a:t>
            </a:r>
            <a:r>
              <a:rPr lang="uk-UA" sz="3400" i="1" baseline="-25000" dirty="0" err="1" smtClean="0"/>
              <a:t>i</a:t>
            </a:r>
            <a:r>
              <a:rPr lang="uk-UA" sz="3400" dirty="0" smtClean="0"/>
              <a:t> — розташування точки початку обробки задачі </a:t>
            </a:r>
            <a:r>
              <a:rPr lang="uk-UA" sz="3400" i="1" dirty="0" smtClean="0"/>
              <a:t>i</a:t>
            </a:r>
            <a:r>
              <a:rPr lang="uk-UA" sz="3400" dirty="0" smtClean="0"/>
              <a:t>;</a:t>
            </a:r>
          </a:p>
          <a:p>
            <a:r>
              <a:rPr lang="uk-UA" sz="3400" i="1" dirty="0" smtClean="0"/>
              <a:t>t</a:t>
            </a:r>
            <a:r>
              <a:rPr lang="uk-UA" sz="3400" dirty="0" smtClean="0"/>
              <a:t> — поточний момент часу; </a:t>
            </a:r>
          </a:p>
          <a:p>
            <a:r>
              <a:rPr lang="uk-UA" sz="3400" smtClean="0">
                <a:sym typeface="Symbol"/>
              </a:rPr>
              <a:t></a:t>
            </a:r>
            <a:r>
              <a:rPr lang="uk-UA" sz="3400" smtClean="0"/>
              <a:t>(..., </a:t>
            </a:r>
            <a:r>
              <a:rPr lang="uk-UA" sz="3400" dirty="0" smtClean="0"/>
              <a:t>...) — час переміщення між двома точками;</a:t>
            </a:r>
          </a:p>
          <a:p>
            <a:r>
              <a:rPr lang="uk-UA" sz="3400" i="1" dirty="0" err="1" smtClean="0"/>
              <a:t>EPT</a:t>
            </a:r>
            <a:r>
              <a:rPr lang="uk-UA" sz="3400" i="1" baseline="-25000" dirty="0" err="1" smtClean="0"/>
              <a:t>i</a:t>
            </a:r>
            <a:r>
              <a:rPr lang="uk-UA" sz="3400" dirty="0" smtClean="0"/>
              <a:t> — найближчий час можливого початку задачі </a:t>
            </a:r>
            <a:r>
              <a:rPr lang="uk-UA" sz="3400" i="1" dirty="0" smtClean="0"/>
              <a:t>i</a:t>
            </a:r>
            <a:r>
              <a:rPr lang="uk-UA" sz="3400" dirty="0" smtClean="0"/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r="9773"/>
          <a:stretch>
            <a:fillRect/>
          </a:stretch>
        </p:blipFill>
        <p:spPr bwMode="auto">
          <a:xfrm>
            <a:off x="2328750" y="2643182"/>
            <a:ext cx="4486501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uk-UA" dirty="0" smtClean="0"/>
              <a:t>Результати моделювання</a:t>
            </a:r>
            <a:endParaRPr lang="uk-UA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0406" y="2448894"/>
          <a:ext cx="81835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712"/>
                <a:gridCol w="1636712"/>
                <a:gridCol w="1636712"/>
                <a:gridCol w="1636712"/>
                <a:gridCol w="1636712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SchoolBookCTT"/>
                          <a:ea typeface="Times New Roman"/>
                          <a:cs typeface="Times New Roman"/>
                        </a:rPr>
                        <a:t>Приклад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SchoolBookCTT"/>
                          <a:ea typeface="Times New Roman"/>
                          <a:cs typeface="Times New Roman"/>
                        </a:rPr>
                        <a:t>MAS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MFCFS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SchoolBookCTT"/>
                          <a:ea typeface="Times New Roman"/>
                          <a:cs typeface="Times New Roman"/>
                        </a:rPr>
                        <a:t>STD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STT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SchoolBookCTT"/>
                          <a:ea typeface="Times New Roman"/>
                          <a:cs typeface="Times New Roman"/>
                        </a:rPr>
                        <a:t>1-1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118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121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114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132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SchoolBookCTT"/>
                          <a:ea typeface="Times New Roman"/>
                          <a:cs typeface="Times New Roman"/>
                        </a:rPr>
                        <a:t>2-1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SchoolBookCTT"/>
                          <a:ea typeface="Times New Roman"/>
                          <a:cs typeface="Times New Roman"/>
                        </a:rPr>
                        <a:t>131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150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135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148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SchoolBookCTT"/>
                          <a:ea typeface="Times New Roman"/>
                          <a:cs typeface="Times New Roman"/>
                        </a:rPr>
                        <a:t>3-1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SchoolBookCTT"/>
                          <a:ea typeface="Times New Roman"/>
                          <a:cs typeface="Times New Roman"/>
                        </a:rPr>
                        <a:t>130</a:t>
                      </a:r>
                      <a:endParaRPr lang="uk-UA" sz="1600" dirty="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126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126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132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SchoolBookCTT"/>
                          <a:ea typeface="Times New Roman"/>
                          <a:cs typeface="Times New Roman"/>
                        </a:rPr>
                        <a:t>4-1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SchoolBookCTT"/>
                          <a:ea typeface="Times New Roman"/>
                          <a:cs typeface="Times New Roman"/>
                        </a:rPr>
                        <a:t>186</a:t>
                      </a:r>
                      <a:endParaRPr lang="uk-UA" sz="1600" dirty="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SchoolBookCTT"/>
                          <a:ea typeface="Times New Roman"/>
                          <a:cs typeface="Times New Roman"/>
                        </a:rPr>
                        <a:t>198</a:t>
                      </a:r>
                      <a:endParaRPr lang="uk-UA" sz="1600" dirty="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208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225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SchoolBookCTT"/>
                          <a:ea typeface="Times New Roman"/>
                          <a:cs typeface="Times New Roman"/>
                        </a:rPr>
                        <a:t>1-2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SchoolBookCTT"/>
                          <a:ea typeface="Times New Roman"/>
                          <a:cs typeface="Times New Roman"/>
                        </a:rPr>
                        <a:t>86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SchoolBookCTT"/>
                          <a:ea typeface="Times New Roman"/>
                          <a:cs typeface="Times New Roman"/>
                        </a:rPr>
                        <a:t>98</a:t>
                      </a:r>
                      <a:endParaRPr lang="uk-UA" sz="1600" dirty="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92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106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SchoolBookCTT"/>
                          <a:ea typeface="Times New Roman"/>
                          <a:cs typeface="Times New Roman"/>
                        </a:rPr>
                        <a:t>2-2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SchoolBookCTT"/>
                          <a:ea typeface="Times New Roman"/>
                          <a:cs typeface="Times New Roman"/>
                        </a:rPr>
                        <a:t>74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SchoolBookCTT"/>
                          <a:ea typeface="Times New Roman"/>
                          <a:cs typeface="Times New Roman"/>
                        </a:rPr>
                        <a:t>106</a:t>
                      </a:r>
                      <a:endParaRPr lang="uk-UA" sz="1600" dirty="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SchoolBookCTT"/>
                          <a:ea typeface="Times New Roman"/>
                          <a:cs typeface="Times New Roman"/>
                        </a:rPr>
                        <a:t>92</a:t>
                      </a:r>
                      <a:endParaRPr lang="uk-UA" sz="1600" dirty="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102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SchoolBookCTT"/>
                          <a:ea typeface="Times New Roman"/>
                          <a:cs typeface="Times New Roman"/>
                        </a:rPr>
                        <a:t>3-2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SchoolBookCTT"/>
                          <a:ea typeface="Times New Roman"/>
                          <a:cs typeface="Times New Roman"/>
                        </a:rPr>
                        <a:t>102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104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SchoolBookCTT"/>
                          <a:ea typeface="Times New Roman"/>
                          <a:cs typeface="Times New Roman"/>
                        </a:rPr>
                        <a:t>104</a:t>
                      </a:r>
                      <a:endParaRPr lang="uk-UA" sz="1600" dirty="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104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SchoolBookCTT"/>
                          <a:ea typeface="Times New Roman"/>
                          <a:cs typeface="Times New Roman"/>
                        </a:rPr>
                        <a:t>4-2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SchoolBookCTT"/>
                          <a:ea typeface="Times New Roman"/>
                          <a:cs typeface="Times New Roman"/>
                        </a:rPr>
                        <a:t>117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SchoolBookCTT"/>
                          <a:ea typeface="Times New Roman"/>
                          <a:cs typeface="Times New Roman"/>
                        </a:rPr>
                        <a:t>143</a:t>
                      </a:r>
                      <a:endParaRPr lang="uk-UA" sz="160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SchoolBookCTT"/>
                          <a:ea typeface="Times New Roman"/>
                          <a:cs typeface="Times New Roman"/>
                        </a:rPr>
                        <a:t>139</a:t>
                      </a:r>
                      <a:endParaRPr lang="uk-UA" sz="1600" dirty="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SchoolBookCTT"/>
                          <a:ea typeface="Times New Roman"/>
                          <a:cs typeface="Times New Roman"/>
                        </a:rPr>
                        <a:t>167</a:t>
                      </a:r>
                      <a:endParaRPr lang="uk-UA" sz="1600" dirty="0">
                        <a:latin typeface="SchoolBookCT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Содержимое 2"/>
          <p:cNvSpPr txBox="1">
            <a:spLocks/>
          </p:cNvSpPr>
          <p:nvPr/>
        </p:nvSpPr>
        <p:spPr>
          <a:xfrm>
            <a:off x="480060" y="1643050"/>
            <a:ext cx="8183880" cy="857256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/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uk-UA" sz="1600" dirty="0" smtClean="0"/>
              <a:t>Результати розв’язання тестових задач (2 структури транспортної системи та 4 набори технологічних операцій), отримані пропонованою МАС та обраними для порівняння правилами наведені в таблиці:</a:t>
            </a:r>
            <a:endParaRPr kumimoji="0" lang="uk-UA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183880" cy="1051560"/>
          </a:xfrm>
        </p:spPr>
        <p:txBody>
          <a:bodyPr/>
          <a:lstStyle/>
          <a:p>
            <a:pPr algn="ctr"/>
            <a:r>
              <a:rPr lang="uk-UA" dirty="0" smtClean="0"/>
              <a:t>Дякую за увагу!</a:t>
            </a:r>
            <a:endParaRPr lang="uk-U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309</TotalTime>
  <Words>329</Words>
  <PresentationFormat>Экран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Аспект</vt:lpstr>
      <vt:lpstr>Мультиагентна система ДИСПЕТЧЕРИЗАЦІЇ Автономних транспортних МОДУЛІВ</vt:lpstr>
      <vt:lpstr>Керування транспортною системою ГВС</vt:lpstr>
      <vt:lpstr>Диспетчеризація АТМ</vt:lpstr>
      <vt:lpstr>Системи диспетчеризації</vt:lpstr>
      <vt:lpstr>Структура МАС диспетчеризації АТМ</vt:lpstr>
      <vt:lpstr>Процес вибору операції транспортування</vt:lpstr>
      <vt:lpstr>Формування пропозиції АДАТМ</vt:lpstr>
      <vt:lpstr>Результати моделювання</vt:lpstr>
      <vt:lpstr>Дякую за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Мультиагентна система ДИСПЕТЧЕРИЗАЦІЇ Автономних транспортних МОДУЛІВ</dc:title>
  <dc:creator>SPS-ik</dc:creator>
  <cp:lastModifiedBy>SPS-ik</cp:lastModifiedBy>
  <cp:revision>30</cp:revision>
  <dcterms:created xsi:type="dcterms:W3CDTF">2014-09-21T19:04:47Z</dcterms:created>
  <dcterms:modified xsi:type="dcterms:W3CDTF">2014-09-23T21:32:58Z</dcterms:modified>
</cp:coreProperties>
</file>