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2"/>
  </p:notesMasterIdLst>
  <p:sldIdLst>
    <p:sldId id="256" r:id="rId2"/>
    <p:sldId id="264" r:id="rId3"/>
    <p:sldId id="267" r:id="rId4"/>
    <p:sldId id="268" r:id="rId5"/>
    <p:sldId id="265" r:id="rId6"/>
    <p:sldId id="257" r:id="rId7"/>
    <p:sldId id="261" r:id="rId8"/>
    <p:sldId id="263" r:id="rId9"/>
    <p:sldId id="266" r:id="rId10"/>
    <p:sldId id="269" r:id="rId11"/>
    <p:sldId id="272" r:id="rId12"/>
    <p:sldId id="270" r:id="rId13"/>
    <p:sldId id="271" r:id="rId14"/>
    <p:sldId id="273" r:id="rId15"/>
    <p:sldId id="274" r:id="rId16"/>
    <p:sldId id="275" r:id="rId17"/>
    <p:sldId id="277" r:id="rId18"/>
    <p:sldId id="276" r:id="rId19"/>
    <p:sldId id="278" r:id="rId20"/>
    <p:sldId id="281" r:id="rId21"/>
    <p:sldId id="279" r:id="rId22"/>
    <p:sldId id="280" r:id="rId23"/>
    <p:sldId id="282" r:id="rId24"/>
    <p:sldId id="284" r:id="rId25"/>
    <p:sldId id="285" r:id="rId26"/>
    <p:sldId id="287" r:id="rId27"/>
    <p:sldId id="283" r:id="rId28"/>
    <p:sldId id="286" r:id="rId29"/>
    <p:sldId id="259" r:id="rId30"/>
    <p:sldId id="260" r:id="rId31"/>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72" autoAdjust="0"/>
  </p:normalViewPr>
  <p:slideViewPr>
    <p:cSldViewPr snapToGrid="0">
      <p:cViewPr varScale="1">
        <p:scale>
          <a:sx n="58" d="100"/>
          <a:sy n="58"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554EE-7884-46BC-9E06-9455BAA6A629}" type="datetimeFigureOut">
              <a:rPr lang="uk-UA" smtClean="0"/>
              <a:t>25.02.2017</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862-E3F0-40E9-8E84-B77EFA310946}" type="slidenum">
              <a:rPr lang="uk-UA" smtClean="0"/>
              <a:t>‹#›</a:t>
            </a:fld>
            <a:endParaRPr lang="uk-UA"/>
          </a:p>
        </p:txBody>
      </p:sp>
    </p:spTree>
    <p:extLst>
      <p:ext uri="{BB962C8B-B14F-4D97-AF65-F5344CB8AC3E}">
        <p14:creationId xmlns:p14="http://schemas.microsoft.com/office/powerpoint/2010/main" val="351944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5</a:t>
            </a:fld>
            <a:endParaRPr lang="uk-UA"/>
          </a:p>
        </p:txBody>
      </p:sp>
    </p:spTree>
    <p:extLst>
      <p:ext uri="{BB962C8B-B14F-4D97-AF65-F5344CB8AC3E}">
        <p14:creationId xmlns:p14="http://schemas.microsoft.com/office/powerpoint/2010/main" val="345550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11</a:t>
            </a:fld>
            <a:endParaRPr lang="uk-UA"/>
          </a:p>
        </p:txBody>
      </p:sp>
    </p:spTree>
    <p:extLst>
      <p:ext uri="{BB962C8B-B14F-4D97-AF65-F5344CB8AC3E}">
        <p14:creationId xmlns:p14="http://schemas.microsoft.com/office/powerpoint/2010/main" val="236463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15</a:t>
            </a:fld>
            <a:endParaRPr lang="uk-UA"/>
          </a:p>
        </p:txBody>
      </p:sp>
    </p:spTree>
    <p:extLst>
      <p:ext uri="{BB962C8B-B14F-4D97-AF65-F5344CB8AC3E}">
        <p14:creationId xmlns:p14="http://schemas.microsoft.com/office/powerpoint/2010/main" val="190309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23</a:t>
            </a:fld>
            <a:endParaRPr lang="uk-UA"/>
          </a:p>
        </p:txBody>
      </p:sp>
    </p:spTree>
    <p:extLst>
      <p:ext uri="{BB962C8B-B14F-4D97-AF65-F5344CB8AC3E}">
        <p14:creationId xmlns:p14="http://schemas.microsoft.com/office/powerpoint/2010/main" val="1043510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24</a:t>
            </a:fld>
            <a:endParaRPr lang="uk-UA"/>
          </a:p>
        </p:txBody>
      </p:sp>
    </p:spTree>
    <p:extLst>
      <p:ext uri="{BB962C8B-B14F-4D97-AF65-F5344CB8AC3E}">
        <p14:creationId xmlns:p14="http://schemas.microsoft.com/office/powerpoint/2010/main" val="125432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25</a:t>
            </a:fld>
            <a:endParaRPr lang="uk-UA"/>
          </a:p>
        </p:txBody>
      </p:sp>
    </p:spTree>
    <p:extLst>
      <p:ext uri="{BB962C8B-B14F-4D97-AF65-F5344CB8AC3E}">
        <p14:creationId xmlns:p14="http://schemas.microsoft.com/office/powerpoint/2010/main" val="397632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26</a:t>
            </a:fld>
            <a:endParaRPr lang="uk-UA"/>
          </a:p>
        </p:txBody>
      </p:sp>
    </p:spTree>
    <p:extLst>
      <p:ext uri="{BB962C8B-B14F-4D97-AF65-F5344CB8AC3E}">
        <p14:creationId xmlns:p14="http://schemas.microsoft.com/office/powerpoint/2010/main" val="203781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uk-UA"/>
          </a:p>
        </p:txBody>
      </p:sp>
      <p:sp>
        <p:nvSpPr>
          <p:cNvPr id="4" name="Date Placeholder 3"/>
          <p:cNvSpPr>
            <a:spLocks noGrp="1"/>
          </p:cNvSpPr>
          <p:nvPr>
            <p:ph type="dt" sz="half" idx="10"/>
          </p:nvPr>
        </p:nvSpPr>
        <p:spPr/>
        <p:txBody>
          <a:bodyPr/>
          <a:lstStyle/>
          <a:p>
            <a:fld id="{4BFF39F4-65EC-4F54-ADAB-C4EC2063F588}" type="datetime1">
              <a:rPr lang="uk-UA" smtClean="0"/>
              <a:t>25.02.2017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32432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092B17C0-AD1B-4E2F-9AB4-621431DFCD5A}" type="datetime1">
              <a:rPr lang="uk-UA" smtClean="0"/>
              <a:t>25.02.2017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4803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uk-UA"/>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EF56F09-17D0-4366-852B-8D91A10FE67F}" type="datetime1">
              <a:rPr lang="uk-UA" smtClean="0"/>
              <a:t>25.02.2017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91878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9D3E701-3E9B-4FA7-ACDB-079DA5D68D8D}" type="datetime1">
              <a:rPr lang="uk-UA" smtClean="0"/>
              <a:t>25.02.2017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85527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uk-UA"/>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CCFF35-9B9B-49CD-86DD-FB7F48D40A2C}" type="datetime1">
              <a:rPr lang="uk-UA" smtClean="0"/>
              <a:t>25.02.2017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50027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p:cNvSpPr>
            <a:spLocks noGrp="1"/>
          </p:cNvSpPr>
          <p:nvPr>
            <p:ph type="dt" sz="half" idx="10"/>
          </p:nvPr>
        </p:nvSpPr>
        <p:spPr/>
        <p:txBody>
          <a:bodyPr/>
          <a:lstStyle/>
          <a:p>
            <a:fld id="{382893CB-E1B6-4E5D-9A5E-1452EF1C4EFF}" type="datetime1">
              <a:rPr lang="uk-UA" smtClean="0"/>
              <a:t>25.02.2017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72138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uk-UA"/>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p:cNvSpPr>
            <a:spLocks noGrp="1"/>
          </p:cNvSpPr>
          <p:nvPr>
            <p:ph type="dt" sz="half" idx="10"/>
          </p:nvPr>
        </p:nvSpPr>
        <p:spPr/>
        <p:txBody>
          <a:bodyPr/>
          <a:lstStyle/>
          <a:p>
            <a:fld id="{62F7C4D7-4DC0-4CA7-81F7-3E8AF7902508}" type="datetime1">
              <a:rPr lang="uk-UA" smtClean="0"/>
              <a:t>25.02.2017</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06320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Date Placeholder 2"/>
          <p:cNvSpPr>
            <a:spLocks noGrp="1"/>
          </p:cNvSpPr>
          <p:nvPr>
            <p:ph type="dt" sz="half" idx="10"/>
          </p:nvPr>
        </p:nvSpPr>
        <p:spPr/>
        <p:txBody>
          <a:bodyPr/>
          <a:lstStyle/>
          <a:p>
            <a:fld id="{60A62F17-3347-4DE7-A63F-BF30A9016214}" type="datetime1">
              <a:rPr lang="uk-UA" smtClean="0"/>
              <a:t>25.02.2017</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8595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DEEE-B6ED-490F-BB47-F9424E61EC82}" type="datetime1">
              <a:rPr lang="uk-UA" smtClean="0"/>
              <a:t>25.02.2017</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00296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4344AA-537D-43FD-855F-2E41B07B4E00}" type="datetime1">
              <a:rPr lang="uk-UA" smtClean="0"/>
              <a:t>25.02.2017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91204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64A100-2B37-4CA1-B7C8-DE931567325E}" type="datetime1">
              <a:rPr lang="uk-UA" smtClean="0"/>
              <a:t>25.02.2017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40937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FC06A-0F4F-4857-82F6-990BA997C253}" type="datetime1">
              <a:rPr lang="uk-UA" smtClean="0"/>
              <a:t>25.02.2017</a:t>
            </a:fld>
            <a:endParaRPr lang="uk-UA"/>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36E90-D44F-4CFB-9713-FEF5A904B1E3}" type="slidenum">
              <a:rPr lang="uk-UA" smtClean="0"/>
              <a:t>‹#›</a:t>
            </a:fld>
            <a:endParaRPr lang="uk-UA"/>
          </a:p>
        </p:txBody>
      </p:sp>
    </p:spTree>
    <p:extLst>
      <p:ext uri="{BB962C8B-B14F-4D97-AF65-F5344CB8AC3E}">
        <p14:creationId xmlns:p14="http://schemas.microsoft.com/office/powerpoint/2010/main" val="6491262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633" y="272146"/>
            <a:ext cx="11266715" cy="2647103"/>
          </a:xfrm>
        </p:spPr>
        <p:txBody>
          <a:bodyPr>
            <a:normAutofit/>
          </a:bodyPr>
          <a:lstStyle/>
          <a:p>
            <a:r>
              <a:rPr lang="uk-UA" dirty="0">
                <a:latin typeface="Times New Roman" panose="02020603050405020304" pitchFamily="18" charset="0"/>
                <a:cs typeface="Times New Roman" panose="02020603050405020304" pitchFamily="18" charset="0"/>
              </a:rPr>
              <a:t>Динамічне оперативне керування гнучкою виробничою системою</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в умовах невизначеності</a:t>
            </a:r>
          </a:p>
        </p:txBody>
      </p:sp>
      <p:sp>
        <p:nvSpPr>
          <p:cNvPr id="3" name="Subtitle 2"/>
          <p:cNvSpPr>
            <a:spLocks noGrp="1"/>
          </p:cNvSpPr>
          <p:nvPr>
            <p:ph type="subTitle" idx="1"/>
          </p:nvPr>
        </p:nvSpPr>
        <p:spPr>
          <a:xfrm>
            <a:off x="5758546" y="3825482"/>
            <a:ext cx="5301343" cy="2111829"/>
          </a:xfrm>
        </p:spPr>
        <p:txBody>
          <a:bodyPr>
            <a:noAutofit/>
          </a:bodyPr>
          <a:lstStyle/>
          <a:p>
            <a:pPr algn="l"/>
            <a:r>
              <a:rPr lang="uk-UA" sz="2800" dirty="0">
                <a:latin typeface="Times New Roman" panose="02020603050405020304" pitchFamily="18" charset="0"/>
                <a:cs typeface="Times New Roman" panose="02020603050405020304" pitchFamily="18" charset="0"/>
              </a:rPr>
              <a:t>Дьяков Сергій Олександрович</a:t>
            </a:r>
          </a:p>
          <a:p>
            <a:pPr algn="l"/>
            <a:endParaRPr lang="uk-UA" sz="2800" dirty="0">
              <a:latin typeface="Times New Roman" panose="02020603050405020304" pitchFamily="18" charset="0"/>
              <a:cs typeface="Times New Roman" panose="02020603050405020304" pitchFamily="18" charset="0"/>
            </a:endParaRPr>
          </a:p>
          <a:p>
            <a:pPr algn="l"/>
            <a:r>
              <a:rPr lang="uk-UA" sz="2800" dirty="0">
                <a:latin typeface="Times New Roman" panose="02020603050405020304" pitchFamily="18" charset="0"/>
                <a:cs typeface="Times New Roman" panose="02020603050405020304" pitchFamily="18" charset="0"/>
              </a:rPr>
              <a:t>Науковий керівник:</a:t>
            </a:r>
          </a:p>
          <a:p>
            <a:pPr algn="l"/>
            <a:r>
              <a:rPr lang="uk-UA" sz="2800" dirty="0">
                <a:latin typeface="Times New Roman" panose="02020603050405020304" pitchFamily="18" charset="0"/>
                <a:cs typeface="Times New Roman" panose="02020603050405020304" pitchFamily="18" charset="0"/>
              </a:rPr>
              <a:t>Ямпольський Леонід Стефанович</a:t>
            </a:r>
          </a:p>
        </p:txBody>
      </p:sp>
      <p:pic>
        <p:nvPicPr>
          <p:cNvPr id="1026" name="Picture 2" descr="http://kpi.ua/files/images/k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462" y="3245817"/>
            <a:ext cx="3271156" cy="327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959"/>
            <a:ext cx="10515600" cy="1014181"/>
          </a:xfrm>
        </p:spPr>
        <p:txBody>
          <a:bodyPr>
            <a:normAutofit/>
          </a:bodyPr>
          <a:lstStyle/>
          <a:p>
            <a:r>
              <a:rPr lang="uk-UA" sz="4000" dirty="0">
                <a:latin typeface="Times New Roman" panose="02020603050405020304" pitchFamily="18" charset="0"/>
                <a:cs typeface="Times New Roman" panose="02020603050405020304" pitchFamily="18" charset="0"/>
              </a:rPr>
              <a:t>Вимоги до процесу ДОК з боку ГВС</a:t>
            </a:r>
          </a:p>
        </p:txBody>
      </p:sp>
      <p:sp>
        <p:nvSpPr>
          <p:cNvPr id="3" name="Content Placeholder 2"/>
          <p:cNvSpPr>
            <a:spLocks noGrp="1"/>
          </p:cNvSpPr>
          <p:nvPr>
            <p:ph idx="1"/>
          </p:nvPr>
        </p:nvSpPr>
        <p:spPr>
          <a:xfrm>
            <a:off x="838200" y="1269140"/>
            <a:ext cx="10515600" cy="1227369"/>
          </a:xfrm>
        </p:spPr>
        <p:txBody>
          <a:bodyPr>
            <a:normAutofit lnSpcReduction="10000"/>
          </a:bodyPr>
          <a:lstStyle/>
          <a:p>
            <a:r>
              <a:rPr lang="uk-UA" i="1" dirty="0">
                <a:latin typeface="Times New Roman" panose="02020603050405020304" pitchFamily="18" charset="0"/>
                <a:cs typeface="Times New Roman" panose="02020603050405020304" pitchFamily="18" charset="0"/>
              </a:rPr>
              <a:t>Невизначеності (випадкові збурення) </a:t>
            </a:r>
            <a:r>
              <a:rPr lang="uk-UA" dirty="0">
                <a:latin typeface="Times New Roman" panose="02020603050405020304" pitchFamily="18" charset="0"/>
                <a:cs typeface="Times New Roman" panose="02020603050405020304" pitchFamily="18" charset="0"/>
              </a:rPr>
              <a:t> – події в реальному часі, які виникають у процесі функціонування системи можуть змінити її стан та/або впливають на її продуктивність.</a:t>
            </a:r>
          </a:p>
          <a:p>
            <a:endParaRPr lang="uk-U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10</a:t>
            </a:fld>
            <a:endParaRPr lang="uk-UA" sz="32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56316567"/>
              </p:ext>
            </p:extLst>
          </p:nvPr>
        </p:nvGraphicFramePr>
        <p:xfrm>
          <a:off x="1156767" y="2423943"/>
          <a:ext cx="9353321" cy="4114800"/>
        </p:xfrm>
        <a:graphic>
          <a:graphicData uri="http://schemas.openxmlformats.org/drawingml/2006/table">
            <a:tbl>
              <a:tblPr firstRow="1" firstCol="1" bandRow="1"/>
              <a:tblGrid>
                <a:gridCol w="2522863">
                  <a:extLst>
                    <a:ext uri="{9D8B030D-6E8A-4147-A177-3AD203B41FA5}">
                      <a16:colId xmlns:a16="http://schemas.microsoft.com/office/drawing/2014/main" val="3797807010"/>
                    </a:ext>
                  </a:extLst>
                </a:gridCol>
                <a:gridCol w="5210979">
                  <a:extLst>
                    <a:ext uri="{9D8B030D-6E8A-4147-A177-3AD203B41FA5}">
                      <a16:colId xmlns:a16="http://schemas.microsoft.com/office/drawing/2014/main" val="815011937"/>
                    </a:ext>
                  </a:extLst>
                </a:gridCol>
                <a:gridCol w="1619479">
                  <a:extLst>
                    <a:ext uri="{9D8B030D-6E8A-4147-A177-3AD203B41FA5}">
                      <a16:colId xmlns:a16="http://schemas.microsoft.com/office/drawing/2014/main" val="933579614"/>
                    </a:ext>
                  </a:extLst>
                </a:gridCol>
              </a:tblGrid>
              <a:tr h="822960">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невизначеності</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a:solidFill>
                            <a:srgbClr val="00000A"/>
                          </a:solidFill>
                          <a:effectLst/>
                          <a:latin typeface="Times New Roman" panose="02020603050405020304" pitchFamily="18" charset="0"/>
                          <a:ea typeface="DejaVu Sans"/>
                          <a:cs typeface="Times New Roman" panose="02020603050405020304" pitchFamily="18" charset="0"/>
                        </a:rPr>
                        <a:t>Невизначеність</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системи</a:t>
                      </a:r>
                      <a:br>
                        <a:rPr lang="uk-UA" sz="1800" b="1" dirty="0">
                          <a:solidFill>
                            <a:srgbClr val="00000A"/>
                          </a:solidFill>
                          <a:effectLst/>
                          <a:latin typeface="Times New Roman" panose="02020603050405020304" pitchFamily="18" charset="0"/>
                          <a:ea typeface="DejaVu Sans"/>
                          <a:cs typeface="Times New Roman" panose="02020603050405020304" pitchFamily="18" charset="0"/>
                        </a:rPr>
                      </a:br>
                      <a:r>
                        <a:rPr lang="uk-UA" sz="1800" b="1" dirty="0">
                          <a:solidFill>
                            <a:srgbClr val="00000A"/>
                          </a:solidFill>
                          <a:effectLst/>
                          <a:latin typeface="Times New Roman" panose="02020603050405020304" pitchFamily="18" charset="0"/>
                          <a:ea typeface="DejaVu Sans"/>
                          <a:cs typeface="Times New Roman" panose="02020603050405020304" pitchFamily="18" charset="0"/>
                        </a:rPr>
                        <a:t>управління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789085"/>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ресурсами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несправність машини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912457"/>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помилка оператора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382585"/>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відсутність або несправність інструмента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0806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ліміти завантаження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049393"/>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затримки у доставці матеріалів</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201678"/>
                  </a:ext>
                </a:extLst>
              </a:tr>
              <a:tr h="124428">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дефектність матеріалу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978258"/>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операціями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термінові операції</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934459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відміна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366592"/>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зміни терміну виконання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116741"/>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невчасне надходження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63395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пріоритету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108870"/>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тривалості виконання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217371"/>
                  </a:ext>
                </a:extLst>
              </a:tr>
            </a:tbl>
          </a:graphicData>
        </a:graphic>
      </p:graphicFrame>
    </p:spTree>
    <p:extLst>
      <p:ext uri="{BB962C8B-B14F-4D97-AF65-F5344CB8AC3E}">
        <p14:creationId xmlns:p14="http://schemas.microsoft.com/office/powerpoint/2010/main" val="285095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76993"/>
            <a:ext cx="10784595" cy="1014181"/>
          </a:xfrm>
        </p:spPr>
        <p:txBody>
          <a:bodyPr>
            <a:normAutofit fontScale="90000"/>
          </a:bodyPr>
          <a:lstStyle/>
          <a:p>
            <a:r>
              <a:rPr lang="uk-UA" dirty="0">
                <a:latin typeface="Times New Roman" panose="02020603050405020304" pitchFamily="18" charset="0"/>
                <a:cs typeface="Times New Roman" panose="02020603050405020304" pitchFamily="18" charset="0"/>
              </a:rPr>
              <a:t>Розглянуті обмеження процесу ДОК з боку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11</a:t>
            </a:fld>
            <a:endParaRPr lang="uk-UA" sz="32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838199" y="1303103"/>
            <a:ext cx="6169445" cy="809534"/>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uk-UA" sz="2400" b="1" i="1" dirty="0">
                <a:latin typeface="Times New Roman" panose="02020603050405020304" pitchFamily="18" charset="0"/>
                <a:cs typeface="Times New Roman" panose="02020603050405020304" pitchFamily="18" charset="0"/>
              </a:rPr>
              <a:t>1. Компонувальні структури</a:t>
            </a:r>
            <a:r>
              <a:rPr lang="uk-UA" sz="2400" b="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(схеми)</a:t>
            </a:r>
            <a:r>
              <a:rPr lang="uk-UA" sz="2400" i="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ГВС:</a:t>
            </a:r>
          </a:p>
          <a:p>
            <a:pPr marL="0" lvl="0" indent="0">
              <a:buNone/>
            </a:pPr>
            <a:r>
              <a:rPr lang="uk-UA" sz="2400" i="1" dirty="0">
                <a:latin typeface="Times New Roman" panose="02020603050405020304" pitchFamily="18" charset="0"/>
                <a:cs typeface="Times New Roman" panose="02020603050405020304" pitchFamily="18" charset="0"/>
              </a:rPr>
              <a:t>За типами організації матеріальних потоків:</a:t>
            </a: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uk-UA" sz="24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99" y="4605964"/>
            <a:ext cx="3976172" cy="2257547"/>
          </a:xfrm>
          <a:prstGeom prst="rect">
            <a:avLst/>
          </a:prstGeom>
          <a:noFill/>
          <a:ln>
            <a:noFill/>
          </a:ln>
        </p:spPr>
      </p:pic>
      <p:pic>
        <p:nvPicPr>
          <p:cNvPr id="9" name="Рисунок 942"/>
          <p:cNvPicPr/>
          <p:nvPr/>
        </p:nvPicPr>
        <p:blipFill rotWithShape="1">
          <a:blip r:embed="rId4" cstate="print"/>
          <a:srcRect b="1936"/>
          <a:stretch/>
        </p:blipFill>
        <p:spPr bwMode="auto">
          <a:xfrm>
            <a:off x="772096" y="2201176"/>
            <a:ext cx="2488895" cy="1544559"/>
          </a:xfrm>
          <a:prstGeom prst="rect">
            <a:avLst/>
          </a:prstGeom>
          <a:noFill/>
          <a:ln>
            <a:noFill/>
          </a:ln>
          <a:extLst>
            <a:ext uri="{53640926-AAD7-44D8-BBD7-CCE9431645EC}">
              <a14:shadowObscured xmlns:a14="http://schemas.microsoft.com/office/drawing/2010/main"/>
            </a:ext>
          </a:extLst>
        </p:spPr>
      </p:pic>
      <p:sp>
        <p:nvSpPr>
          <p:cNvPr id="12" name="Content Placeholder 2"/>
          <p:cNvSpPr>
            <a:spLocks noGrp="1"/>
          </p:cNvSpPr>
          <p:nvPr>
            <p:ph idx="1"/>
          </p:nvPr>
        </p:nvSpPr>
        <p:spPr>
          <a:xfrm>
            <a:off x="7601640" y="1303103"/>
            <a:ext cx="4615149" cy="4856238"/>
          </a:xfrm>
        </p:spPr>
        <p:txBody>
          <a:bodyPr>
            <a:noAutofit/>
          </a:bodyPr>
          <a:lstStyle/>
          <a:p>
            <a:pPr marL="0" indent="0">
              <a:buNone/>
            </a:pPr>
            <a:r>
              <a:rPr lang="uk-UA" sz="2400" b="1" i="1" dirty="0">
                <a:latin typeface="Times New Roman" panose="02020603050405020304" pitchFamily="18" charset="0"/>
                <a:cs typeface="Times New Roman" panose="02020603050405020304" pitchFamily="18" charset="0"/>
              </a:rPr>
              <a:t>2. Обчислювальна потужність апаратного забезпечення СОУ:</a:t>
            </a:r>
          </a:p>
          <a:p>
            <a:r>
              <a:rPr lang="uk-UA" sz="2400" dirty="0">
                <a:latin typeface="Times New Roman" panose="02020603050405020304" pitchFamily="18" charset="0"/>
                <a:cs typeface="Times New Roman" panose="02020603050405020304" pitchFamily="18" charset="0"/>
              </a:rPr>
              <a:t>низька;</a:t>
            </a:r>
          </a:p>
          <a:p>
            <a:r>
              <a:rPr lang="uk-UA" sz="2400" dirty="0">
                <a:latin typeface="Times New Roman" panose="02020603050405020304" pitchFamily="18" charset="0"/>
                <a:cs typeface="Times New Roman" panose="02020603050405020304" pitchFamily="18" charset="0"/>
              </a:rPr>
              <a:t>середня;</a:t>
            </a:r>
          </a:p>
          <a:p>
            <a:r>
              <a:rPr lang="uk-UA" sz="2400" dirty="0">
                <a:latin typeface="Times New Roman" panose="02020603050405020304" pitchFamily="18" charset="0"/>
                <a:cs typeface="Times New Roman" panose="02020603050405020304" pitchFamily="18" charset="0"/>
              </a:rPr>
              <a:t>висока.</a:t>
            </a:r>
          </a:p>
          <a:p>
            <a:endParaRPr lang="uk-UA" sz="2400"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3. Архітектури СОУ:</a:t>
            </a:r>
          </a:p>
          <a:p>
            <a:pPr lvl="0"/>
            <a:r>
              <a:rPr lang="uk-UA" sz="2400" dirty="0">
                <a:latin typeface="Times New Roman" panose="02020603050405020304" pitchFamily="18" charset="0"/>
                <a:cs typeface="Times New Roman" panose="02020603050405020304" pitchFamily="18" charset="0"/>
              </a:rPr>
              <a:t>централізовані;</a:t>
            </a:r>
          </a:p>
          <a:p>
            <a:pPr lvl="0"/>
            <a:r>
              <a:rPr lang="uk-UA" sz="2400" dirty="0">
                <a:latin typeface="Times New Roman" panose="02020603050405020304" pitchFamily="18" charset="0"/>
                <a:cs typeface="Times New Roman" panose="02020603050405020304" pitchFamily="18" charset="0"/>
              </a:rPr>
              <a:t>розподілені (окрім мультиагентних);</a:t>
            </a:r>
          </a:p>
          <a:p>
            <a:pPr lvl="0"/>
            <a:r>
              <a:rPr lang="uk-UA" sz="2400" dirty="0">
                <a:latin typeface="Times New Roman" panose="02020603050405020304" pitchFamily="18" charset="0"/>
                <a:cs typeface="Times New Roman" panose="02020603050405020304" pitchFamily="18" charset="0"/>
              </a:rPr>
              <a:t>мультиагентні (автономні та медіаторні).</a:t>
            </a:r>
          </a:p>
        </p:txBody>
      </p:sp>
      <p:sp>
        <p:nvSpPr>
          <p:cNvPr id="13" name="Rectangle 12"/>
          <p:cNvSpPr/>
          <p:nvPr/>
        </p:nvSpPr>
        <p:spPr>
          <a:xfrm>
            <a:off x="4814371" y="4330539"/>
            <a:ext cx="2280492" cy="2308324"/>
          </a:xfrm>
          <a:prstGeom prst="rect">
            <a:avLst/>
          </a:prstGeom>
        </p:spPr>
        <p:txBody>
          <a:bodyPr wrap="square">
            <a:spAutoFit/>
          </a:bodyPr>
          <a:lstStyle/>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фронтальна;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поперечна;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дипольна;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кутова;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кругова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комбінована.</a:t>
            </a:r>
          </a:p>
        </p:txBody>
      </p:sp>
      <p:sp>
        <p:nvSpPr>
          <p:cNvPr id="14" name="Rectangle 13"/>
          <p:cNvSpPr/>
          <p:nvPr/>
        </p:nvSpPr>
        <p:spPr>
          <a:xfrm>
            <a:off x="3327093" y="2193223"/>
            <a:ext cx="4274547" cy="1569660"/>
          </a:xfrm>
          <a:prstGeom prst="rect">
            <a:avLst/>
          </a:prstGeom>
        </p:spPr>
        <p:txBody>
          <a:bodyPr wrap="square">
            <a:spAutoFit/>
          </a:bodyPr>
          <a:lstStyle/>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централізованим складом;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проміжним накопичувачем;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комбінованою структурою.</a:t>
            </a:r>
            <a:endParaRPr lang="uk-UA" sz="2400" dirty="0"/>
          </a:p>
        </p:txBody>
      </p:sp>
      <p:sp>
        <p:nvSpPr>
          <p:cNvPr id="15" name="Rectangle 14"/>
          <p:cNvSpPr/>
          <p:nvPr/>
        </p:nvSpPr>
        <p:spPr>
          <a:xfrm>
            <a:off x="838198" y="3745735"/>
            <a:ext cx="6096000" cy="830997"/>
          </a:xfrm>
          <a:prstGeom prst="rect">
            <a:avLst/>
          </a:prstGeom>
        </p:spPr>
        <p:txBody>
          <a:bodyPr>
            <a:spAutoFit/>
          </a:bodyPr>
          <a:lstStyle/>
          <a:p>
            <a:pPr lvl="0"/>
            <a:r>
              <a:rPr lang="uk-UA" sz="2400" i="1" dirty="0">
                <a:latin typeface="Times New Roman" panose="02020603050405020304" pitchFamily="18" charset="0"/>
                <a:cs typeface="Times New Roman" panose="02020603050405020304" pitchFamily="18" charset="0"/>
              </a:rPr>
              <a:t>За взаємним розташуванням виробничих та обслуговувальних зон:</a:t>
            </a:r>
          </a:p>
        </p:txBody>
      </p:sp>
    </p:spTree>
    <p:extLst>
      <p:ext uri="{BB962C8B-B14F-4D97-AF65-F5344CB8AC3E}">
        <p14:creationId xmlns:p14="http://schemas.microsoft.com/office/powerpoint/2010/main" val="1505621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uk-UA" dirty="0">
                <a:latin typeface="Times New Roman" panose="02020603050405020304" pitchFamily="18" charset="0"/>
                <a:cs typeface="Times New Roman" panose="02020603050405020304" pitchFamily="18" charset="0"/>
              </a:rPr>
              <a:t>Побудова логічної послідовності налаштування вирішальних динамічних показників СОУ</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12</a:t>
            </a:fld>
            <a:endParaRPr lang="uk-UA" sz="3200" dirty="0">
              <a:latin typeface="Times New Roman" panose="02020603050405020304" pitchFamily="18" charset="0"/>
              <a:cs typeface="Times New Roman" panose="02020603050405020304" pitchFamily="18" charset="0"/>
            </a:endParaRPr>
          </a:p>
        </p:txBody>
      </p:sp>
      <p:pic>
        <p:nvPicPr>
          <p:cNvPr id="5" name="Picture 4" descr="C:\Users\Admin\AppData\Local\Microsoft\Windows\INetCacheContent.Word\2-ЛПН ВДП.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5281" y="1690692"/>
            <a:ext cx="7641437" cy="5167308"/>
          </a:xfrm>
          <a:prstGeom prst="rect">
            <a:avLst/>
          </a:prstGeom>
          <a:noFill/>
          <a:ln>
            <a:noFill/>
          </a:ln>
        </p:spPr>
      </p:pic>
    </p:spTree>
    <p:extLst>
      <p:ext uri="{BB962C8B-B14F-4D97-AF65-F5344CB8AC3E}">
        <p14:creationId xmlns:p14="http://schemas.microsoft.com/office/powerpoint/2010/main" val="257787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47" y="199874"/>
            <a:ext cx="11357471" cy="1325563"/>
          </a:xfrm>
        </p:spPr>
        <p:txBody>
          <a:bodyPr>
            <a:normAutofit/>
          </a:bodyPr>
          <a:lstStyle/>
          <a:p>
            <a:r>
              <a:rPr lang="uk-UA" sz="4000" dirty="0">
                <a:latin typeface="Times New Roman" panose="02020603050405020304" pitchFamily="18" charset="0"/>
                <a:cs typeface="Times New Roman" panose="02020603050405020304" pitchFamily="18" charset="0"/>
              </a:rPr>
              <a:t>Концептуальна модель системи оперативного управління ГВС на основі Ф-функції</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6847" y="1525437"/>
                <a:ext cx="4879554" cy="4351338"/>
              </a:xfrm>
            </p:spPr>
            <p:txBody>
              <a:bodyPr>
                <a:noAutofit/>
              </a:bodyPr>
              <a:lstStyle/>
              <a:p>
                <a:pPr marL="0" indent="0" algn="just">
                  <a:buNone/>
                </a:pPr>
                <a:r>
                  <a:rPr lang="uk-UA" sz="2400" dirty="0">
                    <a:latin typeface="Times New Roman" panose="02020603050405020304" pitchFamily="18" charset="0"/>
                    <a:cs typeface="Times New Roman" panose="02020603050405020304" pitchFamily="18" charset="0"/>
                  </a:rPr>
                  <a:t>Загальна </a:t>
                </a:r>
                <a:r>
                  <a:rPr lang="uk-UA" sz="2400" b="1" i="1" dirty="0">
                    <a:latin typeface="Times New Roman" panose="02020603050405020304" pitchFamily="18" charset="0"/>
                    <a:cs typeface="Times New Roman" panose="02020603050405020304" pitchFamily="18" charset="0"/>
                  </a:rPr>
                  <a:t>Ф</a:t>
                </a:r>
                <a:r>
                  <a:rPr lang="uk-UA" sz="2400" b="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будь-якого виробничого процесу являє собою відповідність, що може бути записано декартовим добутком:</a:t>
                </a:r>
              </a:p>
              <a:p>
                <a:pPr marL="0" indent="0" algn="just">
                  <a:buNone/>
                </a:pPr>
                <a:endParaRPr lang="uk-UA" sz="12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b="0" i="0" smtClean="0">
                              <a:latin typeface="Cambria Math" panose="02040503050406030204" pitchFamily="18" charset="0"/>
                            </a:rPr>
                            <m:t>ВП</m:t>
                          </m:r>
                        </m:sub>
                      </m:sSub>
                      <m:r>
                        <a:rPr lang="uk-UA" sz="2400">
                          <a:latin typeface="Cambria Math" panose="02040503050406030204" pitchFamily="18" charset="0"/>
                        </a:rPr>
                        <m:t>⊂</m:t>
                      </m:r>
                      <m:d>
                        <m:dPr>
                          <m:begChr m:val="{"/>
                          <m:endChr m:val="}"/>
                          <m:ctrlPr>
                            <a:rPr lang="uk-UA" sz="2400" i="1">
                              <a:latin typeface="Cambria Math" panose="02040503050406030204" pitchFamily="18" charset="0"/>
                            </a:rPr>
                          </m:ctrlPr>
                        </m:dPr>
                        <m:e>
                          <m:r>
                            <a:rPr lang="uk-UA" sz="2400">
                              <a:latin typeface="Cambria Math" panose="02040503050406030204" pitchFamily="18" charset="0"/>
                            </a:rPr>
                            <m:t>М, Е, І</m:t>
                          </m:r>
                        </m:e>
                      </m:d>
                      <m:r>
                        <a:rPr lang="uk-UA" sz="2400">
                          <a:latin typeface="Cambria Math" panose="02040503050406030204" pitchFamily="18" charset="0"/>
                        </a:rPr>
                        <m:t>×Т×В</m:t>
                      </m:r>
                      <m:r>
                        <a:rPr lang="uk-UA" sz="2400" i="1">
                          <a:latin typeface="Cambria Math" panose="02040503050406030204" pitchFamily="18" charset="0"/>
                        </a:rPr>
                        <m:t>×К</m:t>
                      </m:r>
                    </m:oMath>
                  </m:oMathPara>
                </a14:m>
                <a:endParaRPr lang="uk-UA" sz="2400" dirty="0">
                  <a:latin typeface="Times New Roman" panose="02020603050405020304" pitchFamily="18" charset="0"/>
                  <a:cs typeface="Times New Roman" panose="02020603050405020304" pitchFamily="18" charset="0"/>
                </a:endParaRPr>
              </a:p>
              <a:p>
                <a:pPr marL="0" indent="0" algn="just">
                  <a:buNone/>
                </a:pPr>
                <a:endParaRPr lang="uk-UA" sz="1200" dirty="0">
                  <a:latin typeface="Times New Roman" panose="02020603050405020304" pitchFamily="18" charset="0"/>
                  <a:cs typeface="Times New Roman" panose="02020603050405020304" pitchFamily="18" charset="0"/>
                </a:endParaRPr>
              </a:p>
              <a:p>
                <a:pPr algn="just"/>
                <a:r>
                  <a:rPr lang="uk-UA" sz="1800" dirty="0">
                    <a:latin typeface="Times New Roman" panose="02020603050405020304" pitchFamily="18" charset="0"/>
                    <a:cs typeface="Times New Roman" panose="02020603050405020304" pitchFamily="18" charset="0"/>
                  </a:rPr>
                  <a:t>об’єкти праці: </a:t>
                </a:r>
              </a:p>
              <a:p>
                <a:pPr lvl="1" algn="just"/>
                <a:r>
                  <a:rPr lang="uk-UA" sz="1800" b="1" dirty="0">
                    <a:latin typeface="Times New Roman" panose="02020603050405020304" pitchFamily="18" charset="0"/>
                    <a:cs typeface="Times New Roman" panose="02020603050405020304" pitchFamily="18" charset="0"/>
                  </a:rPr>
                  <a:t>М </a:t>
                </a:r>
                <a:r>
                  <a:rPr lang="uk-UA" sz="1800" dirty="0">
                    <a:latin typeface="Times New Roman" panose="02020603050405020304" pitchFamily="18" charset="0"/>
                    <a:cs typeface="Times New Roman" panose="02020603050405020304" pitchFamily="18" charset="0"/>
                  </a:rPr>
                  <a:t>– матеріали;</a:t>
                </a:r>
              </a:p>
              <a:p>
                <a:pPr lvl="1" algn="just"/>
                <a:r>
                  <a:rPr lang="uk-UA" sz="1800" b="1" dirty="0">
                    <a:latin typeface="Times New Roman" panose="02020603050405020304" pitchFamily="18" charset="0"/>
                    <a:cs typeface="Times New Roman" panose="02020603050405020304" pitchFamily="18" charset="0"/>
                  </a:rPr>
                  <a:t>Е </a:t>
                </a:r>
                <a:r>
                  <a:rPr lang="uk-UA" sz="1800" dirty="0">
                    <a:latin typeface="Times New Roman" panose="02020603050405020304" pitchFamily="18" charset="0"/>
                    <a:cs typeface="Times New Roman" panose="02020603050405020304" pitchFamily="18" charset="0"/>
                  </a:rPr>
                  <a:t>– енергія;</a:t>
                </a:r>
              </a:p>
              <a:p>
                <a:pPr lvl="1" algn="just"/>
                <a:r>
                  <a:rPr lang="uk-UA" sz="1800" b="1" dirty="0">
                    <a:latin typeface="Times New Roman" panose="02020603050405020304" pitchFamily="18" charset="0"/>
                    <a:cs typeface="Times New Roman" panose="02020603050405020304" pitchFamily="18" charset="0"/>
                  </a:rPr>
                  <a:t>І </a:t>
                </a:r>
                <a:r>
                  <a:rPr lang="uk-UA" sz="1800" dirty="0">
                    <a:latin typeface="Times New Roman" panose="02020603050405020304" pitchFamily="18" charset="0"/>
                    <a:cs typeface="Times New Roman" panose="02020603050405020304" pitchFamily="18" charset="0"/>
                  </a:rPr>
                  <a:t>– інформація; </a:t>
                </a:r>
              </a:p>
              <a:p>
                <a:pPr algn="just"/>
                <a:r>
                  <a:rPr lang="uk-UA" sz="1800" b="1" dirty="0">
                    <a:latin typeface="Times New Roman" panose="02020603050405020304" pitchFamily="18" charset="0"/>
                    <a:cs typeface="Times New Roman" panose="02020603050405020304" pitchFamily="18" charset="0"/>
                  </a:rPr>
                  <a:t>В </a:t>
                </a:r>
                <a:r>
                  <a:rPr lang="uk-UA" sz="1800" dirty="0">
                    <a:latin typeface="Times New Roman" panose="02020603050405020304" pitchFamily="18" charset="0"/>
                    <a:cs typeface="Times New Roman" panose="02020603050405020304" pitchFamily="18" charset="0"/>
                  </a:rPr>
                  <a:t>– способи впливу на об’єкти праці;</a:t>
                </a:r>
              </a:p>
              <a:p>
                <a:pPr algn="just"/>
                <a:r>
                  <a:rPr lang="uk-UA" sz="1800" b="1" dirty="0">
                    <a:latin typeface="Times New Roman" panose="02020603050405020304" pitchFamily="18" charset="0"/>
                    <a:cs typeface="Times New Roman" panose="02020603050405020304" pitchFamily="18" charset="0"/>
                  </a:rPr>
                  <a:t>Т </a:t>
                </a:r>
                <a:r>
                  <a:rPr lang="uk-UA" sz="1800" dirty="0">
                    <a:latin typeface="Times New Roman" panose="02020603050405020304" pitchFamily="18" charset="0"/>
                    <a:cs typeface="Times New Roman" panose="02020603050405020304" pitchFamily="18" charset="0"/>
                  </a:rPr>
                  <a:t>– моменти часу впливу;</a:t>
                </a:r>
              </a:p>
              <a:p>
                <a:pPr algn="just"/>
                <a:r>
                  <a:rPr lang="uk-UA" sz="1800" b="1" dirty="0">
                    <a:latin typeface="Times New Roman" panose="02020603050405020304" pitchFamily="18" charset="0"/>
                    <a:cs typeface="Times New Roman" panose="02020603050405020304" pitchFamily="18" charset="0"/>
                  </a:rPr>
                  <a:t>К</a:t>
                </a:r>
                <a:r>
                  <a:rPr lang="uk-UA" sz="1800" dirty="0">
                    <a:latin typeface="Times New Roman" panose="02020603050405020304" pitchFamily="18" charset="0"/>
                    <a:cs typeface="Times New Roman" panose="02020603050405020304" pitchFamily="18" charset="0"/>
                  </a:rPr>
                  <a:t> – просторовими координатами об’єктів праці.</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6847" y="1525437"/>
                <a:ext cx="4879554" cy="4351338"/>
              </a:xfrm>
              <a:blipFill>
                <a:blip r:embed="rId2"/>
                <a:stretch>
                  <a:fillRect l="-2000" t="-1961" r="-1875" b="-1694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13</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5871990" y="1525437"/>
                <a:ext cx="6092328" cy="435133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2400" b="1" i="1" dirty="0">
                    <a:latin typeface="Times New Roman" panose="02020603050405020304" pitchFamily="18" charset="0"/>
                    <a:cs typeface="Times New Roman" panose="02020603050405020304" pitchFamily="18" charset="0"/>
                  </a:rPr>
                  <a:t>Концептуальною моделлю СОУ</a:t>
                </a:r>
                <a:r>
                  <a:rPr lang="uk-UA" sz="2400" dirty="0">
                    <a:latin typeface="Times New Roman" panose="02020603050405020304" pitchFamily="18" charset="0"/>
                    <a:cs typeface="Times New Roman" panose="02020603050405020304" pitchFamily="18" charset="0"/>
                  </a:rPr>
                  <a:t> як об’єкта динамічного оперативного керування є </a:t>
                </a:r>
                <a:r>
                  <a:rPr lang="uk-UA" sz="2400" b="1" i="1" dirty="0">
                    <a:latin typeface="Times New Roman" panose="02020603050405020304" pitchFamily="18" charset="0"/>
                    <a:cs typeface="Times New Roman" panose="02020603050405020304" pitchFamily="18" charset="0"/>
                  </a:rPr>
                  <a:t>Ф</a:t>
                </a:r>
                <a:r>
                  <a:rPr lang="uk-UA" sz="2400" b="1" i="1" baseline="-25000" dirty="0">
                    <a:latin typeface="Times New Roman" panose="02020603050405020304" pitchFamily="18" charset="0"/>
                    <a:cs typeface="Times New Roman" panose="02020603050405020304" pitchFamily="18" charset="0"/>
                  </a:rPr>
                  <a:t>СОУ</a:t>
                </a:r>
                <a:r>
                  <a:rPr lang="uk-UA" sz="2400" b="1" i="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що подається декартовим добутком множин:</a:t>
                </a:r>
              </a:p>
              <a:p>
                <a:pPr marL="0" indent="0">
                  <a:buNone/>
                </a:pPr>
                <a:endParaRPr lang="uk-UA" sz="12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a:latin typeface="Cambria Math" panose="02040503050406030204" pitchFamily="18" charset="0"/>
                            </a:rPr>
                            <m:t>СОУ</m:t>
                          </m:r>
                        </m:sub>
                      </m:sSub>
                      <m:r>
                        <a:rPr lang="uk-UA" sz="2400">
                          <a:latin typeface="Cambria Math" panose="02040503050406030204" pitchFamily="18" charset="0"/>
                        </a:rPr>
                        <m:t>⊂ВН×</m:t>
                      </m:r>
                      <m:sSub>
                        <m:sSubPr>
                          <m:ctrlPr>
                            <a:rPr lang="uk-UA" sz="2400" i="1">
                              <a:latin typeface="Cambria Math" panose="02040503050406030204" pitchFamily="18" charset="0"/>
                            </a:rPr>
                          </m:ctrlPr>
                        </m:sSubPr>
                        <m:e>
                          <m:r>
                            <a:rPr lang="uk-UA" sz="2400">
                              <a:latin typeface="Cambria Math" panose="02040503050406030204" pitchFamily="18" charset="0"/>
                            </a:rPr>
                            <m:t>П</m:t>
                          </m:r>
                        </m:e>
                        <m:sub>
                          <m:r>
                            <a:rPr lang="uk-UA" sz="2400" baseline="-25000">
                              <a:latin typeface="Cambria Math" panose="02040503050406030204" pitchFamily="18" charset="0"/>
                            </a:rPr>
                            <m:t>ДОК</m:t>
                          </m:r>
                        </m:sub>
                      </m:sSub>
                      <m:r>
                        <a:rPr lang="uk-UA" sz="2400">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С</m:t>
                          </m:r>
                        </m:e>
                        <m:sub>
                          <m:r>
                            <a:rPr lang="uk-UA" sz="2400" baseline="-25000">
                              <a:latin typeface="Cambria Math" panose="02040503050406030204" pitchFamily="18" charset="0"/>
                            </a:rPr>
                            <m:t>ДОК</m:t>
                          </m:r>
                        </m:sub>
                      </m:sSub>
                      <m:r>
                        <a:rPr lang="uk-UA" sz="2400" i="1">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ПЧ</m:t>
                          </m:r>
                        </m:e>
                        <m:sub>
                          <m:r>
                            <a:rPr lang="uk-UA" sz="2400" baseline="-25000">
                              <a:latin typeface="Cambria Math" panose="02040503050406030204" pitchFamily="18" charset="0"/>
                            </a:rPr>
                            <m:t>ДОК</m:t>
                          </m:r>
                        </m:sub>
                      </m:sSub>
                      <m:r>
                        <a:rPr lang="uk-UA" sz="2400" baseline="-25000">
                          <a:latin typeface="Cambria Math" panose="02040503050406030204" pitchFamily="18" charset="0"/>
                        </a:rPr>
                        <m:t>×</m:t>
                      </m:r>
                      <m:sSub>
                        <m:sSubPr>
                          <m:ctrlPr>
                            <a:rPr lang="uk-UA" sz="2400" i="1" baseline="-25000">
                              <a:latin typeface="Cambria Math" panose="02040503050406030204" pitchFamily="18" charset="0"/>
                            </a:rPr>
                          </m:ctrlPr>
                        </m:sSubPr>
                        <m:e>
                          <m:r>
                            <a:rPr lang="uk-UA" sz="2400">
                              <a:latin typeface="Cambria Math" panose="02040503050406030204" pitchFamily="18" charset="0"/>
                            </a:rPr>
                            <m:t>М</m:t>
                          </m:r>
                        </m:e>
                        <m:sub>
                          <m:r>
                            <a:rPr lang="uk-UA" sz="2400" baseline="-25000">
                              <a:latin typeface="Cambria Math" panose="02040503050406030204" pitchFamily="18" charset="0"/>
                            </a:rPr>
                            <m:t>ДОК</m:t>
                          </m:r>
                        </m:sub>
                      </m:sSub>
                    </m:oMath>
                  </m:oMathPara>
                </a14:m>
                <a:endParaRPr lang="uk-UA" sz="2400" baseline="-25000" dirty="0">
                  <a:latin typeface="Times New Roman" panose="02020603050405020304" pitchFamily="18" charset="0"/>
                  <a:cs typeface="Times New Roman" panose="02020603050405020304" pitchFamily="18" charset="0"/>
                </a:endParaRPr>
              </a:p>
              <a:p>
                <a:pPr marL="0" indent="0">
                  <a:buNone/>
                </a:pPr>
                <a:endParaRPr lang="uk-UA" sz="1200" baseline="-25000" dirty="0">
                  <a:latin typeface="Times New Roman" panose="02020603050405020304" pitchFamily="18" charset="0"/>
                  <a:cs typeface="Times New Roman" panose="02020603050405020304" pitchFamily="18" charset="0"/>
                </a:endParaRPr>
              </a:p>
              <a:p>
                <a:r>
                  <a:rPr lang="uk-UA" sz="1800" b="1" dirty="0">
                    <a:latin typeface="Times New Roman" panose="02020603050405020304" pitchFamily="18" charset="0"/>
                    <a:cs typeface="Times New Roman" panose="02020603050405020304" pitchFamily="18" charset="0"/>
                  </a:rPr>
                  <a:t>ВН</a:t>
                </a:r>
                <a:r>
                  <a:rPr lang="uk-UA" sz="1800" dirty="0">
                    <a:latin typeface="Times New Roman" panose="02020603050405020304" pitchFamily="18" charset="0"/>
                    <a:cs typeface="Times New Roman" panose="02020603050405020304" pitchFamily="18" charset="0"/>
                  </a:rPr>
                  <a:t> – види невизначеностей;</a:t>
                </a:r>
              </a:p>
              <a:p>
                <a:r>
                  <a:rPr lang="uk-UA" sz="1800" b="1" dirty="0">
                    <a:latin typeface="Times New Roman" panose="02020603050405020304" pitchFamily="18" charset="0"/>
                    <a:cs typeface="Times New Roman" panose="02020603050405020304" pitchFamily="18" charset="0"/>
                  </a:rPr>
                  <a:t>П</a:t>
                </a:r>
                <a:r>
                  <a:rPr lang="uk-UA" sz="1800" dirty="0">
                    <a:latin typeface="Times New Roman" panose="02020603050405020304" pitchFamily="18" charset="0"/>
                    <a:cs typeface="Times New Roman" panose="02020603050405020304" pitchFamily="18" charset="0"/>
                  </a:rPr>
                  <a:t> – підходи до перепланування;</a:t>
                </a:r>
              </a:p>
              <a:p>
                <a:r>
                  <a:rPr lang="uk-UA" sz="1800" b="1" dirty="0">
                    <a:latin typeface="Times New Roman" panose="02020603050405020304" pitchFamily="18" charset="0"/>
                    <a:cs typeface="Times New Roman" panose="02020603050405020304" pitchFamily="18" charset="0"/>
                  </a:rPr>
                  <a:t>С</a:t>
                </a:r>
                <a:r>
                  <a:rPr lang="uk-UA" sz="1800" dirty="0">
                    <a:latin typeface="Times New Roman" panose="02020603050405020304" pitchFamily="18" charset="0"/>
                    <a:cs typeface="Times New Roman" panose="02020603050405020304" pitchFamily="18" charset="0"/>
                  </a:rPr>
                  <a:t> – стратегія перепланування;</a:t>
                </a:r>
              </a:p>
              <a:p>
                <a:r>
                  <a:rPr lang="uk-UA" sz="1800" b="1" dirty="0">
                    <a:latin typeface="Times New Roman" panose="02020603050405020304" pitchFamily="18" charset="0"/>
                    <a:cs typeface="Times New Roman" panose="02020603050405020304" pitchFamily="18" charset="0"/>
                  </a:rPr>
                  <a:t>ПЧ</a:t>
                </a:r>
                <a:r>
                  <a:rPr lang="uk-UA" sz="1800" dirty="0">
                    <a:latin typeface="Times New Roman" panose="02020603050405020304" pitchFamily="18" charset="0"/>
                    <a:cs typeface="Times New Roman" panose="02020603050405020304" pitchFamily="18" charset="0"/>
                  </a:rPr>
                  <a:t> – політика вбору часу перепланування;</a:t>
                </a:r>
              </a:p>
              <a:p>
                <a:r>
                  <a:rPr lang="uk-UA" sz="1800" b="1" dirty="0">
                    <a:latin typeface="Times New Roman" panose="02020603050405020304" pitchFamily="18" charset="0"/>
                    <a:cs typeface="Times New Roman" panose="02020603050405020304" pitchFamily="18" charset="0"/>
                  </a:rPr>
                  <a:t>М</a:t>
                </a:r>
                <a:r>
                  <a:rPr lang="uk-UA" sz="1800" dirty="0">
                    <a:latin typeface="Times New Roman" panose="02020603050405020304" pitchFamily="18" charset="0"/>
                    <a:cs typeface="Times New Roman" panose="02020603050405020304" pitchFamily="18" charset="0"/>
                  </a:rPr>
                  <a:t> – метод перепланування.</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871990" y="1525437"/>
                <a:ext cx="6092328" cy="4351338"/>
              </a:xfrm>
              <a:prstGeom prst="rect">
                <a:avLst/>
              </a:prstGeom>
              <a:blipFill>
                <a:blip r:embed="rId3"/>
                <a:stretch>
                  <a:fillRect l="-1500" t="-1961"/>
                </a:stretch>
              </a:blipFill>
            </p:spPr>
            <p:txBody>
              <a:bodyPr/>
              <a:lstStyle/>
              <a:p>
                <a:r>
                  <a:rPr lang="uk-UA">
                    <a:noFill/>
                  </a:rPr>
                  <a:t> </a:t>
                </a:r>
              </a:p>
            </p:txBody>
          </p:sp>
        </mc:Fallback>
      </mc:AlternateContent>
    </p:spTree>
    <p:extLst>
      <p:ext uri="{BB962C8B-B14F-4D97-AF65-F5344CB8AC3E}">
        <p14:creationId xmlns:p14="http://schemas.microsoft.com/office/powerpoint/2010/main" val="408595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36" y="210891"/>
            <a:ext cx="11023964" cy="1325563"/>
          </a:xfrm>
        </p:spPr>
        <p:txBody>
          <a:bodyPr>
            <a:normAutofit/>
          </a:bodyPr>
          <a:lstStyle/>
          <a:p>
            <a:r>
              <a:rPr lang="uk-UA" sz="4000" dirty="0">
                <a:latin typeface="Times New Roman" panose="02020603050405020304" pitchFamily="18" charset="0"/>
                <a:cs typeface="Times New Roman" panose="02020603050405020304" pitchFamily="18" charset="0"/>
              </a:rPr>
              <a:t>Повний функціональний орграф процесу вибору значень ВДП СОУ</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9836" y="2189948"/>
                <a:ext cx="5519579" cy="4668052"/>
              </a:xfrm>
            </p:spPr>
            <p:txBody>
              <a:bodyPr>
                <a:noAutofit/>
              </a:bodyPr>
              <a:lstStyle/>
              <a:p>
                <a:pPr marL="0" indent="0">
                  <a:buNone/>
                </a:pPr>
                <a:r>
                  <a:rPr lang="uk-UA" sz="2000" b="1" i="1" dirty="0">
                    <a:latin typeface="Times New Roman" panose="02020603050405020304" pitchFamily="18" charset="0"/>
                    <a:cs typeface="Times New Roman" panose="02020603050405020304" pitchFamily="18" charset="0"/>
                  </a:rPr>
                  <a:t>Оптимальна траєкторія tr</a:t>
                </a:r>
                <a:r>
                  <a:rPr lang="uk-UA" sz="2000" b="1" baseline="-25000" dirty="0">
                    <a:latin typeface="Times New Roman" panose="02020603050405020304" pitchFamily="18" charset="0"/>
                    <a:cs typeface="Times New Roman" panose="02020603050405020304" pitchFamily="18" charset="0"/>
                  </a:rPr>
                  <a:t>opt</a:t>
                </a:r>
                <a:r>
                  <a:rPr lang="uk-UA" sz="2000" b="1" dirty="0">
                    <a:latin typeface="Times New Roman" panose="02020603050405020304" pitchFamily="18" charset="0"/>
                    <a:cs typeface="Times New Roman" panose="02020603050405020304" pitchFamily="18" charset="0"/>
                  </a:rPr>
                  <a:t> </a:t>
                </a:r>
                <a:r>
                  <a:rPr lang="uk-UA" sz="2000" b="1" i="1" dirty="0">
                    <a:latin typeface="Times New Roman" panose="02020603050405020304" pitchFamily="18" charset="0"/>
                    <a:cs typeface="Times New Roman" panose="02020603050405020304" pitchFamily="18" charset="0"/>
                  </a:rPr>
                  <a:t>руху </a:t>
                </a:r>
                <a:r>
                  <a:rPr lang="uk-UA" sz="2000" dirty="0">
                    <a:latin typeface="Times New Roman" panose="02020603050405020304" pitchFamily="18" charset="0"/>
                    <a:cs typeface="Times New Roman" panose="02020603050405020304" pitchFamily="18" charset="0"/>
                  </a:rPr>
                  <a:t>– слід у послідовності етапів вибору значень ВДП СОУ, що визначається перетином складових моделей СОУ з максимальними показниками відповідності до ВОГВС на кожному з етапів.</a:t>
                </a:r>
              </a:p>
              <a:p>
                <a:pPr marL="0" lvl="0" indent="0">
                  <a:buNone/>
                </a:pPr>
                <a14:m>
                  <m:oMathPara xmlns:m="http://schemas.openxmlformats.org/officeDocument/2006/math">
                    <m:oMathParaPr>
                      <m:jc m:val="centerGroup"/>
                    </m:oMathParaPr>
                    <m:oMath xmlns:m="http://schemas.openxmlformats.org/officeDocument/2006/math">
                      <m:r>
                        <a:rPr lang="uk-UA" sz="2000">
                          <a:latin typeface="Cambria Math" panose="02040503050406030204" pitchFamily="18" charset="0"/>
                        </a:rPr>
                        <m:t>СОУ →</m:t>
                      </m:r>
                      <m:sSub>
                        <m:sSubPr>
                          <m:ctrlPr>
                            <a:rPr lang="uk-UA" sz="2000" i="1">
                              <a:latin typeface="Cambria Math" panose="02040503050406030204" pitchFamily="18" charset="0"/>
                            </a:rPr>
                          </m:ctrlPr>
                        </m:sSubPr>
                        <m:e>
                          <m:r>
                            <a:rPr lang="uk-UA" sz="2000" i="1">
                              <a:latin typeface="Cambria Math" panose="02040503050406030204" pitchFamily="18" charset="0"/>
                            </a:rPr>
                            <m:t>𝑡𝑟</m:t>
                          </m:r>
                        </m:e>
                        <m:sub>
                          <m:r>
                            <a:rPr lang="uk-UA" sz="2000" i="1">
                              <a:latin typeface="Cambria Math" panose="02040503050406030204" pitchFamily="18" charset="0"/>
                            </a:rPr>
                            <m:t>опт.  ум.</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ВН</m:t>
                          </m:r>
                        </m:e>
                        <m:sub>
                          <m:r>
                            <a:rPr lang="uk-UA" sz="2000">
                              <a:latin typeface="Cambria Math" panose="02040503050406030204" pitchFamily="18" charset="0"/>
                            </a:rPr>
                            <m:t>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m:t>
                          </m:r>
                        </m:e>
                        <m:sub>
                          <m:r>
                            <a:rPr lang="uk-UA" sz="2000" baseline="-25000">
                              <a:latin typeface="Cambria Math" panose="02040503050406030204" pitchFamily="18" charset="0"/>
                            </a:rPr>
                            <m:t>ПР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С</m:t>
                          </m:r>
                        </m:e>
                        <m:sub>
                          <m:r>
                            <a:rPr lang="uk-UA" sz="2000" baseline="-25000">
                              <a:latin typeface="Cambria Math" panose="02040503050406030204" pitchFamily="18" charset="0"/>
                            </a:rPr>
                            <m:t>КП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ПЧ</m:t>
                          </m:r>
                        </m:e>
                        <m:sub>
                          <m:r>
                            <a:rPr lang="uk-UA" sz="2000" baseline="-25000">
                              <a:latin typeface="Cambria Math" panose="02040503050406030204" pitchFamily="18" charset="0"/>
                            </a:rPr>
                            <m:t>ПД</m:t>
                          </m:r>
                        </m:sub>
                      </m:sSub>
                      <m:r>
                        <a:rPr lang="uk-UA" sz="2000" baseline="-25000">
                          <a:latin typeface="Cambria Math" panose="02040503050406030204" pitchFamily="18" charset="0"/>
                        </a:rPr>
                        <m:t>×</m:t>
                      </m:r>
                      <m:sSub>
                        <m:sSubPr>
                          <m:ctrlPr>
                            <a:rPr lang="uk-UA" sz="2000" i="1" baseline="-25000">
                              <a:latin typeface="Cambria Math" panose="02040503050406030204" pitchFamily="18" charset="0"/>
                            </a:rPr>
                          </m:ctrlPr>
                        </m:sSubPr>
                        <m:e>
                          <m:r>
                            <a:rPr lang="uk-UA" sz="2000">
                              <a:latin typeface="Cambria Math" panose="02040503050406030204" pitchFamily="18" charset="0"/>
                            </a:rPr>
                            <m:t>М</m:t>
                          </m:r>
                        </m:e>
                        <m:sub>
                          <m:r>
                            <a:rPr lang="uk-UA" sz="2000" baseline="-25000">
                              <a:latin typeface="Cambria Math" panose="02040503050406030204" pitchFamily="18" charset="0"/>
                            </a:rPr>
                            <m:t>СУ</m:t>
                          </m:r>
                        </m:sub>
                      </m:sSub>
                    </m:oMath>
                  </m:oMathPara>
                </a14:m>
                <a:endParaRPr lang="uk-UA" sz="20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ВН – види невизначеностей (ВН</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пов’язані з ресурсами, ВН</a:t>
                </a:r>
                <a:r>
                  <a:rPr lang="uk-UA" sz="1400" baseline="-25000" dirty="0">
                    <a:latin typeface="Times New Roman" panose="02020603050405020304" pitchFamily="18" charset="0"/>
                    <a:cs typeface="Times New Roman" panose="02020603050405020304" pitchFamily="18" charset="0"/>
                  </a:rPr>
                  <a:t>З</a:t>
                </a:r>
                <a:r>
                  <a:rPr lang="uk-UA" sz="1400" dirty="0">
                    <a:latin typeface="Times New Roman" panose="02020603050405020304" pitchFamily="18" charset="0"/>
                    <a:cs typeface="Times New Roman" panose="02020603050405020304" pitchFamily="18" charset="0"/>
                  </a:rPr>
                  <a:t> – з задачами);</a:t>
                </a:r>
              </a:p>
              <a:p>
                <a:pPr lvl="0"/>
                <a:r>
                  <a:rPr lang="uk-UA" sz="1400" dirty="0">
                    <a:latin typeface="Times New Roman" panose="02020603050405020304" pitchFamily="18" charset="0"/>
                    <a:cs typeface="Times New Roman" panose="02020603050405020304" pitchFamily="18" charset="0"/>
                  </a:rPr>
                  <a:t>П – підходи до перепланування (П</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реактивний, П</a:t>
                </a:r>
                <a:r>
                  <a:rPr lang="uk-UA" sz="1400" baseline="-25000" dirty="0">
                    <a:latin typeface="Times New Roman" panose="02020603050405020304" pitchFamily="18" charset="0"/>
                    <a:cs typeface="Times New Roman" panose="02020603050405020304" pitchFamily="18" charset="0"/>
                  </a:rPr>
                  <a:t>ПР</a:t>
                </a:r>
                <a:r>
                  <a:rPr lang="uk-UA" sz="1400" dirty="0">
                    <a:latin typeface="Times New Roman" panose="02020603050405020304" pitchFamily="18" charset="0"/>
                    <a:cs typeface="Times New Roman" panose="02020603050405020304" pitchFamily="18" charset="0"/>
                  </a:rPr>
                  <a:t> – прогностично-реактивний, П</a:t>
                </a:r>
                <a:r>
                  <a:rPr lang="uk-UA" sz="1400" baseline="-25000" dirty="0">
                    <a:latin typeface="Times New Roman" panose="02020603050405020304" pitchFamily="18" charset="0"/>
                    <a:cs typeface="Times New Roman" panose="02020603050405020304" pitchFamily="18" charset="0"/>
                  </a:rPr>
                  <a:t>РПР</a:t>
                </a:r>
                <a:r>
                  <a:rPr lang="uk-UA" sz="1400" dirty="0">
                    <a:latin typeface="Times New Roman" panose="02020603050405020304" pitchFamily="18" charset="0"/>
                    <a:cs typeface="Times New Roman" panose="02020603050405020304" pitchFamily="18" charset="0"/>
                  </a:rPr>
                  <a:t> – робастний прогностично-реактивний, П</a:t>
                </a:r>
                <a:r>
                  <a:rPr lang="uk-UA" sz="1400" baseline="-25000" dirty="0">
                    <a:latin typeface="Times New Roman" panose="02020603050405020304" pitchFamily="18" charset="0"/>
                    <a:cs typeface="Times New Roman" panose="02020603050405020304" pitchFamily="18" charset="0"/>
                  </a:rPr>
                  <a:t>РП</a:t>
                </a:r>
                <a:r>
                  <a:rPr lang="uk-UA" sz="1400" dirty="0">
                    <a:latin typeface="Times New Roman" panose="02020603050405020304" pitchFamily="18" charset="0"/>
                    <a:cs typeface="Times New Roman" panose="02020603050405020304" pitchFamily="18" charset="0"/>
                  </a:rPr>
                  <a:t> – робастний превентивний); </a:t>
                </a:r>
              </a:p>
              <a:p>
                <a:pPr lvl="0"/>
                <a:r>
                  <a:rPr lang="uk-UA" sz="1400" dirty="0">
                    <a:latin typeface="Times New Roman" panose="02020603050405020304" pitchFamily="18" charset="0"/>
                    <a:cs typeface="Times New Roman" panose="02020603050405020304" pitchFamily="18" charset="0"/>
                  </a:rPr>
                  <a:t>С – стратегія перепланування (С</a:t>
                </a:r>
                <a:r>
                  <a:rPr lang="uk-UA" sz="1400" baseline="-25000" dirty="0">
                    <a:latin typeface="Times New Roman" panose="02020603050405020304" pitchFamily="18" charset="0"/>
                    <a:cs typeface="Times New Roman" panose="02020603050405020304" pitchFamily="18" charset="0"/>
                  </a:rPr>
                  <a:t>ПП</a:t>
                </a:r>
                <a:r>
                  <a:rPr lang="uk-UA" sz="1400" dirty="0">
                    <a:latin typeface="Times New Roman" panose="02020603050405020304" pitchFamily="18" charset="0"/>
                    <a:cs typeface="Times New Roman" panose="02020603050405020304" pitchFamily="18" charset="0"/>
                  </a:rPr>
                  <a:t> – повне перепланування, С</a:t>
                </a:r>
                <a:r>
                  <a:rPr lang="uk-UA" sz="1400" baseline="-25000" dirty="0">
                    <a:latin typeface="Times New Roman" panose="02020603050405020304" pitchFamily="18" charset="0"/>
                    <a:cs typeface="Times New Roman" panose="02020603050405020304" pitchFamily="18" charset="0"/>
                  </a:rPr>
                  <a:t>КП</a:t>
                </a:r>
                <a:r>
                  <a:rPr lang="uk-UA" sz="1400" dirty="0">
                    <a:latin typeface="Times New Roman" panose="02020603050405020304" pitchFamily="18" charset="0"/>
                    <a:cs typeface="Times New Roman" panose="02020603050405020304" pitchFamily="18" charset="0"/>
                  </a:rPr>
                  <a:t> – корекція плану); </a:t>
                </a:r>
              </a:p>
              <a:p>
                <a:pPr lvl="0"/>
                <a:r>
                  <a:rPr lang="uk-UA" sz="1400" dirty="0">
                    <a:latin typeface="Times New Roman" panose="02020603050405020304" pitchFamily="18" charset="0"/>
                    <a:cs typeface="Times New Roman" panose="02020603050405020304" pitchFamily="18" charset="0"/>
                  </a:rPr>
                  <a:t>ПЧ – політика вбору часу перепланування (ПЧ</a:t>
                </a:r>
                <a:r>
                  <a:rPr lang="uk-UA" sz="1400" baseline="-25000" dirty="0">
                    <a:latin typeface="Times New Roman" panose="02020603050405020304" pitchFamily="18" charset="0"/>
                    <a:cs typeface="Times New Roman" panose="02020603050405020304" pitchFamily="18" charset="0"/>
                  </a:rPr>
                  <a:t>П</a:t>
                </a:r>
                <a:r>
                  <a:rPr lang="uk-UA" sz="1400" dirty="0">
                    <a:latin typeface="Times New Roman" panose="02020603050405020304" pitchFamily="18" charset="0"/>
                    <a:cs typeface="Times New Roman" panose="02020603050405020304" pitchFamily="18" charset="0"/>
                  </a:rPr>
                  <a:t> – періодична, ПЧ</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подієва, ПЧ</a:t>
                </a:r>
                <a:r>
                  <a:rPr lang="uk-UA" sz="1400" baseline="-25000" dirty="0">
                    <a:latin typeface="Times New Roman" panose="02020603050405020304" pitchFamily="18" charset="0"/>
                    <a:cs typeface="Times New Roman" panose="02020603050405020304" pitchFamily="18" charset="0"/>
                  </a:rPr>
                  <a:t>Г</a:t>
                </a:r>
                <a:r>
                  <a:rPr lang="uk-UA" sz="1400" dirty="0">
                    <a:latin typeface="Times New Roman" panose="02020603050405020304" pitchFamily="18" charset="0"/>
                    <a:cs typeface="Times New Roman" panose="02020603050405020304" pitchFamily="18" charset="0"/>
                  </a:rPr>
                  <a:t> - гібридна);</a:t>
                </a:r>
              </a:p>
              <a:p>
                <a:pPr lvl="0"/>
                <a:r>
                  <a:rPr lang="uk-UA" sz="1400" dirty="0">
                    <a:latin typeface="Times New Roman" panose="02020603050405020304" pitchFamily="18" charset="0"/>
                    <a:cs typeface="Times New Roman" panose="02020603050405020304" pitchFamily="18" charset="0"/>
                  </a:rPr>
                  <a:t>М – метод перепланування (М</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правила диспетчеризації, М</a:t>
                </a:r>
                <a:r>
                  <a:rPr lang="uk-UA" sz="1400" baseline="-25000" dirty="0">
                    <a:latin typeface="Times New Roman" panose="02020603050405020304" pitchFamily="18" charset="0"/>
                    <a:cs typeface="Times New Roman" panose="02020603050405020304" pitchFamily="18" charset="0"/>
                  </a:rPr>
                  <a:t>Е</a:t>
                </a:r>
                <a:r>
                  <a:rPr lang="uk-UA" sz="1400" dirty="0">
                    <a:latin typeface="Times New Roman" panose="02020603050405020304" pitchFamily="18" charset="0"/>
                    <a:cs typeface="Times New Roman" panose="02020603050405020304" pitchFamily="18" charset="0"/>
                  </a:rPr>
                  <a:t> – евристики, М</a:t>
                </a:r>
                <a:r>
                  <a:rPr lang="uk-UA" sz="1400" baseline="-25000" dirty="0">
                    <a:latin typeface="Times New Roman" panose="02020603050405020304" pitchFamily="18" charset="0"/>
                    <a:cs typeface="Times New Roman" panose="02020603050405020304" pitchFamily="18" charset="0"/>
                  </a:rPr>
                  <a:t>МЕ</a:t>
                </a:r>
                <a:r>
                  <a:rPr lang="uk-UA" sz="1400" dirty="0">
                    <a:latin typeface="Times New Roman" panose="02020603050405020304" pitchFamily="18" charset="0"/>
                    <a:cs typeface="Times New Roman" panose="02020603050405020304" pitchFamily="18" charset="0"/>
                  </a:rPr>
                  <a:t> – метаевристики, М</a:t>
                </a:r>
                <a:r>
                  <a:rPr lang="uk-UA" sz="1400" baseline="-25000" dirty="0">
                    <a:latin typeface="Times New Roman" panose="02020603050405020304" pitchFamily="18" charset="0"/>
                    <a:cs typeface="Times New Roman" panose="02020603050405020304" pitchFamily="18" charset="0"/>
                  </a:rPr>
                  <a:t>СУ</a:t>
                </a:r>
                <a:r>
                  <a:rPr lang="uk-UA" sz="1400" dirty="0">
                    <a:latin typeface="Times New Roman" panose="02020603050405020304" pitchFamily="18" charset="0"/>
                    <a:cs typeface="Times New Roman" panose="02020603050405020304" pitchFamily="18" charset="0"/>
                  </a:rPr>
                  <a:t> – ситуаційне управління, М</a:t>
                </a:r>
                <a:r>
                  <a:rPr lang="uk-UA" sz="1400" baseline="-25000" dirty="0">
                    <a:latin typeface="Times New Roman" panose="02020603050405020304" pitchFamily="18" charset="0"/>
                    <a:cs typeface="Times New Roman" panose="02020603050405020304" pitchFamily="18" charset="0"/>
                  </a:rPr>
                  <a:t>МАС</a:t>
                </a:r>
                <a:r>
                  <a:rPr lang="uk-UA" sz="1400" dirty="0">
                    <a:latin typeface="Times New Roman" panose="02020603050405020304" pitchFamily="18" charset="0"/>
                    <a:cs typeface="Times New Roman" panose="02020603050405020304" pitchFamily="18" charset="0"/>
                  </a:rPr>
                  <a:t> - мультиагентні системи).</a:t>
                </a:r>
              </a:p>
              <a:p>
                <a:pPr marL="0" indent="0">
                  <a:buNone/>
                </a:pPr>
                <a:endParaRPr lang="uk-UA"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9836" y="2189948"/>
                <a:ext cx="5519579" cy="4668052"/>
              </a:xfrm>
              <a:blipFill>
                <a:blip r:embed="rId2"/>
                <a:stretch>
                  <a:fillRect l="-1104" t="-1305" b="-2089"/>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14</a:t>
            </a:fld>
            <a:endParaRPr lang="uk-UA"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5717754" y="2436181"/>
            <a:ext cx="6474246" cy="3816023"/>
          </a:xfrm>
          <a:prstGeom prst="rect">
            <a:avLst/>
          </a:prstGeom>
        </p:spPr>
      </p:pic>
      <p:sp>
        <p:nvSpPr>
          <p:cNvPr id="10" name="Content Placeholder 2"/>
          <p:cNvSpPr txBox="1">
            <a:spLocks/>
          </p:cNvSpPr>
          <p:nvPr/>
        </p:nvSpPr>
        <p:spPr>
          <a:xfrm>
            <a:off x="329836" y="1545938"/>
            <a:ext cx="11532327" cy="634526"/>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2000" dirty="0">
                <a:latin typeface="Times New Roman" panose="02020603050405020304" pitchFamily="18" charset="0"/>
                <a:cs typeface="Times New Roman" panose="02020603050405020304" pitchFamily="18" charset="0"/>
              </a:rPr>
              <a:t>Послідовність реалізацій Ф</a:t>
            </a:r>
            <a:r>
              <a:rPr lang="uk-UA" sz="2000" baseline="-25000" dirty="0">
                <a:latin typeface="Times New Roman" panose="02020603050405020304" pitchFamily="18" charset="0"/>
                <a:cs typeface="Times New Roman" panose="02020603050405020304" pitchFamily="18" charset="0"/>
              </a:rPr>
              <a:t>СОУ</a:t>
            </a:r>
            <a:r>
              <a:rPr lang="uk-UA" sz="2000" dirty="0">
                <a:latin typeface="Times New Roman" panose="02020603050405020304" pitchFamily="18" charset="0"/>
                <a:cs typeface="Times New Roman" panose="02020603050405020304" pitchFamily="18" charset="0"/>
              </a:rPr>
              <a:t>-функції може бути представлена </a:t>
            </a:r>
            <a:r>
              <a:rPr lang="uk-UA" sz="2000" b="1" dirty="0">
                <a:latin typeface="Times New Roman" panose="02020603050405020304" pitchFamily="18" charset="0"/>
                <a:cs typeface="Times New Roman" panose="02020603050405020304" pitchFamily="18" charset="0"/>
              </a:rPr>
              <a:t>повним функціональним орграфом</a:t>
            </a:r>
            <a:r>
              <a:rPr lang="uk-UA" sz="2000" dirty="0">
                <a:latin typeface="Times New Roman" panose="02020603050405020304" pitchFamily="18" charset="0"/>
                <a:cs typeface="Times New Roman" panose="02020603050405020304" pitchFamily="18" charset="0"/>
              </a:rPr>
              <a:t>, що являє собою нижній ієрархічний рівень подання функцій СОУ.</a:t>
            </a:r>
          </a:p>
        </p:txBody>
      </p:sp>
    </p:spTree>
    <p:extLst>
      <p:ext uri="{BB962C8B-B14F-4D97-AF65-F5344CB8AC3E}">
        <p14:creationId xmlns:p14="http://schemas.microsoft.com/office/powerpoint/2010/main" val="347990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1"/>
            <a:ext cx="6874240" cy="6721479"/>
          </a:xfrm>
          <a:prstGeom prst="rect">
            <a:avLst/>
          </a:prstGeom>
        </p:spPr>
      </p:pic>
      <p:sp>
        <p:nvSpPr>
          <p:cNvPr id="2" name="Title 1"/>
          <p:cNvSpPr>
            <a:spLocks noGrp="1"/>
          </p:cNvSpPr>
          <p:nvPr>
            <p:ph type="title"/>
          </p:nvPr>
        </p:nvSpPr>
        <p:spPr>
          <a:xfrm>
            <a:off x="4351663" y="261146"/>
            <a:ext cx="7700504" cy="1325563"/>
          </a:xfrm>
        </p:spPr>
        <p:txBody>
          <a:bodyPr>
            <a:normAutofit fontScale="90000"/>
          </a:bodyPr>
          <a:lstStyle/>
          <a:p>
            <a:r>
              <a:rPr lang="uk-UA" dirty="0">
                <a:latin typeface="Times New Roman" panose="02020603050405020304" pitchFamily="18" charset="0"/>
                <a:cs typeface="Times New Roman" panose="02020603050405020304" pitchFamily="18" charset="0"/>
              </a:rPr>
              <a:t>Формування узагальненої моделі вибору вирішальних динамічних показників СОУ</a:t>
            </a:r>
          </a:p>
        </p:txBody>
      </p:sp>
      <p:sp>
        <p:nvSpPr>
          <p:cNvPr id="3" name="Content Placeholder 2"/>
          <p:cNvSpPr>
            <a:spLocks noGrp="1"/>
          </p:cNvSpPr>
          <p:nvPr>
            <p:ph idx="1"/>
          </p:nvPr>
        </p:nvSpPr>
        <p:spPr>
          <a:xfrm>
            <a:off x="6874240" y="1847854"/>
            <a:ext cx="5177927" cy="4351338"/>
          </a:xfrm>
        </p:spPr>
        <p:txBody>
          <a:bodyPr>
            <a:normAutofit/>
          </a:bodyPr>
          <a:lstStyle/>
          <a:p>
            <a:r>
              <a:rPr lang="uk-UA" sz="2400" b="1" i="1" dirty="0">
                <a:latin typeface="Times New Roman" panose="02020603050405020304" pitchFamily="18" charset="0"/>
                <a:cs typeface="Times New Roman" panose="02020603050405020304" pitchFamily="18" charset="0"/>
              </a:rPr>
              <a:t>1-й етап </a:t>
            </a:r>
            <a:r>
              <a:rPr lang="uk-UA" sz="2400" dirty="0">
                <a:latin typeface="Times New Roman" panose="02020603050405020304" pitchFamily="18" charset="0"/>
                <a:cs typeface="Times New Roman" panose="02020603050405020304" pitchFamily="18" charset="0"/>
              </a:rPr>
              <a:t>– визначення реляційних відношень між окремими компонентами розробленої концептуальної моделі;</a:t>
            </a:r>
          </a:p>
          <a:p>
            <a:r>
              <a:rPr lang="uk-UA" sz="2400" b="1" i="1" dirty="0">
                <a:latin typeface="Times New Roman" panose="02020603050405020304" pitchFamily="18" charset="0"/>
                <a:cs typeface="Times New Roman" panose="02020603050405020304" pitchFamily="18" charset="0"/>
              </a:rPr>
              <a:t>2-й етап </a:t>
            </a:r>
            <a:r>
              <a:rPr lang="uk-UA" sz="2400" dirty="0">
                <a:latin typeface="Times New Roman" panose="02020603050405020304" pitchFamily="18" charset="0"/>
                <a:cs typeface="Times New Roman" panose="02020603050405020304" pitchFamily="18" charset="0"/>
              </a:rPr>
              <a:t>– </a:t>
            </a:r>
            <a:r>
              <a:rPr lang="uk-UA" sz="2400" dirty="0">
                <a:solidFill>
                  <a:srgbClr val="000000"/>
                </a:solidFill>
                <a:latin typeface="Times New Roman" panose="02020603050405020304" pitchFamily="18" charset="0"/>
                <a:ea typeface="Times New Roman" panose="02020603050405020304" pitchFamily="18" charset="0"/>
              </a:rPr>
              <a:t>кількісне визначення вагомості реляційних зв'язків між визначальними класифікаційними ознаками і реалізується експертним рейтинговим оцінюванням альтернативних варіантів з використанням методів ранжування і попарних порівнянь.</a:t>
            </a:r>
            <a:endParaRPr lang="uk-UA"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15</a:t>
            </a:fld>
            <a:endParaRPr lang="uk-UA" sz="32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90"/>
            <a:ext cx="10515600" cy="1133168"/>
          </a:xfrm>
        </p:spPr>
        <p:txBody>
          <a:bodyPr>
            <a:normAutofit fontScale="90000"/>
          </a:bodyPr>
          <a:lstStyle/>
          <a:p>
            <a:r>
              <a:rPr lang="uk-UA" dirty="0">
                <a:latin typeface="Times New Roman" panose="02020603050405020304" pitchFamily="18" charset="0"/>
                <a:cs typeface="Times New Roman" panose="02020603050405020304" pitchFamily="18" charset="0"/>
              </a:rPr>
              <a:t>Визначенні вагомості реляційних зв'язків між вирішальними динамічними показниками СОУ</a:t>
            </a:r>
          </a:p>
        </p:txBody>
      </p:sp>
      <p:sp>
        <p:nvSpPr>
          <p:cNvPr id="3" name="Content Placeholder 2"/>
          <p:cNvSpPr>
            <a:spLocks noGrp="1"/>
          </p:cNvSpPr>
          <p:nvPr>
            <p:ph idx="1"/>
          </p:nvPr>
        </p:nvSpPr>
        <p:spPr>
          <a:xfrm>
            <a:off x="838200" y="1388128"/>
            <a:ext cx="10515600" cy="1339505"/>
          </a:xfrm>
        </p:spPr>
        <p:txBody>
          <a:bodyPr>
            <a:noAutofit/>
          </a:bodyPr>
          <a:lstStyle/>
          <a:p>
            <a:pPr marL="0" indent="0">
              <a:buNone/>
            </a:pPr>
            <a:r>
              <a:rPr lang="uk-UA" sz="2200" dirty="0">
                <a:latin typeface="Times New Roman" panose="02020603050405020304" pitchFamily="18" charset="0"/>
                <a:cs typeface="Times New Roman" panose="02020603050405020304" pitchFamily="18" charset="0"/>
              </a:rPr>
              <a:t>При залученні експертів було проведено опитування оцінок ефективності поєднання значень вирішальних динамічних показників наведеними методами із визначенням степенів узгодженості (1 – експерти дають однакові оцінки, 0 – думки експертів неузгоджені):</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16</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838200" y="2820318"/>
                <a:ext cx="5121925" cy="35801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ранжування:</a:t>
                </a:r>
              </a:p>
              <a:p>
                <a:pPr marL="0" indent="0">
                  <a:buNone/>
                </a:pPr>
                <a:endParaRPr lang="uk-UA" sz="2400" b="1" i="1"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 де:</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1" i="1">
                          <a:latin typeface="Cambria Math" panose="02040503050406030204" pitchFamily="18" charset="0"/>
                        </a:rPr>
                        <m:t>𝝎</m:t>
                      </m:r>
                      <m:r>
                        <a:rPr lang="uk-UA" sz="2400" b="1" i="1">
                          <a:latin typeface="Cambria Math" panose="02040503050406030204" pitchFamily="18" charset="0"/>
                        </a:rPr>
                        <m:t>=</m:t>
                      </m:r>
                      <m:r>
                        <a:rPr lang="uk-UA" sz="2400" b="1" i="1">
                          <a:latin typeface="Cambria Math" panose="02040503050406030204" pitchFamily="18" charset="0"/>
                        </a:rPr>
                        <m:t>𝟎</m:t>
                      </m:r>
                      <m:r>
                        <a:rPr lang="uk-UA" sz="2400" b="1" i="1">
                          <a:latin typeface="Cambria Math" panose="02040503050406030204" pitchFamily="18" charset="0"/>
                        </a:rPr>
                        <m:t>,</m:t>
                      </m:r>
                      <m:r>
                        <a:rPr lang="uk-UA" sz="2400" b="1" i="1">
                          <a:latin typeface="Cambria Math" panose="02040503050406030204" pitchFamily="18" charset="0"/>
                        </a:rPr>
                        <m:t>𝟖𝟓</m:t>
                      </m:r>
                    </m:oMath>
                  </m:oMathPara>
                </a14:m>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2820318"/>
                <a:ext cx="5121925" cy="3580103"/>
              </a:xfrm>
              <a:prstGeom prst="rect">
                <a:avLst/>
              </a:prstGeom>
              <a:blipFill>
                <a:blip r:embed="rId2"/>
                <a:stretch>
                  <a:fillRect t="-2385"/>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6231875" y="2820318"/>
                <a:ext cx="5121925" cy="3580104"/>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парних порівнянь:</a:t>
                </a:r>
              </a:p>
              <a:p>
                <a:pPr marL="0" indent="0">
                  <a:buNone/>
                </a:pPr>
                <a:endParaRPr lang="uk-UA" sz="2400" dirty="0">
                  <a:latin typeface="Times New Roman" panose="02020603050405020304" pitchFamily="18" charset="0"/>
                  <a:cs typeface="Times New Roman" panose="02020603050405020304" pitchFamily="18" charset="0"/>
                </a:endParaRPr>
              </a:p>
              <a:p>
                <a:pPr marL="0" indent="0">
                  <a:buNone/>
                </a:pPr>
                <a:r>
                  <a:rPr lang="uk-UA" sz="2400" dirty="0">
                    <a:latin typeface="Times New Roman" panose="02020603050405020304" pitchFamily="18" charset="0"/>
                    <a:cs typeface="Times New Roman" panose="02020603050405020304" pitchFamily="18" charset="0"/>
                  </a:rPr>
                  <a:t>                                                , </a:t>
                </a:r>
                <a:r>
                  <a:rPr lang="uk-UA" sz="2400" i="1" dirty="0">
                    <a:latin typeface="Times New Roman" panose="02020603050405020304" pitchFamily="18" charset="0"/>
                    <a:cs typeface="Times New Roman" panose="02020603050405020304" pitchFamily="18" charset="0"/>
                  </a:rPr>
                  <a:t>де:</a:t>
                </a:r>
                <a:endParaRPr lang="uk-UA" sz="2400" dirty="0">
                  <a:latin typeface="Times New Roman" panose="02020603050405020304" pitchFamily="18" charset="0"/>
                  <a:cs typeface="Times New Roman" panose="02020603050405020304" pitchFamily="18" charset="0"/>
                </a:endParaRP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ea typeface="Times New Roman" panose="02020603050405020304" pitchFamily="18" charset="0"/>
                  </a:rPr>
                  <a:t>число </a:t>
                </a:r>
                <a:r>
                  <a:rPr lang="uk-UA"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sz="2400" dirty="0">
                    <a:latin typeface="Times New Roman" panose="02020603050405020304" pitchFamily="18" charset="0"/>
                    <a:ea typeface="Times New Roman" panose="02020603050405020304" pitchFamily="18" charset="0"/>
                  </a:rPr>
                  <a:t> поєднань по </a:t>
                </a:r>
                <a:r>
                  <a:rPr lang="uk-UA" sz="2400" i="1" dirty="0">
                    <a:latin typeface="Times New Roman" panose="02020603050405020304" pitchFamily="18" charset="0"/>
                    <a:ea typeface="Times New Roman" panose="02020603050405020304" pitchFamily="18" charset="0"/>
                  </a:rPr>
                  <a:t>r</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1" i="1">
                          <a:latin typeface="Cambria Math" panose="02040503050406030204" pitchFamily="18" charset="0"/>
                        </a:rPr>
                        <m:t>𝜸</m:t>
                      </m:r>
                      <m:r>
                        <a:rPr lang="uk-UA" sz="2400" b="1" i="1">
                          <a:latin typeface="Cambria Math" panose="02040503050406030204" pitchFamily="18" charset="0"/>
                        </a:rPr>
                        <m:t>=</m:t>
                      </m:r>
                      <m:r>
                        <a:rPr lang="uk-UA" sz="2400" b="1" i="1">
                          <a:latin typeface="Cambria Math" panose="02040503050406030204" pitchFamily="18" charset="0"/>
                        </a:rPr>
                        <m:t>𝟎</m:t>
                      </m:r>
                      <m:r>
                        <a:rPr lang="uk-UA" sz="2400" b="1" i="1">
                          <a:latin typeface="Cambria Math" panose="02040503050406030204" pitchFamily="18" charset="0"/>
                        </a:rPr>
                        <m:t>,</m:t>
                      </m:r>
                      <m:r>
                        <a:rPr lang="uk-UA" sz="2400" b="1" i="1">
                          <a:latin typeface="Cambria Math" panose="02040503050406030204" pitchFamily="18" charset="0"/>
                        </a:rPr>
                        <m:t>𝟕𝟖</m:t>
                      </m:r>
                    </m:oMath>
                  </m:oMathPara>
                </a14:m>
                <a:endParaRPr lang="uk-UA" sz="2400" i="1" dirty="0">
                  <a:latin typeface="Times New Roman" panose="02020603050405020304" pitchFamily="18" charset="0"/>
                  <a:cs typeface="Times New Roman" panose="020206030504050203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231875" y="2820318"/>
                <a:ext cx="5121925" cy="3580104"/>
              </a:xfrm>
              <a:prstGeom prst="rect">
                <a:avLst/>
              </a:prstGeom>
              <a:blipFill>
                <a:blip r:embed="rId3"/>
                <a:stretch>
                  <a:fillRect t="-2385" r="-357"/>
                </a:stretch>
              </a:blipFill>
            </p:spPr>
            <p:txBody>
              <a:bodyPr/>
              <a:lstStyle/>
              <a:p>
                <a:r>
                  <a:rPr lang="uk-UA">
                    <a:noFill/>
                  </a:rPr>
                  <a:t> </a:t>
                </a:r>
              </a:p>
            </p:txBody>
          </p:sp>
        </mc:Fallback>
      </mc:AlternateContent>
      <p:pic>
        <p:nvPicPr>
          <p:cNvPr id="12" name="Picture 11"/>
          <p:cNvPicPr>
            <a:picLocks noChangeAspect="1"/>
          </p:cNvPicPr>
          <p:nvPr/>
        </p:nvPicPr>
        <p:blipFill>
          <a:blip r:embed="rId4"/>
          <a:stretch>
            <a:fillRect/>
          </a:stretch>
        </p:blipFill>
        <p:spPr>
          <a:xfrm>
            <a:off x="2552651" y="3630727"/>
            <a:ext cx="1626920" cy="719080"/>
          </a:xfrm>
          <a:prstGeom prst="rect">
            <a:avLst/>
          </a:prstGeom>
        </p:spPr>
      </p:pic>
      <p:pic>
        <p:nvPicPr>
          <p:cNvPr id="15" name="Picture 14"/>
          <p:cNvPicPr>
            <a:picLocks noChangeAspect="1"/>
          </p:cNvPicPr>
          <p:nvPr/>
        </p:nvPicPr>
        <p:blipFill>
          <a:blip r:embed="rId5"/>
          <a:stretch>
            <a:fillRect/>
          </a:stretch>
        </p:blipFill>
        <p:spPr>
          <a:xfrm>
            <a:off x="892717" y="4478104"/>
            <a:ext cx="985406" cy="719080"/>
          </a:xfrm>
          <a:prstGeom prst="rect">
            <a:avLst/>
          </a:prstGeom>
        </p:spPr>
      </p:pic>
      <p:pic>
        <p:nvPicPr>
          <p:cNvPr id="16" name="Picture 15"/>
          <p:cNvPicPr>
            <a:picLocks noChangeAspect="1"/>
          </p:cNvPicPr>
          <p:nvPr/>
        </p:nvPicPr>
        <p:blipFill>
          <a:blip r:embed="rId6"/>
          <a:stretch>
            <a:fillRect/>
          </a:stretch>
        </p:blipFill>
        <p:spPr>
          <a:xfrm>
            <a:off x="1932639" y="4478104"/>
            <a:ext cx="2396933" cy="719080"/>
          </a:xfrm>
          <a:prstGeom prst="rect">
            <a:avLst/>
          </a:prstGeom>
        </p:spPr>
      </p:pic>
      <p:pic>
        <p:nvPicPr>
          <p:cNvPr id="18" name="Picture 17"/>
          <p:cNvPicPr>
            <a:picLocks noChangeAspect="1"/>
          </p:cNvPicPr>
          <p:nvPr/>
        </p:nvPicPr>
        <p:blipFill>
          <a:blip r:embed="rId7"/>
          <a:stretch>
            <a:fillRect/>
          </a:stretch>
        </p:blipFill>
        <p:spPr>
          <a:xfrm>
            <a:off x="4340589" y="4642534"/>
            <a:ext cx="1500847" cy="390220"/>
          </a:xfrm>
          <a:prstGeom prst="rect">
            <a:avLst/>
          </a:prstGeom>
        </p:spPr>
      </p:pic>
      <p:pic>
        <p:nvPicPr>
          <p:cNvPr id="22" name="Picture 21"/>
          <p:cNvPicPr>
            <a:picLocks noChangeAspect="1"/>
          </p:cNvPicPr>
          <p:nvPr/>
        </p:nvPicPr>
        <p:blipFill>
          <a:blip r:embed="rId8"/>
          <a:stretch>
            <a:fillRect/>
          </a:stretch>
        </p:blipFill>
        <p:spPr>
          <a:xfrm>
            <a:off x="7937349" y="3235531"/>
            <a:ext cx="2046228" cy="1198505"/>
          </a:xfrm>
          <a:prstGeom prst="rect">
            <a:avLst/>
          </a:prstGeom>
        </p:spPr>
      </p:pic>
      <p:pic>
        <p:nvPicPr>
          <p:cNvPr id="23" name="Picture 22"/>
          <p:cNvPicPr>
            <a:picLocks noChangeAspect="1"/>
          </p:cNvPicPr>
          <p:nvPr/>
        </p:nvPicPr>
        <p:blipFill>
          <a:blip r:embed="rId9"/>
          <a:stretch>
            <a:fillRect/>
          </a:stretch>
        </p:blipFill>
        <p:spPr>
          <a:xfrm>
            <a:off x="6571352" y="4534428"/>
            <a:ext cx="1464125" cy="679772"/>
          </a:xfrm>
          <a:prstGeom prst="rect">
            <a:avLst/>
          </a:prstGeom>
        </p:spPr>
      </p:pic>
    </p:spTree>
    <p:extLst>
      <p:ext uri="{BB962C8B-B14F-4D97-AF65-F5344CB8AC3E}">
        <p14:creationId xmlns:p14="http://schemas.microsoft.com/office/powerpoint/2010/main" val="348644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Мультиагентний підхід до автоматизації динамічного оперативного керування</a:t>
            </a:r>
          </a:p>
        </p:txBody>
      </p:sp>
      <p:sp>
        <p:nvSpPr>
          <p:cNvPr id="3" name="Content Placeholder 2"/>
          <p:cNvSpPr>
            <a:spLocks noGrp="1"/>
          </p:cNvSpPr>
          <p:nvPr>
            <p:ph idx="1"/>
          </p:nvPr>
        </p:nvSpPr>
        <p:spPr/>
        <p:txBody>
          <a:bodyPr/>
          <a:lstStyle/>
          <a:p>
            <a:endParaRPr lang="uk-UA">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17</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33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91"/>
            <a:ext cx="12192000"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конфігурація</a:t>
            </a:r>
          </a:p>
        </p:txBody>
      </p:sp>
      <p:pic>
        <p:nvPicPr>
          <p:cNvPr id="5" name="Content Placeholder 4"/>
          <p:cNvPicPr>
            <a:picLocks noGrp="1" noChangeAspect="1"/>
          </p:cNvPicPr>
          <p:nvPr>
            <p:ph idx="1"/>
          </p:nvPr>
        </p:nvPicPr>
        <p:blipFill>
          <a:blip r:embed="rId2"/>
          <a:stretch>
            <a:fillRect/>
          </a:stretch>
        </p:blipFill>
        <p:spPr>
          <a:xfrm>
            <a:off x="89053" y="903383"/>
            <a:ext cx="8663215" cy="5651653"/>
          </a:xfrm>
          <a:prstGeom prst="rect">
            <a:avLst/>
          </a:prstGeom>
        </p:spPr>
      </p:pic>
      <p:sp>
        <p:nvSpPr>
          <p:cNvPr id="4" name="Slide Number Placeholder 3"/>
          <p:cNvSpPr>
            <a:spLocks noGrp="1"/>
          </p:cNvSpPr>
          <p:nvPr>
            <p:ph type="sldNum" sz="quarter" idx="12"/>
          </p:nvPr>
        </p:nvSpPr>
        <p:spPr/>
        <p:txBody>
          <a:bodyPr/>
          <a:lstStyle/>
          <a:p>
            <a:fld id="{CD436E90-D44F-4CFB-9713-FEF5A904B1E3}" type="slidenum">
              <a:rPr lang="uk-UA" sz="3200" smtClean="0"/>
              <a:t>18</a:t>
            </a:fld>
            <a:endParaRPr lang="uk-UA" sz="3200" dirty="0"/>
          </a:p>
        </p:txBody>
      </p:sp>
    </p:spTree>
    <p:extLst>
      <p:ext uri="{BB962C8B-B14F-4D97-AF65-F5344CB8AC3E}">
        <p14:creationId xmlns:p14="http://schemas.microsoft.com/office/powerpoint/2010/main" val="266104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91"/>
            <a:ext cx="11111023"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система</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19</a:t>
            </a:fld>
            <a:endParaRPr lang="uk-UA" sz="3200" dirty="0"/>
          </a:p>
        </p:txBody>
      </p:sp>
      <p:pic>
        <p:nvPicPr>
          <p:cNvPr id="7" name="Content Placeholder 6"/>
          <p:cNvPicPr>
            <a:picLocks noGrp="1" noChangeAspect="1"/>
          </p:cNvPicPr>
          <p:nvPr>
            <p:ph idx="1"/>
          </p:nvPr>
        </p:nvPicPr>
        <p:blipFill>
          <a:blip r:embed="rId2"/>
          <a:stretch>
            <a:fillRect/>
          </a:stretch>
        </p:blipFill>
        <p:spPr>
          <a:xfrm>
            <a:off x="457200" y="815248"/>
            <a:ext cx="6562478" cy="5906231"/>
          </a:xfrm>
          <a:prstGeom prst="rect">
            <a:avLst/>
          </a:prstGeom>
        </p:spPr>
      </p:pic>
    </p:spTree>
    <p:extLst>
      <p:ext uri="{BB962C8B-B14F-4D97-AF65-F5344CB8AC3E}">
        <p14:creationId xmlns:p14="http://schemas.microsoft.com/office/powerpoint/2010/main" val="172917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Ієрархія рівнів та задач керування ГВС</a:t>
            </a:r>
          </a:p>
        </p:txBody>
      </p:sp>
      <p:sp>
        <p:nvSpPr>
          <p:cNvPr id="3" name="Content Placeholder 2"/>
          <p:cNvSpPr>
            <a:spLocks noGrp="1"/>
          </p:cNvSpPr>
          <p:nvPr>
            <p:ph idx="1"/>
          </p:nvPr>
        </p:nvSpPr>
        <p:spPr/>
        <p:txBody>
          <a:bodyPr/>
          <a:lstStyle/>
          <a:p>
            <a:endParaRPr lang="uk-UA">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6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70" y="144791"/>
            <a:ext cx="11876183" cy="932183"/>
          </a:xfrm>
        </p:spPr>
        <p:txBody>
          <a:bodyPr>
            <a:normAutofit fontScale="90000"/>
          </a:bodyPr>
          <a:lstStyle/>
          <a:p>
            <a:r>
              <a:rPr lang="uk-UA" sz="4000" dirty="0">
                <a:latin typeface="Times New Roman" panose="02020603050405020304" pitchFamily="18" charset="0"/>
                <a:cs typeface="Times New Roman" panose="02020603050405020304" pitchFamily="18" charset="0"/>
              </a:rPr>
              <a:t>Система підтримки прийняття рішень на основі ГІМАС для автоматизації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20</a:t>
            </a:fld>
            <a:endParaRPr lang="uk-UA" sz="3200" dirty="0"/>
          </a:p>
        </p:txBody>
      </p:sp>
      <p:pic>
        <p:nvPicPr>
          <p:cNvPr id="6" name="Content Placeholder 5"/>
          <p:cNvPicPr>
            <a:picLocks noGrp="1" noChangeAspect="1"/>
          </p:cNvPicPr>
          <p:nvPr>
            <p:ph idx="1"/>
          </p:nvPr>
        </p:nvPicPr>
        <p:blipFill>
          <a:blip r:embed="rId2"/>
          <a:stretch>
            <a:fillRect/>
          </a:stretch>
        </p:blipFill>
        <p:spPr>
          <a:xfrm>
            <a:off x="476162" y="1178806"/>
            <a:ext cx="5627184" cy="5542673"/>
          </a:xfrm>
          <a:prstGeom prst="rect">
            <a:avLst/>
          </a:prstGeom>
        </p:spPr>
      </p:pic>
    </p:spTree>
    <p:extLst>
      <p:ext uri="{BB962C8B-B14F-4D97-AF65-F5344CB8AC3E}">
        <p14:creationId xmlns:p14="http://schemas.microsoft.com/office/powerpoint/2010/main" val="349284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30"/>
            <a:ext cx="10515600" cy="747574"/>
          </a:xfrm>
        </p:spPr>
        <p:txBody>
          <a:bodyPr>
            <a:normAutofit/>
          </a:bodyPr>
          <a:lstStyle/>
          <a:p>
            <a:r>
              <a:rPr lang="uk-UA" sz="4000" dirty="0">
                <a:latin typeface="Times New Roman" panose="02020603050405020304" pitchFamily="18" charset="0"/>
                <a:cs typeface="Times New Roman" panose="02020603050405020304" pitchFamily="18" charset="0"/>
              </a:rPr>
              <a:t>Алгоритми роботи СППР на основі ГІМАС</a:t>
            </a:r>
          </a:p>
        </p:txBody>
      </p:sp>
      <p:sp>
        <p:nvSpPr>
          <p:cNvPr id="3" name="Content Placeholder 2"/>
          <p:cNvSpPr>
            <a:spLocks noGrp="1"/>
          </p:cNvSpPr>
          <p:nvPr>
            <p:ph idx="1"/>
          </p:nvPr>
        </p:nvSpPr>
        <p:spPr>
          <a:xfrm>
            <a:off x="110169" y="1112704"/>
            <a:ext cx="6786390" cy="5608775"/>
          </a:xfrm>
        </p:spPr>
        <p:txBody>
          <a:bodyPr>
            <a:noAutofit/>
          </a:bodyPr>
          <a:lstStyle/>
          <a:p>
            <a:pPr marL="0" indent="0">
              <a:buNone/>
            </a:pPr>
            <a:r>
              <a:rPr lang="uk-UA" sz="1800" dirty="0">
                <a:latin typeface="Times New Roman" panose="02020603050405020304" pitchFamily="18" charset="0"/>
                <a:cs typeface="Times New Roman" panose="02020603050405020304" pitchFamily="18" charset="0"/>
              </a:rPr>
              <a:t>Алгоритм налаштування системи (синтезу структури ГІМАС):</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Додавання користувачем вирішальних динамічних показників синтезованої системи та наборів їх значень, що утворюють класифікатор.</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Задавання користувачем послідовності налаштування класифікаційних ознак згідно із ЛПН ВДП.</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Додавання користувачем додаткових обмежень, що можуть накладатися на будь-якому етапі відповідно до ЛПН ВДП.</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Введення користувачем отриманих від експертів даних щодо кількісного визначення вагомості реляційних зв'язків між визначальними класифікаційними ознаками та обмеженнями, а також їх обробка методами експертного рейтингового оцінювання альтернативних варіантів.</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Автоматична генерація структури ГІМАС та ініціалізація АОП з усіма необхідними для функціонування ФСІА для кожної класифікаційної ознаки та, за наявності, кожного обмеження.</a:t>
            </a:r>
          </a:p>
          <a:p>
            <a:pPr marL="514350" indent="-514350">
              <a:buFont typeface="+mj-lt"/>
              <a:buAutoNum type="arabicPeriod"/>
            </a:pPr>
            <a:r>
              <a:rPr lang="uk-UA" sz="1800" dirty="0">
                <a:latin typeface="Times New Roman" panose="02020603050405020304" pitchFamily="18" charset="0"/>
                <a:cs typeface="Times New Roman" panose="02020603050405020304" pitchFamily="18" charset="0"/>
              </a:rPr>
              <a:t>Зберігання структури та налаштувань системи для повторного використання.</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21</a:t>
            </a:fld>
            <a:endParaRPr lang="uk-UA" sz="32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7072828" y="1112704"/>
            <a:ext cx="4913523" cy="5608775"/>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1800" dirty="0">
                <a:latin typeface="Times New Roman" panose="02020603050405020304" pitchFamily="18" charset="0"/>
                <a:cs typeface="Times New Roman" panose="02020603050405020304" pitchFamily="18" charset="0"/>
              </a:rPr>
              <a:t>Алгоритм використання системи для знаходження значень вирішальних динамічних показників об’єкта керування:</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Введення користувачем або зчитування з заданої інформаційної підсистеми значень показників та обмежень, що є вхідними згідно з ЛПН.</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Реалізація ітераційної процедури ДОК, для вибору значень ВДП, що найкращим чином задовольняють вхідним значенням та обмеженням.</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Виведення результату у зручній для користувача графічній формі.</a:t>
            </a:r>
          </a:p>
        </p:txBody>
      </p:sp>
    </p:spTree>
    <p:extLst>
      <p:ext uri="{BB962C8B-B14F-4D97-AF65-F5344CB8AC3E}">
        <p14:creationId xmlns:p14="http://schemas.microsoft.com/office/powerpoint/2010/main" val="396360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29" y="365129"/>
            <a:ext cx="11016867" cy="901811"/>
          </a:xfrm>
        </p:spPr>
        <p:txBody>
          <a:bodyPr>
            <a:normAutofit fontScale="90000"/>
          </a:bodyPr>
          <a:lstStyle/>
          <a:p>
            <a:r>
              <a:rPr lang="uk-UA" dirty="0">
                <a:latin typeface="Times New Roman" panose="02020603050405020304" pitchFamily="18" charset="0"/>
                <a:cs typeface="Times New Roman" panose="02020603050405020304" pitchFamily="18" charset="0"/>
              </a:rPr>
              <a:t>Імітаційне моделювання роботи ГВС із системою динамічного оперативного керування</a:t>
            </a:r>
          </a:p>
        </p:txBody>
      </p:sp>
      <p:sp>
        <p:nvSpPr>
          <p:cNvPr id="3" name="Content Placeholder 2"/>
          <p:cNvSpPr>
            <a:spLocks noGrp="1"/>
          </p:cNvSpPr>
          <p:nvPr>
            <p:ph idx="1"/>
          </p:nvPr>
        </p:nvSpPr>
        <p:spPr>
          <a:xfrm>
            <a:off x="672028" y="1531344"/>
            <a:ext cx="11016867" cy="4601551"/>
          </a:xfrm>
        </p:spPr>
        <p:txBody>
          <a:bodyPr>
            <a:noAutofit/>
          </a:bodyPr>
          <a:lstStyle/>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Задавання значень вимог та обмежень для тестових ГВС:</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обчислювальна потужність апаратного забезпечення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архітектура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структурно-компонувальна схема;</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матриця часу переміщень АТМ;</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властиві види невизначеностей для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Ініціалізація СППР вибору значень показників СОУ на основі ГІМАС та налаштування усіх необхідних компонентів.</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Визначення значень показників СОУ для обраних тестових ГВС за допомогою синтезованої ГІМАС.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Розробка моделі ГВС з обраним методом динамічного керування.</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Розв’язання тестових задач на основі наборів технологічних операцій, що можуть бути виконані на тестових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Вибір критеріїв оптимальності та інтерпретація отриманих результатів.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22</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96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44887" y="1068635"/>
            <a:ext cx="8347113" cy="1116057"/>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4. Структурно компонувальні схеми:</a:t>
            </a:r>
            <a:endParaRPr lang="en-US" sz="2000" b="1" i="1" dirty="0">
              <a:latin typeface="Times New Roman" panose="02020603050405020304" pitchFamily="18" charset="0"/>
              <a:cs typeface="Times New Roman" panose="02020603050405020304" pitchFamily="18" charset="0"/>
            </a:endParaRPr>
          </a:p>
          <a:p>
            <a:pPr marL="0" indent="0">
              <a:lnSpc>
                <a:spcPct val="100000"/>
              </a:lnSpc>
              <a:buNone/>
            </a:pPr>
            <a:r>
              <a:rPr lang="uk-UA" sz="2000" dirty="0">
                <a:latin typeface="Times New Roman" panose="02020603050405020304" pitchFamily="18" charset="0"/>
                <a:cs typeface="Times New Roman" panose="02020603050405020304" pitchFamily="18" charset="0"/>
              </a:rPr>
              <a:t>М1 – ГВМ токарних операцій; М2 – ГВМ свердлильних операцій; </a:t>
            </a: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uk-UA" sz="2000" dirty="0">
                <a:latin typeface="Times New Roman" panose="02020603050405020304" pitchFamily="18" charset="0"/>
                <a:cs typeface="Times New Roman" panose="02020603050405020304" pitchFamily="18" charset="0"/>
              </a:rPr>
              <a:t>М3 – ГВМ фрезерувальних операцій; М4 – ГВМ штампувальних операцій;</a:t>
            </a:r>
          </a:p>
        </p:txBody>
      </p:sp>
      <p:sp>
        <p:nvSpPr>
          <p:cNvPr id="2" name="Title 1"/>
          <p:cNvSpPr>
            <a:spLocks noGrp="1"/>
          </p:cNvSpPr>
          <p:nvPr>
            <p:ph type="title"/>
          </p:nvPr>
        </p:nvSpPr>
        <p:spPr>
          <a:xfrm>
            <a:off x="319489" y="288010"/>
            <a:ext cx="11523644" cy="780625"/>
          </a:xfrm>
        </p:spPr>
        <p:txBody>
          <a:bodyPr/>
          <a:lstStyle/>
          <a:p>
            <a:r>
              <a:rPr lang="uk-UA" dirty="0">
                <a:latin typeface="Times New Roman" panose="02020603050405020304" pitchFamily="18" charset="0"/>
                <a:cs typeface="Times New Roman" panose="02020603050405020304" pitchFamily="18" charset="0"/>
              </a:rPr>
              <a:t>Визначення вимог та обмежень тестових ГВС</a:t>
            </a:r>
          </a:p>
        </p:txBody>
      </p:sp>
      <p:sp>
        <p:nvSpPr>
          <p:cNvPr id="3" name="Content Placeholder 2"/>
          <p:cNvSpPr>
            <a:spLocks noGrp="1"/>
          </p:cNvSpPr>
          <p:nvPr>
            <p:ph idx="1"/>
          </p:nvPr>
        </p:nvSpPr>
        <p:spPr>
          <a:xfrm>
            <a:off x="319489" y="1068635"/>
            <a:ext cx="3525398" cy="5177928"/>
          </a:xfrm>
        </p:spPr>
        <p:txBody>
          <a:bodyPr>
            <a:noAutofit/>
          </a:body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1. Обчислювальна потужність апаратного забезпечення СОУ:</a:t>
            </a:r>
          </a:p>
          <a:p>
            <a:pPr lvl="1">
              <a:lnSpc>
                <a:spcPct val="100000"/>
              </a:lnSpc>
            </a:pPr>
            <a:r>
              <a:rPr lang="uk-UA" sz="2000" dirty="0">
                <a:latin typeface="Times New Roman" panose="02020603050405020304" pitchFamily="18" charset="0"/>
                <a:cs typeface="Times New Roman" panose="02020603050405020304" pitchFamily="18" charset="0"/>
              </a:rPr>
              <a:t> </a:t>
            </a:r>
            <a:r>
              <a:rPr lang="uk-UA" sz="2000" i="1" dirty="0">
                <a:latin typeface="Times New Roman" panose="02020603050405020304" pitchFamily="18" charset="0"/>
                <a:cs typeface="Times New Roman" panose="02020603050405020304" pitchFamily="18" charset="0"/>
              </a:rPr>
              <a:t>висока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buNone/>
            </a:pPr>
            <a:r>
              <a:rPr lang="uk-UA" sz="2000" b="1" i="1" dirty="0">
                <a:latin typeface="Times New Roman" panose="02020603050405020304" pitchFamily="18" charset="0"/>
                <a:cs typeface="Times New Roman" panose="02020603050405020304" pitchFamily="18" charset="0"/>
              </a:rPr>
              <a:t>2. Архітектура СОУ:</a:t>
            </a:r>
          </a:p>
          <a:p>
            <a:pPr lvl="1">
              <a:lnSpc>
                <a:spcPct val="100000"/>
              </a:lnSpc>
            </a:pPr>
            <a:r>
              <a:rPr lang="uk-UA" sz="2000" i="1" dirty="0">
                <a:latin typeface="Times New Roman" panose="02020603050405020304" pitchFamily="18" charset="0"/>
                <a:cs typeface="Times New Roman" panose="02020603050405020304" pitchFamily="18" charset="0"/>
              </a:rPr>
              <a:t>централізована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spcAft>
                <a:spcPts val="0"/>
              </a:spcAft>
              <a:buNone/>
            </a:pPr>
            <a:r>
              <a:rPr lang="uk-UA" sz="20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Невизначеності характерні для ГВС:</a:t>
            </a:r>
          </a:p>
          <a:p>
            <a:pPr lvl="1">
              <a:lnSpc>
                <a:spcPct val="100000"/>
              </a:lnSpc>
            </a:pP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невизначеності, що </a:t>
            </a:r>
            <a:r>
              <a:rPr lang="uk-UA"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пов’язані з ресурсами (несправність автономних транспортних модулів</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2000" dirty="0">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8475284" y="6356354"/>
            <a:ext cx="3006168"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23</a:t>
            </a:fld>
            <a:endParaRPr lang="uk-UA"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732752" y="2272828"/>
            <a:ext cx="6431837" cy="246909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860626017"/>
              </p:ext>
            </p:extLst>
          </p:nvPr>
        </p:nvGraphicFramePr>
        <p:xfrm>
          <a:off x="4732752" y="4856300"/>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862009302"/>
                    </a:ext>
                  </a:extLst>
                </a:gridCol>
                <a:gridCol w="467360">
                  <a:extLst>
                    <a:ext uri="{9D8B030D-6E8A-4147-A177-3AD203B41FA5}">
                      <a16:colId xmlns:a16="http://schemas.microsoft.com/office/drawing/2014/main" val="3355384192"/>
                    </a:ext>
                  </a:extLst>
                </a:gridCol>
                <a:gridCol w="429260">
                  <a:extLst>
                    <a:ext uri="{9D8B030D-6E8A-4147-A177-3AD203B41FA5}">
                      <a16:colId xmlns:a16="http://schemas.microsoft.com/office/drawing/2014/main" val="238738610"/>
                    </a:ext>
                  </a:extLst>
                </a:gridCol>
                <a:gridCol w="429260">
                  <a:extLst>
                    <a:ext uri="{9D8B030D-6E8A-4147-A177-3AD203B41FA5}">
                      <a16:colId xmlns:a16="http://schemas.microsoft.com/office/drawing/2014/main" val="2260607"/>
                    </a:ext>
                  </a:extLst>
                </a:gridCol>
                <a:gridCol w="429260">
                  <a:extLst>
                    <a:ext uri="{9D8B030D-6E8A-4147-A177-3AD203B41FA5}">
                      <a16:colId xmlns:a16="http://schemas.microsoft.com/office/drawing/2014/main" val="1698289144"/>
                    </a:ext>
                  </a:extLst>
                </a:gridCol>
                <a:gridCol w="429260">
                  <a:extLst>
                    <a:ext uri="{9D8B030D-6E8A-4147-A177-3AD203B41FA5}">
                      <a16:colId xmlns:a16="http://schemas.microsoft.com/office/drawing/2014/main" val="3181741497"/>
                    </a:ext>
                  </a:extLst>
                </a:gridCol>
              </a:tblGrid>
              <a:tr h="251460">
                <a:tc>
                  <a:txBody>
                    <a:bodyPr/>
                    <a:lstStyle/>
                    <a:p>
                      <a:pP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391353"/>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25213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34826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35901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421167"/>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88073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74043643"/>
              </p:ext>
            </p:extLst>
          </p:nvPr>
        </p:nvGraphicFramePr>
        <p:xfrm>
          <a:off x="8512829" y="4851713"/>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50389674"/>
                    </a:ext>
                  </a:extLst>
                </a:gridCol>
                <a:gridCol w="467360">
                  <a:extLst>
                    <a:ext uri="{9D8B030D-6E8A-4147-A177-3AD203B41FA5}">
                      <a16:colId xmlns:a16="http://schemas.microsoft.com/office/drawing/2014/main" val="22149256"/>
                    </a:ext>
                  </a:extLst>
                </a:gridCol>
                <a:gridCol w="429260">
                  <a:extLst>
                    <a:ext uri="{9D8B030D-6E8A-4147-A177-3AD203B41FA5}">
                      <a16:colId xmlns:a16="http://schemas.microsoft.com/office/drawing/2014/main" val="3809967194"/>
                    </a:ext>
                  </a:extLst>
                </a:gridCol>
                <a:gridCol w="429260">
                  <a:extLst>
                    <a:ext uri="{9D8B030D-6E8A-4147-A177-3AD203B41FA5}">
                      <a16:colId xmlns:a16="http://schemas.microsoft.com/office/drawing/2014/main" val="938601805"/>
                    </a:ext>
                  </a:extLst>
                </a:gridCol>
                <a:gridCol w="429260">
                  <a:extLst>
                    <a:ext uri="{9D8B030D-6E8A-4147-A177-3AD203B41FA5}">
                      <a16:colId xmlns:a16="http://schemas.microsoft.com/office/drawing/2014/main" val="4003948502"/>
                    </a:ext>
                  </a:extLst>
                </a:gridCol>
                <a:gridCol w="429260">
                  <a:extLst>
                    <a:ext uri="{9D8B030D-6E8A-4147-A177-3AD203B41FA5}">
                      <a16:colId xmlns:a16="http://schemas.microsoft.com/office/drawing/2014/main" val="1763114149"/>
                    </a:ext>
                  </a:extLst>
                </a:gridCol>
              </a:tblGrid>
              <a:tr h="251460">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085758"/>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48951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33250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80530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802316"/>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262017"/>
                  </a:ext>
                </a:extLst>
              </a:tr>
            </a:tbl>
          </a:graphicData>
        </a:graphic>
      </p:graphicFrame>
    </p:spTree>
    <p:extLst>
      <p:ext uri="{BB962C8B-B14F-4D97-AF65-F5344CB8AC3E}">
        <p14:creationId xmlns:p14="http://schemas.microsoft.com/office/powerpoint/2010/main" val="294927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42" y="144791"/>
            <a:ext cx="11729893" cy="670457"/>
          </a:xfrm>
        </p:spPr>
        <p:txBody>
          <a:bodyPr>
            <a:normAutofit/>
          </a:bodyPr>
          <a:lstStyle/>
          <a:p>
            <a:r>
              <a:rPr lang="uk-UA" sz="4000" dirty="0">
                <a:latin typeface="Times New Roman" panose="02020603050405020304" pitchFamily="18" charset="0"/>
                <a:cs typeface="Times New Roman" panose="02020603050405020304" pitchFamily="18" charset="0"/>
              </a:rPr>
              <a:t>Програмний комплекс СППР на основі ГІМАС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24</a:t>
            </a:fld>
            <a:endParaRPr lang="uk-UA" sz="3200" dirty="0"/>
          </a:p>
        </p:txBody>
      </p:sp>
      <p:pic>
        <p:nvPicPr>
          <p:cNvPr id="6" name="Content Placeholder 5"/>
          <p:cNvPicPr>
            <a:picLocks noGrp="1" noChangeAspect="1"/>
          </p:cNvPicPr>
          <p:nvPr>
            <p:ph idx="1"/>
          </p:nvPr>
        </p:nvPicPr>
        <p:blipFill>
          <a:blip r:embed="rId3"/>
          <a:stretch>
            <a:fillRect/>
          </a:stretch>
        </p:blipFill>
        <p:spPr>
          <a:xfrm>
            <a:off x="245443" y="815248"/>
            <a:ext cx="8700254" cy="5740637"/>
          </a:xfrm>
          <a:prstGeom prst="rect">
            <a:avLst/>
          </a:prstGeom>
        </p:spPr>
      </p:pic>
      <p:sp>
        <p:nvSpPr>
          <p:cNvPr id="9" name="Rectangle 8"/>
          <p:cNvSpPr/>
          <p:nvPr/>
        </p:nvSpPr>
        <p:spPr>
          <a:xfrm>
            <a:off x="9044848" y="795442"/>
            <a:ext cx="3147151" cy="5864875"/>
          </a:xfrm>
          <a:prstGeom prst="rect">
            <a:avLst/>
          </a:prstGeom>
        </p:spPr>
        <p:txBody>
          <a:bodyPr wrap="square">
            <a:spAutoFit/>
          </a:bodyPr>
          <a:lstStyle/>
          <a:p>
            <a:pPr>
              <a:lnSpc>
                <a:spcPct val="150000"/>
              </a:lnSpc>
              <a:spcAft>
                <a:spcPts val="0"/>
              </a:spcAft>
            </a:pPr>
            <a:r>
              <a:rPr lang="uk-UA"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Результати роботи СППР</a:t>
            </a:r>
          </a:p>
          <a:p>
            <a:pPr>
              <a:lnSpc>
                <a:spcPct val="150000"/>
              </a:lnSpc>
              <a:spcAft>
                <a:spcPts val="0"/>
              </a:spcAft>
            </a:pPr>
            <a:endParaRPr lang="uk-UA" sz="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Підхід до динамічного керування: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прогностично-реактивний.</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Стратегія динамічного керування: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корекція плану.</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Політика вибору часу перепланування: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подієва. </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на основі мультиагентних систем.</a:t>
            </a:r>
            <a:endParaRPr lang="uk-UA"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0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Модель ГВС з методом оперативної диспетчеризації на основі мультиагентної системи</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25</a:t>
            </a:fld>
            <a:endParaRPr lang="uk-UA" sz="3200" dirty="0"/>
          </a:p>
        </p:txBody>
      </p:sp>
      <mc:AlternateContent xmlns:mc="http://schemas.openxmlformats.org/markup-compatibility/2006" xmlns:a14="http://schemas.microsoft.com/office/drawing/2010/main">
        <mc:Choice Requires="a14">
          <p:sp>
            <p:nvSpPr>
              <p:cNvPr id="9" name="Rectangle 8"/>
              <p:cNvSpPr/>
              <p:nvPr/>
            </p:nvSpPr>
            <p:spPr>
              <a:xfrm>
                <a:off x="6197496" y="1227626"/>
                <a:ext cx="5994504" cy="5124480"/>
              </a:xfrm>
              <a:prstGeom prst="rect">
                <a:avLst/>
              </a:prstGeom>
            </p:spPr>
            <p:txBody>
              <a:bodyPr wrap="square">
                <a:spAutoFit/>
              </a:bodyPr>
              <a:lstStyle/>
              <a:p>
                <a:pPr>
                  <a:lnSpc>
                    <a:spcPct val="150000"/>
                  </a:lnSpc>
                  <a:spcAft>
                    <a:spcPts val="0"/>
                  </a:spcAft>
                </a:pPr>
                <a:r>
                  <a:rPr lang="uk-UA" sz="2000" dirty="0">
                    <a:latin typeface="Times New Roman" panose="02020603050405020304" pitchFamily="18" charset="0"/>
                    <a:cs typeface="Times New Roman" panose="02020603050405020304" pitchFamily="18" charset="0"/>
                  </a:rPr>
                  <a:t>Мультиагентна модель ГВС:</a:t>
                </a:r>
              </a:p>
              <a:p>
                <a:pP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uk-UA" sz="2000" i="1" smtClean="0">
                              <a:latin typeface="Cambria Math" panose="02040503050406030204" pitchFamily="18" charset="0"/>
                            </a:rPr>
                          </m:ctrlPr>
                        </m:sSubPr>
                        <m:e>
                          <m:r>
                            <a:rPr lang="uk-UA" sz="2000" i="1">
                              <a:latin typeface="Cambria Math" panose="02040503050406030204" pitchFamily="18" charset="0"/>
                            </a:rPr>
                            <m:t>𝑀𝐴𝑆</m:t>
                          </m:r>
                        </m:e>
                        <m:sub>
                          <m:r>
                            <a:rPr lang="uk-UA" sz="2000" i="1">
                              <a:latin typeface="Cambria Math" panose="02040503050406030204" pitchFamily="18" charset="0"/>
                            </a:rPr>
                            <m:t>ГВС</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𝑎𝑔</m:t>
                              </m:r>
                            </m:e>
                            <m:sub>
                              <m:r>
                                <a:rPr lang="uk-UA" sz="2000" i="1">
                                  <a:latin typeface="Cambria Math" panose="02040503050406030204" pitchFamily="18" charset="0"/>
                                </a:rPr>
                                <m:t>М</m:t>
                              </m:r>
                            </m:sub>
                          </m:sSub>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АТМ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ГВМ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З</m:t>
                              </m:r>
                            </m:sub>
                            <m:sup>
                              <m:r>
                                <a:rPr lang="uk-UA" sz="2000" i="1">
                                  <a:latin typeface="Cambria Math" panose="02040503050406030204" pitchFamily="18" charset="0"/>
                                </a:rPr>
                                <m:t>∗</m:t>
                              </m:r>
                            </m:sup>
                          </m:sSubSup>
                          <m:r>
                            <a:rPr lang="uk-UA" sz="2000" i="1">
                              <a:latin typeface="Cambria Math" panose="02040503050406030204" pitchFamily="18" charset="0"/>
                            </a:rPr>
                            <m:t>, </m:t>
                          </m:r>
                          <m:r>
                            <a:rPr lang="uk-UA" sz="2000" i="1">
                              <a:latin typeface="Cambria Math" panose="02040503050406030204" pitchFamily="18" charset="0"/>
                            </a:rPr>
                            <m:t>𝑆</m:t>
                          </m:r>
                          <m:r>
                            <a:rPr lang="uk-UA" sz="2000" i="1">
                              <a:latin typeface="Cambria Math" panose="02040503050406030204" pitchFamily="18" charset="0"/>
                            </a:rPr>
                            <m:t>, </m:t>
                          </m:r>
                          <m:r>
                            <a:rPr lang="uk-UA" sz="2000" i="1">
                              <a:latin typeface="Cambria Math" panose="02040503050406030204" pitchFamily="18" charset="0"/>
                            </a:rPr>
                            <m:t>𝑒𝑛𝑣</m:t>
                          </m:r>
                        </m:e>
                      </m:d>
                      <m:r>
                        <a:rPr lang="uk-UA" sz="2000" i="1">
                          <a:latin typeface="Cambria Math" panose="02040503050406030204" pitchFamily="18" charset="0"/>
                        </a:rPr>
                        <m:t>, </m:t>
                      </m:r>
                    </m:oMath>
                  </m:oMathPara>
                </a14:m>
                <a:endParaRPr lang="uk-UA" sz="2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sz="2000" i="1" dirty="0">
                    <a:effectLst/>
                    <a:latin typeface="Times New Roman" panose="02020603050405020304" pitchFamily="18" charset="0"/>
                    <a:ea typeface="Times New Roman" panose="02020603050405020304" pitchFamily="18" charset="0"/>
                    <a:cs typeface="Times New Roman" panose="02020603050405020304" pitchFamily="18" charset="0"/>
                  </a:rPr>
                  <a:t>де:</a:t>
                </a:r>
              </a:p>
              <a:p>
                <a:pPr marL="342900" indent="-342900" defTabSz="914377">
                  <a:lnSpc>
                    <a:spcPct val="90000"/>
                  </a:lnSpc>
                  <a:spcBef>
                    <a:spcPts val="1000"/>
                  </a:spcBef>
                  <a:buFont typeface="Arial" panose="020B0604020202020204" pitchFamily="34" charset="0"/>
                  <a:buChar char="•"/>
                </a:pPr>
                <a:r>
                  <a:rPr lang="uk-UA" sz="2000" dirty="0">
                    <a:latin typeface="Times New Roman" panose="02020603050405020304" pitchFamily="18" charset="0"/>
                    <a:cs typeface="Times New Roman" panose="02020603050405020304" pitchFamily="18" charset="0"/>
                  </a:rPr>
                  <a:t>agМ – агент-менеджер;</a:t>
                </a:r>
              </a:p>
              <a:p>
                <a:pPr marL="342900" indent="-342900" defTabSz="914377">
                  <a:lnSpc>
                    <a:spcPct val="90000"/>
                  </a:lnSpc>
                  <a:spcBef>
                    <a:spcPts val="1000"/>
                  </a:spcBef>
                  <a:buFont typeface="Arial" panose="020B0604020202020204" pitchFamily="34" charset="0"/>
                  <a:buChar char="•"/>
                </a:pPr>
                <a:r>
                  <a:rPr lang="uk-UA" sz="2000" dirty="0">
                    <a:latin typeface="Times New Roman" panose="02020603050405020304" pitchFamily="18" charset="0"/>
                    <a:cs typeface="Times New Roman" panose="02020603050405020304" pitchFamily="18" charset="0"/>
                  </a:rPr>
                  <a:t>ag*АТМ – метаагент системи АТМ:</a:t>
                </a:r>
              </a:p>
              <a:p>
                <a:pPr marL="800100" lvl="1" indent="-342900" defTabSz="914377">
                  <a:lnSpc>
                    <a:spcPct val="90000"/>
                  </a:lnSpc>
                  <a:spcBef>
                    <a:spcPts val="1000"/>
                  </a:spcBef>
                  <a:buFont typeface="Wingdings" panose="05000000000000000000" pitchFamily="2" charset="2"/>
                  <a:buChar char="§"/>
                </a:pPr>
                <a:r>
                  <a:rPr lang="uk-UA" sz="2000" dirty="0">
                    <a:latin typeface="Times New Roman" panose="02020603050405020304" pitchFamily="18" charset="0"/>
                    <a:cs typeface="Times New Roman" panose="02020603050405020304" pitchFamily="18" charset="0"/>
                  </a:rPr>
                  <a:t>agДАТМ – агент диспетчеризації АТМ;</a:t>
                </a:r>
              </a:p>
              <a:p>
                <a:pPr marL="800100" lvl="1" indent="-342900" defTabSz="914377">
                  <a:lnSpc>
                    <a:spcPct val="90000"/>
                  </a:lnSpc>
                  <a:spcBef>
                    <a:spcPts val="1000"/>
                  </a:spcBef>
                  <a:buFont typeface="Wingdings" panose="05000000000000000000" pitchFamily="2" charset="2"/>
                  <a:buChar char="§"/>
                </a:pPr>
                <a:r>
                  <a:rPr lang="uk-UA" sz="2000" dirty="0">
                    <a:latin typeface="Times New Roman" panose="02020603050405020304" pitchFamily="18" charset="0"/>
                    <a:cs typeface="Times New Roman" panose="02020603050405020304" pitchFamily="18" charset="0"/>
                  </a:rPr>
                  <a:t>agРАТМ – агент ресурсів АТМ;</a:t>
                </a:r>
              </a:p>
              <a:p>
                <a:pPr marL="342900" indent="-342900" defTabSz="914377">
                  <a:lnSpc>
                    <a:spcPct val="90000"/>
                  </a:lnSpc>
                  <a:spcBef>
                    <a:spcPts val="1000"/>
                  </a:spcBef>
                  <a:buFont typeface="Arial" panose="020B0604020202020204" pitchFamily="34" charset="0"/>
                  <a:buChar char="•"/>
                </a:pPr>
                <a:r>
                  <a:rPr lang="uk-UA" sz="2000" dirty="0">
                    <a:latin typeface="Times New Roman" panose="02020603050405020304" pitchFamily="18" charset="0"/>
                    <a:cs typeface="Times New Roman" panose="02020603050405020304" pitchFamily="18" charset="0"/>
                  </a:rPr>
                  <a:t>ag*ГВМ – метаагент системи ГВМ:</a:t>
                </a:r>
              </a:p>
              <a:p>
                <a:pPr marL="800100" lvl="1" indent="-342900" defTabSz="914377">
                  <a:lnSpc>
                    <a:spcPct val="90000"/>
                  </a:lnSpc>
                  <a:spcBef>
                    <a:spcPts val="1000"/>
                  </a:spcBef>
                  <a:buFont typeface="Wingdings" panose="05000000000000000000" pitchFamily="2" charset="2"/>
                  <a:buChar char="§"/>
                </a:pPr>
                <a:r>
                  <a:rPr lang="uk-UA" sz="2000" dirty="0">
                    <a:latin typeface="Times New Roman" panose="02020603050405020304" pitchFamily="18" charset="0"/>
                    <a:cs typeface="Times New Roman" panose="02020603050405020304" pitchFamily="18" charset="0"/>
                  </a:rPr>
                  <a:t>agДГВМ – агент диспетчеризації ГВМ;</a:t>
                </a:r>
              </a:p>
              <a:p>
                <a:pPr marL="800100" lvl="1" indent="-342900" defTabSz="914377">
                  <a:lnSpc>
                    <a:spcPct val="90000"/>
                  </a:lnSpc>
                  <a:spcBef>
                    <a:spcPts val="1000"/>
                  </a:spcBef>
                  <a:buFont typeface="Wingdings" panose="05000000000000000000" pitchFamily="2" charset="2"/>
                  <a:buChar char="§"/>
                </a:pPr>
                <a:r>
                  <a:rPr lang="uk-UA" sz="2000" dirty="0">
                    <a:latin typeface="Times New Roman" panose="02020603050405020304" pitchFamily="18" charset="0"/>
                    <a:cs typeface="Times New Roman" panose="02020603050405020304" pitchFamily="18" charset="0"/>
                  </a:rPr>
                  <a:t>agДГВМ – агент ресурсів ГВМ;</a:t>
                </a:r>
              </a:p>
              <a:p>
                <a:pPr marL="342900" indent="-342900" defTabSz="914377">
                  <a:lnSpc>
                    <a:spcPct val="90000"/>
                  </a:lnSpc>
                  <a:spcBef>
                    <a:spcPts val="1000"/>
                  </a:spcBef>
                  <a:buFont typeface="Arial" panose="020B0604020202020204" pitchFamily="34" charset="0"/>
                  <a:buChar char="•"/>
                </a:pPr>
                <a:r>
                  <a:rPr lang="uk-UA" sz="2000" dirty="0">
                    <a:latin typeface="Times New Roman" panose="02020603050405020304" pitchFamily="18" charset="0"/>
                    <a:cs typeface="Times New Roman" panose="02020603050405020304" pitchFamily="18" charset="0"/>
                  </a:rPr>
                  <a:t>ag*З – метаагент системи замовлення:</a:t>
                </a:r>
              </a:p>
              <a:p>
                <a:pPr marL="800100" lvl="1" indent="-342900" defTabSz="914377">
                  <a:lnSpc>
                    <a:spcPct val="90000"/>
                  </a:lnSpc>
                  <a:spcBef>
                    <a:spcPts val="1000"/>
                  </a:spcBef>
                  <a:buFont typeface="Wingdings" panose="05000000000000000000" pitchFamily="2" charset="2"/>
                  <a:buChar char="§"/>
                </a:pPr>
                <a:r>
                  <a:rPr lang="uk-UA" sz="2000" dirty="0">
                    <a:latin typeface="Times New Roman" panose="02020603050405020304" pitchFamily="18" charset="0"/>
                    <a:cs typeface="Times New Roman" panose="02020603050405020304" pitchFamily="18" charset="0"/>
                  </a:rPr>
                  <a:t>agО - ag</a:t>
                </a:r>
                <a:r>
                  <a:rPr lang="en-US" sz="2000" dirty="0">
                    <a:latin typeface="Times New Roman" panose="02020603050405020304" pitchFamily="18" charset="0"/>
                    <a:cs typeface="Times New Roman" panose="02020603050405020304" pitchFamily="18" charset="0"/>
                  </a:rPr>
                  <a:t>N</a:t>
                </a:r>
                <a:r>
                  <a:rPr lang="uk-UA" sz="2000" dirty="0">
                    <a:latin typeface="Times New Roman" panose="02020603050405020304" pitchFamily="18" charset="0"/>
                    <a:cs typeface="Times New Roman" panose="02020603050405020304" pitchFamily="18" charset="0"/>
                  </a:rPr>
                  <a:t> – агенти операцій.</a:t>
                </a:r>
              </a:p>
            </p:txBody>
          </p:sp>
        </mc:Choice>
        <mc:Fallback xmlns="">
          <p:sp>
            <p:nvSpPr>
              <p:cNvPr id="9" name="Rectangle 8"/>
              <p:cNvSpPr>
                <a:spLocks noRot="1" noChangeAspect="1" noMove="1" noResize="1" noEditPoints="1" noAdjustHandles="1" noChangeArrowheads="1" noChangeShapeType="1" noTextEdit="1"/>
              </p:cNvSpPr>
              <p:nvPr/>
            </p:nvSpPr>
            <p:spPr>
              <a:xfrm>
                <a:off x="6197496" y="1227626"/>
                <a:ext cx="5994504" cy="5124480"/>
              </a:xfrm>
              <a:prstGeom prst="rect">
                <a:avLst/>
              </a:prstGeom>
              <a:blipFill>
                <a:blip r:embed="rId3"/>
                <a:stretch>
                  <a:fillRect l="-1119" b="-1189"/>
                </a:stretch>
              </a:blipFill>
            </p:spPr>
            <p:txBody>
              <a:bodyPr/>
              <a:lstStyle/>
              <a:p>
                <a:r>
                  <a:rPr lang="uk-UA">
                    <a:noFill/>
                  </a:rPr>
                  <a:t> </a:t>
                </a:r>
              </a:p>
            </p:txBody>
          </p:sp>
        </mc:Fallback>
      </mc:AlternateContent>
      <p:pic>
        <p:nvPicPr>
          <p:cNvPr id="7" name="Content Placeholder 6"/>
          <p:cNvPicPr>
            <a:picLocks noGrp="1" noChangeAspect="1"/>
          </p:cNvPicPr>
          <p:nvPr>
            <p:ph idx="1"/>
          </p:nvPr>
        </p:nvPicPr>
        <p:blipFill>
          <a:blip r:embed="rId4"/>
          <a:stretch>
            <a:fillRect/>
          </a:stretch>
        </p:blipFill>
        <p:spPr>
          <a:xfrm>
            <a:off x="565784" y="1227626"/>
            <a:ext cx="5218071" cy="5493853"/>
          </a:xfrm>
          <a:prstGeom prst="rect">
            <a:avLst/>
          </a:prstGeom>
        </p:spPr>
      </p:pic>
    </p:spTree>
    <p:extLst>
      <p:ext uri="{BB962C8B-B14F-4D97-AF65-F5344CB8AC3E}">
        <p14:creationId xmlns:p14="http://schemas.microsoft.com/office/powerpoint/2010/main" val="1549806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Модель ГВС з методом оперативної диспетчеризації на основі мультиагентної системи</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26</a:t>
            </a:fld>
            <a:endParaRPr lang="uk-UA" sz="3200" dirty="0"/>
          </a:p>
        </p:txBody>
      </p:sp>
      <p:pic>
        <p:nvPicPr>
          <p:cNvPr id="6" name="Content Placeholder 5"/>
          <p:cNvPicPr>
            <a:picLocks noGrp="1" noChangeAspect="1"/>
          </p:cNvPicPr>
          <p:nvPr>
            <p:ph idx="1"/>
          </p:nvPr>
        </p:nvPicPr>
        <p:blipFill>
          <a:blip r:embed="rId3"/>
          <a:stretch>
            <a:fillRect/>
          </a:stretch>
        </p:blipFill>
        <p:spPr>
          <a:xfrm>
            <a:off x="389514" y="1227625"/>
            <a:ext cx="4969782" cy="5429711"/>
          </a:xfrm>
          <a:prstGeom prst="rect">
            <a:avLst/>
          </a:prstGeom>
        </p:spPr>
      </p:pic>
    </p:spTree>
    <p:extLst>
      <p:ext uri="{BB962C8B-B14F-4D97-AF65-F5344CB8AC3E}">
        <p14:creationId xmlns:p14="http://schemas.microsoft.com/office/powerpoint/2010/main" val="551266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4" name="Slide Number Placeholder 3"/>
          <p:cNvSpPr>
            <a:spLocks noGrp="1"/>
          </p:cNvSpPr>
          <p:nvPr>
            <p:ph type="sldNum" sz="quarter" idx="12"/>
          </p:nvPr>
        </p:nvSpPr>
        <p:spPr/>
        <p:txBody>
          <a:bodyPr/>
          <a:lstStyle/>
          <a:p>
            <a:fld id="{CD436E90-D44F-4CFB-9713-FEF5A904B1E3}" type="slidenum">
              <a:rPr lang="uk-UA" sz="3200" smtClean="0"/>
              <a:t>27</a:t>
            </a:fld>
            <a:endParaRPr lang="uk-UA" sz="3200" dirty="0"/>
          </a:p>
        </p:txBody>
      </p:sp>
      <p:pic>
        <p:nvPicPr>
          <p:cNvPr id="11" name="Content Placeholder 10"/>
          <p:cNvPicPr>
            <a:picLocks noGrp="1" noChangeAspect="1"/>
          </p:cNvPicPr>
          <p:nvPr>
            <p:ph idx="1"/>
          </p:nvPr>
        </p:nvPicPr>
        <p:blipFill rotWithShape="1">
          <a:blip r:embed="rId2"/>
          <a:srcRect l="25332" t="2020" r="25138" b="11547"/>
          <a:stretch/>
        </p:blipFill>
        <p:spPr>
          <a:xfrm>
            <a:off x="198508" y="3271329"/>
            <a:ext cx="3733800" cy="3450970"/>
          </a:xfrm>
          <a:prstGeom prst="rect">
            <a:avLst/>
          </a:prstGeom>
        </p:spPr>
      </p:pic>
      <p:pic>
        <p:nvPicPr>
          <p:cNvPr id="13" name="Picture 12"/>
          <p:cNvPicPr>
            <a:picLocks noChangeAspect="1"/>
          </p:cNvPicPr>
          <p:nvPr/>
        </p:nvPicPr>
        <p:blipFill rotWithShape="1">
          <a:blip r:embed="rId3"/>
          <a:srcRect l="25041" r="24410" b="10834"/>
          <a:stretch/>
        </p:blipFill>
        <p:spPr>
          <a:xfrm>
            <a:off x="3932308" y="3271329"/>
            <a:ext cx="3658518" cy="3450423"/>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556820715"/>
              </p:ext>
            </p:extLst>
          </p:nvPr>
        </p:nvGraphicFramePr>
        <p:xfrm>
          <a:off x="7590826" y="3270782"/>
          <a:ext cx="4376155" cy="2905126"/>
        </p:xfrm>
        <a:graphic>
          <a:graphicData uri="http://schemas.openxmlformats.org/drawingml/2006/table">
            <a:tbl>
              <a:tblPr firstRow="1" firstCol="1" bandRow="1"/>
              <a:tblGrid>
                <a:gridCol w="332814">
                  <a:extLst>
                    <a:ext uri="{9D8B030D-6E8A-4147-A177-3AD203B41FA5}">
                      <a16:colId xmlns:a16="http://schemas.microsoft.com/office/drawing/2014/main" val="2753237984"/>
                    </a:ext>
                  </a:extLst>
                </a:gridCol>
                <a:gridCol w="828686">
                  <a:extLst>
                    <a:ext uri="{9D8B030D-6E8A-4147-A177-3AD203B41FA5}">
                      <a16:colId xmlns:a16="http://schemas.microsoft.com/office/drawing/2014/main" val="3648784516"/>
                    </a:ext>
                  </a:extLst>
                </a:gridCol>
                <a:gridCol w="1302840">
                  <a:extLst>
                    <a:ext uri="{9D8B030D-6E8A-4147-A177-3AD203B41FA5}">
                      <a16:colId xmlns:a16="http://schemas.microsoft.com/office/drawing/2014/main" val="783531369"/>
                    </a:ext>
                  </a:extLst>
                </a:gridCol>
                <a:gridCol w="877326">
                  <a:extLst>
                    <a:ext uri="{9D8B030D-6E8A-4147-A177-3AD203B41FA5}">
                      <a16:colId xmlns:a16="http://schemas.microsoft.com/office/drawing/2014/main" val="1291297993"/>
                    </a:ext>
                  </a:extLst>
                </a:gridCol>
                <a:gridCol w="1034489">
                  <a:extLst>
                    <a:ext uri="{9D8B030D-6E8A-4147-A177-3AD203B41FA5}">
                      <a16:colId xmlns:a16="http://schemas.microsoft.com/office/drawing/2014/main" val="413904023"/>
                    </a:ext>
                  </a:extLst>
                </a:gridCol>
              </a:tblGrid>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Відстань</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Час очікування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Частота запитів</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Пріоритет</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293507"/>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74764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Середньо 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220788"/>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022778"/>
                  </a:ext>
                </a:extLst>
              </a:tr>
              <a:tr h="157734">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846049"/>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134509"/>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98228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700026"/>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26</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200141"/>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27</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170606"/>
                  </a:ext>
                </a:extLst>
              </a:tr>
            </a:tbl>
          </a:graphicData>
        </a:graphic>
      </p:graphicFrame>
    </p:spTree>
    <p:extLst>
      <p:ext uri="{BB962C8B-B14F-4D97-AF65-F5344CB8AC3E}">
        <p14:creationId xmlns:p14="http://schemas.microsoft.com/office/powerpoint/2010/main" val="410230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35770276"/>
              </p:ext>
            </p:extLst>
          </p:nvPr>
        </p:nvGraphicFramePr>
        <p:xfrm>
          <a:off x="838200" y="3271778"/>
          <a:ext cx="4845501" cy="3084576"/>
        </p:xfrm>
        <a:graphic>
          <a:graphicData uri="http://schemas.openxmlformats.org/drawingml/2006/table">
            <a:tbl>
              <a:tblPr firstRow="1" firstCol="1" bandRow="1"/>
              <a:tblGrid>
                <a:gridCol w="938848">
                  <a:extLst>
                    <a:ext uri="{9D8B030D-6E8A-4147-A177-3AD203B41FA5}">
                      <a16:colId xmlns:a16="http://schemas.microsoft.com/office/drawing/2014/main" val="208138934"/>
                    </a:ext>
                  </a:extLst>
                </a:gridCol>
                <a:gridCol w="627698">
                  <a:extLst>
                    <a:ext uri="{9D8B030D-6E8A-4147-A177-3AD203B41FA5}">
                      <a16:colId xmlns:a16="http://schemas.microsoft.com/office/drawing/2014/main" val="676783080"/>
                    </a:ext>
                  </a:extLst>
                </a:gridCol>
                <a:gridCol w="842010">
                  <a:extLst>
                    <a:ext uri="{9D8B030D-6E8A-4147-A177-3AD203B41FA5}">
                      <a16:colId xmlns:a16="http://schemas.microsoft.com/office/drawing/2014/main" val="3427147202"/>
                    </a:ext>
                  </a:extLst>
                </a:gridCol>
                <a:gridCol w="570548">
                  <a:extLst>
                    <a:ext uri="{9D8B030D-6E8A-4147-A177-3AD203B41FA5}">
                      <a16:colId xmlns:a16="http://schemas.microsoft.com/office/drawing/2014/main" val="1077028122"/>
                    </a:ext>
                  </a:extLst>
                </a:gridCol>
                <a:gridCol w="548322">
                  <a:extLst>
                    <a:ext uri="{9D8B030D-6E8A-4147-A177-3AD203B41FA5}">
                      <a16:colId xmlns:a16="http://schemas.microsoft.com/office/drawing/2014/main" val="415153877"/>
                    </a:ext>
                  </a:extLst>
                </a:gridCol>
                <a:gridCol w="1318075">
                  <a:extLst>
                    <a:ext uri="{9D8B030D-6E8A-4147-A177-3AD203B41FA5}">
                      <a16:colId xmlns:a16="http://schemas.microsoft.com/office/drawing/2014/main" val="4141263217"/>
                    </a:ext>
                  </a:extLst>
                </a:gridCol>
              </a:tblGrid>
              <a:tr h="0">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Приклад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MAS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MFCFS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Зменшення періоду обробки,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512547"/>
                  </a:ext>
                </a:extLst>
              </a:tr>
              <a:tr h="2019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333666"/>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9.04</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525670"/>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-1.61</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878351"/>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11.32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987972"/>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12.54</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459670"/>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74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25.73</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742933"/>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061622"/>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21.32</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039900"/>
                  </a:ext>
                </a:extLst>
              </a:tr>
            </a:tbl>
          </a:graphicData>
        </a:graphic>
      </p:graphicFrame>
      <p:sp>
        <p:nvSpPr>
          <p:cNvPr id="4" name="Slide Number Placeholder 3"/>
          <p:cNvSpPr>
            <a:spLocks noGrp="1"/>
          </p:cNvSpPr>
          <p:nvPr>
            <p:ph type="sldNum" sz="quarter" idx="12"/>
          </p:nvPr>
        </p:nvSpPr>
        <p:spPr/>
        <p:txBody>
          <a:bodyPr/>
          <a:lstStyle/>
          <a:p>
            <a:fld id="{CD436E90-D44F-4CFB-9713-FEF5A904B1E3}" type="slidenum">
              <a:rPr lang="uk-UA" sz="3200" smtClean="0"/>
              <a:t>28</a:t>
            </a:fld>
            <a:endParaRPr lang="uk-UA" sz="3200" dirty="0"/>
          </a:p>
        </p:txBody>
      </p:sp>
      <p:pic>
        <p:nvPicPr>
          <p:cNvPr id="7" name="Диаграмма 3"/>
          <p:cNvPicPr/>
          <p:nvPr/>
        </p:nvPicPr>
        <p:blipFill>
          <a:blip r:embed="rId2" cstate="print">
            <a:grayscl/>
          </a:blip>
          <a:srcRect/>
          <a:stretch>
            <a:fillRect/>
          </a:stretch>
        </p:blipFill>
        <p:spPr bwMode="auto">
          <a:xfrm>
            <a:off x="6468738" y="3271778"/>
            <a:ext cx="4885062" cy="3084576"/>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223207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16777"/>
            <a:ext cx="10515600" cy="663116"/>
          </a:xfrm>
        </p:spPr>
        <p:txBody>
          <a:bodyPr>
            <a:normAutofit fontScale="90000"/>
          </a:bodyPr>
          <a:lstStyle/>
          <a:p>
            <a:r>
              <a:rPr lang="uk-UA" dirty="0"/>
              <a:t>Висновки</a:t>
            </a:r>
          </a:p>
        </p:txBody>
      </p:sp>
      <p:sp>
        <p:nvSpPr>
          <p:cNvPr id="3" name="Content Placeholder 2"/>
          <p:cNvSpPr>
            <a:spLocks noGrp="1"/>
          </p:cNvSpPr>
          <p:nvPr>
            <p:ph idx="1"/>
          </p:nvPr>
        </p:nvSpPr>
        <p:spPr>
          <a:xfrm>
            <a:off x="108853" y="585334"/>
            <a:ext cx="11887204" cy="5975354"/>
          </a:xfrm>
        </p:spPr>
        <p:txBody>
          <a:bodyPr>
            <a:noAutofit/>
          </a:bodyPr>
          <a:lstStyle/>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 На основі проведеного структурно-функціонального аналізу СОУ ГВС, що включав визначення основних функцій, відповідних модулів та узагальнених показників роботи в умовах невизначеності,  було створено формалізовану модель процесу ДОК. Це дозволило синтезувати структуру системи динамічного оперативного керування (СДОК), у якій СОУ є об’єктом керування. Для здійснення динамічного керування СОУ вперше запропоновано включити модуль корекції ВДП СОУ, що на основі даних оперативного та статистичного обліку дозволяє підвищити ефективність роботи шляхом вибору раціональних значень ВДП для налаштування відповідних модулів.</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При розробці  інформаційного забезпечення процесу розв’язання задачі автоматизації процесу ДОК, на основі отриманої формалізованої моделі та узагальнених показників ДОК, було створено класифікатор вирішальних динамічних показників СОУ та їх можливих значень. Класифікатор включає наступні показники: підхід до оперативного планування, стратегія перепланування, політика вибору часу перепланування та метод диспетчеризації. На основі отриманого класифікатора було побудовано логічну послідовність налаштування ВДП, що дозволяє вирішити задачу формування коректної черговості ітераційних процедур при здійсненні автоматизованого 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Створено концептуальну модель СОУ як об’єкта керування на основі Ф-функції. Така формалізація дає змогу визначати склад та закономірності організації окремих компонентів в єдину систему при здійснені ДОК. Представлено отриману модель у вигляді повного функціонального орграфа СОУ, що дозволяє встановлювати відповідність множини складових процесів динамічного керування, що відбувається у просторових координатах СОУ у відповідні часові інтервали. </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Результати аналізу особливостей задачі автоматизованого ДОК вказують на її багатоваріантність,  слабку формалізованість зв’язків її компонентів, наявність елементів нечіткості, що разом із відсутністю існуючих ефективних моделей дозволяє зробити висновок про необхідність використання сучасних інтелектуальних технологій. Зокрема було обґрунтовано застосування, наступних методів: нечітке логічне виведення, експертні системи, інтелектуалізовані агенти та мультиагентні системи.</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Було розроблено підхід до автоматизації динамічного оперативного керування, що дозволяє шляхом багатоітераційного перебирання значень ВДП із використанням побудованої концептуальної моделі обрати такі з них, які здатні адекватно задовольняти властивостям та обмеженням певної ГВС. Запропонований підхід до автоматизації відрізняється створенням строгої узагальненої моделі вибору СОУ, що базується на гнучких інтелектуалізованих мультиагентних конфігураціях  агентно-орієнтованих підсистем для кожної властивості.</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29</a:t>
            </a:fld>
            <a:endParaRPr lang="uk-UA" sz="3200" dirty="0"/>
          </a:p>
        </p:txBody>
      </p:sp>
    </p:spTree>
    <p:extLst>
      <p:ext uri="{BB962C8B-B14F-4D97-AF65-F5344CB8AC3E}">
        <p14:creationId xmlns:p14="http://schemas.microsoft.com/office/powerpoint/2010/main" val="286378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36"/>
            <a:ext cx="10515600" cy="1325563"/>
          </a:xfrm>
        </p:spPr>
        <p:txBody>
          <a:bodyPr>
            <a:normAutofit/>
          </a:bodyPr>
          <a:lstStyle/>
          <a:p>
            <a:r>
              <a:rPr lang="uk-UA" sz="4000" dirty="0">
                <a:latin typeface="Times New Roman" panose="02020603050405020304" pitchFamily="18" charset="0"/>
                <a:cs typeface="Times New Roman" panose="02020603050405020304" pitchFamily="18" charset="0"/>
              </a:rPr>
              <a:t>Структурно-функціональний аналіз системи оперативного управління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99889"/>
                <a:ext cx="10515600" cy="4351338"/>
              </a:xfrm>
            </p:spPr>
            <p:txBody>
              <a:bodyPr>
                <a:noAutofit/>
              </a:bodyPr>
              <a:lstStyle/>
              <a:p>
                <a:pPr marL="0" indent="0">
                  <a:buNone/>
                </a:pPr>
                <a:r>
                  <a:rPr lang="uk-UA" sz="1800" dirty="0">
                    <a:latin typeface="Times New Roman" panose="02020603050405020304" pitchFamily="18" charset="0"/>
                    <a:cs typeface="Times New Roman" panose="02020603050405020304" pitchFamily="18" charset="0"/>
                  </a:rPr>
                  <a:t>Основні функції системи оперативного управління ГВС в умовах невизначеності:</a:t>
                </a:r>
                <a:endParaRPr lang="uk-UA" sz="1800" b="0" i="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1800" b="0" i="0" smtClean="0">
                          <a:latin typeface="Cambria Math" panose="02040503050406030204" pitchFamily="18" charset="0"/>
                        </a:rPr>
                        <m:t> </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СОУ</m:t>
                          </m:r>
                        </m:sub>
                      </m:sSub>
                      <m:r>
                        <a:rPr lang="uk-UA" sz="1800" i="1">
                          <a:latin typeface="Cambria Math" panose="02040503050406030204" pitchFamily="18" charset="0"/>
                        </a:rPr>
                        <m:t>→</m:t>
                      </m:r>
                      <m:d>
                        <m:dPr>
                          <m:begChr m:val="{"/>
                          <m:endChr m:val="}"/>
                          <m:ctrlPr>
                            <a:rPr lang="uk-UA" sz="1800" i="1">
                              <a:latin typeface="Cambria Math" panose="02040503050406030204" pitchFamily="18" charset="0"/>
                            </a:rPr>
                          </m:ctrlPr>
                        </m:dPr>
                        <m:e>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ОП</m:t>
                              </m:r>
                            </m:sub>
                          </m:sSub>
                          <m:r>
                            <a:rPr lang="uk-UA" sz="1800" i="1">
                              <a:latin typeface="Cambria Math" panose="02040503050406030204" pitchFamily="18" charset="0"/>
                            </a:rPr>
                            <m:t>, </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ОКон</m:t>
                              </m:r>
                            </m:sub>
                          </m:sSub>
                          <m:r>
                            <a:rPr lang="uk-UA" sz="1800" i="1">
                              <a:latin typeface="Cambria Math" panose="02040503050406030204" pitchFamily="18" charset="0"/>
                            </a:rPr>
                            <m:t>,</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ОКор</m:t>
                              </m:r>
                            </m:sub>
                          </m:sSub>
                          <m:r>
                            <a:rPr lang="uk-UA" sz="1800" i="1">
                              <a:latin typeface="Cambria Math" panose="02040503050406030204" pitchFamily="18" charset="0"/>
                            </a:rPr>
                            <m:t>,</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ОД</m:t>
                              </m:r>
                            </m:sub>
                          </m:sSub>
                        </m:e>
                      </m:d>
                      <m:r>
                        <a:rPr lang="uk-UA" sz="1800" b="0" i="0" smtClean="0">
                          <a:latin typeface="Cambria Math" panose="02040503050406030204" pitchFamily="18" charset="0"/>
                        </a:rPr>
                        <m:t>,  де: </m:t>
                      </m:r>
                      <m:r>
                        <a:rPr lang="uk-UA" sz="1800" b="0" i="1" smtClean="0">
                          <a:latin typeface="Cambria Math" panose="02040503050406030204" pitchFamily="18" charset="0"/>
                        </a:rPr>
                        <m:t> </m:t>
                      </m:r>
                    </m:oMath>
                  </m:oMathPara>
                </a14:m>
                <a:endParaRPr lang="uk-UA" sz="1800" b="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ОП</m:t>
                        </m:r>
                      </m:sub>
                    </m:sSub>
                  </m:oMath>
                </a14:m>
                <a:r>
                  <a:rPr lang="uk-UA" sz="1800" dirty="0">
                    <a:latin typeface="Times New Roman" panose="02020603050405020304" pitchFamily="18" charset="0"/>
                    <a:cs typeface="Times New Roman" panose="02020603050405020304" pitchFamily="18" charset="0"/>
                  </a:rPr>
                  <a:t> – функція оперативного планування;</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ОКон</m:t>
                        </m:r>
                      </m:sub>
                    </m:sSub>
                  </m:oMath>
                </a14:m>
                <a:r>
                  <a:rPr lang="uk-UA" sz="1800" dirty="0">
                    <a:latin typeface="Times New Roman" panose="02020603050405020304" pitchFamily="18" charset="0"/>
                    <a:cs typeface="Times New Roman" panose="02020603050405020304" pitchFamily="18" charset="0"/>
                  </a:rPr>
                  <a:t>– функція оперативного контролю;</a:t>
                </a:r>
                <a:endParaRPr lang="uk-UA" sz="18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smtClean="0">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ОКор</m:t>
                        </m:r>
                      </m:sub>
                    </m:sSub>
                  </m:oMath>
                </a14:m>
                <a:r>
                  <a:rPr lang="uk-UA" sz="1800" dirty="0">
                    <a:latin typeface="Times New Roman" panose="02020603050405020304" pitchFamily="18" charset="0"/>
                    <a:cs typeface="Times New Roman" panose="02020603050405020304" pitchFamily="18" charset="0"/>
                  </a:rPr>
                  <a:t> – функція оперативної корекції;</a:t>
                </a:r>
                <a:endParaRPr lang="uk-UA" sz="18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ОД</m:t>
                        </m:r>
                      </m:sub>
                    </m:sSub>
                  </m:oMath>
                </a14:m>
                <a:r>
                  <a:rPr lang="uk-UA" sz="1800" dirty="0">
                    <a:latin typeface="Times New Roman" panose="02020603050405020304" pitchFamily="18" charset="0"/>
                    <a:cs typeface="Times New Roman" panose="02020603050405020304" pitchFamily="18" charset="0"/>
                  </a:rPr>
                  <a:t> – функція оперативної диспетчеризації.</a:t>
                </a:r>
              </a:p>
              <a:p>
                <a:pPr marL="0" indent="0">
                  <a:buNone/>
                </a:pPr>
                <a:r>
                  <a:rPr lang="uk-UA" sz="1800" dirty="0">
                    <a:latin typeface="Times New Roman" panose="02020603050405020304" pitchFamily="18" charset="0"/>
                    <a:cs typeface="Times New Roman" panose="02020603050405020304" pitchFamily="18" charset="0"/>
                  </a:rPr>
                  <a:t>Основні узагальнюючі показники, значення яких визначають перебіг процесу оперативного управління в умовах невизначеності:</a:t>
                </a:r>
                <a:r>
                  <a:rPr lang="ru-RU" sz="1800" dirty="0">
                    <a:latin typeface="Times New Roman" panose="02020603050405020304" pitchFamily="18" charset="0"/>
                    <a:cs typeface="Times New Roman" panose="02020603050405020304" pitchFamily="18" charset="0"/>
                  </a:rPr>
                  <a:t> </a:t>
                </a:r>
                <a:endParaRPr lang="uk-UA" sz="18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ВДП</m:t>
                          </m:r>
                        </m:sub>
                      </m:sSub>
                      <m:r>
                        <a:rPr lang="uk-UA" sz="1800" i="1">
                          <a:latin typeface="Cambria Math" panose="02040503050406030204" pitchFamily="18" charset="0"/>
                        </a:rPr>
                        <m:t>= </m:t>
                      </m:r>
                      <m:d>
                        <m:dPr>
                          <m:begChr m:val="{"/>
                          <m:endChr m:val="}"/>
                          <m:ctrlPr>
                            <a:rPr lang="uk-UA" sz="1800" i="1">
                              <a:latin typeface="Cambria Math" panose="02040503050406030204" pitchFamily="18" charset="0"/>
                            </a:rPr>
                          </m:ctrlPr>
                        </m:dPr>
                        <m:e>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ОП</m:t>
                              </m:r>
                            </m:sub>
                          </m:sSub>
                          <m:r>
                            <a:rPr lang="uk-UA" sz="1800" i="1">
                              <a:latin typeface="Cambria Math" panose="02040503050406030204" pitchFamily="18" charset="0"/>
                            </a:rPr>
                            <m:t> , </m:t>
                          </m:r>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ОКон</m:t>
                              </m:r>
                            </m:sub>
                          </m:sSub>
                          <m:r>
                            <a:rPr lang="uk-UA" sz="1800" i="1">
                              <a:latin typeface="Cambria Math" panose="02040503050406030204" pitchFamily="18" charset="0"/>
                            </a:rPr>
                            <m:t> ,</m:t>
                          </m:r>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ОКор</m:t>
                              </m:r>
                            </m:sub>
                          </m:sSub>
                          <m:r>
                            <a:rPr lang="uk-UA" sz="1800" i="1">
                              <a:latin typeface="Cambria Math" panose="02040503050406030204" pitchFamily="18" charset="0"/>
                            </a:rPr>
                            <m:t> ,</m:t>
                          </m:r>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ОД</m:t>
                              </m:r>
                            </m:sub>
                          </m:sSub>
                          <m:r>
                            <a:rPr lang="uk-UA" sz="1800" i="1">
                              <a:latin typeface="Cambria Math" panose="02040503050406030204" pitchFamily="18" charset="0"/>
                            </a:rPr>
                            <m:t> </m:t>
                          </m:r>
                        </m:e>
                      </m:d>
                      <m:r>
                        <m:rPr>
                          <m:nor/>
                        </m:rPr>
                        <a:rPr lang="uk-UA" sz="1800" dirty="0" smtClean="0">
                          <a:latin typeface="Times New Roman" panose="02020603050405020304" pitchFamily="18" charset="0"/>
                          <a:cs typeface="Times New Roman" panose="02020603050405020304" pitchFamily="18" charset="0"/>
                        </a:rPr>
                        <m:t>,  де:</m:t>
                      </m:r>
                    </m:oMath>
                  </m:oMathPara>
                </a14:m>
                <a:endParaRPr lang="uk-UA" sz="18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b="0" i="1" smtClean="0">
                            <a:latin typeface="Cambria Math" panose="02040503050406030204" pitchFamily="18" charset="0"/>
                          </a:rPr>
                          <m:t> </m:t>
                        </m:r>
                        <m:r>
                          <a:rPr lang="uk-UA" sz="1800" i="1">
                            <a:latin typeface="Cambria Math" panose="02040503050406030204" pitchFamily="18" charset="0"/>
                          </a:rPr>
                          <m:t>𝑃</m:t>
                        </m:r>
                      </m:e>
                      <m:sub>
                        <m:r>
                          <a:rPr lang="uk-UA" sz="1800" i="1">
                            <a:latin typeface="Cambria Math" panose="02040503050406030204" pitchFamily="18" charset="0"/>
                          </a:rPr>
                          <m:t>ОП</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оперативного планування</a:t>
                </a:r>
                <a:r>
                  <a:rPr lang="uk-UA" sz="1800" dirty="0">
                    <a:latin typeface="Times New Roman" panose="02020603050405020304" pitchFamily="18" charset="0"/>
                    <a:cs typeface="Times New Roman" panose="02020603050405020304" pitchFamily="18" charset="0"/>
                  </a:rPr>
                  <a:t> передбачає визначення ступеня повноти оперативного плану, основних критеріїв його ефективності та механізмів їх досягнення;</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ОКон</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оперативного контролю </a:t>
                </a:r>
                <a:r>
                  <a:rPr lang="uk-UA" sz="1800" dirty="0">
                    <a:latin typeface="Times New Roman" panose="02020603050405020304" pitchFamily="18" charset="0"/>
                    <a:cs typeface="Times New Roman" panose="02020603050405020304" pitchFamily="18" charset="0"/>
                  </a:rPr>
                  <a:t>передбачає визначення моменту здійснення процесу контролю та прийняття рішення про необхідність перепланування оперативної роботи виробничої системи;</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ОКор</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оперативної корекції</a:t>
                </a:r>
                <a:r>
                  <a:rPr lang="uk-UA" sz="1800" dirty="0">
                    <a:latin typeface="Times New Roman" panose="02020603050405020304" pitchFamily="18" charset="0"/>
                    <a:cs typeface="Times New Roman" panose="02020603050405020304" pitchFamily="18" charset="0"/>
                  </a:rPr>
                  <a:t> передбачає визначення обсягу змін, що вносяться до початкового або попередньо визначеного плану;</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ОД</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оперативної диспетчеризації</a:t>
                </a:r>
                <a:r>
                  <a:rPr lang="uk-UA" sz="1800" dirty="0">
                    <a:latin typeface="Times New Roman" panose="02020603050405020304" pitchFamily="18" charset="0"/>
                    <a:cs typeface="Times New Roman" panose="02020603050405020304" pitchFamily="18" charset="0"/>
                  </a:rPr>
                  <a:t> передбачає визначення основних алгоритмів утворення керуючого впливу для своєчасного обслуговування транспортними модулями задач транспортування від оброблювальних ресурсів.</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99889"/>
                <a:ext cx="10515600" cy="4351338"/>
              </a:xfrm>
              <a:blipFill>
                <a:blip r:embed="rId2"/>
                <a:stretch>
                  <a:fillRect l="-522" t="-1261" r="-638" b="-30392"/>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3</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27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16777"/>
            <a:ext cx="10515600" cy="663116"/>
          </a:xfrm>
        </p:spPr>
        <p:txBody>
          <a:bodyPr>
            <a:normAutofit fontScale="90000"/>
          </a:bodyPr>
          <a:lstStyle/>
          <a:p>
            <a:r>
              <a:rPr lang="uk-UA" dirty="0"/>
              <a:t>Висновки</a:t>
            </a:r>
          </a:p>
        </p:txBody>
      </p:sp>
      <p:sp>
        <p:nvSpPr>
          <p:cNvPr id="3" name="Content Placeholder 2"/>
          <p:cNvSpPr>
            <a:spLocks noGrp="1"/>
          </p:cNvSpPr>
          <p:nvPr>
            <p:ph idx="1"/>
          </p:nvPr>
        </p:nvSpPr>
        <p:spPr>
          <a:xfrm>
            <a:off x="108853" y="585334"/>
            <a:ext cx="11887204" cy="5975354"/>
          </a:xfrm>
        </p:spPr>
        <p:txBody>
          <a:bodyPr>
            <a:noAutofit/>
          </a:bodyPr>
          <a:lstStyle/>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Створено алгоритмічне та програмне забезпечення СДОК у вигляді системи підтримки прийняття рішень, яка дозволяє розв’язувати задачі проектування або налагодження систем управління ГВС, у процесі професійної діяльності проектувальника чи оператора. Даний програмний комплекс, на відміну від існуючих, дозволяє у зручній формі поєднувати використання мультиагентних систем та нечіткої логіки та надає можливість практичного використання у якості СППР з можливістю перенаправлення керуючих впливів до відповідних модулів ОК.</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Запропоновано вдосконалення мультиагентного методу оперативної диспетчеризації ГВС шляхом використання системи нечіткого виведення на основі розробленої бази правил. Це дозволяє агентам транспортних модулів самостійно визначати пріоритет обрання завдання на транспортне обслуговування. Даний підхід, на відміну від існуючого підходу на основі міжагентної комунікації за протоколом CNet, дозволяє агентам приймати рішення не чекаючи відповіді решти агентів.</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Результати моделювання роботи СДОК та вирішення експериментальних задач демонструють, що СОУ, налаштована рекомендованими системою оперативного динамічного керування значеннями показників, показала вищу продуктивність за обраними критеріями: тривалість періоду обробки – на 10,4% та середній час очікування – на 12%. Отримані результати дозволяють зробити висновки про перспективність застосування СДОК, що містить СППР на основі ГІМАС для налаштування значень показників системи оперативного управління.</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Запропонований у роботі підхід до динамічного оперативного керування носить узагальнюючий характер та може бути застосований для динамічного корегування показників оперативного управління об’єктами різної природи. Для реалізації цього підходу мають бути виконані етапи, що докладно викладені у роботі, зокрема: визначення набору вирішальних динамічних показників ОК, створення класифікатору ВДП та логічної послідовності налаштування їх значень, визначення вимог та обмежень щодо ОК і середовища його функціонування, побудова узагальненої моделі ОК, визначення кількісних значень реляційних зв’язків між показниками та обмеженнями ОК (наприклад, на основі експертних методів),  застосування розроблених алгоритмів з синтезу та безпосереднього використання гнучкого інтелектуалізованого мультиагентного середовища для вибору раціональних значень НДП.</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30</a:t>
            </a:fld>
            <a:endParaRPr lang="uk-UA" sz="3200" dirty="0"/>
          </a:p>
        </p:txBody>
      </p:sp>
    </p:spTree>
    <p:extLst>
      <p:ext uri="{BB962C8B-B14F-4D97-AF65-F5344CB8AC3E}">
        <p14:creationId xmlns:p14="http://schemas.microsoft.com/office/powerpoint/2010/main" val="246846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uk-UA" sz="4000" dirty="0">
                <a:latin typeface="Times New Roman" panose="02020603050405020304" pitchFamily="18" charset="0"/>
                <a:cs typeface="Times New Roman" panose="02020603050405020304" pitchFamily="18" charset="0"/>
              </a:rPr>
              <a:t>Формалізація задачі динамічного оперативного керування</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uk-UA" sz="2000" b="1" dirty="0">
                    <a:solidFill>
                      <a:srgbClr val="000000"/>
                    </a:solidFill>
                    <a:latin typeface="Times New Roman" panose="02020603050405020304" pitchFamily="18" charset="0"/>
                    <a:ea typeface="Times New Roman" panose="02020603050405020304" pitchFamily="18" charset="0"/>
                  </a:rPr>
                  <a:t>Д</a:t>
                </a:r>
                <a:r>
                  <a:rPr lang="uk-UA" sz="2000" b="1" i="1" dirty="0">
                    <a:solidFill>
                      <a:srgbClr val="000000"/>
                    </a:solidFill>
                    <a:latin typeface="Times New Roman" panose="02020603050405020304" pitchFamily="18" charset="0"/>
                    <a:ea typeface="Times New Roman" panose="02020603050405020304" pitchFamily="18" charset="0"/>
                  </a:rPr>
                  <a:t>инамічне оперативне керування (ДОК)</a:t>
                </a:r>
                <a:r>
                  <a:rPr lang="uk-UA" sz="2000" b="1" dirty="0">
                    <a:solidFill>
                      <a:srgbClr val="000000"/>
                    </a:solidFill>
                    <a:latin typeface="Times New Roman" panose="02020603050405020304" pitchFamily="18" charset="0"/>
                    <a:ea typeface="Times New Roman" panose="02020603050405020304" pitchFamily="18" charset="0"/>
                  </a:rPr>
                  <a:t> </a:t>
                </a:r>
                <a:r>
                  <a:rPr lang="uk-UA" sz="2000" b="1" i="1" dirty="0">
                    <a:solidFill>
                      <a:srgbClr val="000000"/>
                    </a:solidFill>
                    <a:latin typeface="Times New Roman" panose="02020603050405020304" pitchFamily="18" charset="0"/>
                    <a:ea typeface="Times New Roman" panose="02020603050405020304" pitchFamily="18" charset="0"/>
                  </a:rPr>
                  <a:t>ГВС</a:t>
                </a:r>
                <a:r>
                  <a:rPr lang="uk-UA" sz="2000" b="1" dirty="0">
                    <a:solidFill>
                      <a:srgbClr val="000000"/>
                    </a:solidFill>
                    <a:latin typeface="Times New Roman" panose="02020603050405020304" pitchFamily="18" charset="0"/>
                    <a:ea typeface="Times New Roman" panose="02020603050405020304" pitchFamily="18" charset="0"/>
                  </a:rPr>
                  <a:t> </a:t>
                </a:r>
                <a:r>
                  <a:rPr lang="uk-UA" sz="2000" dirty="0">
                    <a:solidFill>
                      <a:srgbClr val="000000"/>
                    </a:solidFill>
                    <a:latin typeface="Times New Roman" panose="02020603050405020304" pitchFamily="18" charset="0"/>
                    <a:ea typeface="Times New Roman" panose="02020603050405020304" pitchFamily="18" charset="0"/>
                  </a:rPr>
                  <a:t>– це процес налаштування на етапах підготовки та функціонування гнучкої виробничої системи таких значень </a:t>
                </a:r>
                <a:r>
                  <a:rPr lang="uk-UA" sz="2000" i="1" dirty="0">
                    <a:solidFill>
                      <a:srgbClr val="000000"/>
                    </a:solidFill>
                    <a:latin typeface="Times New Roman" panose="02020603050405020304" pitchFamily="18" charset="0"/>
                    <a:ea typeface="Times New Roman" panose="02020603050405020304" pitchFamily="18" charset="0"/>
                  </a:rPr>
                  <a:t>вирішальних динамічних показників</a:t>
                </a:r>
                <a:r>
                  <a:rPr lang="uk-UA" sz="2000" dirty="0">
                    <a:solidFill>
                      <a:srgbClr val="000000"/>
                    </a:solidFill>
                    <a:latin typeface="Times New Roman" panose="02020603050405020304" pitchFamily="18" charset="0"/>
                    <a:ea typeface="Times New Roman" panose="02020603050405020304" pitchFamily="18" charset="0"/>
                  </a:rPr>
                  <a:t>, що здатні задовольнити поточні вимоги та обмеження ГВС (ВО ГВС).</a:t>
                </a:r>
              </a:p>
              <a:p>
                <a:pPr marL="0" indent="0">
                  <a:buNone/>
                </a:pPr>
                <a:r>
                  <a:rPr lang="uk-UA" sz="2000" b="1" i="1" dirty="0">
                    <a:solidFill>
                      <a:srgbClr val="000000"/>
                    </a:solidFill>
                    <a:latin typeface="Times New Roman" panose="02020603050405020304" pitchFamily="18" charset="0"/>
                    <a:ea typeface="Times New Roman" panose="02020603050405020304" pitchFamily="18" charset="0"/>
                  </a:rPr>
                  <a:t>Вирішальні динамічні показники (ВДП) СОУ</a:t>
                </a:r>
                <a:r>
                  <a:rPr lang="uk-UA" sz="2000" b="1" dirty="0">
                    <a:solidFill>
                      <a:srgbClr val="000000"/>
                    </a:solidFill>
                    <a:latin typeface="Times New Roman" panose="02020603050405020304" pitchFamily="18" charset="0"/>
                    <a:ea typeface="Times New Roman" panose="02020603050405020304" pitchFamily="18" charset="0"/>
                  </a:rPr>
                  <a:t> </a:t>
                </a:r>
                <a:r>
                  <a:rPr lang="uk-UA" sz="2000" dirty="0">
                    <a:solidFill>
                      <a:srgbClr val="000000"/>
                    </a:solidFill>
                    <a:latin typeface="Times New Roman" panose="02020603050405020304" pitchFamily="18" charset="0"/>
                    <a:ea typeface="Times New Roman" panose="02020603050405020304" pitchFamily="18" charset="0"/>
                  </a:rPr>
                  <a:t>– такі показники, що безпосередньо впливають на здійснення процесу оперативного управління виробництвом в реальному часі в умовах невизначеності.</a:t>
                </a:r>
              </a:p>
              <a:p>
                <a:pPr marL="0" indent="0">
                  <a:buNone/>
                </a:pPr>
                <a:endParaRPr lang="uk-UA"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i="1" smtClean="0">
                          <a:latin typeface="Cambria Math" panose="02040503050406030204" pitchFamily="18" charset="0"/>
                        </a:rPr>
                        <m:t>𝐷</m:t>
                      </m:r>
                      <m:r>
                        <a:rPr lang="uk-UA" sz="2000" i="1" smtClean="0">
                          <a:latin typeface="Cambria Math" panose="02040503050406030204" pitchFamily="18" charset="0"/>
                        </a:rPr>
                        <m:t>:</m:t>
                      </m:r>
                      <m:sSub>
                        <m:sSubPr>
                          <m:ctrlPr>
                            <a:rPr lang="uk-UA" sz="2000" i="1">
                              <a:latin typeface="Cambria Math" panose="02040503050406030204" pitchFamily="18" charset="0"/>
                            </a:rPr>
                          </m:ctrlPr>
                        </m:sSubPr>
                        <m:e>
                          <m:sSub>
                            <m:sSubPr>
                              <m:ctrlPr>
                                <a:rPr lang="uk-UA" sz="2000" i="1">
                                  <a:latin typeface="Cambria Math" panose="02040503050406030204" pitchFamily="18" charset="0"/>
                                </a:rPr>
                              </m:ctrlPr>
                            </m:sSubPr>
                            <m:e>
                              <m:r>
                                <a:rPr lang="uk-UA" sz="2000" i="1">
                                  <a:latin typeface="Cambria Math" panose="02040503050406030204" pitchFamily="18" charset="0"/>
                                </a:rPr>
                                <m:t>𝑝</m:t>
                              </m:r>
                              <m:r>
                                <a:rPr lang="uk-UA" sz="2000" i="1">
                                  <a:latin typeface="Cambria Math" panose="02040503050406030204" pitchFamily="18" charset="0"/>
                                </a:rPr>
                                <m:t>= </m:t>
                              </m:r>
                              <m:r>
                                <a:rPr lang="uk-UA" sz="2000" i="1">
                                  <a:latin typeface="Cambria Math" panose="02040503050406030204" pitchFamily="18" charset="0"/>
                                </a:rPr>
                                <m:t>𝑃</m:t>
                              </m:r>
                            </m:e>
                            <m:sub>
                              <m:r>
                                <a:rPr lang="uk-UA" sz="2000" i="1">
                                  <a:latin typeface="Cambria Math" panose="02040503050406030204" pitchFamily="18" charset="0"/>
                                </a:rPr>
                                <m:t>СОУ</m:t>
                              </m:r>
                            </m:sub>
                          </m:sSub>
                        </m:e>
                        <m:sub>
                          <m:r>
                            <a:rPr lang="uk-UA" sz="2000" i="1">
                              <a:latin typeface="Cambria Math" panose="02040503050406030204" pitchFamily="18" charset="0"/>
                            </a:rPr>
                            <m:t>𝑖</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r>
                            <a:rPr lang="uk-UA" sz="2000" i="1">
                              <a:latin typeface="Cambria Math" panose="02040503050406030204" pitchFamily="18" charset="0"/>
                            </a:rPr>
                            <m:t> </m:t>
                          </m:r>
                        </m:e>
                      </m:d>
                      <m:r>
                        <a:rPr lang="uk-UA" sz="2000" i="1">
                          <a:latin typeface="Cambria Math" panose="02040503050406030204" pitchFamily="18" charset="0"/>
                        </a:rPr>
                        <m:t>×</m:t>
                      </m:r>
                      <m:r>
                        <a:rPr lang="uk-UA" sz="2000" i="1">
                          <a:latin typeface="Cambria Math" panose="02040503050406030204" pitchFamily="18" charset="0"/>
                        </a:rPr>
                        <m:t>𝐿</m:t>
                      </m:r>
                      <m:r>
                        <a:rPr lang="uk-UA" sz="2000" i="1">
                          <a:latin typeface="Cambria Math" panose="02040503050406030204" pitchFamily="18" charset="0"/>
                        </a:rPr>
                        <m:t>×</m:t>
                      </m:r>
                      <m:r>
                        <a:rPr lang="uk-UA" sz="2000" i="1">
                          <a:latin typeface="Cambria Math" panose="02040503050406030204" pitchFamily="18" charset="0"/>
                        </a:rPr>
                        <m:t>𝑈</m:t>
                      </m:r>
                    </m:oMath>
                  </m:oMathPara>
                </a14:m>
                <a:endParaRPr lang="uk-UA" sz="2000" dirty="0">
                  <a:latin typeface="Times New Roman" panose="02020603050405020304" pitchFamily="18" charset="0"/>
                  <a:cs typeface="Times New Roman" panose="02020603050405020304" pitchFamily="18" charset="0"/>
                </a:endParaRPr>
              </a:p>
              <a:p>
                <a:pPr marL="0" indent="0">
                  <a:buNone/>
                </a:pPr>
                <a:endParaRPr lang="en-US" sz="2000" i="1" dirty="0">
                  <a:latin typeface="Cambria Math" panose="02040503050406030204" pitchFamily="18" charset="0"/>
                </a:endParaRPr>
              </a:p>
              <a:p>
                <a:pPr marL="0" indent="0">
                  <a:buNone/>
                </a:pPr>
                <a14:m>
                  <m:oMath xmlns:m="http://schemas.openxmlformats.org/officeDocument/2006/math">
                    <m:r>
                      <a:rPr lang="uk-UA" sz="2000" i="1">
                        <a:latin typeface="Cambria Math" panose="02040503050406030204" pitchFamily="18" charset="0"/>
                      </a:rPr>
                      <m:t>𝑝</m:t>
                    </m:r>
                  </m:oMath>
                </a14:m>
                <a:r>
                  <a:rPr lang="uk-UA" sz="2000" dirty="0">
                    <a:latin typeface="Times New Roman" panose="02020603050405020304" pitchFamily="18" charset="0"/>
                    <a:cs typeface="Times New Roman" panose="02020603050405020304" pitchFamily="18" charset="0"/>
                  </a:rPr>
                  <a:t> –  набір значень показників СОУ із множини</a:t>
                </a:r>
                <a14:m>
                  <m:oMath xmlns:m="http://schemas.openxmlformats.org/officeDocument/2006/math">
                    <m:sSub>
                      <m:sSubPr>
                        <m:ctrlPr>
                          <a:rPr lang="uk-UA" sz="2000" i="1">
                            <a:latin typeface="Cambria Math" panose="02040503050406030204" pitchFamily="18" charset="0"/>
                          </a:rPr>
                        </m:ctrlPr>
                      </m:sSubPr>
                      <m:e>
                        <m:r>
                          <a:rPr lang="uk-UA" sz="2000" i="1">
                            <a:latin typeface="Cambria Math" panose="02040503050406030204" pitchFamily="18" charset="0"/>
                          </a:rPr>
                          <m:t> </m:t>
                        </m:r>
                        <m:r>
                          <a:rPr lang="uk-UA" sz="2000" i="1">
                            <a:latin typeface="Cambria Math" panose="02040503050406030204" pitchFamily="18" charset="0"/>
                          </a:rPr>
                          <m:t>𝑃</m:t>
                        </m:r>
                      </m:e>
                      <m:sub>
                        <m:r>
                          <a:rPr lang="uk-UA" sz="2000" i="1">
                            <a:latin typeface="Cambria Math" panose="02040503050406030204" pitchFamily="18" charset="0"/>
                          </a:rPr>
                          <m:t>СОУ</m:t>
                        </m:r>
                      </m:sub>
                    </m:sSub>
                  </m:oMath>
                </a14:m>
                <a:endParaRPr lang="uk-UA" sz="2000" dirty="0">
                  <a:latin typeface="Times New Roman" panose="02020603050405020304" pitchFamily="18" charset="0"/>
                </a:endParaRPr>
              </a:p>
              <a:p>
                <a:pPr marL="0" indent="0">
                  <a:buNone/>
                </a:pPr>
                <a14:m>
                  <m:oMath xmlns:m="http://schemas.openxmlformats.org/officeDocument/2006/math">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СОУ</m:t>
                        </m:r>
                      </m:sub>
                    </m:sSub>
                  </m:oMath>
                </a14:m>
                <a:r>
                  <a:rPr lang="uk-UA" sz="2000" dirty="0">
                    <a:latin typeface="Times New Roman" panose="02020603050405020304" pitchFamily="18" charset="0"/>
                    <a:cs typeface="Times New Roman" panose="02020603050405020304" pitchFamily="18" charset="0"/>
                  </a:rPr>
                  <a:t> – функціональні можливості СОУ</a:t>
                </a:r>
              </a:p>
              <a:p>
                <a:pPr marL="0" indent="0">
                  <a:buNone/>
                </a:pPr>
                <a:r>
                  <a:rPr lang="uk-UA" sz="2000" i="1" dirty="0">
                    <a:latin typeface="Times New Roman" panose="02020603050405020304" pitchFamily="18" charset="0"/>
                    <a:cs typeface="Times New Roman" panose="02020603050405020304" pitchFamily="18" charset="0"/>
                  </a:rPr>
                  <a:t>L</a:t>
                </a:r>
                <a:r>
                  <a:rPr lang="uk-UA" sz="2000" dirty="0">
                    <a:latin typeface="Times New Roman" panose="02020603050405020304" pitchFamily="18" charset="0"/>
                    <a:cs typeface="Times New Roman" panose="02020603050405020304" pitchFamily="18" charset="0"/>
                  </a:rPr>
                  <a:t> – вимоги та обмеження конкретної ГВС</a:t>
                </a:r>
                <a:endParaRPr lang="uk-UA" sz="2000" i="1" dirty="0">
                  <a:latin typeface="Times New Roman" panose="02020603050405020304" pitchFamily="18" charset="0"/>
                  <a:cs typeface="Times New Roman" panose="02020603050405020304" pitchFamily="18" charset="0"/>
                </a:endParaRPr>
              </a:p>
              <a:p>
                <a:pPr marL="0" indent="0">
                  <a:buNone/>
                </a:pPr>
                <a:r>
                  <a:rPr lang="uk-UA" sz="2000" i="1" dirty="0">
                    <a:latin typeface="Times New Roman" panose="02020603050405020304" pitchFamily="18" charset="0"/>
                    <a:cs typeface="Times New Roman" panose="02020603050405020304" pitchFamily="18" charset="0"/>
                  </a:rPr>
                  <a:t>U</a:t>
                </a:r>
                <a:r>
                  <a:rPr lang="uk-UA" sz="2000" dirty="0">
                    <a:latin typeface="Times New Roman" panose="02020603050405020304" pitchFamily="18" charset="0"/>
                    <a:cs typeface="Times New Roman" panose="02020603050405020304" pitchFamily="18" charset="0"/>
                  </a:rPr>
                  <a:t> – можливі типи невизначеностей, що характерні даній ГВС</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t="-2101" r="-406"/>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4</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4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27915" y="365129"/>
            <a:ext cx="6008914" cy="1325563"/>
          </a:xfrm>
        </p:spPr>
        <p:txBody>
          <a:bodyPr>
            <a:normAutofit fontScale="90000"/>
          </a:bodyPr>
          <a:lstStyle/>
          <a:p>
            <a:r>
              <a:rPr lang="uk-UA" dirty="0"/>
              <a:t>Структура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5</a:t>
            </a:fld>
            <a:endParaRPr lang="uk-UA" sz="3200" dirty="0"/>
          </a:p>
        </p:txBody>
      </p:sp>
      <p:pic>
        <p:nvPicPr>
          <p:cNvPr id="12" name="Рисунок 129" descr="1-Схема СДОК ГВ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18" y="123829"/>
            <a:ext cx="4899025"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2"/>
          <p:cNvGraphicFramePr>
            <a:graphicFrameLocks noChangeAspect="1"/>
          </p:cNvGraphicFramePr>
          <p:nvPr>
            <p:extLst>
              <p:ext uri="{D42A27DB-BD31-4B8C-83A1-F6EECF244321}">
                <p14:modId xmlns:p14="http://schemas.microsoft.com/office/powerpoint/2010/main" val="2050799292"/>
              </p:ext>
            </p:extLst>
          </p:nvPr>
        </p:nvGraphicFramePr>
        <p:xfrm>
          <a:off x="5540827" y="2133600"/>
          <a:ext cx="7467600" cy="4724400"/>
        </p:xfrm>
        <a:graphic>
          <a:graphicData uri="http://schemas.openxmlformats.org/presentationml/2006/ole">
            <mc:AlternateContent xmlns:mc="http://schemas.openxmlformats.org/markup-compatibility/2006">
              <mc:Choice xmlns:v="urn:schemas-microsoft-com:vml" Requires="v">
                <p:oleObj spid="_x0000_s2092" name="Document" r:id="rId5" imgW="7467981" imgH="4723843" progId="Word.Document.12">
                  <p:embed/>
                </p:oleObj>
              </mc:Choice>
              <mc:Fallback>
                <p:oleObj name="Document" r:id="rId5" imgW="7467981" imgH="4723843" progId="Word.Document.12">
                  <p:embed/>
                  <p:pic>
                    <p:nvPicPr>
                      <p:cNvPr id="0" name=""/>
                      <p:cNvPicPr/>
                      <p:nvPr/>
                    </p:nvPicPr>
                    <p:blipFill>
                      <a:blip r:embed="rId6"/>
                      <a:stretch>
                        <a:fillRect/>
                      </a:stretch>
                    </p:blipFill>
                    <p:spPr>
                      <a:xfrm>
                        <a:off x="5540827" y="2133600"/>
                        <a:ext cx="7467600" cy="4724400"/>
                      </a:xfrm>
                      <a:prstGeom prst="rect">
                        <a:avLst/>
                      </a:prstGeom>
                    </p:spPr>
                  </p:pic>
                </p:oleObj>
              </mc:Fallback>
            </mc:AlternateContent>
          </a:graphicData>
        </a:graphic>
      </p:graphicFrame>
    </p:spTree>
    <p:extLst>
      <p:ext uri="{BB962C8B-B14F-4D97-AF65-F5344CB8AC3E}">
        <p14:creationId xmlns:p14="http://schemas.microsoft.com/office/powerpoint/2010/main" val="356721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3166154"/>
            <a:ext cx="2198915"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МЕТА РОБОТИ</a:t>
            </a:r>
          </a:p>
        </p:txBody>
      </p:sp>
      <p:sp>
        <p:nvSpPr>
          <p:cNvPr id="3" name="Content Placeholder 2"/>
          <p:cNvSpPr>
            <a:spLocks noGrp="1"/>
          </p:cNvSpPr>
          <p:nvPr>
            <p:ph idx="1"/>
          </p:nvPr>
        </p:nvSpPr>
        <p:spPr>
          <a:xfrm>
            <a:off x="4158342" y="2447698"/>
            <a:ext cx="7434944" cy="2049689"/>
          </a:xfrm>
        </p:spPr>
        <p:txBody>
          <a:bodyPr/>
          <a:lstStyle/>
          <a:p>
            <a:pPr marL="0" indent="0" algn="just">
              <a:buNone/>
            </a:pPr>
            <a:r>
              <a:rPr lang="uk-UA" dirty="0">
                <a:latin typeface="Times New Roman" panose="02020603050405020304" pitchFamily="18" charset="0"/>
                <a:cs typeface="Times New Roman" panose="02020603050405020304" pitchFamily="18" charset="0"/>
              </a:rPr>
              <a:t>підвищення ефективності роботи гнучкої виробничої системи шляхом збільшення рівня автоматизації процесів налаштування та функціонування складових системи оперативного управління.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6</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89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3166154"/>
            <a:ext cx="2645230"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НАУКОВА НОВИЗНА</a:t>
            </a:r>
          </a:p>
        </p:txBody>
      </p:sp>
      <p:sp>
        <p:nvSpPr>
          <p:cNvPr id="3" name="Content Placeholder 2"/>
          <p:cNvSpPr>
            <a:spLocks noGrp="1"/>
          </p:cNvSpPr>
          <p:nvPr>
            <p:ph idx="1"/>
          </p:nvPr>
        </p:nvSpPr>
        <p:spPr>
          <a:xfrm>
            <a:off x="4016830" y="849084"/>
            <a:ext cx="7434944" cy="5257799"/>
          </a:xfrm>
        </p:spPr>
        <p:txBody>
          <a:bodyPr>
            <a:normAutofit fontScale="85000" lnSpcReduction="20000"/>
          </a:bodyPr>
          <a:lstStyle/>
          <a:p>
            <a:pPr lvl="0" algn="just"/>
            <a:r>
              <a:rPr lang="uk-UA" dirty="0">
                <a:latin typeface="Times New Roman" panose="02020603050405020304" pitchFamily="18" charset="0"/>
                <a:cs typeface="Times New Roman" panose="02020603050405020304" pitchFamily="18" charset="0"/>
              </a:rPr>
              <a:t>Вперше запропоновано використовувати класифікатор показників системи оперативного управління, які безпосередньо впливають на керування ГВС в умовах невизначеності, як основне джерело знань при автоматизації інтелектуалізованого процесу налаштування їх значень;</a:t>
            </a:r>
          </a:p>
          <a:p>
            <a:pPr lvl="0" algn="just"/>
            <a:r>
              <a:rPr lang="uk-UA" dirty="0">
                <a:latin typeface="Times New Roman" panose="02020603050405020304" pitchFamily="18" charset="0"/>
                <a:cs typeface="Times New Roman" panose="02020603050405020304" pitchFamily="18" charset="0"/>
              </a:rPr>
              <a:t>Вперше розроблено мультиагентний підхід до автоматизації процесу вибору значень показників системи оперативного управління гнучкою виробничою системою на основі нечіткої метаідентифікації;</a:t>
            </a:r>
          </a:p>
          <a:p>
            <a:pPr lvl="0" algn="just"/>
            <a:r>
              <a:rPr lang="uk-UA" dirty="0">
                <a:latin typeface="Times New Roman" panose="02020603050405020304" pitchFamily="18" charset="0"/>
                <a:cs typeface="Times New Roman" panose="02020603050405020304" pitchFamily="18" charset="0"/>
              </a:rPr>
              <a:t>Вдосконалено мультиагентний метод оперативної диспетчеризації ГВС шляхом використання системи нечіткого виведення на основі бази правил, що переважає існуючий підхід на основі міжагентної комунікації за часом визначення пріоритету обрання транспортними модулями завдання на обслуговування.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7</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91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ЗАДАЧІ ДОСЛІДЖЕННЯ</a:t>
            </a:r>
          </a:p>
        </p:txBody>
      </p:sp>
      <p:sp>
        <p:nvSpPr>
          <p:cNvPr id="3" name="Content Placeholder 2"/>
          <p:cNvSpPr>
            <a:spLocks noGrp="1"/>
          </p:cNvSpPr>
          <p:nvPr>
            <p:ph idx="1"/>
          </p:nvPr>
        </p:nvSpPr>
        <p:spPr>
          <a:xfrm>
            <a:off x="838200" y="1531708"/>
            <a:ext cx="10515600" cy="4401004"/>
          </a:xfrm>
        </p:spPr>
        <p:txBody>
          <a:bodyPr>
            <a:noAutofit/>
          </a:bodyPr>
          <a:lstStyle/>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На основі структурно-функціонального аналізу роботи СОУ ГВС створити формалізовану модель процесу динамічного оперативного керування та синтезувати структуру системи динамічного оперативного керування (СДОК).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класифікатор вирішальних динамічних показників СОУ.</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Дослідити ГВС щодо можливих типів невизначених ситуацій, які можуть виникати у процесі функціонування.</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Визначити логічну послідовність здійснення процесу вибору раціональних значень із класифікатора ВДП, за яких можливе адекватне обслуговування вимог та обмежень ГВС.</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Синтезувати узагальнену концептуальну модель СОУ на основі створеної логічної послідовності налаштування вирішальних динамічних показників.</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Обґрунтувати вибір методів прийняття рішень щодо визначення раціональних значень ВДП СОУ у процесі 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Розробити підхід до автоматизації процесу ДОК на основі обраних методів прийняття рішень в умовах невизначеності.</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алгоритмічне та програмне забезпечення СДОК на основі розробленого підходу у вигляді системи підтримки прийняття рішень (СППР).</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Провести експериментальні дослідження та порівняти за обраними критеріями ефективності результати роботи СДОК для ГВС з різними значеннями показників.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8</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5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Класифікатор вирішальних динамічних показників СОУ ГВС</a:t>
            </a:r>
          </a:p>
        </p:txBody>
      </p:sp>
      <p:sp>
        <p:nvSpPr>
          <p:cNvPr id="3" name="Content Placeholder 2"/>
          <p:cNvSpPr>
            <a:spLocks noGrp="1"/>
          </p:cNvSpPr>
          <p:nvPr>
            <p:ph idx="1"/>
          </p:nvPr>
        </p:nvSpPr>
        <p:spPr>
          <a:xfrm>
            <a:off x="6030687" y="1727654"/>
            <a:ext cx="6030684" cy="4351338"/>
          </a:xfrm>
        </p:spPr>
        <p:txBody>
          <a:bodyPr>
            <a:noAutofit/>
          </a:bodyPr>
          <a:lstStyle/>
          <a:p>
            <a:pPr lvl="0"/>
            <a:r>
              <a:rPr lang="uk-UA" sz="2400" b="1" dirty="0">
                <a:latin typeface="Times New Roman" panose="02020603050405020304" pitchFamily="18" charset="0"/>
                <a:cs typeface="Times New Roman" panose="02020603050405020304" pitchFamily="18" charset="0"/>
              </a:rPr>
              <a:t>Підходи до оперативного 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превентивне</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r>
              <a:rPr lang="uk-UA" sz="2400" b="1" dirty="0">
                <a:latin typeface="Times New Roman" panose="02020603050405020304" pitchFamily="18" charset="0"/>
                <a:cs typeface="Times New Roman" panose="02020603050405020304" pitchFamily="18" charset="0"/>
              </a:rPr>
              <a:t>Політики вибору часу перепланування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періодична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подієва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гібридна</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r>
              <a:rPr lang="uk-UA" sz="2400" b="1" dirty="0">
                <a:latin typeface="Times New Roman" panose="02020603050405020304" pitchFamily="18" charset="0"/>
                <a:cs typeface="Times New Roman" panose="02020603050405020304" pitchFamily="18" charset="0"/>
              </a:rPr>
              <a:t>Стратегії перепланування</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повне перепланування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корекція плану</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r>
              <a:rPr lang="uk-UA" sz="2400" b="1" dirty="0">
                <a:latin typeface="Times New Roman" panose="02020603050405020304" pitchFamily="18" charset="0"/>
                <a:cs typeface="Times New Roman" panose="02020603050405020304" pitchFamily="18" charset="0"/>
              </a:rPr>
              <a:t>Методи диспетчеризації</a:t>
            </a:r>
            <a:r>
              <a:rPr lang="en-US" sz="2400" b="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правила диспетчеризації</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метаевристики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ситуаційне управління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мультиагентні системи</a:t>
            </a:r>
            <a:r>
              <a:rPr lang="uk-UA"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9</a:t>
            </a:fld>
            <a:endParaRPr lang="uk-UA" sz="3200" dirty="0">
              <a:latin typeface="Times New Roman" panose="02020603050405020304" pitchFamily="18" charset="0"/>
              <a:cs typeface="Times New Roman" panose="02020603050405020304" pitchFamily="18" charset="0"/>
            </a:endParaRPr>
          </a:p>
        </p:txBody>
      </p:sp>
      <p:pic>
        <p:nvPicPr>
          <p:cNvPr id="5" name="Рисунок 607" descr="Класифікатор ВДП СОУ"/>
          <p:cNvPicPr/>
          <p:nvPr/>
        </p:nvPicPr>
        <p:blipFill>
          <a:blip r:embed="rId2" cstate="print"/>
          <a:srcRect/>
          <a:stretch>
            <a:fillRect/>
          </a:stretch>
        </p:blipFill>
        <p:spPr bwMode="auto">
          <a:xfrm>
            <a:off x="838200" y="1690692"/>
            <a:ext cx="5105400" cy="4949594"/>
          </a:xfrm>
          <a:prstGeom prst="rect">
            <a:avLst/>
          </a:prstGeom>
          <a:noFill/>
          <a:ln w="9525">
            <a:noFill/>
            <a:miter lim="800000"/>
            <a:headEnd/>
            <a:tailEnd/>
          </a:ln>
        </p:spPr>
      </p:pic>
    </p:spTree>
    <p:extLst>
      <p:ext uri="{BB962C8B-B14F-4D97-AF65-F5344CB8AC3E}">
        <p14:creationId xmlns:p14="http://schemas.microsoft.com/office/powerpoint/2010/main" val="1490360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2512</Words>
  <Application>Microsoft Office PowerPoint</Application>
  <PresentationFormat>Widescreen</PresentationFormat>
  <Paragraphs>446</Paragraphs>
  <Slides>30</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DejaVu Sans</vt:lpstr>
      <vt:lpstr>Symbol</vt:lpstr>
      <vt:lpstr>Times New Roman</vt:lpstr>
      <vt:lpstr>Wingdings</vt:lpstr>
      <vt:lpstr>Office Theme</vt:lpstr>
      <vt:lpstr>Document</vt:lpstr>
      <vt:lpstr>Динамічне оперативне керування гнучкою виробничою системою в умовах невизначеності</vt:lpstr>
      <vt:lpstr>Ієрархія рівнів та задач керування ГВС</vt:lpstr>
      <vt:lpstr>Структурно-функціональний аналіз системи оперативного управління ГВС</vt:lpstr>
      <vt:lpstr>Формалізація задачі динамічного оперативного керування</vt:lpstr>
      <vt:lpstr>Структура системи динамічного оперативного керування ГВС</vt:lpstr>
      <vt:lpstr>МЕТА РОБОТИ</vt:lpstr>
      <vt:lpstr>НАУКОВА НОВИЗНА</vt:lpstr>
      <vt:lpstr>ЗАДАЧІ ДОСЛІДЖЕННЯ</vt:lpstr>
      <vt:lpstr>Класифікатор вирішальних динамічних показників СОУ ГВС</vt:lpstr>
      <vt:lpstr>Вимоги до процесу ДОК з боку ГВС</vt:lpstr>
      <vt:lpstr>Розглянуті обмеження процесу ДОК з боку ГВС</vt:lpstr>
      <vt:lpstr>Побудова логічної послідовності налаштування вирішальних динамічних показників СОУ</vt:lpstr>
      <vt:lpstr>Концептуальна модель системи оперативного управління ГВС на основі Ф-функції</vt:lpstr>
      <vt:lpstr>Повний функціональний орграф процесу вибору значень ВДП СОУ</vt:lpstr>
      <vt:lpstr>Формування узагальненої моделі вибору вирішальних динамічних показників СОУ</vt:lpstr>
      <vt:lpstr>Визначенні вагомості реляційних зв'язків між вирішальними динамічними показниками СОУ</vt:lpstr>
      <vt:lpstr>Мультиагентний підхід до автоматизації динамічного оперативного керування</vt:lpstr>
      <vt:lpstr>Гнучка інтелектуалізована мультиагентна конфігурація</vt:lpstr>
      <vt:lpstr>Гнучка інтелектуалізована мультиагентна система</vt:lpstr>
      <vt:lpstr>Система підтримки прийняття рішень на основі ГІМАС для автоматизації динамічного оперативного керування ГВС</vt:lpstr>
      <vt:lpstr>Алгоритми роботи СППР на основі ГІМАС</vt:lpstr>
      <vt:lpstr>Імітаційне моделювання роботи ГВС із системою динамічного оперативного керування</vt:lpstr>
      <vt:lpstr>Визначення вимог та обмежень тестових ГВС</vt:lpstr>
      <vt:lpstr>Програмний комплекс СППР на основі ГІМАС</vt:lpstr>
      <vt:lpstr>Модель ГВС з методом оперативної диспетчеризації на основі мультиагентної системи</vt:lpstr>
      <vt:lpstr>Модель ГВС з методом оперативної диспетчеризації на основі мультиагентної системи</vt:lpstr>
      <vt:lpstr>PowerPoint Presentation</vt:lpstr>
      <vt:lpstr>PowerPoint Presentation</vt:lpstr>
      <vt:lpstr>Висновки</vt:lpstr>
      <vt:lpstr>Висновки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d</dc:creator>
  <cp:lastModifiedBy>s d</cp:lastModifiedBy>
  <cp:revision>61</cp:revision>
  <dcterms:created xsi:type="dcterms:W3CDTF">2017-02-19T19:49:51Z</dcterms:created>
  <dcterms:modified xsi:type="dcterms:W3CDTF">2017-02-25T19:03:40Z</dcterms:modified>
</cp:coreProperties>
</file>