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9" r:id="rId4"/>
    <p:sldId id="258"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727"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DD5D87-47C5-497E-A4BA-37185DC0CD44}"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EA09F-3C02-4525-90D8-B20AA95E525A}" type="slidenum">
              <a:rPr lang="en-US" smtClean="0"/>
              <a:t>‹#›</a:t>
            </a:fld>
            <a:endParaRPr lang="en-US"/>
          </a:p>
        </p:txBody>
      </p:sp>
    </p:spTree>
    <p:extLst>
      <p:ext uri="{BB962C8B-B14F-4D97-AF65-F5344CB8AC3E}">
        <p14:creationId xmlns:p14="http://schemas.microsoft.com/office/powerpoint/2010/main" val="501995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DD5D87-47C5-497E-A4BA-37185DC0CD44}"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EA09F-3C02-4525-90D8-B20AA95E525A}" type="slidenum">
              <a:rPr lang="en-US" smtClean="0"/>
              <a:t>‹#›</a:t>
            </a:fld>
            <a:endParaRPr lang="en-US"/>
          </a:p>
        </p:txBody>
      </p:sp>
    </p:spTree>
    <p:extLst>
      <p:ext uri="{BB962C8B-B14F-4D97-AF65-F5344CB8AC3E}">
        <p14:creationId xmlns:p14="http://schemas.microsoft.com/office/powerpoint/2010/main" val="329453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DD5D87-47C5-497E-A4BA-37185DC0CD44}"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EA09F-3C02-4525-90D8-B20AA95E525A}" type="slidenum">
              <a:rPr lang="en-US" smtClean="0"/>
              <a:t>‹#›</a:t>
            </a:fld>
            <a:endParaRPr lang="en-US"/>
          </a:p>
        </p:txBody>
      </p:sp>
    </p:spTree>
    <p:extLst>
      <p:ext uri="{BB962C8B-B14F-4D97-AF65-F5344CB8AC3E}">
        <p14:creationId xmlns:p14="http://schemas.microsoft.com/office/powerpoint/2010/main" val="71289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DD5D87-47C5-497E-A4BA-37185DC0CD44}"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EA09F-3C02-4525-90D8-B20AA95E525A}" type="slidenum">
              <a:rPr lang="en-US" smtClean="0"/>
              <a:t>‹#›</a:t>
            </a:fld>
            <a:endParaRPr lang="en-US"/>
          </a:p>
        </p:txBody>
      </p:sp>
    </p:spTree>
    <p:extLst>
      <p:ext uri="{BB962C8B-B14F-4D97-AF65-F5344CB8AC3E}">
        <p14:creationId xmlns:p14="http://schemas.microsoft.com/office/powerpoint/2010/main" val="61986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DD5D87-47C5-497E-A4BA-37185DC0CD44}" type="datetimeFigureOut">
              <a:rPr lang="en-US" smtClean="0"/>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EA09F-3C02-4525-90D8-B20AA95E525A}" type="slidenum">
              <a:rPr lang="en-US" smtClean="0"/>
              <a:t>‹#›</a:t>
            </a:fld>
            <a:endParaRPr lang="en-US"/>
          </a:p>
        </p:txBody>
      </p:sp>
    </p:spTree>
    <p:extLst>
      <p:ext uri="{BB962C8B-B14F-4D97-AF65-F5344CB8AC3E}">
        <p14:creationId xmlns:p14="http://schemas.microsoft.com/office/powerpoint/2010/main" val="3240614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DD5D87-47C5-497E-A4BA-37185DC0CD44}" type="datetimeFigureOut">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EA09F-3C02-4525-90D8-B20AA95E525A}" type="slidenum">
              <a:rPr lang="en-US" smtClean="0"/>
              <a:t>‹#›</a:t>
            </a:fld>
            <a:endParaRPr lang="en-US"/>
          </a:p>
        </p:txBody>
      </p:sp>
    </p:spTree>
    <p:extLst>
      <p:ext uri="{BB962C8B-B14F-4D97-AF65-F5344CB8AC3E}">
        <p14:creationId xmlns:p14="http://schemas.microsoft.com/office/powerpoint/2010/main" val="411876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DD5D87-47C5-497E-A4BA-37185DC0CD44}" type="datetimeFigureOut">
              <a:rPr lang="en-US" smtClean="0"/>
              <a:t>9/2/2019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8EA09F-3C02-4525-90D8-B20AA95E525A}" type="slidenum">
              <a:rPr lang="en-US" smtClean="0"/>
              <a:t>‹#›</a:t>
            </a:fld>
            <a:endParaRPr lang="en-US"/>
          </a:p>
        </p:txBody>
      </p:sp>
    </p:spTree>
    <p:extLst>
      <p:ext uri="{BB962C8B-B14F-4D97-AF65-F5344CB8AC3E}">
        <p14:creationId xmlns:p14="http://schemas.microsoft.com/office/powerpoint/2010/main" val="184617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DD5D87-47C5-497E-A4BA-37185DC0CD44}" type="datetimeFigureOut">
              <a:rPr lang="en-US" smtClean="0"/>
              <a:t>9/2/2019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8EA09F-3C02-4525-90D8-B20AA95E525A}" type="slidenum">
              <a:rPr lang="en-US" smtClean="0"/>
              <a:t>‹#›</a:t>
            </a:fld>
            <a:endParaRPr lang="en-US"/>
          </a:p>
        </p:txBody>
      </p:sp>
    </p:spTree>
    <p:extLst>
      <p:ext uri="{BB962C8B-B14F-4D97-AF65-F5344CB8AC3E}">
        <p14:creationId xmlns:p14="http://schemas.microsoft.com/office/powerpoint/2010/main" val="127677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DD5D87-47C5-497E-A4BA-37185DC0CD44}" type="datetimeFigureOut">
              <a:rPr lang="en-US" smtClean="0"/>
              <a:t>9/2/2019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8EA09F-3C02-4525-90D8-B20AA95E525A}" type="slidenum">
              <a:rPr lang="en-US" smtClean="0"/>
              <a:t>‹#›</a:t>
            </a:fld>
            <a:endParaRPr lang="en-US"/>
          </a:p>
        </p:txBody>
      </p:sp>
    </p:spTree>
    <p:extLst>
      <p:ext uri="{BB962C8B-B14F-4D97-AF65-F5344CB8AC3E}">
        <p14:creationId xmlns:p14="http://schemas.microsoft.com/office/powerpoint/2010/main" val="9271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DD5D87-47C5-497E-A4BA-37185DC0CD44}" type="datetimeFigureOut">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EA09F-3C02-4525-90D8-B20AA95E525A}" type="slidenum">
              <a:rPr lang="en-US" smtClean="0"/>
              <a:t>‹#›</a:t>
            </a:fld>
            <a:endParaRPr lang="en-US"/>
          </a:p>
        </p:txBody>
      </p:sp>
    </p:spTree>
    <p:extLst>
      <p:ext uri="{BB962C8B-B14F-4D97-AF65-F5344CB8AC3E}">
        <p14:creationId xmlns:p14="http://schemas.microsoft.com/office/powerpoint/2010/main" val="3904357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DD5D87-47C5-497E-A4BA-37185DC0CD44}" type="datetimeFigureOut">
              <a:rPr lang="en-US" smtClean="0"/>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EA09F-3C02-4525-90D8-B20AA95E525A}" type="slidenum">
              <a:rPr lang="en-US" smtClean="0"/>
              <a:t>‹#›</a:t>
            </a:fld>
            <a:endParaRPr lang="en-US"/>
          </a:p>
        </p:txBody>
      </p:sp>
    </p:spTree>
    <p:extLst>
      <p:ext uri="{BB962C8B-B14F-4D97-AF65-F5344CB8AC3E}">
        <p14:creationId xmlns:p14="http://schemas.microsoft.com/office/powerpoint/2010/main" val="956168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D5D87-47C5-497E-A4BA-37185DC0CD44}" type="datetimeFigureOut">
              <a:rPr lang="en-US" smtClean="0"/>
              <a:t>9/2/2019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EA09F-3C02-4525-90D8-B20AA95E525A}" type="slidenum">
              <a:rPr lang="en-US" smtClean="0"/>
              <a:t>‹#›</a:t>
            </a:fld>
            <a:endParaRPr lang="en-US"/>
          </a:p>
        </p:txBody>
      </p:sp>
    </p:spTree>
    <p:extLst>
      <p:ext uri="{BB962C8B-B14F-4D97-AF65-F5344CB8AC3E}">
        <p14:creationId xmlns:p14="http://schemas.microsoft.com/office/powerpoint/2010/main" val="3461376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spoint.com/csharp/csharp_basic_syntax.htm" TargetMode="External"/><Relationship Id="rId2" Type="http://schemas.openxmlformats.org/officeDocument/2006/relationships/hyperlink" Target="https://docs.microsoft.com/en-us/dotnet/csharp/tutorials/intro-to-cshar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Basics</a:t>
            </a:r>
            <a:endParaRPr lang="en-US" dirty="0"/>
          </a:p>
        </p:txBody>
      </p:sp>
      <p:sp>
        <p:nvSpPr>
          <p:cNvPr id="3" name="Content Placeholder 2"/>
          <p:cNvSpPr>
            <a:spLocks noGrp="1"/>
          </p:cNvSpPr>
          <p:nvPr>
            <p:ph idx="1"/>
          </p:nvPr>
        </p:nvSpPr>
        <p:spPr/>
        <p:txBody>
          <a:bodyPr/>
          <a:lstStyle/>
          <a:p>
            <a:r>
              <a:rPr lang="en-US" dirty="0"/>
              <a:t>C# is case sensitive.</a:t>
            </a:r>
          </a:p>
          <a:p>
            <a:r>
              <a:rPr lang="en-US" dirty="0"/>
              <a:t>All statements and expression must end with a semicolon (;).</a:t>
            </a:r>
          </a:p>
          <a:p>
            <a:r>
              <a:rPr lang="en-US" dirty="0"/>
              <a:t>The program execution starts at the Main method.</a:t>
            </a:r>
          </a:p>
          <a:p>
            <a:r>
              <a:rPr lang="en-US" dirty="0"/>
              <a:t>Unlike Java, program file name could be different from the class name.</a:t>
            </a:r>
          </a:p>
        </p:txBody>
      </p:sp>
    </p:spTree>
    <p:extLst>
      <p:ext uri="{BB962C8B-B14F-4D97-AF65-F5344CB8AC3E}">
        <p14:creationId xmlns:p14="http://schemas.microsoft.com/office/powerpoint/2010/main" val="3359983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315039" y="4424346"/>
            <a:ext cx="4067666" cy="430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343320" y="3610466"/>
            <a:ext cx="2738486" cy="5797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315039" y="2960016"/>
            <a:ext cx="2762054" cy="3299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 Basics - Arrays</a:t>
            </a:r>
            <a:endParaRPr lang="en-US" dirty="0"/>
          </a:p>
        </p:txBody>
      </p:sp>
      <p:sp>
        <p:nvSpPr>
          <p:cNvPr id="3" name="Content Placeholder 2"/>
          <p:cNvSpPr>
            <a:spLocks noGrp="1"/>
          </p:cNvSpPr>
          <p:nvPr>
            <p:ph idx="1"/>
          </p:nvPr>
        </p:nvSpPr>
        <p:spPr>
          <a:ln>
            <a:noFill/>
          </a:ln>
        </p:spPr>
        <p:txBody>
          <a:bodyPr>
            <a:normAutofit fontScale="92500" lnSpcReduction="20000"/>
          </a:bodyPr>
          <a:lstStyle/>
          <a:p>
            <a:r>
              <a:rPr lang="en-US" dirty="0" smtClean="0"/>
              <a:t>Syntax: datatype[ ] </a:t>
            </a:r>
            <a:r>
              <a:rPr lang="en-US" dirty="0" err="1" smtClean="0"/>
              <a:t>arrayname</a:t>
            </a:r>
            <a:r>
              <a:rPr lang="en-US" dirty="0" smtClean="0"/>
              <a:t>;</a:t>
            </a:r>
          </a:p>
          <a:p>
            <a:r>
              <a:rPr lang="en-US" dirty="0" smtClean="0"/>
              <a:t>Initializing an array</a:t>
            </a:r>
          </a:p>
          <a:p>
            <a:endParaRPr lang="en-US" dirty="0" smtClean="0"/>
          </a:p>
          <a:p>
            <a:pPr marL="457200" lvl="1" indent="0">
              <a:buNone/>
            </a:pPr>
            <a:r>
              <a:rPr lang="en-US" dirty="0" err="1" smtClean="0"/>
              <a:t>int</a:t>
            </a:r>
            <a:r>
              <a:rPr lang="en-US" dirty="0" smtClean="0"/>
              <a:t>[ ] </a:t>
            </a:r>
            <a:r>
              <a:rPr lang="en-US" dirty="0" err="1" smtClean="0"/>
              <a:t>num</a:t>
            </a:r>
            <a:r>
              <a:rPr lang="en-US" dirty="0" smtClean="0"/>
              <a:t> = {1,2,3,4,5};</a:t>
            </a:r>
          </a:p>
          <a:p>
            <a:pPr marL="457200" lvl="1" indent="0">
              <a:buNone/>
            </a:pPr>
            <a:endParaRPr lang="en-US" dirty="0" smtClean="0"/>
          </a:p>
          <a:p>
            <a:pPr marL="457200" lvl="1" indent="0">
              <a:buNone/>
            </a:pPr>
            <a:r>
              <a:rPr lang="en-US" dirty="0" err="1"/>
              <a:t>i</a:t>
            </a:r>
            <a:r>
              <a:rPr lang="en-US" dirty="0" err="1" smtClean="0"/>
              <a:t>nt</a:t>
            </a:r>
            <a:r>
              <a:rPr lang="en-US" dirty="0" smtClean="0"/>
              <a:t>[] </a:t>
            </a:r>
            <a:r>
              <a:rPr lang="en-US" dirty="0" err="1" smtClean="0"/>
              <a:t>num</a:t>
            </a:r>
            <a:r>
              <a:rPr lang="en-US" dirty="0" smtClean="0"/>
              <a:t> = new </a:t>
            </a:r>
            <a:r>
              <a:rPr lang="en-US" dirty="0" err="1" smtClean="0"/>
              <a:t>int</a:t>
            </a:r>
            <a:r>
              <a:rPr lang="en-US" dirty="0" smtClean="0"/>
              <a:t>[5];</a:t>
            </a:r>
          </a:p>
          <a:p>
            <a:pPr marL="457200" lvl="1" indent="0">
              <a:buNone/>
            </a:pPr>
            <a:r>
              <a:rPr lang="en-US" dirty="0" err="1"/>
              <a:t>n</a:t>
            </a:r>
            <a:r>
              <a:rPr lang="en-US" dirty="0" err="1" smtClean="0"/>
              <a:t>um</a:t>
            </a:r>
            <a:r>
              <a:rPr lang="en-US" dirty="0" smtClean="0"/>
              <a:t>[0]= 1;</a:t>
            </a:r>
          </a:p>
          <a:p>
            <a:pPr marL="457200" lvl="1" indent="0">
              <a:buNone/>
            </a:pPr>
            <a:endParaRPr lang="en-US" dirty="0"/>
          </a:p>
          <a:p>
            <a:pPr marL="457200" lvl="1" indent="0">
              <a:buNone/>
            </a:pPr>
            <a:r>
              <a:rPr lang="en-US" dirty="0" err="1"/>
              <a:t>i</a:t>
            </a:r>
            <a:r>
              <a:rPr lang="en-US" dirty="0" err="1" smtClean="0"/>
              <a:t>nt</a:t>
            </a:r>
            <a:r>
              <a:rPr lang="en-US" dirty="0" smtClean="0"/>
              <a:t>[ ] </a:t>
            </a:r>
            <a:r>
              <a:rPr lang="en-US" dirty="0" err="1" smtClean="0"/>
              <a:t>num</a:t>
            </a:r>
            <a:r>
              <a:rPr lang="en-US" dirty="0" smtClean="0"/>
              <a:t> = new </a:t>
            </a:r>
            <a:r>
              <a:rPr lang="en-US" dirty="0" err="1" smtClean="0"/>
              <a:t>int</a:t>
            </a:r>
            <a:r>
              <a:rPr lang="en-US" dirty="0" smtClean="0"/>
              <a:t>[5] {1,2,3,4,5};</a:t>
            </a:r>
          </a:p>
          <a:p>
            <a:pPr lvl="1"/>
            <a:endParaRPr lang="en-US" dirty="0" smtClean="0"/>
          </a:p>
          <a:p>
            <a:r>
              <a:rPr lang="en-US" dirty="0" smtClean="0"/>
              <a:t>We can compute the length/ size of the array using Length method</a:t>
            </a:r>
          </a:p>
          <a:p>
            <a:r>
              <a:rPr lang="en-US" dirty="0" err="1" smtClean="0"/>
              <a:t>Console.WriteLine</a:t>
            </a:r>
            <a:r>
              <a:rPr lang="en-US" dirty="0" smtClean="0"/>
              <a:t>(</a:t>
            </a:r>
            <a:r>
              <a:rPr lang="en-US" dirty="0" err="1" smtClean="0"/>
              <a:t>num.Length</a:t>
            </a:r>
            <a:r>
              <a:rPr lang="en-US" dirty="0" smtClean="0"/>
              <a:t>)</a:t>
            </a:r>
          </a:p>
          <a:p>
            <a:endParaRPr lang="en-US" dirty="0"/>
          </a:p>
        </p:txBody>
      </p:sp>
    </p:spTree>
    <p:extLst>
      <p:ext uri="{BB962C8B-B14F-4D97-AF65-F5344CB8AC3E}">
        <p14:creationId xmlns:p14="http://schemas.microsoft.com/office/powerpoint/2010/main" val="266282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300899" y="4675695"/>
            <a:ext cx="5194169" cy="5891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291472" y="3172120"/>
            <a:ext cx="3469064" cy="1282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 Basics - Arrays</a:t>
            </a:r>
            <a:endParaRPr lang="en-US" dirty="0"/>
          </a:p>
        </p:txBody>
      </p:sp>
      <p:sp>
        <p:nvSpPr>
          <p:cNvPr id="3" name="Content Placeholder 2"/>
          <p:cNvSpPr>
            <a:spLocks noGrp="1"/>
          </p:cNvSpPr>
          <p:nvPr>
            <p:ph idx="1"/>
          </p:nvPr>
        </p:nvSpPr>
        <p:spPr/>
        <p:txBody>
          <a:bodyPr/>
          <a:lstStyle/>
          <a:p>
            <a:r>
              <a:rPr lang="en-US" dirty="0" smtClean="0"/>
              <a:t>Array elements are accessed using indexes ( we use 0 based indices I C#)</a:t>
            </a:r>
          </a:p>
          <a:p>
            <a:r>
              <a:rPr lang="en-US" dirty="0" smtClean="0"/>
              <a:t>Multi dimensional arrays</a:t>
            </a:r>
          </a:p>
          <a:p>
            <a:pPr marL="457200" lvl="1" indent="0">
              <a:buNone/>
            </a:pPr>
            <a:r>
              <a:rPr lang="en-US" dirty="0" err="1"/>
              <a:t>i</a:t>
            </a:r>
            <a:r>
              <a:rPr lang="en-US" dirty="0" err="1" smtClean="0"/>
              <a:t>nt</a:t>
            </a:r>
            <a:r>
              <a:rPr lang="en-US" dirty="0" smtClean="0"/>
              <a:t>[ ,] </a:t>
            </a:r>
            <a:r>
              <a:rPr lang="en-US" dirty="0" err="1" smtClean="0"/>
              <a:t>num</a:t>
            </a:r>
            <a:r>
              <a:rPr lang="en-US" dirty="0" smtClean="0"/>
              <a:t> = new </a:t>
            </a:r>
            <a:r>
              <a:rPr lang="en-US" dirty="0" err="1" smtClean="0"/>
              <a:t>int</a:t>
            </a:r>
            <a:r>
              <a:rPr lang="en-US" dirty="0" smtClean="0"/>
              <a:t>[2,2]</a:t>
            </a:r>
          </a:p>
          <a:p>
            <a:pPr marL="457200" lvl="1" indent="0">
              <a:buNone/>
            </a:pPr>
            <a:r>
              <a:rPr lang="en-US" dirty="0" err="1"/>
              <a:t>n</a:t>
            </a:r>
            <a:r>
              <a:rPr lang="en-US" dirty="0" err="1" smtClean="0"/>
              <a:t>um</a:t>
            </a:r>
            <a:r>
              <a:rPr lang="en-US" dirty="0" smtClean="0"/>
              <a:t>[0,0] = 1;</a:t>
            </a:r>
          </a:p>
          <a:p>
            <a:pPr marL="457200" lvl="1" indent="0">
              <a:buNone/>
            </a:pPr>
            <a:r>
              <a:rPr lang="en-US" dirty="0" err="1"/>
              <a:t>n</a:t>
            </a:r>
            <a:r>
              <a:rPr lang="en-US" dirty="0" err="1" smtClean="0"/>
              <a:t>um</a:t>
            </a:r>
            <a:r>
              <a:rPr lang="en-US" dirty="0" smtClean="0"/>
              <a:t>[0,1] = 2;</a:t>
            </a:r>
          </a:p>
          <a:p>
            <a:pPr lvl="1"/>
            <a:endParaRPr lang="en-US" dirty="0"/>
          </a:p>
          <a:p>
            <a:pPr marL="457200" lvl="1" indent="0">
              <a:buNone/>
            </a:pPr>
            <a:r>
              <a:rPr lang="en-US" dirty="0" err="1"/>
              <a:t>i</a:t>
            </a:r>
            <a:r>
              <a:rPr lang="en-US" dirty="0" err="1" smtClean="0"/>
              <a:t>nt</a:t>
            </a:r>
            <a:r>
              <a:rPr lang="en-US" dirty="0" smtClean="0"/>
              <a:t>[ ,] </a:t>
            </a:r>
            <a:r>
              <a:rPr lang="en-US" dirty="0" err="1" smtClean="0"/>
              <a:t>num</a:t>
            </a:r>
            <a:r>
              <a:rPr lang="en-US" dirty="0" smtClean="0"/>
              <a:t> = new </a:t>
            </a:r>
            <a:r>
              <a:rPr lang="en-US" dirty="0" err="1" smtClean="0"/>
              <a:t>int</a:t>
            </a:r>
            <a:r>
              <a:rPr lang="en-US" dirty="0" smtClean="0"/>
              <a:t> [2,2] {{1,2},{2,3} …};</a:t>
            </a:r>
          </a:p>
          <a:p>
            <a:r>
              <a:rPr lang="en-US" dirty="0" smtClean="0"/>
              <a:t>Array class</a:t>
            </a:r>
          </a:p>
          <a:p>
            <a:pPr marL="457200" lvl="1" indent="0">
              <a:buNone/>
            </a:pPr>
            <a:endParaRPr lang="en-US" dirty="0"/>
          </a:p>
        </p:txBody>
      </p:sp>
    </p:spTree>
    <p:extLst>
      <p:ext uri="{BB962C8B-B14F-4D97-AF65-F5344CB8AC3E}">
        <p14:creationId xmlns:p14="http://schemas.microsoft.com/office/powerpoint/2010/main" val="1625636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Basics - Lists</a:t>
            </a:r>
            <a:endParaRPr lang="en-US" dirty="0"/>
          </a:p>
        </p:txBody>
      </p:sp>
      <p:sp>
        <p:nvSpPr>
          <p:cNvPr id="3" name="Content Placeholder 2"/>
          <p:cNvSpPr>
            <a:spLocks noGrp="1"/>
          </p:cNvSpPr>
          <p:nvPr>
            <p:ph idx="1"/>
          </p:nvPr>
        </p:nvSpPr>
        <p:spPr/>
        <p:txBody>
          <a:bodyPr>
            <a:normAutofit lnSpcReduction="10000"/>
          </a:bodyPr>
          <a:lstStyle/>
          <a:p>
            <a:r>
              <a:rPr lang="en-US" dirty="0" smtClean="0"/>
              <a:t>It is an object which holds variables in a specific order. </a:t>
            </a:r>
          </a:p>
          <a:p>
            <a:r>
              <a:rPr lang="en-US" dirty="0" smtClean="0"/>
              <a:t>The type of the variable that the list can store is defined using generic syntax</a:t>
            </a:r>
          </a:p>
          <a:p>
            <a:r>
              <a:rPr lang="en-US" dirty="0" smtClean="0"/>
              <a:t>Example</a:t>
            </a:r>
          </a:p>
          <a:p>
            <a:pPr lvl="1"/>
            <a:r>
              <a:rPr lang="en-US" dirty="0" smtClean="0"/>
              <a:t>List&lt;</a:t>
            </a:r>
            <a:r>
              <a:rPr lang="en-US" dirty="0" err="1" smtClean="0"/>
              <a:t>int</a:t>
            </a:r>
            <a:r>
              <a:rPr lang="en-US" dirty="0" smtClean="0"/>
              <a:t>&gt; numbers = new List&lt;it&gt; ( );</a:t>
            </a:r>
          </a:p>
          <a:p>
            <a:r>
              <a:rPr lang="en-US" dirty="0" smtClean="0"/>
              <a:t>Adding values to Lists:</a:t>
            </a:r>
          </a:p>
          <a:p>
            <a:pPr lvl="1"/>
            <a:r>
              <a:rPr lang="en-US" dirty="0" err="1"/>
              <a:t>n</a:t>
            </a:r>
            <a:r>
              <a:rPr lang="en-US" dirty="0" err="1" smtClean="0"/>
              <a:t>umbers.Add</a:t>
            </a:r>
            <a:r>
              <a:rPr lang="en-US" dirty="0" smtClean="0"/>
              <a:t>(1);</a:t>
            </a:r>
          </a:p>
          <a:p>
            <a:pPr lvl="1"/>
            <a:r>
              <a:rPr lang="en-US" dirty="0" err="1"/>
              <a:t>n</a:t>
            </a:r>
            <a:r>
              <a:rPr lang="en-US" dirty="0" err="1" smtClean="0"/>
              <a:t>umbers.Add</a:t>
            </a:r>
            <a:r>
              <a:rPr lang="en-US" dirty="0" smtClean="0"/>
              <a:t>(5);</a:t>
            </a:r>
          </a:p>
          <a:p>
            <a:r>
              <a:rPr lang="en-US" dirty="0" smtClean="0"/>
              <a:t>To remove an element from the list</a:t>
            </a:r>
          </a:p>
          <a:p>
            <a:pPr lvl="1"/>
            <a:r>
              <a:rPr lang="en-US" dirty="0" err="1"/>
              <a:t>n</a:t>
            </a:r>
            <a:r>
              <a:rPr lang="en-US" dirty="0" err="1" smtClean="0"/>
              <a:t>umbers.Remove</a:t>
            </a:r>
            <a:r>
              <a:rPr lang="en-US" dirty="0" smtClean="0"/>
              <a:t>(5);</a:t>
            </a:r>
            <a:endParaRPr lang="en-US" dirty="0"/>
          </a:p>
        </p:txBody>
      </p:sp>
    </p:spTree>
    <p:extLst>
      <p:ext uri="{BB962C8B-B14F-4D97-AF65-F5344CB8AC3E}">
        <p14:creationId xmlns:p14="http://schemas.microsoft.com/office/powerpoint/2010/main" val="1897264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Basics - Lists</a:t>
            </a:r>
            <a:endParaRPr lang="en-US" dirty="0"/>
          </a:p>
        </p:txBody>
      </p:sp>
      <p:sp>
        <p:nvSpPr>
          <p:cNvPr id="3" name="Content Placeholder 2"/>
          <p:cNvSpPr>
            <a:spLocks noGrp="1"/>
          </p:cNvSpPr>
          <p:nvPr>
            <p:ph idx="1"/>
          </p:nvPr>
        </p:nvSpPr>
        <p:spPr/>
        <p:txBody>
          <a:bodyPr/>
          <a:lstStyle/>
          <a:p>
            <a:r>
              <a:rPr lang="en-US" dirty="0" err="1" smtClean="0"/>
              <a:t>RemoveAt</a:t>
            </a:r>
            <a:endParaRPr lang="en-US" dirty="0" smtClean="0"/>
          </a:p>
          <a:p>
            <a:pPr lvl="1"/>
            <a:r>
              <a:rPr lang="en-US" dirty="0" smtClean="0"/>
              <a:t>It is used to remove a value at a specific index.</a:t>
            </a:r>
          </a:p>
          <a:p>
            <a:pPr lvl="1"/>
            <a:r>
              <a:rPr lang="en-US" dirty="0" smtClean="0"/>
              <a:t>Example: </a:t>
            </a:r>
            <a:r>
              <a:rPr lang="en-US" dirty="0" err="1" smtClean="0"/>
              <a:t>numbers.RemoveAt</a:t>
            </a:r>
            <a:r>
              <a:rPr lang="en-US" dirty="0" smtClean="0"/>
              <a:t>(1)</a:t>
            </a:r>
          </a:p>
          <a:p>
            <a:r>
              <a:rPr lang="en-US" dirty="0" smtClean="0"/>
              <a:t>Concatenating Lists</a:t>
            </a:r>
          </a:p>
          <a:p>
            <a:pPr lvl="1"/>
            <a:r>
              <a:rPr lang="en-US" dirty="0" err="1" smtClean="0"/>
              <a:t>AddRange</a:t>
            </a:r>
            <a:r>
              <a:rPr lang="en-US" dirty="0" smtClean="0"/>
              <a:t> is used to concatenate two lists.</a:t>
            </a:r>
          </a:p>
          <a:p>
            <a:pPr lvl="1"/>
            <a:endParaRPr lang="en-US" dirty="0"/>
          </a:p>
        </p:txBody>
      </p:sp>
    </p:spTree>
    <p:extLst>
      <p:ext uri="{BB962C8B-B14F-4D97-AF65-F5344CB8AC3E}">
        <p14:creationId xmlns:p14="http://schemas.microsoft.com/office/powerpoint/2010/main" val="445863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Basics - Dictionaries</a:t>
            </a:r>
            <a:endParaRPr lang="en-US" dirty="0"/>
          </a:p>
        </p:txBody>
      </p:sp>
      <p:sp>
        <p:nvSpPr>
          <p:cNvPr id="3" name="Content Placeholder 2"/>
          <p:cNvSpPr>
            <a:spLocks noGrp="1"/>
          </p:cNvSpPr>
          <p:nvPr>
            <p:ph idx="1"/>
          </p:nvPr>
        </p:nvSpPr>
        <p:spPr/>
        <p:txBody>
          <a:bodyPr/>
          <a:lstStyle/>
          <a:p>
            <a:r>
              <a:rPr lang="en-US" dirty="0" smtClean="0"/>
              <a:t>They are special lists, where every value in the list has a key which is also a variable</a:t>
            </a:r>
          </a:p>
          <a:p>
            <a:r>
              <a:rPr lang="en-US" dirty="0" smtClean="0"/>
              <a:t>Example: Dictionary &lt;</a:t>
            </a:r>
            <a:r>
              <a:rPr lang="en-US" dirty="0" err="1" smtClean="0"/>
              <a:t>string,long</a:t>
            </a:r>
            <a:r>
              <a:rPr lang="en-US" dirty="0" smtClean="0"/>
              <a:t>&gt; phonebook = new Dictionary&lt;</a:t>
            </a:r>
            <a:r>
              <a:rPr lang="en-US" dirty="0" err="1" smtClean="0"/>
              <a:t>string,long</a:t>
            </a:r>
            <a:r>
              <a:rPr lang="en-US" dirty="0" smtClean="0"/>
              <a:t>&gt; ( );</a:t>
            </a:r>
          </a:p>
          <a:p>
            <a:endParaRPr lang="en-US" dirty="0" smtClean="0"/>
          </a:p>
          <a:p>
            <a:pPr marL="1371600" lvl="3" indent="0">
              <a:buNone/>
            </a:pPr>
            <a:r>
              <a:rPr lang="en-US" sz="2800" dirty="0" err="1" smtClean="0"/>
              <a:t>phonebook.Add</a:t>
            </a:r>
            <a:r>
              <a:rPr lang="en-US" sz="2800" dirty="0" smtClean="0"/>
              <a:t>(“Alex”, 4039997777) </a:t>
            </a:r>
          </a:p>
          <a:p>
            <a:pPr marL="1371600" lvl="3" indent="0">
              <a:buNone/>
            </a:pPr>
            <a:r>
              <a:rPr lang="en-US" sz="2800" dirty="0" smtClean="0"/>
              <a:t>Or</a:t>
            </a:r>
          </a:p>
          <a:p>
            <a:pPr marL="1371600" lvl="3" indent="0">
              <a:buNone/>
            </a:pPr>
            <a:r>
              <a:rPr lang="en-US" sz="2800" dirty="0" smtClean="0"/>
              <a:t>phonebook[“Alex”]= 4039997777;</a:t>
            </a:r>
            <a:endParaRPr lang="en-US" sz="2800" dirty="0"/>
          </a:p>
        </p:txBody>
      </p:sp>
    </p:spTree>
    <p:extLst>
      <p:ext uri="{BB962C8B-B14F-4D97-AF65-F5344CB8AC3E}">
        <p14:creationId xmlns:p14="http://schemas.microsoft.com/office/powerpoint/2010/main" val="3104581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Basics - Dictionaries</a:t>
            </a:r>
            <a:endParaRPr lang="en-US" dirty="0"/>
          </a:p>
        </p:txBody>
      </p:sp>
      <p:sp>
        <p:nvSpPr>
          <p:cNvPr id="3" name="Content Placeholder 2"/>
          <p:cNvSpPr>
            <a:spLocks noGrp="1"/>
          </p:cNvSpPr>
          <p:nvPr>
            <p:ph idx="1"/>
          </p:nvPr>
        </p:nvSpPr>
        <p:spPr/>
        <p:txBody>
          <a:bodyPr/>
          <a:lstStyle/>
          <a:p>
            <a:r>
              <a:rPr lang="en-US" dirty="0" err="1" smtClean="0"/>
              <a:t>ContainsKey</a:t>
            </a:r>
            <a:r>
              <a:rPr lang="en-US" dirty="0" smtClean="0"/>
              <a:t> Method</a:t>
            </a:r>
          </a:p>
          <a:p>
            <a:pPr lvl="1"/>
            <a:r>
              <a:rPr lang="en-US" dirty="0" smtClean="0"/>
              <a:t>This is used to check whether the dictionary has a certain key</a:t>
            </a:r>
          </a:p>
          <a:p>
            <a:pPr marL="457200" lvl="1" indent="0">
              <a:buNone/>
            </a:pPr>
            <a:r>
              <a:rPr lang="en-US" dirty="0" smtClean="0"/>
              <a:t>	if(</a:t>
            </a:r>
            <a:r>
              <a:rPr lang="en-US" dirty="0" err="1" smtClean="0"/>
              <a:t>phonebook.ContainsKey</a:t>
            </a:r>
            <a:r>
              <a:rPr lang="en-US" dirty="0" smtClean="0"/>
              <a:t>(“Alex”))</a:t>
            </a:r>
          </a:p>
          <a:p>
            <a:pPr marL="457200" lvl="1" indent="0">
              <a:buNone/>
            </a:pPr>
            <a:r>
              <a:rPr lang="en-US" dirty="0" smtClean="0"/>
              <a:t>	{</a:t>
            </a:r>
          </a:p>
          <a:p>
            <a:pPr marL="914400" lvl="2" indent="0">
              <a:buNone/>
            </a:pPr>
            <a:r>
              <a:rPr lang="en-US" dirty="0" smtClean="0"/>
              <a:t>	//do something</a:t>
            </a:r>
          </a:p>
          <a:p>
            <a:pPr marL="914400" lvl="2" indent="0">
              <a:buNone/>
            </a:pPr>
            <a:r>
              <a:rPr lang="en-US" dirty="0"/>
              <a:t>}</a:t>
            </a:r>
            <a:endParaRPr lang="en-US" dirty="0" smtClean="0"/>
          </a:p>
          <a:p>
            <a:r>
              <a:rPr lang="en-US" dirty="0" smtClean="0"/>
              <a:t>Remove Method</a:t>
            </a:r>
          </a:p>
          <a:p>
            <a:pPr lvl="1"/>
            <a:r>
              <a:rPr lang="en-US" dirty="0" smtClean="0"/>
              <a:t>This is used to remove an item from Dictionary.</a:t>
            </a:r>
          </a:p>
          <a:p>
            <a:pPr lvl="1"/>
            <a:r>
              <a:rPr lang="en-US" dirty="0" err="1" smtClean="0"/>
              <a:t>phonebook.Remove</a:t>
            </a:r>
            <a:r>
              <a:rPr lang="en-US" dirty="0" smtClean="0"/>
              <a:t>(“Alex”);</a:t>
            </a:r>
            <a:endParaRPr lang="en-US" dirty="0"/>
          </a:p>
        </p:txBody>
      </p:sp>
    </p:spTree>
    <p:extLst>
      <p:ext uri="{BB962C8B-B14F-4D97-AF65-F5344CB8AC3E}">
        <p14:creationId xmlns:p14="http://schemas.microsoft.com/office/powerpoint/2010/main" val="1548570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Basics – Strings</a:t>
            </a:r>
            <a:endParaRPr lang="en-US" dirty="0"/>
          </a:p>
        </p:txBody>
      </p:sp>
      <p:sp>
        <p:nvSpPr>
          <p:cNvPr id="3" name="Content Placeholder 2"/>
          <p:cNvSpPr>
            <a:spLocks noGrp="1"/>
          </p:cNvSpPr>
          <p:nvPr>
            <p:ph idx="1"/>
          </p:nvPr>
        </p:nvSpPr>
        <p:spPr/>
        <p:txBody>
          <a:bodyPr/>
          <a:lstStyle/>
          <a:p>
            <a:r>
              <a:rPr lang="en-US" dirty="0" smtClean="0"/>
              <a:t>It is an array of characters.</a:t>
            </a:r>
          </a:p>
          <a:p>
            <a:r>
              <a:rPr lang="en-US" dirty="0" smtClean="0"/>
              <a:t>It can be created in many ways</a:t>
            </a:r>
          </a:p>
          <a:p>
            <a:pPr marL="457200" lvl="1" indent="0">
              <a:buNone/>
            </a:pPr>
            <a:r>
              <a:rPr lang="en-US" dirty="0"/>
              <a:t>s</a:t>
            </a:r>
            <a:r>
              <a:rPr lang="en-US" dirty="0" smtClean="0"/>
              <a:t>tring </a:t>
            </a:r>
            <a:r>
              <a:rPr lang="en-US" dirty="0" err="1" smtClean="0"/>
              <a:t>myString</a:t>
            </a:r>
            <a:r>
              <a:rPr lang="en-US" dirty="0" smtClean="0"/>
              <a:t> =“ A string”;</a:t>
            </a:r>
          </a:p>
          <a:p>
            <a:pPr marL="457200" lvl="1" indent="0">
              <a:buNone/>
            </a:pPr>
            <a:r>
              <a:rPr lang="en-US" dirty="0" smtClean="0"/>
              <a:t>String </a:t>
            </a:r>
            <a:r>
              <a:rPr lang="en-US" dirty="0" err="1" smtClean="0"/>
              <a:t>myString</a:t>
            </a:r>
            <a:r>
              <a:rPr lang="en-US" dirty="0" smtClean="0"/>
              <a:t> = new String;</a:t>
            </a:r>
          </a:p>
          <a:p>
            <a:r>
              <a:rPr lang="en-US" dirty="0"/>
              <a:t>The string keyword is an alias for the </a:t>
            </a:r>
            <a:r>
              <a:rPr lang="en-US" b="1" dirty="0" err="1" smtClean="0"/>
              <a:t>System.String</a:t>
            </a:r>
            <a:r>
              <a:rPr lang="en-US" b="1" dirty="0" smtClean="0"/>
              <a:t> </a:t>
            </a:r>
            <a:r>
              <a:rPr lang="en-US" dirty="0" smtClean="0"/>
              <a:t>class.</a:t>
            </a:r>
          </a:p>
          <a:p>
            <a:r>
              <a:rPr lang="en-US" dirty="0" smtClean="0"/>
              <a:t>To create an empty string</a:t>
            </a:r>
          </a:p>
          <a:p>
            <a:pPr marL="457200" lvl="1" indent="0">
              <a:buNone/>
            </a:pPr>
            <a:r>
              <a:rPr lang="en-US" dirty="0" smtClean="0"/>
              <a:t>String </a:t>
            </a:r>
            <a:r>
              <a:rPr lang="en-US" dirty="0" err="1" smtClean="0"/>
              <a:t>str</a:t>
            </a:r>
            <a:r>
              <a:rPr lang="en-US" dirty="0" smtClean="0"/>
              <a:t> = </a:t>
            </a:r>
            <a:r>
              <a:rPr lang="en-US" dirty="0" err="1" smtClean="0"/>
              <a:t>String.Empty</a:t>
            </a:r>
            <a:endParaRPr lang="en-US" dirty="0" smtClean="0"/>
          </a:p>
          <a:p>
            <a:pPr marL="457200" lvl="1" indent="0">
              <a:buNone/>
            </a:pPr>
            <a:r>
              <a:rPr lang="en-US" dirty="0" smtClean="0"/>
              <a:t>string </a:t>
            </a:r>
            <a:r>
              <a:rPr lang="en-US" dirty="0" err="1" smtClean="0"/>
              <a:t>str</a:t>
            </a:r>
            <a:r>
              <a:rPr lang="en-US" dirty="0" smtClean="0"/>
              <a:t> = “ “;</a:t>
            </a:r>
          </a:p>
          <a:p>
            <a:endParaRPr lang="en-US" dirty="0"/>
          </a:p>
        </p:txBody>
      </p:sp>
    </p:spTree>
    <p:extLst>
      <p:ext uri="{BB962C8B-B14F-4D97-AF65-F5344CB8AC3E}">
        <p14:creationId xmlns:p14="http://schemas.microsoft.com/office/powerpoint/2010/main" val="3709396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Basics - Strings</a:t>
            </a:r>
            <a:endParaRPr lang="en-US" dirty="0"/>
          </a:p>
        </p:txBody>
      </p:sp>
      <p:sp>
        <p:nvSpPr>
          <p:cNvPr id="3" name="Content Placeholder 2"/>
          <p:cNvSpPr>
            <a:spLocks noGrp="1"/>
          </p:cNvSpPr>
          <p:nvPr>
            <p:ph idx="1"/>
          </p:nvPr>
        </p:nvSpPr>
        <p:spPr/>
        <p:txBody>
          <a:bodyPr/>
          <a:lstStyle/>
          <a:p>
            <a:r>
              <a:rPr lang="en-US" dirty="0" smtClean="0"/>
              <a:t>Concatenate 2 strings</a:t>
            </a:r>
          </a:p>
          <a:p>
            <a:pPr marL="457200" lvl="1" indent="0">
              <a:buNone/>
            </a:pPr>
            <a:r>
              <a:rPr lang="en-US" dirty="0"/>
              <a:t>s</a:t>
            </a:r>
            <a:r>
              <a:rPr lang="en-US" dirty="0" smtClean="0"/>
              <a:t>tring </a:t>
            </a:r>
            <a:r>
              <a:rPr lang="en-US" dirty="0" err="1" smtClean="0"/>
              <a:t>firstName</a:t>
            </a:r>
            <a:r>
              <a:rPr lang="en-US" dirty="0" smtClean="0"/>
              <a:t>= “Eric”;</a:t>
            </a:r>
          </a:p>
          <a:p>
            <a:pPr marL="457200" lvl="1" indent="0">
              <a:buNone/>
            </a:pPr>
            <a:r>
              <a:rPr lang="en-US" dirty="0"/>
              <a:t>s</a:t>
            </a:r>
            <a:r>
              <a:rPr lang="en-US" dirty="0" smtClean="0"/>
              <a:t>tring </a:t>
            </a:r>
            <a:r>
              <a:rPr lang="en-US" dirty="0" err="1" smtClean="0"/>
              <a:t>lastName</a:t>
            </a:r>
            <a:r>
              <a:rPr lang="en-US" dirty="0" smtClean="0"/>
              <a:t>=“Smith”;</a:t>
            </a:r>
          </a:p>
          <a:p>
            <a:pPr marL="457200" lvl="1" indent="0">
              <a:buNone/>
            </a:pPr>
            <a:r>
              <a:rPr lang="en-US" dirty="0"/>
              <a:t>s</a:t>
            </a:r>
            <a:r>
              <a:rPr lang="en-US" dirty="0" smtClean="0"/>
              <a:t>tring </a:t>
            </a:r>
            <a:r>
              <a:rPr lang="en-US" dirty="0" err="1" smtClean="0"/>
              <a:t>fullName</a:t>
            </a:r>
            <a:r>
              <a:rPr lang="en-US" dirty="0" smtClean="0"/>
              <a:t>= </a:t>
            </a:r>
            <a:r>
              <a:rPr lang="en-US" dirty="0" err="1" smtClean="0"/>
              <a:t>firstName</a:t>
            </a:r>
            <a:r>
              <a:rPr lang="en-US" dirty="0" smtClean="0"/>
              <a:t> + </a:t>
            </a:r>
            <a:r>
              <a:rPr lang="en-US" dirty="0" err="1" smtClean="0"/>
              <a:t>lastName</a:t>
            </a:r>
            <a:endParaRPr lang="en-US" dirty="0" smtClean="0"/>
          </a:p>
          <a:p>
            <a:r>
              <a:rPr lang="en-US" dirty="0" smtClean="0"/>
              <a:t>Substring</a:t>
            </a:r>
          </a:p>
          <a:p>
            <a:pPr lvl="1"/>
            <a:r>
              <a:rPr lang="en-US" dirty="0" smtClean="0"/>
              <a:t>Returns a part of the string from the original string</a:t>
            </a:r>
          </a:p>
          <a:p>
            <a:pPr lvl="1"/>
            <a:r>
              <a:rPr lang="en-US" dirty="0"/>
              <a:t>s</a:t>
            </a:r>
            <a:r>
              <a:rPr lang="en-US" dirty="0" smtClean="0"/>
              <a:t>tring </a:t>
            </a:r>
            <a:r>
              <a:rPr lang="en-US" dirty="0" err="1" smtClean="0"/>
              <a:t>str</a:t>
            </a:r>
            <a:r>
              <a:rPr lang="en-US" dirty="0" smtClean="0"/>
              <a:t> = “ full string”;</a:t>
            </a:r>
          </a:p>
          <a:p>
            <a:pPr lvl="1"/>
            <a:r>
              <a:rPr lang="en-US" dirty="0"/>
              <a:t>s</a:t>
            </a:r>
            <a:r>
              <a:rPr lang="en-US" dirty="0" smtClean="0"/>
              <a:t>tring part = </a:t>
            </a:r>
            <a:r>
              <a:rPr lang="en-US" dirty="0" err="1" smtClean="0"/>
              <a:t>str.substring</a:t>
            </a:r>
            <a:r>
              <a:rPr lang="en-US" dirty="0" smtClean="0"/>
              <a:t>(5);</a:t>
            </a:r>
          </a:p>
          <a:p>
            <a:pPr lvl="1"/>
            <a:r>
              <a:rPr lang="en-US" dirty="0"/>
              <a:t>s</a:t>
            </a:r>
            <a:r>
              <a:rPr lang="en-US" dirty="0" smtClean="0"/>
              <a:t>tring part= </a:t>
            </a:r>
            <a:r>
              <a:rPr lang="en-US" dirty="0" err="1" smtClean="0"/>
              <a:t>str.substring</a:t>
            </a:r>
            <a:r>
              <a:rPr lang="en-US" dirty="0" smtClean="0"/>
              <a:t>(5,3);</a:t>
            </a:r>
          </a:p>
          <a:p>
            <a:pPr marL="0" indent="0">
              <a:buNone/>
            </a:pPr>
            <a:endParaRPr lang="en-US" dirty="0"/>
          </a:p>
        </p:txBody>
      </p:sp>
    </p:spTree>
    <p:extLst>
      <p:ext uri="{BB962C8B-B14F-4D97-AF65-F5344CB8AC3E}">
        <p14:creationId xmlns:p14="http://schemas.microsoft.com/office/powerpoint/2010/main" val="4376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Basics - Strings</a:t>
            </a:r>
            <a:endParaRPr lang="en-US" dirty="0"/>
          </a:p>
        </p:txBody>
      </p:sp>
      <p:sp>
        <p:nvSpPr>
          <p:cNvPr id="3" name="Content Placeholder 2"/>
          <p:cNvSpPr>
            <a:spLocks noGrp="1"/>
          </p:cNvSpPr>
          <p:nvPr>
            <p:ph idx="1"/>
          </p:nvPr>
        </p:nvSpPr>
        <p:spPr/>
        <p:txBody>
          <a:bodyPr/>
          <a:lstStyle/>
          <a:p>
            <a:r>
              <a:rPr lang="en-US" dirty="0" smtClean="0"/>
              <a:t>Search &amp; Replace</a:t>
            </a:r>
          </a:p>
          <a:p>
            <a:pPr lvl="1"/>
            <a:r>
              <a:rPr lang="en-US" dirty="0" smtClean="0"/>
              <a:t>Search and replace the </a:t>
            </a:r>
            <a:r>
              <a:rPr lang="en-US" dirty="0" err="1" smtClean="0"/>
              <a:t>occurence</a:t>
            </a:r>
            <a:r>
              <a:rPr lang="en-US" dirty="0" smtClean="0"/>
              <a:t> of a string with another</a:t>
            </a:r>
          </a:p>
          <a:p>
            <a:pPr lvl="1"/>
            <a:r>
              <a:rPr lang="en-US" dirty="0"/>
              <a:t>s</a:t>
            </a:r>
            <a:r>
              <a:rPr lang="en-US" dirty="0" smtClean="0"/>
              <a:t>tring name = “John Doe”;</a:t>
            </a:r>
          </a:p>
          <a:p>
            <a:pPr lvl="1"/>
            <a:r>
              <a:rPr lang="en-US" dirty="0"/>
              <a:t>s</a:t>
            </a:r>
            <a:r>
              <a:rPr lang="en-US" dirty="0" smtClean="0"/>
              <a:t>tring </a:t>
            </a:r>
            <a:r>
              <a:rPr lang="en-US" dirty="0" err="1" smtClean="0"/>
              <a:t>newName</a:t>
            </a:r>
            <a:r>
              <a:rPr lang="en-US" dirty="0" smtClean="0"/>
              <a:t> = </a:t>
            </a:r>
            <a:r>
              <a:rPr lang="en-US" dirty="0" err="1" smtClean="0"/>
              <a:t>name.Replace</a:t>
            </a:r>
            <a:r>
              <a:rPr lang="en-US" dirty="0" smtClean="0"/>
              <a:t>(“</a:t>
            </a:r>
            <a:r>
              <a:rPr lang="en-US" dirty="0" err="1" smtClean="0"/>
              <a:t>John”,”Eric</a:t>
            </a:r>
            <a:r>
              <a:rPr lang="en-US" dirty="0" smtClean="0"/>
              <a:t>”);</a:t>
            </a:r>
          </a:p>
          <a:p>
            <a:pPr marL="0" indent="0">
              <a:buNone/>
            </a:pPr>
            <a:endParaRPr lang="en-US" dirty="0"/>
          </a:p>
        </p:txBody>
      </p:sp>
    </p:spTree>
    <p:extLst>
      <p:ext uri="{BB962C8B-B14F-4D97-AF65-F5344CB8AC3E}">
        <p14:creationId xmlns:p14="http://schemas.microsoft.com/office/powerpoint/2010/main" val="876376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Basics</a:t>
            </a:r>
            <a:endParaRPr lang="en-US" dirty="0"/>
          </a:p>
        </p:txBody>
      </p:sp>
      <p:sp>
        <p:nvSpPr>
          <p:cNvPr id="3" name="Content Placeholder 2"/>
          <p:cNvSpPr>
            <a:spLocks noGrp="1"/>
          </p:cNvSpPr>
          <p:nvPr>
            <p:ph idx="1"/>
          </p:nvPr>
        </p:nvSpPr>
        <p:spPr/>
        <p:txBody>
          <a:bodyPr/>
          <a:lstStyle/>
          <a:p>
            <a:r>
              <a:rPr lang="en-US" dirty="0" smtClean="0"/>
              <a:t>Branching statements</a:t>
            </a:r>
          </a:p>
          <a:p>
            <a:pPr lvl="1"/>
            <a:r>
              <a:rPr lang="en-US" dirty="0" smtClean="0"/>
              <a:t>If, if else, nested if, switch, nested switch, conditional operator</a:t>
            </a:r>
          </a:p>
          <a:p>
            <a:r>
              <a:rPr lang="en-US" dirty="0" smtClean="0"/>
              <a:t>Looping Statements</a:t>
            </a:r>
          </a:p>
          <a:p>
            <a:pPr lvl="1"/>
            <a:r>
              <a:rPr lang="en-US" dirty="0" smtClean="0"/>
              <a:t>For, </a:t>
            </a:r>
            <a:r>
              <a:rPr lang="en-US" dirty="0" err="1" smtClean="0"/>
              <a:t>foreach</a:t>
            </a:r>
            <a:r>
              <a:rPr lang="en-US" dirty="0" smtClean="0"/>
              <a:t>, while, </a:t>
            </a:r>
            <a:r>
              <a:rPr lang="en-US" smtClean="0"/>
              <a:t>do while</a:t>
            </a:r>
            <a:endParaRPr lang="en-US" dirty="0"/>
          </a:p>
          <a:p>
            <a:r>
              <a:rPr lang="en-US" dirty="0" smtClean="0"/>
              <a:t>Methods</a:t>
            </a:r>
          </a:p>
          <a:p>
            <a:pPr lvl="1"/>
            <a:r>
              <a:rPr lang="en-US" dirty="0" smtClean="0"/>
              <a:t>Syntax:</a:t>
            </a:r>
          </a:p>
          <a:p>
            <a:pPr marL="914400" lvl="2" indent="0">
              <a:buNone/>
            </a:pPr>
            <a:r>
              <a:rPr lang="en-US" dirty="0"/>
              <a:t>m</a:t>
            </a:r>
            <a:r>
              <a:rPr lang="en-US" dirty="0" smtClean="0"/>
              <a:t>odifiers return type name(parameter1, parameter 2 …)</a:t>
            </a:r>
          </a:p>
          <a:p>
            <a:pPr marL="914400" lvl="2" indent="0">
              <a:buNone/>
            </a:pPr>
            <a:r>
              <a:rPr lang="en-US" dirty="0" smtClean="0"/>
              <a:t>{</a:t>
            </a:r>
          </a:p>
          <a:p>
            <a:pPr marL="914400" lvl="2" indent="0">
              <a:buNone/>
            </a:pPr>
            <a:r>
              <a:rPr lang="en-US" dirty="0"/>
              <a:t>	</a:t>
            </a:r>
            <a:r>
              <a:rPr lang="en-US" dirty="0" smtClean="0"/>
              <a:t>//body</a:t>
            </a:r>
          </a:p>
          <a:p>
            <a:pPr marL="914400" lvl="2" indent="0">
              <a:buNone/>
            </a:pPr>
            <a:r>
              <a:rPr lang="en-US" dirty="0"/>
              <a:t>}</a:t>
            </a:r>
          </a:p>
        </p:txBody>
      </p:sp>
    </p:spTree>
    <p:extLst>
      <p:ext uri="{BB962C8B-B14F-4D97-AF65-F5344CB8AC3E}">
        <p14:creationId xmlns:p14="http://schemas.microsoft.com/office/powerpoint/2010/main" val="92827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SODV-3302 Systems Development &amp; Object Oriented Design</a:t>
            </a:r>
            <a:endParaRPr lang="en-US" dirty="0"/>
          </a:p>
        </p:txBody>
      </p:sp>
      <p:sp>
        <p:nvSpPr>
          <p:cNvPr id="3" name="Subtitle 2"/>
          <p:cNvSpPr>
            <a:spLocks noGrp="1"/>
          </p:cNvSpPr>
          <p:nvPr>
            <p:ph type="subTitle" idx="1"/>
          </p:nvPr>
        </p:nvSpPr>
        <p:spPr/>
        <p:txBody>
          <a:bodyPr/>
          <a:lstStyle/>
          <a:p>
            <a:r>
              <a:rPr lang="en-US" dirty="0" smtClean="0"/>
              <a:t>MODULE 1</a:t>
            </a:r>
            <a:endParaRPr lang="en-US" dirty="0"/>
          </a:p>
        </p:txBody>
      </p:sp>
    </p:spTree>
    <p:extLst>
      <p:ext uri="{BB962C8B-B14F-4D97-AF65-F5344CB8AC3E}">
        <p14:creationId xmlns:p14="http://schemas.microsoft.com/office/powerpoint/2010/main" val="368457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Basics</a:t>
            </a:r>
            <a:endParaRPr lang="en-US" dirty="0"/>
          </a:p>
        </p:txBody>
      </p:sp>
      <p:sp>
        <p:nvSpPr>
          <p:cNvPr id="3" name="Content Placeholder 2"/>
          <p:cNvSpPr>
            <a:spLocks noGrp="1"/>
          </p:cNvSpPr>
          <p:nvPr>
            <p:ph idx="1"/>
          </p:nvPr>
        </p:nvSpPr>
        <p:spPr/>
        <p:txBody>
          <a:bodyPr/>
          <a:lstStyle/>
          <a:p>
            <a:r>
              <a:rPr lang="en-US" dirty="0" smtClean="0">
                <a:hlinkClick r:id="rId2"/>
              </a:rPr>
              <a:t>https://docs.microsoft.com/en-us/dotnet/csharp/tutorials/intro-to-csharp/</a:t>
            </a:r>
            <a:endParaRPr lang="en-US" dirty="0" smtClean="0"/>
          </a:p>
          <a:p>
            <a:endParaRPr lang="en-US" dirty="0"/>
          </a:p>
          <a:p>
            <a:r>
              <a:rPr lang="en-US" dirty="0" smtClean="0">
                <a:hlinkClick r:id="rId3"/>
              </a:rPr>
              <a:t>https://www.tutorialspoint.com/csharp/csharp_basic_syntax.htm</a:t>
            </a:r>
            <a:endParaRPr lang="en-US" dirty="0"/>
          </a:p>
        </p:txBody>
      </p:sp>
    </p:spTree>
    <p:extLst>
      <p:ext uri="{BB962C8B-B14F-4D97-AF65-F5344CB8AC3E}">
        <p14:creationId xmlns:p14="http://schemas.microsoft.com/office/powerpoint/2010/main" val="300774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 Basics</a:t>
            </a:r>
            <a:endParaRPr lang="en-US" dirty="0"/>
          </a:p>
        </p:txBody>
      </p:sp>
      <p:sp>
        <p:nvSpPr>
          <p:cNvPr id="3" name="Content Placeholder 2"/>
          <p:cNvSpPr>
            <a:spLocks noGrp="1"/>
          </p:cNvSpPr>
          <p:nvPr>
            <p:ph idx="1"/>
          </p:nvPr>
        </p:nvSpPr>
        <p:spPr/>
        <p:txBody>
          <a:bodyPr/>
          <a:lstStyle/>
          <a:p>
            <a:r>
              <a:rPr lang="en-US" dirty="0" smtClean="0"/>
              <a:t>It is a static programming language</a:t>
            </a:r>
          </a:p>
          <a:p>
            <a:pPr lvl="1"/>
            <a:r>
              <a:rPr lang="en-US" dirty="0" smtClean="0"/>
              <a:t>Type of the objects needs to be known at the time of compilation</a:t>
            </a:r>
          </a:p>
          <a:p>
            <a:r>
              <a:rPr lang="en-US" dirty="0" smtClean="0"/>
              <a:t>It is an object oriented language</a:t>
            </a:r>
          </a:p>
          <a:p>
            <a:r>
              <a:rPr lang="en-US" dirty="0" smtClean="0"/>
              <a:t>It runs a top Microsoft’s .NET framework</a:t>
            </a:r>
          </a:p>
          <a:p>
            <a:r>
              <a:rPr lang="en-US" dirty="0"/>
              <a:t>C# was developed by Anders Hejlsberg and his team during the development of </a:t>
            </a:r>
            <a:r>
              <a:rPr lang="en-US" dirty="0" err="1"/>
              <a:t>.Net</a:t>
            </a:r>
            <a:r>
              <a:rPr lang="en-US" dirty="0"/>
              <a:t> Framework.</a:t>
            </a:r>
          </a:p>
        </p:txBody>
      </p:sp>
    </p:spTree>
    <p:extLst>
      <p:ext uri="{BB962C8B-B14F-4D97-AF65-F5344CB8AC3E}">
        <p14:creationId xmlns:p14="http://schemas.microsoft.com/office/powerpoint/2010/main" val="1113781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Basics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using System;</a:t>
            </a:r>
          </a:p>
          <a:p>
            <a:pPr marL="0" indent="0">
              <a:buNone/>
            </a:pPr>
            <a:r>
              <a:rPr lang="en-US" dirty="0" smtClean="0"/>
              <a:t>namespace </a:t>
            </a:r>
            <a:r>
              <a:rPr lang="en-US" dirty="0" err="1" smtClean="0"/>
              <a:t>HelloWorldApplication</a:t>
            </a:r>
            <a:r>
              <a:rPr lang="en-US" dirty="0" smtClean="0"/>
              <a:t> </a:t>
            </a:r>
          </a:p>
          <a:p>
            <a:pPr marL="0" indent="0">
              <a:buNone/>
            </a:pPr>
            <a:r>
              <a:rPr lang="en-US" dirty="0" smtClean="0"/>
              <a:t>{</a:t>
            </a:r>
          </a:p>
          <a:p>
            <a:pPr marL="0" indent="0">
              <a:buNone/>
            </a:pPr>
            <a:r>
              <a:rPr lang="en-US" dirty="0" smtClean="0"/>
              <a:t>  	public class HelloWorld</a:t>
            </a:r>
          </a:p>
          <a:p>
            <a:pPr marL="0" indent="0">
              <a:buNone/>
            </a:pPr>
            <a:r>
              <a:rPr lang="en-US" dirty="0"/>
              <a:t>	</a:t>
            </a:r>
            <a:r>
              <a:rPr lang="en-US" dirty="0" smtClean="0"/>
              <a:t> {</a:t>
            </a:r>
          </a:p>
          <a:p>
            <a:pPr marL="0" indent="0">
              <a:buNone/>
            </a:pPr>
            <a:r>
              <a:rPr lang="en-US" dirty="0" smtClean="0"/>
              <a:t>     		public static void Main(string[] </a:t>
            </a:r>
            <a:r>
              <a:rPr lang="en-US" dirty="0" err="1" smtClean="0"/>
              <a:t>args</a:t>
            </a:r>
            <a:r>
              <a:rPr lang="en-US" dirty="0" smtClean="0"/>
              <a:t>)</a:t>
            </a:r>
          </a:p>
          <a:p>
            <a:pPr marL="0" indent="0">
              <a:buNone/>
            </a:pPr>
            <a:r>
              <a:rPr lang="en-US" dirty="0"/>
              <a:t>	</a:t>
            </a:r>
            <a:r>
              <a:rPr lang="en-US" dirty="0" smtClean="0"/>
              <a:t>	 {</a:t>
            </a:r>
          </a:p>
          <a:p>
            <a:pPr marL="0" indent="0">
              <a:buNone/>
            </a:pPr>
            <a:r>
              <a:rPr lang="en-US" dirty="0" smtClean="0"/>
              <a:t>         			/* my first program in C# */</a:t>
            </a:r>
          </a:p>
          <a:p>
            <a:pPr marL="0" indent="0">
              <a:buNone/>
            </a:pPr>
            <a:r>
              <a:rPr lang="en-US" dirty="0" smtClean="0"/>
              <a:t>         			</a:t>
            </a:r>
            <a:r>
              <a:rPr lang="en-US" dirty="0" err="1" smtClean="0"/>
              <a:t>Console.WriteLine</a:t>
            </a:r>
            <a:r>
              <a:rPr lang="en-US" dirty="0" smtClean="0"/>
              <a:t>("Hello World");</a:t>
            </a:r>
          </a:p>
          <a:p>
            <a:pPr marL="0" indent="0">
              <a:buNone/>
            </a:pPr>
            <a:r>
              <a:rPr lang="en-US" dirty="0" smtClean="0"/>
              <a:t>        			</a:t>
            </a:r>
            <a:r>
              <a:rPr lang="en-US" dirty="0" err="1" smtClean="0"/>
              <a:t>Console.ReadKey</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403003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1473" y="2620267"/>
            <a:ext cx="4374037" cy="2762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 Basics – Variables &amp; Types</a:t>
            </a:r>
            <a:endParaRPr lang="en-US" dirty="0"/>
          </a:p>
        </p:txBody>
      </p:sp>
      <p:sp>
        <p:nvSpPr>
          <p:cNvPr id="3" name="Content Placeholder 2"/>
          <p:cNvSpPr>
            <a:spLocks noGrp="1"/>
          </p:cNvSpPr>
          <p:nvPr>
            <p:ph idx="1"/>
          </p:nvPr>
        </p:nvSpPr>
        <p:spPr/>
        <p:txBody>
          <a:bodyPr/>
          <a:lstStyle/>
          <a:p>
            <a:r>
              <a:rPr lang="en-US" dirty="0"/>
              <a:t>C# is a statically-typed language. Therefore, we must define the types of variables before using them</a:t>
            </a:r>
            <a:r>
              <a:rPr lang="en-US" dirty="0" smtClean="0"/>
              <a:t>.</a:t>
            </a:r>
          </a:p>
          <a:p>
            <a:pPr marL="914400" lvl="2" indent="0">
              <a:buNone/>
            </a:pPr>
            <a:r>
              <a:rPr lang="en-US" sz="2800" dirty="0" err="1" smtClean="0"/>
              <a:t>int</a:t>
            </a:r>
            <a:r>
              <a:rPr lang="en-US" sz="2800" dirty="0" smtClean="0"/>
              <a:t> </a:t>
            </a:r>
            <a:r>
              <a:rPr lang="en-US" sz="2800" dirty="0" err="1" smtClean="0"/>
              <a:t>myInt</a:t>
            </a:r>
            <a:r>
              <a:rPr lang="en-US" sz="2800" dirty="0" smtClean="0"/>
              <a:t> = 1;</a:t>
            </a:r>
          </a:p>
          <a:p>
            <a:pPr marL="914400" lvl="2" indent="0">
              <a:buNone/>
            </a:pPr>
            <a:r>
              <a:rPr lang="en-US" sz="2800" dirty="0" smtClean="0"/>
              <a:t>float </a:t>
            </a:r>
            <a:r>
              <a:rPr lang="en-US" sz="2800" dirty="0" err="1" smtClean="0"/>
              <a:t>myFloat</a:t>
            </a:r>
            <a:r>
              <a:rPr lang="en-US" sz="2800" dirty="0" smtClean="0"/>
              <a:t> = 1f;</a:t>
            </a:r>
          </a:p>
          <a:p>
            <a:pPr marL="914400" lvl="2" indent="0">
              <a:buNone/>
            </a:pPr>
            <a:r>
              <a:rPr lang="en-US" sz="2800" dirty="0" smtClean="0"/>
              <a:t>bool </a:t>
            </a:r>
            <a:r>
              <a:rPr lang="en-US" sz="2800" dirty="0" err="1" smtClean="0"/>
              <a:t>myBoolean</a:t>
            </a:r>
            <a:r>
              <a:rPr lang="en-US" sz="2800" dirty="0" smtClean="0"/>
              <a:t> = true;</a:t>
            </a:r>
          </a:p>
          <a:p>
            <a:pPr marL="914400" lvl="2" indent="0">
              <a:buNone/>
            </a:pPr>
            <a:r>
              <a:rPr lang="en-US" sz="2800" dirty="0" smtClean="0"/>
              <a:t>string </a:t>
            </a:r>
            <a:r>
              <a:rPr lang="en-US" sz="2800" dirty="0" err="1" smtClean="0"/>
              <a:t>myName</a:t>
            </a:r>
            <a:r>
              <a:rPr lang="en-US" sz="2800" dirty="0" smtClean="0"/>
              <a:t> = "John";</a:t>
            </a:r>
          </a:p>
          <a:p>
            <a:pPr marL="914400" lvl="2" indent="0">
              <a:buNone/>
            </a:pPr>
            <a:r>
              <a:rPr lang="en-US" sz="2800" dirty="0" smtClean="0"/>
              <a:t>char </a:t>
            </a:r>
            <a:r>
              <a:rPr lang="en-US" sz="2800" dirty="0" err="1" smtClean="0"/>
              <a:t>myChar</a:t>
            </a:r>
            <a:r>
              <a:rPr lang="en-US" sz="2800" dirty="0" smtClean="0"/>
              <a:t> = 'a';</a:t>
            </a:r>
          </a:p>
          <a:p>
            <a:pPr marL="914400" lvl="2" indent="0">
              <a:buNone/>
            </a:pPr>
            <a:r>
              <a:rPr lang="en-US" sz="2800" dirty="0" smtClean="0"/>
              <a:t>double </a:t>
            </a:r>
            <a:r>
              <a:rPr lang="en-US" sz="2800" dirty="0" err="1" smtClean="0"/>
              <a:t>myDouble</a:t>
            </a:r>
            <a:r>
              <a:rPr lang="en-US" sz="2800" dirty="0" smtClean="0"/>
              <a:t> = 1.75;</a:t>
            </a:r>
            <a:endParaRPr lang="en-US" sz="2800" dirty="0"/>
          </a:p>
        </p:txBody>
      </p:sp>
    </p:spTree>
    <p:extLst>
      <p:ext uri="{BB962C8B-B14F-4D97-AF65-F5344CB8AC3E}">
        <p14:creationId xmlns:p14="http://schemas.microsoft.com/office/powerpoint/2010/main" val="3052038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0008" y="3346515"/>
            <a:ext cx="2922310" cy="1451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 Basics – Variables &amp; Types</a:t>
            </a:r>
            <a:endParaRPr lang="en-US" dirty="0"/>
          </a:p>
        </p:txBody>
      </p:sp>
      <p:sp>
        <p:nvSpPr>
          <p:cNvPr id="3" name="Content Placeholder 2"/>
          <p:cNvSpPr>
            <a:spLocks noGrp="1"/>
          </p:cNvSpPr>
          <p:nvPr>
            <p:ph idx="1"/>
          </p:nvPr>
        </p:nvSpPr>
        <p:spPr/>
        <p:txBody>
          <a:bodyPr>
            <a:normAutofit/>
          </a:bodyPr>
          <a:lstStyle/>
          <a:p>
            <a:r>
              <a:rPr lang="en-US" dirty="0" smtClean="0"/>
              <a:t>Type Inference</a:t>
            </a:r>
          </a:p>
          <a:p>
            <a:pPr lvl="1"/>
            <a:r>
              <a:rPr lang="en-US" dirty="0" smtClean="0"/>
              <a:t>Compiler and try </a:t>
            </a:r>
            <a:r>
              <a:rPr lang="en-US" dirty="0"/>
              <a:t>and understand the type of variable automatically. However, once the type of variable has been determined, it cannot be assigned a different type</a:t>
            </a:r>
            <a:r>
              <a:rPr lang="en-US" dirty="0" smtClean="0"/>
              <a:t>.</a:t>
            </a:r>
          </a:p>
          <a:p>
            <a:pPr marL="914400" lvl="2" indent="0">
              <a:buNone/>
            </a:pPr>
            <a:r>
              <a:rPr lang="en-US" sz="2800" dirty="0" err="1"/>
              <a:t>v</a:t>
            </a:r>
            <a:r>
              <a:rPr lang="en-US" sz="2800" dirty="0" err="1" smtClean="0"/>
              <a:t>ar</a:t>
            </a:r>
            <a:r>
              <a:rPr lang="en-US" sz="2800" dirty="0" smtClean="0"/>
              <a:t> a = 1</a:t>
            </a:r>
            <a:r>
              <a:rPr lang="en-US" sz="2800" dirty="0" smtClean="0"/>
              <a:t>;</a:t>
            </a:r>
          </a:p>
          <a:p>
            <a:pPr marL="914400" lvl="2" indent="0">
              <a:buNone/>
            </a:pPr>
            <a:r>
              <a:rPr lang="en-US" sz="2800" dirty="0" err="1"/>
              <a:t>v</a:t>
            </a:r>
            <a:r>
              <a:rPr lang="en-US" sz="2800" dirty="0" err="1" smtClean="0"/>
              <a:t>ar</a:t>
            </a:r>
            <a:r>
              <a:rPr lang="en-US" sz="2800" dirty="0" smtClean="0"/>
              <a:t> b = 2</a:t>
            </a:r>
            <a:r>
              <a:rPr lang="en-US" sz="2800" dirty="0" smtClean="0"/>
              <a:t>;</a:t>
            </a:r>
          </a:p>
          <a:p>
            <a:pPr marL="914400" lvl="2" indent="0">
              <a:buNone/>
            </a:pPr>
            <a:r>
              <a:rPr lang="en-US" sz="2800" dirty="0" err="1" smtClean="0"/>
              <a:t>Var</a:t>
            </a:r>
            <a:r>
              <a:rPr lang="en-US" sz="2800" dirty="0" smtClean="0"/>
              <a:t> sum = a + b;</a:t>
            </a:r>
          </a:p>
          <a:p>
            <a:pPr marL="0" indent="0">
              <a:buNone/>
            </a:pPr>
            <a:endParaRPr lang="en-US" dirty="0"/>
          </a:p>
        </p:txBody>
      </p:sp>
    </p:spTree>
    <p:extLst>
      <p:ext uri="{BB962C8B-B14F-4D97-AF65-F5344CB8AC3E}">
        <p14:creationId xmlns:p14="http://schemas.microsoft.com/office/powerpoint/2010/main" val="138373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43579" y="2884602"/>
            <a:ext cx="6353666" cy="461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 Basics - </a:t>
            </a:r>
            <a:r>
              <a:rPr lang="en-US" dirty="0" err="1" smtClean="0"/>
              <a:t>Enums</a:t>
            </a:r>
            <a:endParaRPr lang="en-US" dirty="0"/>
          </a:p>
        </p:txBody>
      </p:sp>
      <p:sp>
        <p:nvSpPr>
          <p:cNvPr id="3" name="Content Placeholder 2"/>
          <p:cNvSpPr>
            <a:spLocks noGrp="1"/>
          </p:cNvSpPr>
          <p:nvPr>
            <p:ph idx="1"/>
          </p:nvPr>
        </p:nvSpPr>
        <p:spPr/>
        <p:txBody>
          <a:bodyPr/>
          <a:lstStyle/>
          <a:p>
            <a:r>
              <a:rPr lang="en-US" dirty="0"/>
              <a:t>An enumeration is a set of named integer constants</a:t>
            </a:r>
            <a:r>
              <a:rPr lang="en-US" dirty="0" smtClean="0"/>
              <a:t>.</a:t>
            </a:r>
          </a:p>
          <a:p>
            <a:r>
              <a:rPr lang="en-US" dirty="0" smtClean="0"/>
              <a:t> </a:t>
            </a:r>
            <a:r>
              <a:rPr lang="en-US" dirty="0"/>
              <a:t>An enumerated type is declared using the </a:t>
            </a:r>
            <a:r>
              <a:rPr lang="en-US" b="1" dirty="0" err="1"/>
              <a:t>enum</a:t>
            </a:r>
            <a:r>
              <a:rPr lang="en-US" dirty="0"/>
              <a:t> keyword</a:t>
            </a:r>
            <a:r>
              <a:rPr lang="en-US" dirty="0" smtClean="0"/>
              <a:t>.</a:t>
            </a:r>
            <a:endParaRPr lang="en-US" dirty="0"/>
          </a:p>
          <a:p>
            <a:r>
              <a:rPr lang="en-US" dirty="0" smtClean="0"/>
              <a:t>Syntax: </a:t>
            </a:r>
            <a:r>
              <a:rPr lang="en-US" dirty="0" err="1" smtClean="0"/>
              <a:t>enum</a:t>
            </a:r>
            <a:r>
              <a:rPr lang="en-US" dirty="0" smtClean="0"/>
              <a:t> &lt;</a:t>
            </a:r>
            <a:r>
              <a:rPr lang="en-US" dirty="0" err="1" smtClean="0"/>
              <a:t>enum_name</a:t>
            </a:r>
            <a:r>
              <a:rPr lang="en-US" dirty="0" smtClean="0"/>
              <a:t>&gt; {    enumeration list };</a:t>
            </a:r>
          </a:p>
          <a:p>
            <a:r>
              <a:rPr lang="en-US" dirty="0"/>
              <a:t>Each of the symbols in the enumeration list stands for an integer value, one greater than the symbol that precedes it. By default, the value of the first enumeration symbol is </a:t>
            </a:r>
            <a:r>
              <a:rPr lang="en-US" dirty="0" smtClean="0"/>
              <a:t>0.</a:t>
            </a:r>
          </a:p>
          <a:p>
            <a:pPr marL="457200" lvl="1" indent="0">
              <a:buNone/>
            </a:pPr>
            <a:endParaRPr lang="en-US" sz="2800" dirty="0" smtClean="0"/>
          </a:p>
          <a:p>
            <a:pPr marL="457200" lvl="1" indent="0">
              <a:buNone/>
            </a:pPr>
            <a:r>
              <a:rPr lang="en-US" sz="2800" dirty="0" err="1" smtClean="0"/>
              <a:t>enum</a:t>
            </a:r>
            <a:r>
              <a:rPr lang="en-US" sz="2800" dirty="0" smtClean="0"/>
              <a:t> Days { Sun, Mon, </a:t>
            </a:r>
            <a:r>
              <a:rPr lang="en-US" sz="2800" dirty="0" err="1" smtClean="0"/>
              <a:t>tue</a:t>
            </a:r>
            <a:r>
              <a:rPr lang="en-US" sz="2800" dirty="0" smtClean="0"/>
              <a:t>, Wed, </a:t>
            </a:r>
            <a:r>
              <a:rPr lang="en-US" sz="2800" dirty="0" err="1" smtClean="0"/>
              <a:t>thu</a:t>
            </a:r>
            <a:r>
              <a:rPr lang="en-US" sz="2800" dirty="0" smtClean="0"/>
              <a:t>, Fri, Sat };</a:t>
            </a:r>
            <a:endParaRPr lang="en-US" sz="2800" dirty="0"/>
          </a:p>
        </p:txBody>
      </p:sp>
    </p:spTree>
    <p:extLst>
      <p:ext uri="{BB962C8B-B14F-4D97-AF65-F5344CB8AC3E}">
        <p14:creationId xmlns:p14="http://schemas.microsoft.com/office/powerpoint/2010/main" val="1527980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Basics - Arrays</a:t>
            </a:r>
            <a:endParaRPr lang="en-US" dirty="0"/>
          </a:p>
        </p:txBody>
      </p:sp>
      <p:sp>
        <p:nvSpPr>
          <p:cNvPr id="3" name="Content Placeholder 2"/>
          <p:cNvSpPr>
            <a:spLocks noGrp="1"/>
          </p:cNvSpPr>
          <p:nvPr>
            <p:ph idx="1"/>
          </p:nvPr>
        </p:nvSpPr>
        <p:spPr/>
        <p:txBody>
          <a:bodyPr/>
          <a:lstStyle/>
          <a:p>
            <a:r>
              <a:rPr lang="en-US" dirty="0"/>
              <a:t>An array stores a fixed-size sequential collection of elements of the same type</a:t>
            </a:r>
            <a:r>
              <a:rPr lang="en-US" dirty="0" smtClean="0"/>
              <a:t>.</a:t>
            </a:r>
          </a:p>
          <a:p>
            <a:r>
              <a:rPr lang="en-US" dirty="0" smtClean="0"/>
              <a:t> </a:t>
            </a:r>
            <a:r>
              <a:rPr lang="en-US" dirty="0"/>
              <a:t>An array </a:t>
            </a:r>
            <a:r>
              <a:rPr lang="en-US" dirty="0" smtClean="0"/>
              <a:t>is a </a:t>
            </a:r>
            <a:r>
              <a:rPr lang="en-US" dirty="0"/>
              <a:t>collection of variables of the same type stored at contiguous </a:t>
            </a:r>
            <a:r>
              <a:rPr lang="en-US" dirty="0" smtClean="0"/>
              <a:t>memory </a:t>
            </a:r>
            <a:r>
              <a:rPr lang="en-US" dirty="0"/>
              <a:t>locations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403639" y="4121623"/>
            <a:ext cx="7184528" cy="1727708"/>
          </a:xfrm>
          <a:prstGeom prst="rect">
            <a:avLst/>
          </a:prstGeom>
        </p:spPr>
      </p:pic>
    </p:spTree>
    <p:extLst>
      <p:ext uri="{BB962C8B-B14F-4D97-AF65-F5344CB8AC3E}">
        <p14:creationId xmlns:p14="http://schemas.microsoft.com/office/powerpoint/2010/main" val="3505287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747</Words>
  <Application>Microsoft Office PowerPoint</Application>
  <PresentationFormat>Widescreen</PresentationFormat>
  <Paragraphs>145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 Basics</vt:lpstr>
      <vt:lpstr>SODV-3302 Systems Development &amp; Object Oriented Design</vt:lpstr>
      <vt:lpstr>C# Basics</vt:lpstr>
      <vt:lpstr>C # Basics</vt:lpstr>
      <vt:lpstr>C# Basics</vt:lpstr>
      <vt:lpstr>C# Basics – Variables &amp; Types</vt:lpstr>
      <vt:lpstr>C# Basics – Variables &amp; Types</vt:lpstr>
      <vt:lpstr>C# Basics - Enums</vt:lpstr>
      <vt:lpstr>C# Basics - Arrays</vt:lpstr>
      <vt:lpstr>C# Basics - Arrays</vt:lpstr>
      <vt:lpstr>C# Basics - Arrays</vt:lpstr>
      <vt:lpstr>C# Basics - Lists</vt:lpstr>
      <vt:lpstr>C# Basics - Lists</vt:lpstr>
      <vt:lpstr>C# Basics - Dictionaries</vt:lpstr>
      <vt:lpstr>C# Basics - Dictionaries</vt:lpstr>
      <vt:lpstr>C# Basics – Strings</vt:lpstr>
      <vt:lpstr>C# Basics - Strings</vt:lpstr>
      <vt:lpstr>C# Basics - Strings</vt:lpstr>
      <vt:lpstr>C# Basics</vt:lpstr>
    </vt:vector>
  </TitlesOfParts>
  <Company>Bow Valley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SODV-3302 Systems Development &amp; Object Oriented Design</dc:title>
  <dc:creator>Nisha Balan Nair Radhamoni</dc:creator>
  <cp:lastModifiedBy>Nisha Balan Nair Radhamoni</cp:lastModifiedBy>
  <cp:revision>23</cp:revision>
  <dcterms:created xsi:type="dcterms:W3CDTF">2019-09-03T02:13:33Z</dcterms:created>
  <dcterms:modified xsi:type="dcterms:W3CDTF">2019-09-03T04:28:28Z</dcterms:modified>
</cp:coreProperties>
</file>