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3" r:id="rId3"/>
    <p:sldId id="284" r:id="rId4"/>
    <p:sldId id="271" r:id="rId5"/>
    <p:sldId id="291" r:id="rId6"/>
    <p:sldId id="282" r:id="rId7"/>
    <p:sldId id="285" r:id="rId8"/>
    <p:sldId id="272" r:id="rId9"/>
    <p:sldId id="273" r:id="rId10"/>
    <p:sldId id="286" r:id="rId11"/>
    <p:sldId id="274" r:id="rId12"/>
    <p:sldId id="288" r:id="rId13"/>
    <p:sldId id="279" r:id="rId14"/>
    <p:sldId id="278" r:id="rId15"/>
    <p:sldId id="292" r:id="rId16"/>
    <p:sldId id="281" r:id="rId17"/>
    <p:sldId id="287" r:id="rId18"/>
    <p:sldId id="293" r:id="rId19"/>
    <p:sldId id="294" r:id="rId20"/>
    <p:sldId id="289" r:id="rId21"/>
    <p:sldId id="26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74" userDrawn="1">
          <p15:clr>
            <a:srgbClr val="A4A3A4"/>
          </p15:clr>
        </p15:guide>
        <p15:guide id="2" pos="438" userDrawn="1">
          <p15:clr>
            <a:srgbClr val="A4A3A4"/>
          </p15:clr>
        </p15:guide>
        <p15:guide id="3" pos="3840" userDrawn="1">
          <p15:clr>
            <a:srgbClr val="A4A3A4"/>
          </p15:clr>
        </p15:guide>
        <p15:guide id="4" orient="horz" pos="2160" userDrawn="1">
          <p15:clr>
            <a:srgbClr val="A4A3A4"/>
          </p15:clr>
        </p15:guide>
        <p15:guide id="5" pos="7242" userDrawn="1">
          <p15:clr>
            <a:srgbClr val="A4A3A4"/>
          </p15:clr>
        </p15:guide>
        <p15:guide id="6" orient="horz" pos="3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341"/>
    <p:restoredTop sz="94643"/>
  </p:normalViewPr>
  <p:slideViewPr>
    <p:cSldViewPr snapToGrid="0" snapToObjects="1">
      <p:cViewPr varScale="1">
        <p:scale>
          <a:sx n="81" d="100"/>
          <a:sy n="81" d="100"/>
        </p:scale>
        <p:origin x="233" y="34"/>
      </p:cViewPr>
      <p:guideLst>
        <p:guide orient="horz" pos="3974"/>
        <p:guide pos="438"/>
        <p:guide pos="3840"/>
        <p:guide orient="horz" pos="2160"/>
        <p:guide pos="7242"/>
        <p:guide orient="horz" pos="34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60AAE-8AB3-FA49-8466-2B048D395E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218648-ECB3-1141-A24E-3AA8AFEB89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F5C62D-DC74-AE40-8B83-8C3EF241E181}"/>
              </a:ext>
            </a:extLst>
          </p:cNvPr>
          <p:cNvSpPr>
            <a:spLocks noGrp="1"/>
          </p:cNvSpPr>
          <p:nvPr>
            <p:ph type="dt" sz="half" idx="10"/>
          </p:nvPr>
        </p:nvSpPr>
        <p:spPr/>
        <p:txBody>
          <a:bodyPr/>
          <a:lstStyle/>
          <a:p>
            <a:fld id="{FE23ED17-EB24-954A-8F87-902985CBA1F6}" type="datetimeFigureOut">
              <a:rPr lang="en-US" smtClean="0"/>
              <a:t>9/11/2019</a:t>
            </a:fld>
            <a:endParaRPr lang="en-US"/>
          </a:p>
        </p:txBody>
      </p:sp>
      <p:sp>
        <p:nvSpPr>
          <p:cNvPr id="5" name="Footer Placeholder 4">
            <a:extLst>
              <a:ext uri="{FF2B5EF4-FFF2-40B4-BE49-F238E27FC236}">
                <a16:creationId xmlns:a16="http://schemas.microsoft.com/office/drawing/2014/main" id="{500B4C67-A466-7F45-97C9-779B8F68D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C42C36-CDA8-EA4E-BFDA-56F1B2E61C68}"/>
              </a:ext>
            </a:extLst>
          </p:cNvPr>
          <p:cNvSpPr>
            <a:spLocks noGrp="1"/>
          </p:cNvSpPr>
          <p:nvPr>
            <p:ph type="sldNum" sz="quarter" idx="12"/>
          </p:nvPr>
        </p:nvSpPr>
        <p:spPr/>
        <p:txBody>
          <a:bodyPr/>
          <a:lstStyle/>
          <a:p>
            <a:fld id="{4F04EF12-0988-D343-B2B4-A5200AB79A2B}" type="slidenum">
              <a:rPr lang="en-US" smtClean="0"/>
              <a:t>‹#›</a:t>
            </a:fld>
            <a:endParaRPr lang="en-US"/>
          </a:p>
        </p:txBody>
      </p:sp>
    </p:spTree>
    <p:extLst>
      <p:ext uri="{BB962C8B-B14F-4D97-AF65-F5344CB8AC3E}">
        <p14:creationId xmlns:p14="http://schemas.microsoft.com/office/powerpoint/2010/main" val="1798961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48404-5B66-0A46-8B10-0C8E8790E6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33C269-27F8-E349-AA34-84DD404EAA3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CEC87-E0F5-0C47-8985-A8183C0821EA}"/>
              </a:ext>
            </a:extLst>
          </p:cNvPr>
          <p:cNvSpPr>
            <a:spLocks noGrp="1"/>
          </p:cNvSpPr>
          <p:nvPr>
            <p:ph type="dt" sz="half" idx="10"/>
          </p:nvPr>
        </p:nvSpPr>
        <p:spPr/>
        <p:txBody>
          <a:bodyPr/>
          <a:lstStyle/>
          <a:p>
            <a:fld id="{FE23ED17-EB24-954A-8F87-902985CBA1F6}" type="datetimeFigureOut">
              <a:rPr lang="en-US" smtClean="0"/>
              <a:t>9/11/2019</a:t>
            </a:fld>
            <a:endParaRPr lang="en-US"/>
          </a:p>
        </p:txBody>
      </p:sp>
      <p:sp>
        <p:nvSpPr>
          <p:cNvPr id="5" name="Footer Placeholder 4">
            <a:extLst>
              <a:ext uri="{FF2B5EF4-FFF2-40B4-BE49-F238E27FC236}">
                <a16:creationId xmlns:a16="http://schemas.microsoft.com/office/drawing/2014/main" id="{3FB72912-FB17-994F-9FD0-B120C6020E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B578D7-9FBB-5041-9E17-BF81157248CC}"/>
              </a:ext>
            </a:extLst>
          </p:cNvPr>
          <p:cNvSpPr>
            <a:spLocks noGrp="1"/>
          </p:cNvSpPr>
          <p:nvPr>
            <p:ph type="sldNum" sz="quarter" idx="12"/>
          </p:nvPr>
        </p:nvSpPr>
        <p:spPr/>
        <p:txBody>
          <a:bodyPr/>
          <a:lstStyle/>
          <a:p>
            <a:fld id="{4F04EF12-0988-D343-B2B4-A5200AB79A2B}" type="slidenum">
              <a:rPr lang="en-US" smtClean="0"/>
              <a:t>‹#›</a:t>
            </a:fld>
            <a:endParaRPr lang="en-US"/>
          </a:p>
        </p:txBody>
      </p:sp>
    </p:spTree>
    <p:extLst>
      <p:ext uri="{BB962C8B-B14F-4D97-AF65-F5344CB8AC3E}">
        <p14:creationId xmlns:p14="http://schemas.microsoft.com/office/powerpoint/2010/main" val="3128643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68EA7E-D90B-CE4A-9AF3-D2174057A2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B12610-4B3E-D345-B751-5B0C10B9309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5915A9-7FA9-BA48-B726-1DD5765B5719}"/>
              </a:ext>
            </a:extLst>
          </p:cNvPr>
          <p:cNvSpPr>
            <a:spLocks noGrp="1"/>
          </p:cNvSpPr>
          <p:nvPr>
            <p:ph type="dt" sz="half" idx="10"/>
          </p:nvPr>
        </p:nvSpPr>
        <p:spPr/>
        <p:txBody>
          <a:bodyPr/>
          <a:lstStyle/>
          <a:p>
            <a:fld id="{FE23ED17-EB24-954A-8F87-902985CBA1F6}" type="datetimeFigureOut">
              <a:rPr lang="en-US" smtClean="0"/>
              <a:t>9/11/2019</a:t>
            </a:fld>
            <a:endParaRPr lang="en-US"/>
          </a:p>
        </p:txBody>
      </p:sp>
      <p:sp>
        <p:nvSpPr>
          <p:cNvPr id="5" name="Footer Placeholder 4">
            <a:extLst>
              <a:ext uri="{FF2B5EF4-FFF2-40B4-BE49-F238E27FC236}">
                <a16:creationId xmlns:a16="http://schemas.microsoft.com/office/drawing/2014/main" id="{0DDEEA69-FC59-B34B-BC7D-2CB944248F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F103D2-CD2D-CE48-87D9-1DA89A16AEFB}"/>
              </a:ext>
            </a:extLst>
          </p:cNvPr>
          <p:cNvSpPr>
            <a:spLocks noGrp="1"/>
          </p:cNvSpPr>
          <p:nvPr>
            <p:ph type="sldNum" sz="quarter" idx="12"/>
          </p:nvPr>
        </p:nvSpPr>
        <p:spPr/>
        <p:txBody>
          <a:bodyPr/>
          <a:lstStyle/>
          <a:p>
            <a:fld id="{4F04EF12-0988-D343-B2B4-A5200AB79A2B}" type="slidenum">
              <a:rPr lang="en-US" smtClean="0"/>
              <a:t>‹#›</a:t>
            </a:fld>
            <a:endParaRPr lang="en-US"/>
          </a:p>
        </p:txBody>
      </p:sp>
    </p:spTree>
    <p:extLst>
      <p:ext uri="{BB962C8B-B14F-4D97-AF65-F5344CB8AC3E}">
        <p14:creationId xmlns:p14="http://schemas.microsoft.com/office/powerpoint/2010/main" val="452435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A51A-D99F-EB45-99C7-BF67DDBBB8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886509-7F5B-4A48-AA55-0D1B404004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9D6F2A-A8D1-BC44-ABC5-0F2AB34F91EC}"/>
              </a:ext>
            </a:extLst>
          </p:cNvPr>
          <p:cNvSpPr>
            <a:spLocks noGrp="1"/>
          </p:cNvSpPr>
          <p:nvPr>
            <p:ph type="dt" sz="half" idx="10"/>
          </p:nvPr>
        </p:nvSpPr>
        <p:spPr/>
        <p:txBody>
          <a:bodyPr/>
          <a:lstStyle/>
          <a:p>
            <a:fld id="{FE23ED17-EB24-954A-8F87-902985CBA1F6}" type="datetimeFigureOut">
              <a:rPr lang="en-US" smtClean="0"/>
              <a:t>9/11/2019</a:t>
            </a:fld>
            <a:endParaRPr lang="en-US"/>
          </a:p>
        </p:txBody>
      </p:sp>
      <p:sp>
        <p:nvSpPr>
          <p:cNvPr id="5" name="Footer Placeholder 4">
            <a:extLst>
              <a:ext uri="{FF2B5EF4-FFF2-40B4-BE49-F238E27FC236}">
                <a16:creationId xmlns:a16="http://schemas.microsoft.com/office/drawing/2014/main" id="{CD8426CF-AD0C-3043-A58A-A944CA80E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1FDE2-08F2-AA4F-936C-2F839589105B}"/>
              </a:ext>
            </a:extLst>
          </p:cNvPr>
          <p:cNvSpPr>
            <a:spLocks noGrp="1"/>
          </p:cNvSpPr>
          <p:nvPr>
            <p:ph type="sldNum" sz="quarter" idx="12"/>
          </p:nvPr>
        </p:nvSpPr>
        <p:spPr/>
        <p:txBody>
          <a:bodyPr/>
          <a:lstStyle/>
          <a:p>
            <a:fld id="{4F04EF12-0988-D343-B2B4-A5200AB79A2B}" type="slidenum">
              <a:rPr lang="en-US" smtClean="0"/>
              <a:t>‹#›</a:t>
            </a:fld>
            <a:endParaRPr lang="en-US"/>
          </a:p>
        </p:txBody>
      </p:sp>
    </p:spTree>
    <p:extLst>
      <p:ext uri="{BB962C8B-B14F-4D97-AF65-F5344CB8AC3E}">
        <p14:creationId xmlns:p14="http://schemas.microsoft.com/office/powerpoint/2010/main" val="2556523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07775-D81F-FE43-9707-441BD9C1E1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1FB9FB-2BDE-6E46-8F13-EB2D6EAED6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B839FC8-8147-6B42-BCD6-CE654FC5A72B}"/>
              </a:ext>
            </a:extLst>
          </p:cNvPr>
          <p:cNvSpPr>
            <a:spLocks noGrp="1"/>
          </p:cNvSpPr>
          <p:nvPr>
            <p:ph type="dt" sz="half" idx="10"/>
          </p:nvPr>
        </p:nvSpPr>
        <p:spPr/>
        <p:txBody>
          <a:bodyPr/>
          <a:lstStyle/>
          <a:p>
            <a:fld id="{FE23ED17-EB24-954A-8F87-902985CBA1F6}" type="datetimeFigureOut">
              <a:rPr lang="en-US" smtClean="0"/>
              <a:t>9/11/2019</a:t>
            </a:fld>
            <a:endParaRPr lang="en-US"/>
          </a:p>
        </p:txBody>
      </p:sp>
      <p:sp>
        <p:nvSpPr>
          <p:cNvPr id="5" name="Footer Placeholder 4">
            <a:extLst>
              <a:ext uri="{FF2B5EF4-FFF2-40B4-BE49-F238E27FC236}">
                <a16:creationId xmlns:a16="http://schemas.microsoft.com/office/drawing/2014/main" id="{495EA0E6-876F-5F48-818F-F822690E7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F87BEC-B657-2B43-8859-045FE006347C}"/>
              </a:ext>
            </a:extLst>
          </p:cNvPr>
          <p:cNvSpPr>
            <a:spLocks noGrp="1"/>
          </p:cNvSpPr>
          <p:nvPr>
            <p:ph type="sldNum" sz="quarter" idx="12"/>
          </p:nvPr>
        </p:nvSpPr>
        <p:spPr/>
        <p:txBody>
          <a:bodyPr/>
          <a:lstStyle/>
          <a:p>
            <a:fld id="{4F04EF12-0988-D343-B2B4-A5200AB79A2B}" type="slidenum">
              <a:rPr lang="en-US" smtClean="0"/>
              <a:t>‹#›</a:t>
            </a:fld>
            <a:endParaRPr lang="en-US"/>
          </a:p>
        </p:txBody>
      </p:sp>
    </p:spTree>
    <p:extLst>
      <p:ext uri="{BB962C8B-B14F-4D97-AF65-F5344CB8AC3E}">
        <p14:creationId xmlns:p14="http://schemas.microsoft.com/office/powerpoint/2010/main" val="2207421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1A306-0F61-E649-AA79-58D11EB827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935E9C-653B-4342-862D-A0C0B904770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378DFC-A0A2-2D4C-BF66-C1B8576C38F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EF293E-D775-124F-8655-1F980AB075CA}"/>
              </a:ext>
            </a:extLst>
          </p:cNvPr>
          <p:cNvSpPr>
            <a:spLocks noGrp="1"/>
          </p:cNvSpPr>
          <p:nvPr>
            <p:ph type="dt" sz="half" idx="10"/>
          </p:nvPr>
        </p:nvSpPr>
        <p:spPr/>
        <p:txBody>
          <a:bodyPr/>
          <a:lstStyle/>
          <a:p>
            <a:fld id="{FE23ED17-EB24-954A-8F87-902985CBA1F6}" type="datetimeFigureOut">
              <a:rPr lang="en-US" smtClean="0"/>
              <a:t>9/11/2019</a:t>
            </a:fld>
            <a:endParaRPr lang="en-US"/>
          </a:p>
        </p:txBody>
      </p:sp>
      <p:sp>
        <p:nvSpPr>
          <p:cNvPr id="6" name="Footer Placeholder 5">
            <a:extLst>
              <a:ext uri="{FF2B5EF4-FFF2-40B4-BE49-F238E27FC236}">
                <a16:creationId xmlns:a16="http://schemas.microsoft.com/office/drawing/2014/main" id="{CE8621FE-74BA-BC49-98AF-7B2CC732BF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7CC691-74B8-EC44-BDC9-FBEA64453DAB}"/>
              </a:ext>
            </a:extLst>
          </p:cNvPr>
          <p:cNvSpPr>
            <a:spLocks noGrp="1"/>
          </p:cNvSpPr>
          <p:nvPr>
            <p:ph type="sldNum" sz="quarter" idx="12"/>
          </p:nvPr>
        </p:nvSpPr>
        <p:spPr/>
        <p:txBody>
          <a:bodyPr/>
          <a:lstStyle/>
          <a:p>
            <a:fld id="{4F04EF12-0988-D343-B2B4-A5200AB79A2B}" type="slidenum">
              <a:rPr lang="en-US" smtClean="0"/>
              <a:t>‹#›</a:t>
            </a:fld>
            <a:endParaRPr lang="en-US"/>
          </a:p>
        </p:txBody>
      </p:sp>
    </p:spTree>
    <p:extLst>
      <p:ext uri="{BB962C8B-B14F-4D97-AF65-F5344CB8AC3E}">
        <p14:creationId xmlns:p14="http://schemas.microsoft.com/office/powerpoint/2010/main" val="179891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9907-E294-7748-A682-6F727AEF7E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17E04C-C6E0-BC4F-8EDE-D27CC212AD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5753FEA-765D-3E4E-AD2A-AD76DC03B4F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ADD409-3BCD-5E4A-9114-0514C39D11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49BAAAB-A88A-AD44-9771-B753F2D1DAB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758FC4-7BFC-FD4D-BD8C-B2DF3C2AAD1A}"/>
              </a:ext>
            </a:extLst>
          </p:cNvPr>
          <p:cNvSpPr>
            <a:spLocks noGrp="1"/>
          </p:cNvSpPr>
          <p:nvPr>
            <p:ph type="dt" sz="half" idx="10"/>
          </p:nvPr>
        </p:nvSpPr>
        <p:spPr/>
        <p:txBody>
          <a:bodyPr/>
          <a:lstStyle/>
          <a:p>
            <a:fld id="{FE23ED17-EB24-954A-8F87-902985CBA1F6}" type="datetimeFigureOut">
              <a:rPr lang="en-US" smtClean="0"/>
              <a:t>9/11/2019</a:t>
            </a:fld>
            <a:endParaRPr lang="en-US"/>
          </a:p>
        </p:txBody>
      </p:sp>
      <p:sp>
        <p:nvSpPr>
          <p:cNvPr id="8" name="Footer Placeholder 7">
            <a:extLst>
              <a:ext uri="{FF2B5EF4-FFF2-40B4-BE49-F238E27FC236}">
                <a16:creationId xmlns:a16="http://schemas.microsoft.com/office/drawing/2014/main" id="{73F5E5B8-30DB-9048-A86A-0E1F3683E0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020B74-6B5E-5046-A20B-1469CA538F28}"/>
              </a:ext>
            </a:extLst>
          </p:cNvPr>
          <p:cNvSpPr>
            <a:spLocks noGrp="1"/>
          </p:cNvSpPr>
          <p:nvPr>
            <p:ph type="sldNum" sz="quarter" idx="12"/>
          </p:nvPr>
        </p:nvSpPr>
        <p:spPr/>
        <p:txBody>
          <a:bodyPr/>
          <a:lstStyle/>
          <a:p>
            <a:fld id="{4F04EF12-0988-D343-B2B4-A5200AB79A2B}" type="slidenum">
              <a:rPr lang="en-US" smtClean="0"/>
              <a:t>‹#›</a:t>
            </a:fld>
            <a:endParaRPr lang="en-US"/>
          </a:p>
        </p:txBody>
      </p:sp>
    </p:spTree>
    <p:extLst>
      <p:ext uri="{BB962C8B-B14F-4D97-AF65-F5344CB8AC3E}">
        <p14:creationId xmlns:p14="http://schemas.microsoft.com/office/powerpoint/2010/main" val="1575598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68DD5-CD22-5F47-95CD-CC1D9CF501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A55145-019D-9247-9E87-5249D5305053}"/>
              </a:ext>
            </a:extLst>
          </p:cNvPr>
          <p:cNvSpPr>
            <a:spLocks noGrp="1"/>
          </p:cNvSpPr>
          <p:nvPr>
            <p:ph type="dt" sz="half" idx="10"/>
          </p:nvPr>
        </p:nvSpPr>
        <p:spPr/>
        <p:txBody>
          <a:bodyPr/>
          <a:lstStyle/>
          <a:p>
            <a:fld id="{FE23ED17-EB24-954A-8F87-902985CBA1F6}" type="datetimeFigureOut">
              <a:rPr lang="en-US" smtClean="0"/>
              <a:t>9/11/2019</a:t>
            </a:fld>
            <a:endParaRPr lang="en-US"/>
          </a:p>
        </p:txBody>
      </p:sp>
      <p:sp>
        <p:nvSpPr>
          <p:cNvPr id="4" name="Footer Placeholder 3">
            <a:extLst>
              <a:ext uri="{FF2B5EF4-FFF2-40B4-BE49-F238E27FC236}">
                <a16:creationId xmlns:a16="http://schemas.microsoft.com/office/drawing/2014/main" id="{35FF9BB6-001F-C64E-B9E0-BFF094EA7B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2720D6-0843-DC46-B36E-FAF73BFD0D24}"/>
              </a:ext>
            </a:extLst>
          </p:cNvPr>
          <p:cNvSpPr>
            <a:spLocks noGrp="1"/>
          </p:cNvSpPr>
          <p:nvPr>
            <p:ph type="sldNum" sz="quarter" idx="12"/>
          </p:nvPr>
        </p:nvSpPr>
        <p:spPr/>
        <p:txBody>
          <a:bodyPr/>
          <a:lstStyle/>
          <a:p>
            <a:fld id="{4F04EF12-0988-D343-B2B4-A5200AB79A2B}" type="slidenum">
              <a:rPr lang="en-US" smtClean="0"/>
              <a:t>‹#›</a:t>
            </a:fld>
            <a:endParaRPr lang="en-US"/>
          </a:p>
        </p:txBody>
      </p:sp>
    </p:spTree>
    <p:extLst>
      <p:ext uri="{BB962C8B-B14F-4D97-AF65-F5344CB8AC3E}">
        <p14:creationId xmlns:p14="http://schemas.microsoft.com/office/powerpoint/2010/main" val="576418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170B7A-D239-9A45-8818-B504559ACBF5}"/>
              </a:ext>
            </a:extLst>
          </p:cNvPr>
          <p:cNvSpPr>
            <a:spLocks noGrp="1"/>
          </p:cNvSpPr>
          <p:nvPr>
            <p:ph type="dt" sz="half" idx="10"/>
          </p:nvPr>
        </p:nvSpPr>
        <p:spPr/>
        <p:txBody>
          <a:bodyPr/>
          <a:lstStyle/>
          <a:p>
            <a:fld id="{FE23ED17-EB24-954A-8F87-902985CBA1F6}" type="datetimeFigureOut">
              <a:rPr lang="en-US" smtClean="0"/>
              <a:t>9/11/2019</a:t>
            </a:fld>
            <a:endParaRPr lang="en-US"/>
          </a:p>
        </p:txBody>
      </p:sp>
      <p:sp>
        <p:nvSpPr>
          <p:cNvPr id="3" name="Footer Placeholder 2">
            <a:extLst>
              <a:ext uri="{FF2B5EF4-FFF2-40B4-BE49-F238E27FC236}">
                <a16:creationId xmlns:a16="http://schemas.microsoft.com/office/drawing/2014/main" id="{89F1845A-F7E7-D64F-BF17-32A5312A45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CC6EAE-11CD-504D-BE8D-E04EADF6912F}"/>
              </a:ext>
            </a:extLst>
          </p:cNvPr>
          <p:cNvSpPr>
            <a:spLocks noGrp="1"/>
          </p:cNvSpPr>
          <p:nvPr>
            <p:ph type="sldNum" sz="quarter" idx="12"/>
          </p:nvPr>
        </p:nvSpPr>
        <p:spPr/>
        <p:txBody>
          <a:bodyPr/>
          <a:lstStyle/>
          <a:p>
            <a:fld id="{4F04EF12-0988-D343-B2B4-A5200AB79A2B}" type="slidenum">
              <a:rPr lang="en-US" smtClean="0"/>
              <a:t>‹#›</a:t>
            </a:fld>
            <a:endParaRPr lang="en-US"/>
          </a:p>
        </p:txBody>
      </p:sp>
    </p:spTree>
    <p:extLst>
      <p:ext uri="{BB962C8B-B14F-4D97-AF65-F5344CB8AC3E}">
        <p14:creationId xmlns:p14="http://schemas.microsoft.com/office/powerpoint/2010/main" val="2071403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1B6C-2B9F-0845-A78F-3F1C2CBC8A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177B9E-9933-3A40-AED3-1D0848A617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D70FDA-0B85-1E4C-98C6-BF88A9EDFC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8856C4-DC26-CF4C-A3D4-4210681BE178}"/>
              </a:ext>
            </a:extLst>
          </p:cNvPr>
          <p:cNvSpPr>
            <a:spLocks noGrp="1"/>
          </p:cNvSpPr>
          <p:nvPr>
            <p:ph type="dt" sz="half" idx="10"/>
          </p:nvPr>
        </p:nvSpPr>
        <p:spPr/>
        <p:txBody>
          <a:bodyPr/>
          <a:lstStyle/>
          <a:p>
            <a:fld id="{FE23ED17-EB24-954A-8F87-902985CBA1F6}" type="datetimeFigureOut">
              <a:rPr lang="en-US" smtClean="0"/>
              <a:t>9/11/2019</a:t>
            </a:fld>
            <a:endParaRPr lang="en-US"/>
          </a:p>
        </p:txBody>
      </p:sp>
      <p:sp>
        <p:nvSpPr>
          <p:cNvPr id="6" name="Footer Placeholder 5">
            <a:extLst>
              <a:ext uri="{FF2B5EF4-FFF2-40B4-BE49-F238E27FC236}">
                <a16:creationId xmlns:a16="http://schemas.microsoft.com/office/drawing/2014/main" id="{5A731A4C-66E2-8542-A484-75365B8E1D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2C251E-1F2F-BB48-A02C-F5F2C1DD66E4}"/>
              </a:ext>
            </a:extLst>
          </p:cNvPr>
          <p:cNvSpPr>
            <a:spLocks noGrp="1"/>
          </p:cNvSpPr>
          <p:nvPr>
            <p:ph type="sldNum" sz="quarter" idx="12"/>
          </p:nvPr>
        </p:nvSpPr>
        <p:spPr/>
        <p:txBody>
          <a:bodyPr/>
          <a:lstStyle/>
          <a:p>
            <a:fld id="{4F04EF12-0988-D343-B2B4-A5200AB79A2B}" type="slidenum">
              <a:rPr lang="en-US" smtClean="0"/>
              <a:t>‹#›</a:t>
            </a:fld>
            <a:endParaRPr lang="en-US"/>
          </a:p>
        </p:txBody>
      </p:sp>
    </p:spTree>
    <p:extLst>
      <p:ext uri="{BB962C8B-B14F-4D97-AF65-F5344CB8AC3E}">
        <p14:creationId xmlns:p14="http://schemas.microsoft.com/office/powerpoint/2010/main" val="1324918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B4247-B0B7-514B-BC97-2A7F17DCCE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DA88E2-D830-A84F-B0F7-A9EDF4899D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382E99-B112-6C4B-ABA4-CAAAE522D8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FB27D3-0AAF-4C46-BE32-D8AE79119348}"/>
              </a:ext>
            </a:extLst>
          </p:cNvPr>
          <p:cNvSpPr>
            <a:spLocks noGrp="1"/>
          </p:cNvSpPr>
          <p:nvPr>
            <p:ph type="dt" sz="half" idx="10"/>
          </p:nvPr>
        </p:nvSpPr>
        <p:spPr/>
        <p:txBody>
          <a:bodyPr/>
          <a:lstStyle/>
          <a:p>
            <a:fld id="{FE23ED17-EB24-954A-8F87-902985CBA1F6}" type="datetimeFigureOut">
              <a:rPr lang="en-US" smtClean="0"/>
              <a:t>9/11/2019</a:t>
            </a:fld>
            <a:endParaRPr lang="en-US"/>
          </a:p>
        </p:txBody>
      </p:sp>
      <p:sp>
        <p:nvSpPr>
          <p:cNvPr id="6" name="Footer Placeholder 5">
            <a:extLst>
              <a:ext uri="{FF2B5EF4-FFF2-40B4-BE49-F238E27FC236}">
                <a16:creationId xmlns:a16="http://schemas.microsoft.com/office/drawing/2014/main" id="{4CB1C41E-1094-9148-AD52-AA4CC84D7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3CF304-CDCD-9343-9FB8-EF2086816FCB}"/>
              </a:ext>
            </a:extLst>
          </p:cNvPr>
          <p:cNvSpPr>
            <a:spLocks noGrp="1"/>
          </p:cNvSpPr>
          <p:nvPr>
            <p:ph type="sldNum" sz="quarter" idx="12"/>
          </p:nvPr>
        </p:nvSpPr>
        <p:spPr/>
        <p:txBody>
          <a:bodyPr/>
          <a:lstStyle/>
          <a:p>
            <a:fld id="{4F04EF12-0988-D343-B2B4-A5200AB79A2B}" type="slidenum">
              <a:rPr lang="en-US" smtClean="0"/>
              <a:t>‹#›</a:t>
            </a:fld>
            <a:endParaRPr lang="en-US"/>
          </a:p>
        </p:txBody>
      </p:sp>
    </p:spTree>
    <p:extLst>
      <p:ext uri="{BB962C8B-B14F-4D97-AF65-F5344CB8AC3E}">
        <p14:creationId xmlns:p14="http://schemas.microsoft.com/office/powerpoint/2010/main" val="4192475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CA0901-E057-0A43-ABFE-5D40ECE2EF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2F369C-2018-E641-A748-8F22F0B627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6B372C-FE8D-F84D-BD7B-43FC284D0D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23ED17-EB24-954A-8F87-902985CBA1F6}" type="datetimeFigureOut">
              <a:rPr lang="en-US" smtClean="0"/>
              <a:t>9/11/2019</a:t>
            </a:fld>
            <a:endParaRPr lang="en-US"/>
          </a:p>
        </p:txBody>
      </p:sp>
      <p:sp>
        <p:nvSpPr>
          <p:cNvPr id="5" name="Footer Placeholder 4">
            <a:extLst>
              <a:ext uri="{FF2B5EF4-FFF2-40B4-BE49-F238E27FC236}">
                <a16:creationId xmlns:a16="http://schemas.microsoft.com/office/drawing/2014/main" id="{2507AFA8-C758-C74B-B5E6-80D0D46DE3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FF508E-2BA6-8E49-9CCD-479A82EABB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04EF12-0988-D343-B2B4-A5200AB79A2B}" type="slidenum">
              <a:rPr lang="en-US" smtClean="0"/>
              <a:t>‹#›</a:t>
            </a:fld>
            <a:endParaRPr lang="en-US"/>
          </a:p>
        </p:txBody>
      </p:sp>
    </p:spTree>
    <p:extLst>
      <p:ext uri="{BB962C8B-B14F-4D97-AF65-F5344CB8AC3E}">
        <p14:creationId xmlns:p14="http://schemas.microsoft.com/office/powerpoint/2010/main" val="3133273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58D66D-D05E-A445-9423-1A08C92FC96B}"/>
              </a:ext>
            </a:extLst>
          </p:cNvPr>
          <p:cNvSpPr txBox="1"/>
          <p:nvPr/>
        </p:nvSpPr>
        <p:spPr>
          <a:xfrm>
            <a:off x="8441030" y="549275"/>
            <a:ext cx="3055645" cy="646331"/>
          </a:xfrm>
          <a:prstGeom prst="rect">
            <a:avLst/>
          </a:prstGeom>
          <a:noFill/>
        </p:spPr>
        <p:txBody>
          <a:bodyPr wrap="none" rtlCol="0">
            <a:spAutoFit/>
          </a:bodyPr>
          <a:lstStyle/>
          <a:p>
            <a:pPr algn="r"/>
            <a:r>
              <a:rPr lang="en-US" b="1" dirty="0">
                <a:solidFill>
                  <a:schemeClr val="accent1"/>
                </a:solidFill>
              </a:rPr>
              <a:t>SODV 2202</a:t>
            </a:r>
          </a:p>
          <a:p>
            <a:pPr algn="r"/>
            <a:r>
              <a:rPr lang="en-US" b="1" dirty="0"/>
              <a:t>Object Oriented Programming</a:t>
            </a:r>
          </a:p>
        </p:txBody>
      </p:sp>
      <p:sp>
        <p:nvSpPr>
          <p:cNvPr id="5" name="TextBox 4">
            <a:extLst>
              <a:ext uri="{FF2B5EF4-FFF2-40B4-BE49-F238E27FC236}">
                <a16:creationId xmlns:a16="http://schemas.microsoft.com/office/drawing/2014/main" id="{7F59A4D7-2B5C-A74C-AF28-66B9E626D06B}"/>
              </a:ext>
            </a:extLst>
          </p:cNvPr>
          <p:cNvSpPr txBox="1"/>
          <p:nvPr/>
        </p:nvSpPr>
        <p:spPr>
          <a:xfrm>
            <a:off x="695325" y="4831397"/>
            <a:ext cx="3982885" cy="1477328"/>
          </a:xfrm>
          <a:prstGeom prst="rect">
            <a:avLst/>
          </a:prstGeom>
          <a:noFill/>
        </p:spPr>
        <p:txBody>
          <a:bodyPr wrap="none" rtlCol="0">
            <a:spAutoFit/>
          </a:bodyPr>
          <a:lstStyle/>
          <a:p>
            <a:r>
              <a:rPr lang="en-US" b="1" dirty="0">
                <a:solidFill>
                  <a:schemeClr val="accent1"/>
                </a:solidFill>
              </a:rPr>
              <a:t>Module 1</a:t>
            </a:r>
          </a:p>
          <a:p>
            <a:r>
              <a:rPr lang="en-US" b="1" dirty="0"/>
              <a:t>Object Oriented Programming Concepts</a:t>
            </a:r>
          </a:p>
          <a:p>
            <a:endParaRPr lang="en-US" b="1" dirty="0"/>
          </a:p>
          <a:p>
            <a:r>
              <a:rPr lang="en-US" b="1" dirty="0">
                <a:solidFill>
                  <a:schemeClr val="accent1"/>
                </a:solidFill>
              </a:rPr>
              <a:t>Lesson 2</a:t>
            </a:r>
          </a:p>
          <a:p>
            <a:r>
              <a:rPr lang="en-US" b="1" dirty="0"/>
              <a:t>Creating Classes</a:t>
            </a:r>
          </a:p>
        </p:txBody>
      </p:sp>
    </p:spTree>
    <p:extLst>
      <p:ext uri="{BB962C8B-B14F-4D97-AF65-F5344CB8AC3E}">
        <p14:creationId xmlns:p14="http://schemas.microsoft.com/office/powerpoint/2010/main" val="2335291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C28AFF9-9085-A846-928C-C1AC867BA789}"/>
              </a:ext>
            </a:extLst>
          </p:cNvPr>
          <p:cNvSpPr>
            <a:spLocks noGrp="1"/>
          </p:cNvSpPr>
          <p:nvPr>
            <p:ph idx="1"/>
          </p:nvPr>
        </p:nvSpPr>
        <p:spPr>
          <a:xfrm>
            <a:off x="695325" y="1253331"/>
            <a:ext cx="10801350" cy="5055394"/>
          </a:xfrm>
        </p:spPr>
        <p:txBody>
          <a:bodyPr>
            <a:normAutofit/>
          </a:bodyPr>
          <a:lstStyle/>
          <a:p>
            <a:endParaRPr lang="en-US" sz="2400" b="1" i="1" dirty="0" smtClean="0"/>
          </a:p>
          <a:p>
            <a:pPr marL="0" indent="0">
              <a:buNone/>
            </a:pPr>
            <a:endParaRPr lang="en-US" sz="2400" dirty="0"/>
          </a:p>
        </p:txBody>
      </p:sp>
      <p:pic>
        <p:nvPicPr>
          <p:cNvPr id="3" name="Picture 2"/>
          <p:cNvPicPr>
            <a:picLocks noChangeAspect="1"/>
          </p:cNvPicPr>
          <p:nvPr/>
        </p:nvPicPr>
        <p:blipFill>
          <a:blip r:embed="rId2"/>
          <a:stretch>
            <a:fillRect/>
          </a:stretch>
        </p:blipFill>
        <p:spPr>
          <a:xfrm>
            <a:off x="584462" y="197964"/>
            <a:ext cx="11208470" cy="6537488"/>
          </a:xfrm>
          <a:prstGeom prst="rect">
            <a:avLst/>
          </a:prstGeom>
        </p:spPr>
      </p:pic>
    </p:spTree>
    <p:extLst>
      <p:ext uri="{BB962C8B-B14F-4D97-AF65-F5344CB8AC3E}">
        <p14:creationId xmlns:p14="http://schemas.microsoft.com/office/powerpoint/2010/main" val="25265504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77A8D6-C2CB-9346-A07E-65AB33CE517B}"/>
              </a:ext>
            </a:extLst>
          </p:cNvPr>
          <p:cNvSpPr/>
          <p:nvPr/>
        </p:nvSpPr>
        <p:spPr>
          <a:xfrm>
            <a:off x="0" y="549275"/>
            <a:ext cx="3597965" cy="365125"/>
          </a:xfrm>
          <a:prstGeom prst="rect">
            <a:avLst/>
          </a:prstGeom>
          <a:solidFill>
            <a:schemeClr val="tx1">
              <a:lumMod val="50000"/>
              <a:lumOff val="50000"/>
            </a:schemeClr>
          </a:solidFill>
          <a:ln>
            <a:noFill/>
          </a:ln>
          <a:effectLst>
            <a:outerShdw dist="127000" algn="l"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0F972B-3026-D24B-9A69-B2822B093997}"/>
              </a:ext>
            </a:extLst>
          </p:cNvPr>
          <p:cNvSpPr txBox="1"/>
          <p:nvPr/>
        </p:nvSpPr>
        <p:spPr>
          <a:xfrm>
            <a:off x="695325" y="549275"/>
            <a:ext cx="1395318" cy="369332"/>
          </a:xfrm>
          <a:prstGeom prst="rect">
            <a:avLst/>
          </a:prstGeom>
          <a:noFill/>
        </p:spPr>
        <p:txBody>
          <a:bodyPr wrap="none" rtlCol="0">
            <a:spAutoFit/>
          </a:bodyPr>
          <a:lstStyle/>
          <a:p>
            <a:r>
              <a:rPr lang="en-US" b="1" dirty="0" smtClean="0">
                <a:solidFill>
                  <a:schemeClr val="bg1"/>
                </a:solidFill>
              </a:rPr>
              <a:t>Constructors</a:t>
            </a:r>
            <a:endParaRPr lang="en-US" b="1" dirty="0">
              <a:solidFill>
                <a:schemeClr val="bg1"/>
              </a:solidFill>
            </a:endParaRPr>
          </a:p>
        </p:txBody>
      </p:sp>
      <p:sp>
        <p:nvSpPr>
          <p:cNvPr id="6" name="Content Placeholder 2">
            <a:extLst>
              <a:ext uri="{FF2B5EF4-FFF2-40B4-BE49-F238E27FC236}">
                <a16:creationId xmlns:a16="http://schemas.microsoft.com/office/drawing/2014/main" id="{AC28AFF9-9085-A846-928C-C1AC867BA789}"/>
              </a:ext>
            </a:extLst>
          </p:cNvPr>
          <p:cNvSpPr>
            <a:spLocks noGrp="1"/>
          </p:cNvSpPr>
          <p:nvPr>
            <p:ph idx="1"/>
          </p:nvPr>
        </p:nvSpPr>
        <p:spPr>
          <a:xfrm>
            <a:off x="695325" y="1253331"/>
            <a:ext cx="10801350" cy="5055394"/>
          </a:xfrm>
        </p:spPr>
        <p:txBody>
          <a:bodyPr>
            <a:normAutofit/>
          </a:bodyPr>
          <a:lstStyle/>
          <a:p>
            <a:r>
              <a:rPr lang="en-US" sz="2400" dirty="0"/>
              <a:t>A constructor is a special kind of a </a:t>
            </a:r>
            <a:r>
              <a:rPr lang="en-US" sz="2400" dirty="0" smtClean="0"/>
              <a:t>method, which is </a:t>
            </a:r>
            <a:r>
              <a:rPr lang="en-US" sz="2400" dirty="0"/>
              <a:t>automatically called when the object is created</a:t>
            </a:r>
            <a:r>
              <a:rPr lang="en-US" sz="2400" dirty="0" smtClean="0"/>
              <a:t>.</a:t>
            </a:r>
          </a:p>
          <a:p>
            <a:r>
              <a:rPr lang="en-US" sz="2400" dirty="0" smtClean="0"/>
              <a:t> </a:t>
            </a:r>
            <a:r>
              <a:rPr lang="en-US" sz="2400" dirty="0"/>
              <a:t>Constructors do not return values</a:t>
            </a:r>
            <a:r>
              <a:rPr lang="en-US" sz="2400" dirty="0" smtClean="0"/>
              <a:t>.</a:t>
            </a:r>
          </a:p>
          <a:p>
            <a:r>
              <a:rPr lang="en-US" sz="2400" dirty="0" smtClean="0"/>
              <a:t> </a:t>
            </a:r>
            <a:r>
              <a:rPr lang="en-US" sz="2400" dirty="0"/>
              <a:t>The purpose of the constructor is to initiate the state of an object</a:t>
            </a:r>
            <a:r>
              <a:rPr lang="en-US" sz="2400" dirty="0" smtClean="0"/>
              <a:t>.</a:t>
            </a:r>
          </a:p>
          <a:p>
            <a:r>
              <a:rPr lang="en-US" sz="2400" dirty="0" smtClean="0"/>
              <a:t> </a:t>
            </a:r>
            <a:r>
              <a:rPr lang="en-US" sz="2400" dirty="0"/>
              <a:t>Constructors have the same name as the class. </a:t>
            </a:r>
            <a:endParaRPr lang="en-US" sz="2400" dirty="0" smtClean="0"/>
          </a:p>
          <a:p>
            <a:r>
              <a:rPr lang="en-US" sz="2400" dirty="0"/>
              <a:t>If we do not write any constructor for a class, C# provides an implicit default constructor.</a:t>
            </a:r>
          </a:p>
          <a:p>
            <a:r>
              <a:rPr lang="en-US" sz="2400" dirty="0"/>
              <a:t> If we provide any kind of a constructor, then a default is not supplied.</a:t>
            </a:r>
          </a:p>
          <a:p>
            <a:endParaRPr lang="en-US" sz="2400" dirty="0"/>
          </a:p>
        </p:txBody>
      </p:sp>
    </p:spTree>
    <p:extLst>
      <p:ext uri="{BB962C8B-B14F-4D97-AF65-F5344CB8AC3E}">
        <p14:creationId xmlns:p14="http://schemas.microsoft.com/office/powerpoint/2010/main" val="1112145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838199" y="365125"/>
            <a:ext cx="10582373" cy="5811838"/>
          </a:xfrm>
          <a:prstGeom prst="rect">
            <a:avLst/>
          </a:prstGeom>
        </p:spPr>
      </p:pic>
    </p:spTree>
    <p:extLst>
      <p:ext uri="{BB962C8B-B14F-4D97-AF65-F5344CB8AC3E}">
        <p14:creationId xmlns:p14="http://schemas.microsoft.com/office/powerpoint/2010/main" val="14366286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77A8D6-C2CB-9346-A07E-65AB33CE517B}"/>
              </a:ext>
            </a:extLst>
          </p:cNvPr>
          <p:cNvSpPr/>
          <p:nvPr/>
        </p:nvSpPr>
        <p:spPr>
          <a:xfrm>
            <a:off x="0" y="549275"/>
            <a:ext cx="3597965" cy="365125"/>
          </a:xfrm>
          <a:prstGeom prst="rect">
            <a:avLst/>
          </a:prstGeom>
          <a:solidFill>
            <a:schemeClr val="tx1">
              <a:lumMod val="50000"/>
              <a:lumOff val="50000"/>
            </a:schemeClr>
          </a:solidFill>
          <a:ln>
            <a:noFill/>
          </a:ln>
          <a:effectLst>
            <a:outerShdw dist="127000" algn="l"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0F972B-3026-D24B-9A69-B2822B093997}"/>
              </a:ext>
            </a:extLst>
          </p:cNvPr>
          <p:cNvSpPr txBox="1"/>
          <p:nvPr/>
        </p:nvSpPr>
        <p:spPr>
          <a:xfrm>
            <a:off x="695325" y="549275"/>
            <a:ext cx="1287917" cy="369332"/>
          </a:xfrm>
          <a:prstGeom prst="rect">
            <a:avLst/>
          </a:prstGeom>
          <a:noFill/>
        </p:spPr>
        <p:txBody>
          <a:bodyPr wrap="none" rtlCol="0">
            <a:spAutoFit/>
          </a:bodyPr>
          <a:lstStyle/>
          <a:p>
            <a:r>
              <a:rPr lang="en-US" b="1" dirty="0">
                <a:solidFill>
                  <a:schemeClr val="bg1"/>
                </a:solidFill>
              </a:rPr>
              <a:t>Destructors</a:t>
            </a:r>
          </a:p>
        </p:txBody>
      </p:sp>
      <p:sp>
        <p:nvSpPr>
          <p:cNvPr id="6" name="Content Placeholder 2">
            <a:extLst>
              <a:ext uri="{FF2B5EF4-FFF2-40B4-BE49-F238E27FC236}">
                <a16:creationId xmlns:a16="http://schemas.microsoft.com/office/drawing/2014/main" id="{AC28AFF9-9085-A846-928C-C1AC867BA789}"/>
              </a:ext>
            </a:extLst>
          </p:cNvPr>
          <p:cNvSpPr>
            <a:spLocks noGrp="1"/>
          </p:cNvSpPr>
          <p:nvPr>
            <p:ph idx="1"/>
          </p:nvPr>
        </p:nvSpPr>
        <p:spPr>
          <a:xfrm>
            <a:off x="695325" y="1253331"/>
            <a:ext cx="10801350" cy="5055394"/>
          </a:xfrm>
        </p:spPr>
        <p:txBody>
          <a:bodyPr>
            <a:normAutofit/>
          </a:bodyPr>
          <a:lstStyle/>
          <a:p>
            <a:r>
              <a:rPr lang="en-US" sz="2400" dirty="0"/>
              <a:t>A constructor is called once when the object is created.</a:t>
            </a:r>
          </a:p>
          <a:p>
            <a:r>
              <a:rPr lang="en-US" sz="2400" dirty="0"/>
              <a:t>A destructor, or finalizer, is called once when the object is destroyed.</a:t>
            </a:r>
          </a:p>
          <a:p>
            <a:r>
              <a:rPr lang="en-US" sz="2400" dirty="0"/>
              <a:t>C# is memory managed: a garbage collector will automatically free memory.</a:t>
            </a:r>
          </a:p>
          <a:p>
            <a:r>
              <a:rPr lang="en-US" sz="2400" dirty="0"/>
              <a:t>The garbage collector is not guaranteed to run on a particular schedule, so finalizers cannot be relied on to run at any given time, or in any given order.</a:t>
            </a:r>
          </a:p>
        </p:txBody>
      </p:sp>
    </p:spTree>
    <p:extLst>
      <p:ext uri="{BB962C8B-B14F-4D97-AF65-F5344CB8AC3E}">
        <p14:creationId xmlns:p14="http://schemas.microsoft.com/office/powerpoint/2010/main" val="2561746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77A8D6-C2CB-9346-A07E-65AB33CE517B}"/>
              </a:ext>
            </a:extLst>
          </p:cNvPr>
          <p:cNvSpPr/>
          <p:nvPr/>
        </p:nvSpPr>
        <p:spPr>
          <a:xfrm>
            <a:off x="0" y="549275"/>
            <a:ext cx="3597965" cy="365125"/>
          </a:xfrm>
          <a:prstGeom prst="rect">
            <a:avLst/>
          </a:prstGeom>
          <a:solidFill>
            <a:schemeClr val="tx1">
              <a:lumMod val="50000"/>
              <a:lumOff val="50000"/>
            </a:schemeClr>
          </a:solidFill>
          <a:ln>
            <a:noFill/>
          </a:ln>
          <a:effectLst>
            <a:outerShdw dist="127000" algn="l"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0F972B-3026-D24B-9A69-B2822B093997}"/>
              </a:ext>
            </a:extLst>
          </p:cNvPr>
          <p:cNvSpPr txBox="1"/>
          <p:nvPr/>
        </p:nvSpPr>
        <p:spPr>
          <a:xfrm>
            <a:off x="695325" y="549275"/>
            <a:ext cx="1370632" cy="369332"/>
          </a:xfrm>
          <a:prstGeom prst="rect">
            <a:avLst/>
          </a:prstGeom>
          <a:noFill/>
        </p:spPr>
        <p:txBody>
          <a:bodyPr wrap="none" rtlCol="0">
            <a:spAutoFit/>
          </a:bodyPr>
          <a:lstStyle/>
          <a:p>
            <a:r>
              <a:rPr lang="en-US" b="1" dirty="0" smtClean="0">
                <a:solidFill>
                  <a:schemeClr val="bg1"/>
                </a:solidFill>
              </a:rPr>
              <a:t>Initialization</a:t>
            </a:r>
            <a:endParaRPr lang="en-US" b="1" dirty="0">
              <a:solidFill>
                <a:schemeClr val="bg1"/>
              </a:solidFill>
            </a:endParaRPr>
          </a:p>
        </p:txBody>
      </p:sp>
      <p:sp>
        <p:nvSpPr>
          <p:cNvPr id="6" name="Content Placeholder 2">
            <a:extLst>
              <a:ext uri="{FF2B5EF4-FFF2-40B4-BE49-F238E27FC236}">
                <a16:creationId xmlns:a16="http://schemas.microsoft.com/office/drawing/2014/main" id="{AC28AFF9-9085-A846-928C-C1AC867BA789}"/>
              </a:ext>
            </a:extLst>
          </p:cNvPr>
          <p:cNvSpPr>
            <a:spLocks noGrp="1"/>
          </p:cNvSpPr>
          <p:nvPr>
            <p:ph idx="1"/>
          </p:nvPr>
        </p:nvSpPr>
        <p:spPr>
          <a:xfrm>
            <a:off x="695325" y="1253331"/>
            <a:ext cx="10801350" cy="5055394"/>
          </a:xfrm>
        </p:spPr>
        <p:txBody>
          <a:bodyPr>
            <a:normAutofit/>
          </a:bodyPr>
          <a:lstStyle/>
          <a:p>
            <a:r>
              <a:rPr lang="en-US" sz="2400" dirty="0"/>
              <a:t>Fields can be initialized using </a:t>
            </a:r>
            <a:r>
              <a:rPr lang="en-US" sz="2400" b="1" i="1" dirty="0"/>
              <a:t>field initializers</a:t>
            </a:r>
            <a:r>
              <a:rPr lang="en-US" sz="2400" dirty="0"/>
              <a:t>, </a:t>
            </a:r>
            <a:r>
              <a:rPr lang="en-US" sz="2400" b="1" i="1" dirty="0"/>
              <a:t>constructors</a:t>
            </a:r>
            <a:r>
              <a:rPr lang="en-US" sz="2400" dirty="0"/>
              <a:t>, or </a:t>
            </a:r>
            <a:r>
              <a:rPr lang="en-US" sz="2400" b="1" i="1" dirty="0"/>
              <a:t>initialization lists</a:t>
            </a:r>
            <a:r>
              <a:rPr lang="en-US" sz="2400" dirty="0"/>
              <a:t>.</a:t>
            </a:r>
          </a:p>
          <a:p>
            <a:r>
              <a:rPr lang="en-US" sz="2400" dirty="0"/>
              <a:t>If no constructor is written, the compiler will provide a </a:t>
            </a:r>
            <a:r>
              <a:rPr lang="en-US" sz="2400" b="1" i="1" dirty="0"/>
              <a:t>default constructor</a:t>
            </a:r>
            <a:r>
              <a:rPr lang="en-US" sz="2400" dirty="0"/>
              <a:t>.</a:t>
            </a:r>
          </a:p>
        </p:txBody>
      </p:sp>
      <p:graphicFrame>
        <p:nvGraphicFramePr>
          <p:cNvPr id="7" name="Object 6">
            <a:extLst>
              <a:ext uri="{FF2B5EF4-FFF2-40B4-BE49-F238E27FC236}">
                <a16:creationId xmlns:a16="http://schemas.microsoft.com/office/drawing/2014/main" id="{2B1A44DC-28D6-BD4A-8C9D-329E5ABBF63F}"/>
              </a:ext>
            </a:extLst>
          </p:cNvPr>
          <p:cNvGraphicFramePr>
            <a:graphicFrameLocks noChangeAspect="1"/>
          </p:cNvGraphicFramePr>
          <p:nvPr>
            <p:extLst>
              <p:ext uri="{D42A27DB-BD31-4B8C-83A1-F6EECF244321}">
                <p14:modId xmlns:p14="http://schemas.microsoft.com/office/powerpoint/2010/main" val="4114950006"/>
              </p:ext>
            </p:extLst>
          </p:nvPr>
        </p:nvGraphicFramePr>
        <p:xfrm>
          <a:off x="695325" y="2239213"/>
          <a:ext cx="8999538" cy="4348162"/>
        </p:xfrm>
        <a:graphic>
          <a:graphicData uri="http://schemas.openxmlformats.org/presentationml/2006/ole">
            <mc:AlternateContent xmlns:mc="http://schemas.openxmlformats.org/markup-compatibility/2006">
              <mc:Choice xmlns:v="urn:schemas-microsoft-com:vml" Requires="v">
                <p:oleObj spid="_x0000_s9248" name="Document" r:id="rId3" imgW="5943600" imgH="2870200" progId="Word.Document.12">
                  <p:embed/>
                </p:oleObj>
              </mc:Choice>
              <mc:Fallback>
                <p:oleObj name="Document" r:id="rId3" imgW="5943600" imgH="2870200" progId="Word.Document.12">
                  <p:embed/>
                  <p:pic>
                    <p:nvPicPr>
                      <p:cNvPr id="7" name="Object 6">
                        <a:extLst>
                          <a:ext uri="{FF2B5EF4-FFF2-40B4-BE49-F238E27FC236}">
                            <a16:creationId xmlns:a16="http://schemas.microsoft.com/office/drawing/2014/main" id="{2B1A44DC-28D6-BD4A-8C9D-329E5ABBF63F}"/>
                          </a:ext>
                        </a:extLst>
                      </p:cNvPr>
                      <p:cNvPicPr>
                        <a:picLocks noChangeAspect="1" noChangeArrowheads="1"/>
                      </p:cNvPicPr>
                      <p:nvPr/>
                    </p:nvPicPr>
                    <p:blipFill>
                      <a:blip r:embed="rId4"/>
                      <a:srcRect/>
                      <a:stretch>
                        <a:fillRect/>
                      </a:stretch>
                    </p:blipFill>
                    <p:spPr bwMode="auto">
                      <a:xfrm>
                        <a:off x="695325" y="2239213"/>
                        <a:ext cx="8999538" cy="434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a:extLst>
              <a:ext uri="{FF2B5EF4-FFF2-40B4-BE49-F238E27FC236}">
                <a16:creationId xmlns:a16="http://schemas.microsoft.com/office/drawing/2014/main" id="{0133BBA7-1668-1B43-A1B9-9A01F7C1EDBE}"/>
              </a:ext>
            </a:extLst>
          </p:cNvPr>
          <p:cNvSpPr txBox="1"/>
          <p:nvPr/>
        </p:nvSpPr>
        <p:spPr>
          <a:xfrm>
            <a:off x="4302910" y="2490993"/>
            <a:ext cx="2680927" cy="584775"/>
          </a:xfrm>
          <a:prstGeom prst="rect">
            <a:avLst/>
          </a:prstGeom>
          <a:noFill/>
        </p:spPr>
        <p:txBody>
          <a:bodyPr wrap="none" rtlCol="0">
            <a:spAutoFit/>
          </a:bodyPr>
          <a:lstStyle/>
          <a:p>
            <a:r>
              <a:rPr lang="en-US" sz="3200" b="1" dirty="0">
                <a:solidFill>
                  <a:schemeClr val="accent1"/>
                </a:solidFill>
              </a:rPr>
              <a:t>Field Initializer</a:t>
            </a:r>
          </a:p>
        </p:txBody>
      </p:sp>
      <p:cxnSp>
        <p:nvCxnSpPr>
          <p:cNvPr id="9" name="Straight Arrow Connector 8">
            <a:extLst>
              <a:ext uri="{FF2B5EF4-FFF2-40B4-BE49-F238E27FC236}">
                <a16:creationId xmlns:a16="http://schemas.microsoft.com/office/drawing/2014/main" id="{669A8792-B65F-DB48-9022-D2CFCF354FCB}"/>
              </a:ext>
            </a:extLst>
          </p:cNvPr>
          <p:cNvCxnSpPr>
            <a:cxnSpLocks/>
            <a:stCxn id="8" idx="1"/>
          </p:cNvCxnSpPr>
          <p:nvPr/>
        </p:nvCxnSpPr>
        <p:spPr>
          <a:xfrm flipH="1">
            <a:off x="3254624" y="2783381"/>
            <a:ext cx="1048286" cy="0"/>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417B909-9852-4A44-A8D3-2CB7293B21F4}"/>
              </a:ext>
            </a:extLst>
          </p:cNvPr>
          <p:cNvSpPr txBox="1"/>
          <p:nvPr/>
        </p:nvSpPr>
        <p:spPr>
          <a:xfrm>
            <a:off x="5693910" y="3330262"/>
            <a:ext cx="2187778" cy="584775"/>
          </a:xfrm>
          <a:prstGeom prst="rect">
            <a:avLst/>
          </a:prstGeom>
          <a:noFill/>
        </p:spPr>
        <p:txBody>
          <a:bodyPr wrap="none" rtlCol="0">
            <a:spAutoFit/>
          </a:bodyPr>
          <a:lstStyle/>
          <a:p>
            <a:r>
              <a:rPr lang="en-US" sz="3200" b="1" dirty="0">
                <a:solidFill>
                  <a:schemeClr val="accent1"/>
                </a:solidFill>
              </a:rPr>
              <a:t>Constructor</a:t>
            </a:r>
          </a:p>
        </p:txBody>
      </p:sp>
      <p:cxnSp>
        <p:nvCxnSpPr>
          <p:cNvPr id="11" name="Straight Arrow Connector 10">
            <a:extLst>
              <a:ext uri="{FF2B5EF4-FFF2-40B4-BE49-F238E27FC236}">
                <a16:creationId xmlns:a16="http://schemas.microsoft.com/office/drawing/2014/main" id="{CBB27C8A-2482-6549-B0C0-E3769DB3B918}"/>
              </a:ext>
            </a:extLst>
          </p:cNvPr>
          <p:cNvCxnSpPr>
            <a:cxnSpLocks/>
            <a:stCxn id="10" idx="1"/>
          </p:cNvCxnSpPr>
          <p:nvPr/>
        </p:nvCxnSpPr>
        <p:spPr>
          <a:xfrm flipH="1">
            <a:off x="4645624" y="3622650"/>
            <a:ext cx="1048286" cy="0"/>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DC95E8-84B3-904B-8E96-8427FDD80EFC}"/>
              </a:ext>
            </a:extLst>
          </p:cNvPr>
          <p:cNvSpPr txBox="1"/>
          <p:nvPr/>
        </p:nvSpPr>
        <p:spPr>
          <a:xfrm>
            <a:off x="8686911" y="5496700"/>
            <a:ext cx="2971519" cy="584775"/>
          </a:xfrm>
          <a:prstGeom prst="rect">
            <a:avLst/>
          </a:prstGeom>
          <a:noFill/>
        </p:spPr>
        <p:txBody>
          <a:bodyPr wrap="none" rtlCol="0">
            <a:spAutoFit/>
          </a:bodyPr>
          <a:lstStyle/>
          <a:p>
            <a:r>
              <a:rPr lang="en-US" sz="3200" b="1" dirty="0">
                <a:solidFill>
                  <a:schemeClr val="accent1"/>
                </a:solidFill>
              </a:rPr>
              <a:t>Initialization List</a:t>
            </a:r>
          </a:p>
        </p:txBody>
      </p:sp>
      <p:cxnSp>
        <p:nvCxnSpPr>
          <p:cNvPr id="13" name="Straight Arrow Connector 12">
            <a:extLst>
              <a:ext uri="{FF2B5EF4-FFF2-40B4-BE49-F238E27FC236}">
                <a16:creationId xmlns:a16="http://schemas.microsoft.com/office/drawing/2014/main" id="{B5B4D28C-6E84-034C-89AC-53996D54684B}"/>
              </a:ext>
            </a:extLst>
          </p:cNvPr>
          <p:cNvCxnSpPr>
            <a:cxnSpLocks/>
            <a:stCxn id="12" idx="1"/>
          </p:cNvCxnSpPr>
          <p:nvPr/>
        </p:nvCxnSpPr>
        <p:spPr>
          <a:xfrm flipH="1">
            <a:off x="7638625" y="5789088"/>
            <a:ext cx="1048286" cy="0"/>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88885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77A8D6-C2CB-9346-A07E-65AB33CE517B}"/>
              </a:ext>
            </a:extLst>
          </p:cNvPr>
          <p:cNvSpPr/>
          <p:nvPr/>
        </p:nvSpPr>
        <p:spPr>
          <a:xfrm>
            <a:off x="0" y="549275"/>
            <a:ext cx="3597965" cy="365125"/>
          </a:xfrm>
          <a:prstGeom prst="rect">
            <a:avLst/>
          </a:prstGeom>
          <a:solidFill>
            <a:schemeClr val="tx1">
              <a:lumMod val="50000"/>
              <a:lumOff val="50000"/>
            </a:schemeClr>
          </a:solidFill>
          <a:ln>
            <a:noFill/>
          </a:ln>
          <a:effectLst>
            <a:outerShdw dist="127000" algn="l"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0F972B-3026-D24B-9A69-B2822B093997}"/>
              </a:ext>
            </a:extLst>
          </p:cNvPr>
          <p:cNvSpPr txBox="1"/>
          <p:nvPr/>
        </p:nvSpPr>
        <p:spPr>
          <a:xfrm>
            <a:off x="216816" y="549275"/>
            <a:ext cx="4991493" cy="369332"/>
          </a:xfrm>
          <a:prstGeom prst="rect">
            <a:avLst/>
          </a:prstGeom>
          <a:noFill/>
        </p:spPr>
        <p:txBody>
          <a:bodyPr wrap="square" rtlCol="0">
            <a:spAutoFit/>
          </a:bodyPr>
          <a:lstStyle/>
          <a:p>
            <a:r>
              <a:rPr lang="en-US" b="1" dirty="0">
                <a:solidFill>
                  <a:schemeClr val="bg1"/>
                </a:solidFill>
              </a:rPr>
              <a:t>Other </a:t>
            </a:r>
            <a:r>
              <a:rPr lang="en-US" b="1" dirty="0" smtClean="0">
                <a:solidFill>
                  <a:schemeClr val="bg1"/>
                </a:solidFill>
              </a:rPr>
              <a:t>Modifiers- Static Members</a:t>
            </a:r>
            <a:endParaRPr lang="en-US" b="1" dirty="0">
              <a:solidFill>
                <a:schemeClr val="bg1"/>
              </a:solidFill>
            </a:endParaRPr>
          </a:p>
        </p:txBody>
      </p:sp>
      <p:sp>
        <p:nvSpPr>
          <p:cNvPr id="6" name="Content Placeholder 2">
            <a:extLst>
              <a:ext uri="{FF2B5EF4-FFF2-40B4-BE49-F238E27FC236}">
                <a16:creationId xmlns:a16="http://schemas.microsoft.com/office/drawing/2014/main" id="{AC28AFF9-9085-A846-928C-C1AC867BA789}"/>
              </a:ext>
            </a:extLst>
          </p:cNvPr>
          <p:cNvSpPr>
            <a:spLocks noGrp="1"/>
          </p:cNvSpPr>
          <p:nvPr>
            <p:ph idx="1"/>
          </p:nvPr>
        </p:nvSpPr>
        <p:spPr>
          <a:xfrm>
            <a:off x="695325" y="1253331"/>
            <a:ext cx="10801350" cy="5055394"/>
          </a:xfrm>
        </p:spPr>
        <p:txBody>
          <a:bodyPr>
            <a:normAutofit/>
          </a:bodyPr>
          <a:lstStyle/>
          <a:p>
            <a:r>
              <a:rPr lang="en-US" sz="2400" b="1" i="1" dirty="0"/>
              <a:t>Static</a:t>
            </a:r>
            <a:r>
              <a:rPr lang="en-US" sz="2400" dirty="0"/>
              <a:t> members are not associated with a particular instance</a:t>
            </a:r>
            <a:r>
              <a:rPr lang="en-US" sz="2400" dirty="0" smtClean="0"/>
              <a:t>.</a:t>
            </a:r>
          </a:p>
          <a:p>
            <a:r>
              <a:rPr lang="en-US" sz="2400" dirty="0" smtClean="0"/>
              <a:t> </a:t>
            </a:r>
            <a:r>
              <a:rPr lang="en-US" sz="2400" dirty="0"/>
              <a:t>Only 1 copy of </a:t>
            </a:r>
            <a:r>
              <a:rPr lang="en-US" sz="2400" b="1" i="1" dirty="0"/>
              <a:t>static fields</a:t>
            </a:r>
            <a:r>
              <a:rPr lang="en-US" sz="2400" dirty="0"/>
              <a:t> will </a:t>
            </a:r>
            <a:r>
              <a:rPr lang="en-US" sz="2400" dirty="0" smtClean="0"/>
              <a:t>exist.</a:t>
            </a:r>
          </a:p>
          <a:p>
            <a:r>
              <a:rPr lang="en-US" sz="2400" dirty="0" smtClean="0"/>
              <a:t>They are useful in keeping track of the number of instances created.</a:t>
            </a:r>
          </a:p>
          <a:p>
            <a:r>
              <a:rPr lang="en-US" sz="2400" dirty="0" smtClean="0"/>
              <a:t>Static methods can be called directly using the class name.</a:t>
            </a:r>
          </a:p>
          <a:p>
            <a:r>
              <a:rPr lang="en-US" sz="2400" dirty="0" smtClean="0"/>
              <a:t>A static method can only work with static variables</a:t>
            </a:r>
            <a:endParaRPr lang="en-US" sz="2400" dirty="0"/>
          </a:p>
        </p:txBody>
      </p:sp>
      <p:graphicFrame>
        <p:nvGraphicFramePr>
          <p:cNvPr id="7" name="Object 6">
            <a:extLst>
              <a:ext uri="{FF2B5EF4-FFF2-40B4-BE49-F238E27FC236}">
                <a16:creationId xmlns:a16="http://schemas.microsoft.com/office/drawing/2014/main" id="{2B1A44DC-28D6-BD4A-8C9D-329E5ABBF63F}"/>
              </a:ext>
            </a:extLst>
          </p:cNvPr>
          <p:cNvGraphicFramePr>
            <a:graphicFrameLocks noChangeAspect="1"/>
          </p:cNvGraphicFramePr>
          <p:nvPr>
            <p:extLst>
              <p:ext uri="{D42A27DB-BD31-4B8C-83A1-F6EECF244321}">
                <p14:modId xmlns:p14="http://schemas.microsoft.com/office/powerpoint/2010/main" val="1391094190"/>
              </p:ext>
            </p:extLst>
          </p:nvPr>
        </p:nvGraphicFramePr>
        <p:xfrm>
          <a:off x="1025264" y="3559749"/>
          <a:ext cx="8999538" cy="2998788"/>
        </p:xfrm>
        <a:graphic>
          <a:graphicData uri="http://schemas.openxmlformats.org/presentationml/2006/ole">
            <mc:AlternateContent xmlns:mc="http://schemas.openxmlformats.org/markup-compatibility/2006">
              <mc:Choice xmlns:v="urn:schemas-microsoft-com:vml" Requires="v">
                <p:oleObj spid="_x0000_s19473" name="Document" r:id="rId3" imgW="5943600" imgH="1981200" progId="Word.Document.12">
                  <p:embed/>
                </p:oleObj>
              </mc:Choice>
              <mc:Fallback>
                <p:oleObj name="Document" r:id="rId3" imgW="5943600" imgH="1981200" progId="Word.Document.12">
                  <p:embed/>
                  <p:pic>
                    <p:nvPicPr>
                      <p:cNvPr id="7" name="Object 6">
                        <a:extLst>
                          <a:ext uri="{FF2B5EF4-FFF2-40B4-BE49-F238E27FC236}">
                            <a16:creationId xmlns:a16="http://schemas.microsoft.com/office/drawing/2014/main" id="{2B1A44DC-28D6-BD4A-8C9D-329E5ABBF63F}"/>
                          </a:ext>
                        </a:extLst>
                      </p:cNvPr>
                      <p:cNvPicPr>
                        <a:picLocks noChangeAspect="1" noChangeArrowheads="1"/>
                      </p:cNvPicPr>
                      <p:nvPr/>
                    </p:nvPicPr>
                    <p:blipFill>
                      <a:blip r:embed="rId4"/>
                      <a:srcRect/>
                      <a:stretch>
                        <a:fillRect/>
                      </a:stretch>
                    </p:blipFill>
                    <p:spPr bwMode="auto">
                      <a:xfrm>
                        <a:off x="1025264" y="3559749"/>
                        <a:ext cx="8999538" cy="2998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974168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77A8D6-C2CB-9346-A07E-65AB33CE517B}"/>
              </a:ext>
            </a:extLst>
          </p:cNvPr>
          <p:cNvSpPr/>
          <p:nvPr/>
        </p:nvSpPr>
        <p:spPr>
          <a:xfrm>
            <a:off x="0" y="549275"/>
            <a:ext cx="3597965" cy="365125"/>
          </a:xfrm>
          <a:prstGeom prst="rect">
            <a:avLst/>
          </a:prstGeom>
          <a:solidFill>
            <a:schemeClr val="tx1">
              <a:lumMod val="50000"/>
              <a:lumOff val="50000"/>
            </a:schemeClr>
          </a:solidFill>
          <a:ln>
            <a:noFill/>
          </a:ln>
          <a:effectLst>
            <a:outerShdw dist="127000" algn="l"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0F972B-3026-D24B-9A69-B2822B093997}"/>
              </a:ext>
            </a:extLst>
          </p:cNvPr>
          <p:cNvSpPr txBox="1"/>
          <p:nvPr/>
        </p:nvSpPr>
        <p:spPr>
          <a:xfrm>
            <a:off x="695325" y="549275"/>
            <a:ext cx="1714315" cy="369332"/>
          </a:xfrm>
          <a:prstGeom prst="rect">
            <a:avLst/>
          </a:prstGeom>
          <a:noFill/>
        </p:spPr>
        <p:txBody>
          <a:bodyPr wrap="none" rtlCol="0">
            <a:spAutoFit/>
          </a:bodyPr>
          <a:lstStyle/>
          <a:p>
            <a:r>
              <a:rPr lang="en-US" b="1" dirty="0">
                <a:solidFill>
                  <a:schemeClr val="bg1"/>
                </a:solidFill>
              </a:rPr>
              <a:t>Other Modifiers</a:t>
            </a:r>
          </a:p>
        </p:txBody>
      </p:sp>
      <p:sp>
        <p:nvSpPr>
          <p:cNvPr id="6" name="Content Placeholder 2">
            <a:extLst>
              <a:ext uri="{FF2B5EF4-FFF2-40B4-BE49-F238E27FC236}">
                <a16:creationId xmlns:a16="http://schemas.microsoft.com/office/drawing/2014/main" id="{AC28AFF9-9085-A846-928C-C1AC867BA789}"/>
              </a:ext>
            </a:extLst>
          </p:cNvPr>
          <p:cNvSpPr>
            <a:spLocks noGrp="1"/>
          </p:cNvSpPr>
          <p:nvPr>
            <p:ph idx="1"/>
          </p:nvPr>
        </p:nvSpPr>
        <p:spPr>
          <a:xfrm>
            <a:off x="695325" y="1253331"/>
            <a:ext cx="10801350" cy="5055394"/>
          </a:xfrm>
        </p:spPr>
        <p:txBody>
          <a:bodyPr>
            <a:normAutofit fontScale="92500" lnSpcReduction="10000"/>
          </a:bodyPr>
          <a:lstStyle/>
          <a:p>
            <a:r>
              <a:rPr lang="en-US" sz="2400" dirty="0" smtClean="0"/>
              <a:t>There are two ways to signify that values assigned to a data member cannot change throughout the program</a:t>
            </a:r>
          </a:p>
          <a:p>
            <a:endParaRPr lang="en-US" sz="2400" dirty="0" smtClean="0"/>
          </a:p>
          <a:p>
            <a:pPr lvl="1"/>
            <a:r>
              <a:rPr lang="en-US" sz="2000" b="1" dirty="0" smtClean="0"/>
              <a:t>Constant Variables</a:t>
            </a:r>
          </a:p>
          <a:p>
            <a:pPr lvl="1"/>
            <a:r>
              <a:rPr lang="en-US" sz="2000" b="1" dirty="0" err="1" smtClean="0"/>
              <a:t>Readonly</a:t>
            </a:r>
            <a:r>
              <a:rPr lang="en-US" sz="2000" b="1" dirty="0" smtClean="0"/>
              <a:t> Variables.</a:t>
            </a:r>
          </a:p>
          <a:p>
            <a:pPr lvl="1"/>
            <a:endParaRPr lang="en-US" sz="2000" dirty="0" smtClean="0"/>
          </a:p>
          <a:p>
            <a:r>
              <a:rPr lang="en-US" sz="2400" b="1" dirty="0" smtClean="0"/>
              <a:t>Constant</a:t>
            </a:r>
            <a:r>
              <a:rPr lang="en-US" sz="2400" dirty="0" smtClean="0"/>
              <a:t> variables do not belong to any concrete object within a class; it belongs fully to a class</a:t>
            </a:r>
          </a:p>
          <a:p>
            <a:r>
              <a:rPr lang="en-US" sz="2400" dirty="0" smtClean="0"/>
              <a:t>They are implicitly static, and must have a field initializer</a:t>
            </a:r>
          </a:p>
          <a:p>
            <a:r>
              <a:rPr lang="en-US" sz="2400" dirty="0" smtClean="0"/>
              <a:t>They are created using </a:t>
            </a:r>
            <a:r>
              <a:rPr lang="en-US" sz="2400" b="1" dirty="0" err="1" smtClean="0"/>
              <a:t>const</a:t>
            </a:r>
            <a:r>
              <a:rPr lang="en-US" sz="2400" dirty="0" smtClean="0"/>
              <a:t> keyword</a:t>
            </a:r>
          </a:p>
          <a:p>
            <a:r>
              <a:rPr lang="en-US" sz="2400" b="1" dirty="0" err="1" smtClean="0"/>
              <a:t>Readonly</a:t>
            </a:r>
            <a:r>
              <a:rPr lang="en-US" sz="2400" dirty="0" smtClean="0"/>
              <a:t> variables can only be initialized within a constructor</a:t>
            </a:r>
          </a:p>
          <a:p>
            <a:r>
              <a:rPr lang="en-US" sz="2400" dirty="0" smtClean="0"/>
              <a:t>Data members that are </a:t>
            </a:r>
            <a:r>
              <a:rPr lang="en-US" sz="2400" dirty="0" err="1" smtClean="0"/>
              <a:t>readonly</a:t>
            </a:r>
            <a:r>
              <a:rPr lang="en-US" sz="2400" dirty="0" smtClean="0"/>
              <a:t> can have different value for different instances of the same class.</a:t>
            </a:r>
          </a:p>
          <a:p>
            <a:r>
              <a:rPr lang="en-US" sz="2400" dirty="0" smtClean="0"/>
              <a:t>They are created using </a:t>
            </a:r>
            <a:r>
              <a:rPr lang="en-US" sz="2400" b="1" dirty="0" err="1" smtClean="0"/>
              <a:t>readonly</a:t>
            </a:r>
            <a:r>
              <a:rPr lang="en-US" sz="2400" dirty="0" smtClean="0"/>
              <a:t> keyword.</a:t>
            </a:r>
          </a:p>
        </p:txBody>
      </p:sp>
    </p:spTree>
    <p:extLst>
      <p:ext uri="{BB962C8B-B14F-4D97-AF65-F5344CB8AC3E}">
        <p14:creationId xmlns:p14="http://schemas.microsoft.com/office/powerpoint/2010/main" val="6222494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77A8D6-C2CB-9346-A07E-65AB33CE517B}"/>
              </a:ext>
            </a:extLst>
          </p:cNvPr>
          <p:cNvSpPr/>
          <p:nvPr/>
        </p:nvSpPr>
        <p:spPr>
          <a:xfrm>
            <a:off x="0" y="549275"/>
            <a:ext cx="3597965" cy="365125"/>
          </a:xfrm>
          <a:prstGeom prst="rect">
            <a:avLst/>
          </a:prstGeom>
          <a:solidFill>
            <a:schemeClr val="tx1">
              <a:lumMod val="50000"/>
              <a:lumOff val="50000"/>
            </a:schemeClr>
          </a:solidFill>
          <a:ln>
            <a:noFill/>
          </a:ln>
          <a:effectLst>
            <a:outerShdw dist="127000" algn="l"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0F972B-3026-D24B-9A69-B2822B093997}"/>
              </a:ext>
            </a:extLst>
          </p:cNvPr>
          <p:cNvSpPr txBox="1"/>
          <p:nvPr/>
        </p:nvSpPr>
        <p:spPr>
          <a:xfrm>
            <a:off x="695325" y="549275"/>
            <a:ext cx="1174104" cy="369332"/>
          </a:xfrm>
          <a:prstGeom prst="rect">
            <a:avLst/>
          </a:prstGeom>
          <a:noFill/>
        </p:spPr>
        <p:txBody>
          <a:bodyPr wrap="none" rtlCol="0">
            <a:spAutoFit/>
          </a:bodyPr>
          <a:lstStyle/>
          <a:p>
            <a:r>
              <a:rPr lang="en-US" b="1" dirty="0">
                <a:solidFill>
                  <a:schemeClr val="bg1"/>
                </a:solidFill>
              </a:rPr>
              <a:t>Properties</a:t>
            </a:r>
          </a:p>
        </p:txBody>
      </p:sp>
      <p:sp>
        <p:nvSpPr>
          <p:cNvPr id="6" name="Content Placeholder 2">
            <a:extLst>
              <a:ext uri="{FF2B5EF4-FFF2-40B4-BE49-F238E27FC236}">
                <a16:creationId xmlns:a16="http://schemas.microsoft.com/office/drawing/2014/main" id="{AC28AFF9-9085-A846-928C-C1AC867BA789}"/>
              </a:ext>
            </a:extLst>
          </p:cNvPr>
          <p:cNvSpPr>
            <a:spLocks noGrp="1"/>
          </p:cNvSpPr>
          <p:nvPr>
            <p:ph idx="1"/>
          </p:nvPr>
        </p:nvSpPr>
        <p:spPr>
          <a:xfrm>
            <a:off x="695325" y="1253331"/>
            <a:ext cx="10801350" cy="5055394"/>
          </a:xfrm>
        </p:spPr>
        <p:txBody>
          <a:bodyPr>
            <a:normAutofit/>
          </a:bodyPr>
          <a:lstStyle/>
          <a:p>
            <a:r>
              <a:rPr lang="en-US" sz="2400" b="1" i="1" dirty="0"/>
              <a:t>Properties</a:t>
            </a:r>
            <a:r>
              <a:rPr lang="en-US" sz="2400" dirty="0"/>
              <a:t> </a:t>
            </a:r>
            <a:r>
              <a:rPr lang="en-US" sz="2400" dirty="0" smtClean="0"/>
              <a:t>are special members inside a class, that are used to encapsulate the private data members of a class.</a:t>
            </a:r>
          </a:p>
          <a:p>
            <a:r>
              <a:rPr lang="en-US" sz="2400" dirty="0" smtClean="0"/>
              <a:t>They are two </a:t>
            </a:r>
            <a:r>
              <a:rPr lang="en-US" sz="2400" dirty="0" err="1" smtClean="0"/>
              <a:t>accessor</a:t>
            </a:r>
            <a:r>
              <a:rPr lang="en-US" sz="2400" dirty="0" smtClean="0"/>
              <a:t> methods within them called get and set </a:t>
            </a:r>
            <a:r>
              <a:rPr lang="en-US" sz="2400" dirty="0" err="1" smtClean="0"/>
              <a:t>accessors</a:t>
            </a:r>
            <a:endParaRPr lang="en-US" sz="2400" dirty="0" smtClean="0"/>
          </a:p>
          <a:p>
            <a:pPr lvl="1"/>
            <a:r>
              <a:rPr lang="en-US" sz="2000" dirty="0"/>
              <a:t>s</a:t>
            </a:r>
            <a:r>
              <a:rPr lang="en-US" sz="2000" dirty="0" smtClean="0"/>
              <a:t>et </a:t>
            </a:r>
            <a:r>
              <a:rPr lang="en-US" sz="2000" dirty="0" err="1" smtClean="0"/>
              <a:t>accessor</a:t>
            </a:r>
            <a:r>
              <a:rPr lang="en-US" sz="2000" dirty="0" smtClean="0"/>
              <a:t>: used to assign a new value</a:t>
            </a:r>
          </a:p>
          <a:p>
            <a:pPr lvl="1"/>
            <a:r>
              <a:rPr lang="en-US" sz="2000" dirty="0"/>
              <a:t>g</a:t>
            </a:r>
            <a:r>
              <a:rPr lang="en-US" sz="2000" dirty="0" smtClean="0"/>
              <a:t>et </a:t>
            </a:r>
            <a:r>
              <a:rPr lang="en-US" sz="2000" dirty="0" err="1" smtClean="0"/>
              <a:t>accessor</a:t>
            </a:r>
            <a:r>
              <a:rPr lang="en-US" sz="2000" dirty="0" smtClean="0"/>
              <a:t>: used to return the property value.</a:t>
            </a:r>
          </a:p>
          <a:p>
            <a:r>
              <a:rPr lang="en-US" sz="2400" dirty="0" smtClean="0"/>
              <a:t>Syntax:</a:t>
            </a:r>
          </a:p>
          <a:p>
            <a:pPr marL="0" indent="0">
              <a:buNone/>
            </a:pPr>
            <a:r>
              <a:rPr lang="en-US" sz="2400" dirty="0" smtClean="0"/>
              <a:t>&lt;access modifier&gt;   &lt;return type&gt;   &lt; property name&gt;</a:t>
            </a:r>
          </a:p>
          <a:p>
            <a:pPr marL="0" indent="0">
              <a:buNone/>
            </a:pPr>
            <a:r>
              <a:rPr lang="en-US" sz="2400" dirty="0" smtClean="0"/>
              <a:t>{</a:t>
            </a:r>
          </a:p>
          <a:p>
            <a:pPr marL="0" indent="0">
              <a:buNone/>
            </a:pPr>
            <a:r>
              <a:rPr lang="en-US" sz="2400" dirty="0"/>
              <a:t>	</a:t>
            </a:r>
            <a:r>
              <a:rPr lang="en-US" sz="2400" dirty="0" smtClean="0"/>
              <a:t>get {    }</a:t>
            </a:r>
          </a:p>
          <a:p>
            <a:pPr marL="0" indent="0">
              <a:buNone/>
            </a:pPr>
            <a:r>
              <a:rPr lang="en-US" sz="2400" dirty="0"/>
              <a:t>	</a:t>
            </a:r>
            <a:r>
              <a:rPr lang="en-US" sz="2400" dirty="0" smtClean="0"/>
              <a:t>set {    }</a:t>
            </a:r>
          </a:p>
          <a:p>
            <a:pPr marL="0" indent="0">
              <a:buNone/>
            </a:pPr>
            <a:r>
              <a:rPr lang="en-US" sz="2400" dirty="0"/>
              <a:t>}</a:t>
            </a:r>
          </a:p>
        </p:txBody>
      </p:sp>
    </p:spTree>
    <p:extLst>
      <p:ext uri="{BB962C8B-B14F-4D97-AF65-F5344CB8AC3E}">
        <p14:creationId xmlns:p14="http://schemas.microsoft.com/office/powerpoint/2010/main" val="33668557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77A8D6-C2CB-9346-A07E-65AB33CE517B}"/>
              </a:ext>
            </a:extLst>
          </p:cNvPr>
          <p:cNvSpPr/>
          <p:nvPr/>
        </p:nvSpPr>
        <p:spPr>
          <a:xfrm>
            <a:off x="0" y="549275"/>
            <a:ext cx="3597965" cy="365125"/>
          </a:xfrm>
          <a:prstGeom prst="rect">
            <a:avLst/>
          </a:prstGeom>
          <a:solidFill>
            <a:schemeClr val="tx1">
              <a:lumMod val="50000"/>
              <a:lumOff val="50000"/>
            </a:schemeClr>
          </a:solidFill>
          <a:ln>
            <a:noFill/>
          </a:ln>
          <a:effectLst>
            <a:outerShdw dist="127000" algn="l"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0F972B-3026-D24B-9A69-B2822B093997}"/>
              </a:ext>
            </a:extLst>
          </p:cNvPr>
          <p:cNvSpPr txBox="1"/>
          <p:nvPr/>
        </p:nvSpPr>
        <p:spPr>
          <a:xfrm>
            <a:off x="695325" y="549275"/>
            <a:ext cx="1174104" cy="369332"/>
          </a:xfrm>
          <a:prstGeom prst="rect">
            <a:avLst/>
          </a:prstGeom>
          <a:noFill/>
        </p:spPr>
        <p:txBody>
          <a:bodyPr wrap="none" rtlCol="0">
            <a:spAutoFit/>
          </a:bodyPr>
          <a:lstStyle/>
          <a:p>
            <a:r>
              <a:rPr lang="en-US" b="1" dirty="0">
                <a:solidFill>
                  <a:schemeClr val="bg1"/>
                </a:solidFill>
              </a:rPr>
              <a:t>Properties</a:t>
            </a:r>
          </a:p>
        </p:txBody>
      </p:sp>
      <p:sp>
        <p:nvSpPr>
          <p:cNvPr id="6" name="Content Placeholder 2">
            <a:extLst>
              <a:ext uri="{FF2B5EF4-FFF2-40B4-BE49-F238E27FC236}">
                <a16:creationId xmlns:a16="http://schemas.microsoft.com/office/drawing/2014/main" id="{AC28AFF9-9085-A846-928C-C1AC867BA789}"/>
              </a:ext>
            </a:extLst>
          </p:cNvPr>
          <p:cNvSpPr>
            <a:spLocks noGrp="1"/>
          </p:cNvSpPr>
          <p:nvPr>
            <p:ph idx="1"/>
          </p:nvPr>
        </p:nvSpPr>
        <p:spPr>
          <a:xfrm>
            <a:off x="695325" y="961534"/>
            <a:ext cx="10801350" cy="5580668"/>
          </a:xfrm>
        </p:spPr>
        <p:txBody>
          <a:bodyPr>
            <a:normAutofit fontScale="32500" lnSpcReduction="20000"/>
          </a:bodyPr>
          <a:lstStyle/>
          <a:p>
            <a:pPr marL="0" indent="0">
              <a:buNone/>
            </a:pPr>
            <a:r>
              <a:rPr lang="en-US" sz="4300" b="1" dirty="0" smtClean="0"/>
              <a:t>using</a:t>
            </a:r>
            <a:r>
              <a:rPr lang="en-US" sz="4300" dirty="0"/>
              <a:t> System;  </a:t>
            </a:r>
          </a:p>
          <a:p>
            <a:pPr marL="0" indent="0">
              <a:buNone/>
            </a:pPr>
            <a:r>
              <a:rPr lang="en-US" sz="4300" b="1" dirty="0"/>
              <a:t>class</a:t>
            </a:r>
            <a:r>
              <a:rPr lang="en-US" sz="4300" dirty="0"/>
              <a:t> </a:t>
            </a:r>
            <a:r>
              <a:rPr lang="en-US" sz="4300" dirty="0" err="1"/>
              <a:t>MyClass</a:t>
            </a:r>
            <a:r>
              <a:rPr lang="en-US" sz="4300" dirty="0"/>
              <a:t>  </a:t>
            </a:r>
          </a:p>
          <a:p>
            <a:pPr marL="0" indent="0">
              <a:buNone/>
            </a:pPr>
            <a:r>
              <a:rPr lang="en-US" sz="4300" dirty="0"/>
              <a:t>{  </a:t>
            </a:r>
          </a:p>
          <a:p>
            <a:pPr marL="0" indent="0">
              <a:buNone/>
            </a:pPr>
            <a:r>
              <a:rPr lang="en-US" sz="4300" dirty="0"/>
              <a:t>    </a:t>
            </a:r>
            <a:r>
              <a:rPr lang="en-US" sz="4300" b="1" dirty="0"/>
              <a:t>private</a:t>
            </a:r>
            <a:r>
              <a:rPr lang="en-US" sz="4300" dirty="0"/>
              <a:t> </a:t>
            </a:r>
            <a:r>
              <a:rPr lang="en-US" sz="4300" b="1" dirty="0" err="1" smtClean="0"/>
              <a:t>int</a:t>
            </a:r>
            <a:r>
              <a:rPr lang="en-US" sz="4300" dirty="0"/>
              <a:t> x;  </a:t>
            </a:r>
          </a:p>
          <a:p>
            <a:pPr marL="0" indent="0">
              <a:buNone/>
            </a:pPr>
            <a:r>
              <a:rPr lang="en-US" sz="4300" dirty="0"/>
              <a:t>    </a:t>
            </a:r>
            <a:r>
              <a:rPr lang="en-US" sz="4300" b="1" dirty="0"/>
              <a:t>public</a:t>
            </a:r>
            <a:r>
              <a:rPr lang="en-US" sz="4300" dirty="0"/>
              <a:t>  </a:t>
            </a:r>
            <a:r>
              <a:rPr lang="en-US" sz="4300" b="1" dirty="0" err="1"/>
              <a:t>int</a:t>
            </a:r>
            <a:r>
              <a:rPr lang="en-US" sz="4300" dirty="0"/>
              <a:t> X  </a:t>
            </a:r>
          </a:p>
          <a:p>
            <a:pPr marL="0" indent="0">
              <a:buNone/>
            </a:pPr>
            <a:r>
              <a:rPr lang="en-US" sz="4300" dirty="0"/>
              <a:t>    {  </a:t>
            </a:r>
          </a:p>
          <a:p>
            <a:pPr marL="0" indent="0">
              <a:buNone/>
            </a:pPr>
            <a:r>
              <a:rPr lang="en-US" sz="4300" dirty="0"/>
              <a:t>       </a:t>
            </a:r>
            <a:r>
              <a:rPr lang="en-US" sz="4300" b="1" dirty="0"/>
              <a:t>get</a:t>
            </a:r>
            <a:r>
              <a:rPr lang="en-US" sz="4300" dirty="0"/>
              <a:t>  </a:t>
            </a:r>
            <a:r>
              <a:rPr lang="en-US" sz="4300" dirty="0" smtClean="0"/>
              <a:t>{</a:t>
            </a:r>
            <a:r>
              <a:rPr lang="en-US" sz="4300" dirty="0"/>
              <a:t>  </a:t>
            </a:r>
            <a:r>
              <a:rPr lang="en-US" sz="4300" dirty="0" smtClean="0"/>
              <a:t> </a:t>
            </a:r>
            <a:r>
              <a:rPr lang="en-US" sz="4300" dirty="0"/>
              <a:t>  </a:t>
            </a:r>
            <a:r>
              <a:rPr lang="en-US" sz="4300" b="1" dirty="0"/>
              <a:t>return</a:t>
            </a:r>
            <a:r>
              <a:rPr lang="en-US" sz="4300" dirty="0"/>
              <a:t> x;     }  </a:t>
            </a:r>
          </a:p>
          <a:p>
            <a:pPr marL="0" indent="0">
              <a:buNone/>
            </a:pPr>
            <a:r>
              <a:rPr lang="en-US" sz="4300" dirty="0"/>
              <a:t>        </a:t>
            </a:r>
            <a:r>
              <a:rPr lang="en-US" sz="4300" b="1" dirty="0"/>
              <a:t>set</a:t>
            </a:r>
            <a:r>
              <a:rPr lang="en-US" sz="4300" dirty="0"/>
              <a:t>  </a:t>
            </a:r>
            <a:r>
              <a:rPr lang="en-US" sz="4300" dirty="0" smtClean="0"/>
              <a:t>{</a:t>
            </a:r>
            <a:r>
              <a:rPr lang="en-US" sz="4300" dirty="0"/>
              <a:t>    x = value;    }  </a:t>
            </a:r>
          </a:p>
          <a:p>
            <a:pPr marL="0" indent="0">
              <a:buNone/>
            </a:pPr>
            <a:r>
              <a:rPr lang="en-US" sz="4300" dirty="0"/>
              <a:t>    }  </a:t>
            </a:r>
          </a:p>
          <a:p>
            <a:pPr marL="0" indent="0">
              <a:buNone/>
            </a:pPr>
            <a:r>
              <a:rPr lang="en-US" sz="4300" dirty="0"/>
              <a:t>}  </a:t>
            </a:r>
          </a:p>
          <a:p>
            <a:pPr marL="0" indent="0">
              <a:buNone/>
            </a:pPr>
            <a:r>
              <a:rPr lang="en-US" sz="4300" b="1" dirty="0"/>
              <a:t>class</a:t>
            </a:r>
            <a:r>
              <a:rPr lang="en-US" sz="4300" dirty="0"/>
              <a:t> </a:t>
            </a:r>
            <a:r>
              <a:rPr lang="en-US" sz="4300" dirty="0" err="1"/>
              <a:t>MyClient</a:t>
            </a:r>
            <a:r>
              <a:rPr lang="en-US" sz="4300" dirty="0"/>
              <a:t>  </a:t>
            </a:r>
          </a:p>
          <a:p>
            <a:pPr marL="0" indent="0">
              <a:buNone/>
            </a:pPr>
            <a:r>
              <a:rPr lang="en-US" sz="4300" dirty="0"/>
              <a:t>{  </a:t>
            </a:r>
          </a:p>
          <a:p>
            <a:pPr marL="0" indent="0">
              <a:buNone/>
            </a:pPr>
            <a:r>
              <a:rPr lang="en-US" sz="4300" dirty="0"/>
              <a:t>    </a:t>
            </a:r>
            <a:r>
              <a:rPr lang="en-US" sz="4300" b="1" dirty="0"/>
              <a:t>public</a:t>
            </a:r>
            <a:r>
              <a:rPr lang="en-US" sz="4300" dirty="0"/>
              <a:t> </a:t>
            </a:r>
            <a:r>
              <a:rPr lang="en-US" sz="4300" b="1" dirty="0"/>
              <a:t>static</a:t>
            </a:r>
            <a:r>
              <a:rPr lang="en-US" sz="4300" dirty="0"/>
              <a:t> </a:t>
            </a:r>
            <a:r>
              <a:rPr lang="en-US" sz="4300" b="1" dirty="0"/>
              <a:t>void</a:t>
            </a:r>
            <a:r>
              <a:rPr lang="en-US" sz="4300" dirty="0"/>
              <a:t> Main()  </a:t>
            </a:r>
          </a:p>
          <a:p>
            <a:pPr marL="0" indent="0">
              <a:buNone/>
            </a:pPr>
            <a:r>
              <a:rPr lang="en-US" sz="4300" dirty="0"/>
              <a:t>    {  </a:t>
            </a:r>
          </a:p>
          <a:p>
            <a:pPr marL="0" indent="0">
              <a:buNone/>
            </a:pPr>
            <a:r>
              <a:rPr lang="en-US" sz="4300" dirty="0"/>
              <a:t>        </a:t>
            </a:r>
            <a:r>
              <a:rPr lang="en-US" sz="4300" dirty="0" err="1"/>
              <a:t>MyClass.X</a:t>
            </a:r>
            <a:r>
              <a:rPr lang="en-US" sz="4300" dirty="0"/>
              <a:t> = 10;  </a:t>
            </a:r>
          </a:p>
          <a:p>
            <a:pPr marL="0" indent="0">
              <a:buNone/>
            </a:pPr>
            <a:r>
              <a:rPr lang="en-US" sz="4300" dirty="0"/>
              <a:t>        </a:t>
            </a:r>
            <a:r>
              <a:rPr lang="en-US" sz="4300" b="1" dirty="0" err="1"/>
              <a:t>int</a:t>
            </a:r>
            <a:r>
              <a:rPr lang="en-US" sz="4300" dirty="0"/>
              <a:t> </a:t>
            </a:r>
            <a:r>
              <a:rPr lang="en-US" sz="4300" dirty="0" err="1"/>
              <a:t>xVal</a:t>
            </a:r>
            <a:r>
              <a:rPr lang="en-US" sz="4300" dirty="0"/>
              <a:t> = </a:t>
            </a:r>
            <a:r>
              <a:rPr lang="en-US" sz="4300" dirty="0" err="1"/>
              <a:t>MyClass.X</a:t>
            </a:r>
            <a:r>
              <a:rPr lang="en-US" sz="4300" dirty="0"/>
              <a:t>;  </a:t>
            </a:r>
          </a:p>
          <a:p>
            <a:pPr marL="0" indent="0">
              <a:buNone/>
            </a:pPr>
            <a:r>
              <a:rPr lang="en-US" sz="4300" dirty="0"/>
              <a:t>        </a:t>
            </a:r>
            <a:r>
              <a:rPr lang="en-US" sz="4300" dirty="0" err="1"/>
              <a:t>Console.WriteLine</a:t>
            </a:r>
            <a:r>
              <a:rPr lang="en-US" sz="4300" dirty="0"/>
              <a:t>(</a:t>
            </a:r>
            <a:r>
              <a:rPr lang="en-US" sz="4300" dirty="0" err="1"/>
              <a:t>xVal</a:t>
            </a:r>
            <a:r>
              <a:rPr lang="en-US" sz="4300" dirty="0"/>
              <a:t>);//Displays 10  </a:t>
            </a:r>
          </a:p>
          <a:p>
            <a:pPr marL="0" indent="0">
              <a:buNone/>
            </a:pPr>
            <a:r>
              <a:rPr lang="en-US" sz="4300" dirty="0"/>
              <a:t>    }  </a:t>
            </a:r>
          </a:p>
          <a:p>
            <a:pPr marL="0" indent="0">
              <a:buNone/>
            </a:pPr>
            <a:r>
              <a:rPr lang="en-US" sz="4300" dirty="0"/>
              <a:t>}  </a:t>
            </a:r>
          </a:p>
          <a:p>
            <a:endParaRPr lang="en-US" sz="2400" dirty="0"/>
          </a:p>
        </p:txBody>
      </p:sp>
    </p:spTree>
    <p:extLst>
      <p:ext uri="{BB962C8B-B14F-4D97-AF65-F5344CB8AC3E}">
        <p14:creationId xmlns:p14="http://schemas.microsoft.com/office/powerpoint/2010/main" val="17997394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77A8D6-C2CB-9346-A07E-65AB33CE517B}"/>
              </a:ext>
            </a:extLst>
          </p:cNvPr>
          <p:cNvSpPr/>
          <p:nvPr/>
        </p:nvSpPr>
        <p:spPr>
          <a:xfrm>
            <a:off x="0" y="549275"/>
            <a:ext cx="3597965" cy="365125"/>
          </a:xfrm>
          <a:prstGeom prst="rect">
            <a:avLst/>
          </a:prstGeom>
          <a:solidFill>
            <a:schemeClr val="tx1">
              <a:lumMod val="50000"/>
              <a:lumOff val="50000"/>
            </a:schemeClr>
          </a:solidFill>
          <a:ln>
            <a:noFill/>
          </a:ln>
          <a:effectLst>
            <a:outerShdw dist="127000" algn="l"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0F972B-3026-D24B-9A69-B2822B093997}"/>
              </a:ext>
            </a:extLst>
          </p:cNvPr>
          <p:cNvSpPr txBox="1"/>
          <p:nvPr/>
        </p:nvSpPr>
        <p:spPr>
          <a:xfrm>
            <a:off x="695325" y="549275"/>
            <a:ext cx="3028008" cy="369332"/>
          </a:xfrm>
          <a:prstGeom prst="rect">
            <a:avLst/>
          </a:prstGeom>
          <a:noFill/>
        </p:spPr>
        <p:txBody>
          <a:bodyPr wrap="none" rtlCol="0">
            <a:spAutoFit/>
          </a:bodyPr>
          <a:lstStyle/>
          <a:p>
            <a:r>
              <a:rPr lang="en-US" b="1" dirty="0" smtClean="0">
                <a:solidFill>
                  <a:schemeClr val="bg1"/>
                </a:solidFill>
              </a:rPr>
              <a:t>Auto Implemented Properties</a:t>
            </a:r>
            <a:endParaRPr lang="en-US" b="1" dirty="0">
              <a:solidFill>
                <a:schemeClr val="bg1"/>
              </a:solidFill>
            </a:endParaRPr>
          </a:p>
        </p:txBody>
      </p:sp>
      <p:sp>
        <p:nvSpPr>
          <p:cNvPr id="6" name="Content Placeholder 2">
            <a:extLst>
              <a:ext uri="{FF2B5EF4-FFF2-40B4-BE49-F238E27FC236}">
                <a16:creationId xmlns:a16="http://schemas.microsoft.com/office/drawing/2014/main" id="{AC28AFF9-9085-A846-928C-C1AC867BA789}"/>
              </a:ext>
            </a:extLst>
          </p:cNvPr>
          <p:cNvSpPr>
            <a:spLocks noGrp="1"/>
          </p:cNvSpPr>
          <p:nvPr>
            <p:ph idx="1"/>
          </p:nvPr>
        </p:nvSpPr>
        <p:spPr>
          <a:xfrm>
            <a:off x="695325" y="961534"/>
            <a:ext cx="10801350" cy="5580668"/>
          </a:xfrm>
        </p:spPr>
        <p:txBody>
          <a:bodyPr>
            <a:normAutofit/>
          </a:bodyPr>
          <a:lstStyle/>
          <a:p>
            <a:r>
              <a:rPr lang="en-US" sz="1600" dirty="0" smtClean="0"/>
              <a:t>To simplify programming and to make code shorter, we can make use of automatic </a:t>
            </a:r>
            <a:r>
              <a:rPr lang="en-US" sz="1600" dirty="0" smtClean="0"/>
              <a:t>properties</a:t>
            </a:r>
          </a:p>
          <a:p>
            <a:pPr marL="0" indent="0">
              <a:buNone/>
            </a:pPr>
            <a:r>
              <a:rPr lang="en-US" sz="1600" dirty="0" smtClean="0"/>
              <a:t>public </a:t>
            </a:r>
            <a:r>
              <a:rPr lang="en-US" sz="1600" dirty="0" err="1" smtClean="0"/>
              <a:t>int</a:t>
            </a:r>
            <a:r>
              <a:rPr lang="en-US" sz="1600" dirty="0" smtClean="0"/>
              <a:t> </a:t>
            </a:r>
            <a:r>
              <a:rPr lang="en-US" sz="1600" dirty="0" err="1" smtClean="0"/>
              <a:t>autoproperty</a:t>
            </a:r>
            <a:endParaRPr lang="en-US" sz="1600" dirty="0" smtClean="0"/>
          </a:p>
          <a:p>
            <a:pPr marL="0" indent="0">
              <a:buNone/>
            </a:pPr>
            <a:r>
              <a:rPr lang="en-US" sz="1600" dirty="0" smtClean="0"/>
              <a:t>{</a:t>
            </a:r>
          </a:p>
          <a:p>
            <a:pPr marL="0" indent="0">
              <a:buNone/>
            </a:pPr>
            <a:r>
              <a:rPr lang="en-US" sz="1600" dirty="0"/>
              <a:t>	</a:t>
            </a:r>
            <a:r>
              <a:rPr lang="en-US" sz="1600" dirty="0" smtClean="0"/>
              <a:t>get;</a:t>
            </a:r>
          </a:p>
          <a:p>
            <a:pPr marL="0" indent="0">
              <a:buNone/>
            </a:pPr>
            <a:r>
              <a:rPr lang="en-US" sz="1600" dirty="0"/>
              <a:t>	</a:t>
            </a:r>
            <a:r>
              <a:rPr lang="en-US" sz="1600" dirty="0" smtClean="0"/>
              <a:t>set;</a:t>
            </a:r>
          </a:p>
          <a:p>
            <a:pPr marL="0" indent="0">
              <a:buNone/>
            </a:pPr>
            <a:r>
              <a:rPr lang="en-US" sz="1600" dirty="0"/>
              <a:t>}</a:t>
            </a:r>
            <a:endParaRPr lang="en-US" sz="1600" dirty="0" smtClean="0"/>
          </a:p>
          <a:p>
            <a:endParaRPr lang="en-US" sz="2400" dirty="0"/>
          </a:p>
        </p:txBody>
      </p:sp>
    </p:spTree>
    <p:extLst>
      <p:ext uri="{BB962C8B-B14F-4D97-AF65-F5344CB8AC3E}">
        <p14:creationId xmlns:p14="http://schemas.microsoft.com/office/powerpoint/2010/main" val="32742047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77A8D6-C2CB-9346-A07E-65AB33CE517B}"/>
              </a:ext>
            </a:extLst>
          </p:cNvPr>
          <p:cNvSpPr/>
          <p:nvPr/>
        </p:nvSpPr>
        <p:spPr>
          <a:xfrm>
            <a:off x="0" y="549275"/>
            <a:ext cx="3597965" cy="365125"/>
          </a:xfrm>
          <a:prstGeom prst="rect">
            <a:avLst/>
          </a:prstGeom>
          <a:solidFill>
            <a:schemeClr val="tx1">
              <a:lumMod val="50000"/>
              <a:lumOff val="50000"/>
            </a:schemeClr>
          </a:solidFill>
          <a:ln>
            <a:noFill/>
          </a:ln>
          <a:effectLst>
            <a:outerShdw dist="127000" algn="l"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0F972B-3026-D24B-9A69-B2822B093997}"/>
              </a:ext>
            </a:extLst>
          </p:cNvPr>
          <p:cNvSpPr txBox="1"/>
          <p:nvPr/>
        </p:nvSpPr>
        <p:spPr>
          <a:xfrm>
            <a:off x="695325" y="549275"/>
            <a:ext cx="1499962" cy="369332"/>
          </a:xfrm>
          <a:prstGeom prst="rect">
            <a:avLst/>
          </a:prstGeom>
          <a:noFill/>
        </p:spPr>
        <p:txBody>
          <a:bodyPr wrap="none" rtlCol="0">
            <a:spAutoFit/>
          </a:bodyPr>
          <a:lstStyle/>
          <a:p>
            <a:r>
              <a:rPr lang="en-US" b="1" dirty="0" smtClean="0">
                <a:solidFill>
                  <a:schemeClr val="bg1"/>
                </a:solidFill>
              </a:rPr>
              <a:t>Intro to OOPS</a:t>
            </a:r>
            <a:endParaRPr lang="en-US" b="1" dirty="0">
              <a:solidFill>
                <a:schemeClr val="bg1"/>
              </a:solidFill>
            </a:endParaRPr>
          </a:p>
        </p:txBody>
      </p:sp>
      <p:sp>
        <p:nvSpPr>
          <p:cNvPr id="6" name="Content Placeholder 2">
            <a:extLst>
              <a:ext uri="{FF2B5EF4-FFF2-40B4-BE49-F238E27FC236}">
                <a16:creationId xmlns:a16="http://schemas.microsoft.com/office/drawing/2014/main" id="{AC28AFF9-9085-A846-928C-C1AC867BA789}"/>
              </a:ext>
            </a:extLst>
          </p:cNvPr>
          <p:cNvSpPr>
            <a:spLocks noGrp="1"/>
          </p:cNvSpPr>
          <p:nvPr>
            <p:ph idx="1"/>
          </p:nvPr>
        </p:nvSpPr>
        <p:spPr>
          <a:xfrm>
            <a:off x="695325" y="1253331"/>
            <a:ext cx="10801350" cy="5055394"/>
          </a:xfrm>
        </p:spPr>
        <p:txBody>
          <a:bodyPr>
            <a:normAutofit/>
          </a:bodyPr>
          <a:lstStyle/>
          <a:p>
            <a:r>
              <a:rPr lang="en-US" dirty="0"/>
              <a:t>Object Oriented Programming is a programming paradigm, based on the concepts that are organized around objects, rather than functions or methods.</a:t>
            </a:r>
          </a:p>
          <a:p>
            <a:r>
              <a:rPr lang="en-US" dirty="0"/>
              <a:t>The main aim of OOP is to bind together the data and the functions that operate on them so that no other part of the code can access this data except that function</a:t>
            </a:r>
            <a:r>
              <a:rPr lang="en-US" dirty="0" smtClean="0"/>
              <a:t>.</a:t>
            </a:r>
          </a:p>
          <a:p>
            <a:r>
              <a:rPr lang="en-US" sz="2400" i="1" dirty="0" smtClean="0"/>
              <a:t>Major OOPS Concepts</a:t>
            </a:r>
          </a:p>
          <a:p>
            <a:pPr lvl="1"/>
            <a:r>
              <a:rPr lang="en-US" sz="2000" i="1" dirty="0" smtClean="0"/>
              <a:t>Class</a:t>
            </a:r>
          </a:p>
          <a:p>
            <a:pPr lvl="1"/>
            <a:r>
              <a:rPr lang="en-US" sz="2000" i="1" dirty="0" smtClean="0"/>
              <a:t>Object</a:t>
            </a:r>
          </a:p>
          <a:p>
            <a:pPr lvl="1"/>
            <a:r>
              <a:rPr lang="en-US" sz="2000" i="1" dirty="0" smtClean="0"/>
              <a:t>Encapsulation</a:t>
            </a:r>
          </a:p>
          <a:p>
            <a:pPr lvl="1"/>
            <a:r>
              <a:rPr lang="en-US" sz="2000" i="1" dirty="0" smtClean="0"/>
              <a:t>Abstraction</a:t>
            </a:r>
          </a:p>
          <a:p>
            <a:pPr lvl="1"/>
            <a:r>
              <a:rPr lang="en-US" sz="2000" i="1" dirty="0" smtClean="0"/>
              <a:t>Inheritance</a:t>
            </a:r>
          </a:p>
          <a:p>
            <a:pPr lvl="1"/>
            <a:r>
              <a:rPr lang="en-US" sz="2000" i="1" dirty="0" smtClean="0"/>
              <a:t>Polymorphism</a:t>
            </a:r>
          </a:p>
        </p:txBody>
      </p:sp>
    </p:spTree>
    <p:extLst>
      <p:ext uri="{BB962C8B-B14F-4D97-AF65-F5344CB8AC3E}">
        <p14:creationId xmlns:p14="http://schemas.microsoft.com/office/powerpoint/2010/main" val="38172017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482" name="Picture 2" descr="https://www.tutorialsteacher.com/Content/images/csharp/csharp-clas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4144" y="292231"/>
            <a:ext cx="10671143" cy="6103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231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77A8D6-C2CB-9346-A07E-65AB33CE517B}"/>
              </a:ext>
            </a:extLst>
          </p:cNvPr>
          <p:cNvSpPr/>
          <p:nvPr/>
        </p:nvSpPr>
        <p:spPr>
          <a:xfrm>
            <a:off x="0" y="549275"/>
            <a:ext cx="3597965" cy="365125"/>
          </a:xfrm>
          <a:prstGeom prst="rect">
            <a:avLst/>
          </a:prstGeom>
          <a:solidFill>
            <a:schemeClr val="tx1">
              <a:lumMod val="50000"/>
              <a:lumOff val="50000"/>
            </a:schemeClr>
          </a:solidFill>
          <a:ln>
            <a:noFill/>
          </a:ln>
          <a:effectLst>
            <a:outerShdw dist="127000" algn="l" rotWithShape="0">
              <a:schemeClr val="accent6"/>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0F972B-3026-D24B-9A69-B2822B093997}"/>
              </a:ext>
            </a:extLst>
          </p:cNvPr>
          <p:cNvSpPr txBox="1"/>
          <p:nvPr/>
        </p:nvSpPr>
        <p:spPr>
          <a:xfrm>
            <a:off x="695325" y="549275"/>
            <a:ext cx="2591928" cy="369332"/>
          </a:xfrm>
          <a:prstGeom prst="rect">
            <a:avLst/>
          </a:prstGeom>
          <a:noFill/>
        </p:spPr>
        <p:txBody>
          <a:bodyPr wrap="none" rtlCol="0">
            <a:spAutoFit/>
          </a:bodyPr>
          <a:lstStyle/>
          <a:p>
            <a:r>
              <a:rPr lang="en-US" b="1" dirty="0">
                <a:solidFill>
                  <a:schemeClr val="accent6"/>
                </a:solidFill>
              </a:rPr>
              <a:t>Example 1:</a:t>
            </a:r>
            <a:r>
              <a:rPr lang="en-US" b="1" dirty="0">
                <a:solidFill>
                  <a:schemeClr val="bg1"/>
                </a:solidFill>
              </a:rPr>
              <a:t> Bank Account</a:t>
            </a:r>
          </a:p>
        </p:txBody>
      </p:sp>
      <p:sp>
        <p:nvSpPr>
          <p:cNvPr id="7" name="Rectangle 2">
            <a:extLst>
              <a:ext uri="{FF2B5EF4-FFF2-40B4-BE49-F238E27FC236}">
                <a16:creationId xmlns:a16="http://schemas.microsoft.com/office/drawing/2014/main" id="{604602DD-5D68-074D-9C5B-38211D6649A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4">
            <a:extLst>
              <a:ext uri="{FF2B5EF4-FFF2-40B4-BE49-F238E27FC236}">
                <a16:creationId xmlns:a16="http://schemas.microsoft.com/office/drawing/2014/main" id="{FE29CF52-A80C-A249-AC2E-0A2240675971}"/>
              </a:ext>
            </a:extLst>
          </p:cNvPr>
          <p:cNvSpPr>
            <a:spLocks noChangeArrowheads="1"/>
          </p:cNvSpPr>
          <p:nvPr/>
        </p:nvSpPr>
        <p:spPr bwMode="auto">
          <a:xfrm>
            <a:off x="695325" y="1262272"/>
            <a:ext cx="10800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TextBox 1">
            <a:extLst>
              <a:ext uri="{FF2B5EF4-FFF2-40B4-BE49-F238E27FC236}">
                <a16:creationId xmlns:a16="http://schemas.microsoft.com/office/drawing/2014/main" id="{012A0237-3C34-4147-BC55-6A86455E5F5B}"/>
              </a:ext>
            </a:extLst>
          </p:cNvPr>
          <p:cNvSpPr txBox="1"/>
          <p:nvPr/>
        </p:nvSpPr>
        <p:spPr>
          <a:xfrm>
            <a:off x="695325" y="1262272"/>
            <a:ext cx="10801350" cy="1200329"/>
          </a:xfrm>
          <a:prstGeom prst="rect">
            <a:avLst/>
          </a:prstGeom>
          <a:noFill/>
        </p:spPr>
        <p:txBody>
          <a:bodyPr wrap="square" rtlCol="0">
            <a:spAutoFit/>
          </a:bodyPr>
          <a:lstStyle/>
          <a:p>
            <a:r>
              <a:rPr lang="en-US" sz="2400" dirty="0"/>
              <a:t>Design a class describing a bank account. The account should have an ID number, a descriptive name, and contents value. Users should be able to deposit and withdraw funds from the account.</a:t>
            </a:r>
          </a:p>
        </p:txBody>
      </p:sp>
    </p:spTree>
    <p:extLst>
      <p:ext uri="{BB962C8B-B14F-4D97-AF65-F5344CB8AC3E}">
        <p14:creationId xmlns:p14="http://schemas.microsoft.com/office/powerpoint/2010/main" val="1846432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77A8D6-C2CB-9346-A07E-65AB33CE517B}"/>
              </a:ext>
            </a:extLst>
          </p:cNvPr>
          <p:cNvSpPr/>
          <p:nvPr/>
        </p:nvSpPr>
        <p:spPr>
          <a:xfrm>
            <a:off x="0" y="549275"/>
            <a:ext cx="3597965" cy="365125"/>
          </a:xfrm>
          <a:prstGeom prst="rect">
            <a:avLst/>
          </a:prstGeom>
          <a:solidFill>
            <a:schemeClr val="tx1">
              <a:lumMod val="50000"/>
              <a:lumOff val="50000"/>
            </a:schemeClr>
          </a:solidFill>
          <a:ln>
            <a:noFill/>
          </a:ln>
          <a:effectLst>
            <a:outerShdw dist="127000" algn="l"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0F972B-3026-D24B-9A69-B2822B093997}"/>
              </a:ext>
            </a:extLst>
          </p:cNvPr>
          <p:cNvSpPr txBox="1"/>
          <p:nvPr/>
        </p:nvSpPr>
        <p:spPr>
          <a:xfrm>
            <a:off x="695325" y="549275"/>
            <a:ext cx="1938479" cy="369332"/>
          </a:xfrm>
          <a:prstGeom prst="rect">
            <a:avLst/>
          </a:prstGeom>
          <a:noFill/>
        </p:spPr>
        <p:txBody>
          <a:bodyPr wrap="none" rtlCol="0">
            <a:spAutoFit/>
          </a:bodyPr>
          <a:lstStyle/>
          <a:p>
            <a:r>
              <a:rPr lang="en-US" b="1" dirty="0">
                <a:solidFill>
                  <a:schemeClr val="bg1"/>
                </a:solidFill>
              </a:rPr>
              <a:t>What Are Classes?</a:t>
            </a:r>
          </a:p>
        </p:txBody>
      </p:sp>
      <p:sp>
        <p:nvSpPr>
          <p:cNvPr id="6" name="Content Placeholder 2">
            <a:extLst>
              <a:ext uri="{FF2B5EF4-FFF2-40B4-BE49-F238E27FC236}">
                <a16:creationId xmlns:a16="http://schemas.microsoft.com/office/drawing/2014/main" id="{AC28AFF9-9085-A846-928C-C1AC867BA789}"/>
              </a:ext>
            </a:extLst>
          </p:cNvPr>
          <p:cNvSpPr>
            <a:spLocks noGrp="1"/>
          </p:cNvSpPr>
          <p:nvPr>
            <p:ph idx="1"/>
          </p:nvPr>
        </p:nvSpPr>
        <p:spPr>
          <a:xfrm>
            <a:off x="695325" y="1253331"/>
            <a:ext cx="10801350" cy="5055394"/>
          </a:xfrm>
        </p:spPr>
        <p:txBody>
          <a:bodyPr>
            <a:normAutofit/>
          </a:bodyPr>
          <a:lstStyle/>
          <a:p>
            <a:r>
              <a:rPr lang="en-US" sz="2400" b="1" i="1" dirty="0"/>
              <a:t>Classes</a:t>
            </a:r>
            <a:r>
              <a:rPr lang="en-US" sz="2400" dirty="0"/>
              <a:t> are reusable components of code that combine data and functionality</a:t>
            </a:r>
            <a:r>
              <a:rPr lang="en-US" sz="2400" dirty="0" smtClean="0"/>
              <a:t>.</a:t>
            </a:r>
          </a:p>
          <a:p>
            <a:r>
              <a:rPr lang="en-US" sz="2400" dirty="0"/>
              <a:t>It represents the set of properties or methods that are common to all objects of one type.</a:t>
            </a:r>
          </a:p>
        </p:txBody>
      </p:sp>
      <p:graphicFrame>
        <p:nvGraphicFramePr>
          <p:cNvPr id="7" name="Object 6">
            <a:extLst>
              <a:ext uri="{FF2B5EF4-FFF2-40B4-BE49-F238E27FC236}">
                <a16:creationId xmlns:a16="http://schemas.microsoft.com/office/drawing/2014/main" id="{2B1A44DC-28D6-BD4A-8C9D-329E5ABBF63F}"/>
              </a:ext>
            </a:extLst>
          </p:cNvPr>
          <p:cNvGraphicFramePr>
            <a:graphicFrameLocks noChangeAspect="1"/>
          </p:cNvGraphicFramePr>
          <p:nvPr>
            <p:extLst>
              <p:ext uri="{D42A27DB-BD31-4B8C-83A1-F6EECF244321}">
                <p14:modId xmlns:p14="http://schemas.microsoft.com/office/powerpoint/2010/main" val="1430432569"/>
              </p:ext>
            </p:extLst>
          </p:nvPr>
        </p:nvGraphicFramePr>
        <p:xfrm>
          <a:off x="822586" y="3224131"/>
          <a:ext cx="8999538" cy="2135188"/>
        </p:xfrm>
        <a:graphic>
          <a:graphicData uri="http://schemas.openxmlformats.org/presentationml/2006/ole">
            <mc:AlternateContent xmlns:mc="http://schemas.openxmlformats.org/markup-compatibility/2006">
              <mc:Choice xmlns:v="urn:schemas-microsoft-com:vml" Requires="v">
                <p:oleObj spid="_x0000_s14362" name="Document" r:id="rId3" imgW="5943600" imgH="1409700" progId="Word.Document.12">
                  <p:embed/>
                </p:oleObj>
              </mc:Choice>
              <mc:Fallback>
                <p:oleObj name="Document" r:id="rId3" imgW="5943600" imgH="1409700" progId="Word.Document.12">
                  <p:embed/>
                  <p:pic>
                    <p:nvPicPr>
                      <p:cNvPr id="7" name="Object 6">
                        <a:extLst>
                          <a:ext uri="{FF2B5EF4-FFF2-40B4-BE49-F238E27FC236}">
                            <a16:creationId xmlns:a16="http://schemas.microsoft.com/office/drawing/2014/main" id="{2B1A44DC-28D6-BD4A-8C9D-329E5ABBF63F}"/>
                          </a:ext>
                        </a:extLst>
                      </p:cNvPr>
                      <p:cNvPicPr>
                        <a:picLocks noChangeAspect="1" noChangeArrowheads="1"/>
                      </p:cNvPicPr>
                      <p:nvPr/>
                    </p:nvPicPr>
                    <p:blipFill>
                      <a:blip r:embed="rId4"/>
                      <a:srcRect/>
                      <a:stretch>
                        <a:fillRect/>
                      </a:stretch>
                    </p:blipFill>
                    <p:spPr bwMode="auto">
                      <a:xfrm>
                        <a:off x="822586" y="3224131"/>
                        <a:ext cx="8999538" cy="213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a:extLst>
              <a:ext uri="{FF2B5EF4-FFF2-40B4-BE49-F238E27FC236}">
                <a16:creationId xmlns:a16="http://schemas.microsoft.com/office/drawing/2014/main" id="{0133BBA7-1668-1B43-A1B9-9A01F7C1EDBE}"/>
              </a:ext>
            </a:extLst>
          </p:cNvPr>
          <p:cNvSpPr txBox="1"/>
          <p:nvPr/>
        </p:nvSpPr>
        <p:spPr>
          <a:xfrm>
            <a:off x="3609880" y="2992191"/>
            <a:ext cx="1032655" cy="584775"/>
          </a:xfrm>
          <a:prstGeom prst="rect">
            <a:avLst/>
          </a:prstGeom>
          <a:noFill/>
        </p:spPr>
        <p:txBody>
          <a:bodyPr wrap="none" rtlCol="0">
            <a:spAutoFit/>
          </a:bodyPr>
          <a:lstStyle/>
          <a:p>
            <a:r>
              <a:rPr lang="en-US" sz="3200" b="1" dirty="0">
                <a:solidFill>
                  <a:schemeClr val="accent1"/>
                </a:solidFill>
              </a:rPr>
              <a:t>Class</a:t>
            </a:r>
          </a:p>
        </p:txBody>
      </p:sp>
      <p:cxnSp>
        <p:nvCxnSpPr>
          <p:cNvPr id="9" name="Straight Arrow Connector 8">
            <a:extLst>
              <a:ext uri="{FF2B5EF4-FFF2-40B4-BE49-F238E27FC236}">
                <a16:creationId xmlns:a16="http://schemas.microsoft.com/office/drawing/2014/main" id="{669A8792-B65F-DB48-9022-D2CFCF354FCB}"/>
              </a:ext>
            </a:extLst>
          </p:cNvPr>
          <p:cNvCxnSpPr>
            <a:cxnSpLocks/>
          </p:cNvCxnSpPr>
          <p:nvPr/>
        </p:nvCxnSpPr>
        <p:spPr>
          <a:xfrm flipH="1">
            <a:off x="2457842" y="3323452"/>
            <a:ext cx="1048286" cy="0"/>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417B909-9852-4A44-A8D3-2CB7293B21F4}"/>
              </a:ext>
            </a:extLst>
          </p:cNvPr>
          <p:cNvSpPr txBox="1"/>
          <p:nvPr/>
        </p:nvSpPr>
        <p:spPr>
          <a:xfrm>
            <a:off x="4706166" y="3417965"/>
            <a:ext cx="3687420" cy="584775"/>
          </a:xfrm>
          <a:prstGeom prst="rect">
            <a:avLst/>
          </a:prstGeom>
          <a:noFill/>
        </p:spPr>
        <p:txBody>
          <a:bodyPr wrap="none" rtlCol="0">
            <a:spAutoFit/>
          </a:bodyPr>
          <a:lstStyle/>
          <a:p>
            <a:r>
              <a:rPr lang="en-US" sz="3200" b="1" dirty="0">
                <a:solidFill>
                  <a:schemeClr val="accent1"/>
                </a:solidFill>
              </a:rPr>
              <a:t>Data member (Field)</a:t>
            </a:r>
          </a:p>
        </p:txBody>
      </p:sp>
      <p:cxnSp>
        <p:nvCxnSpPr>
          <p:cNvPr id="11" name="Straight Arrow Connector 10">
            <a:extLst>
              <a:ext uri="{FF2B5EF4-FFF2-40B4-BE49-F238E27FC236}">
                <a16:creationId xmlns:a16="http://schemas.microsoft.com/office/drawing/2014/main" id="{CBB27C8A-2482-6549-B0C0-E3769DB3B918}"/>
              </a:ext>
            </a:extLst>
          </p:cNvPr>
          <p:cNvCxnSpPr>
            <a:cxnSpLocks/>
          </p:cNvCxnSpPr>
          <p:nvPr/>
        </p:nvCxnSpPr>
        <p:spPr>
          <a:xfrm flipH="1">
            <a:off x="3506128" y="3781028"/>
            <a:ext cx="1048286" cy="0"/>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DC95E8-84B3-904B-8E96-8427FDD80EFC}"/>
              </a:ext>
            </a:extLst>
          </p:cNvPr>
          <p:cNvSpPr txBox="1"/>
          <p:nvPr/>
        </p:nvSpPr>
        <p:spPr>
          <a:xfrm>
            <a:off x="4930501" y="4056617"/>
            <a:ext cx="4923527" cy="584775"/>
          </a:xfrm>
          <a:prstGeom prst="rect">
            <a:avLst/>
          </a:prstGeom>
          <a:noFill/>
        </p:spPr>
        <p:txBody>
          <a:bodyPr wrap="none" rtlCol="0">
            <a:spAutoFit/>
          </a:bodyPr>
          <a:lstStyle/>
          <a:p>
            <a:r>
              <a:rPr lang="en-US" sz="3200" b="1" dirty="0">
                <a:solidFill>
                  <a:schemeClr val="accent1"/>
                </a:solidFill>
              </a:rPr>
              <a:t>Function member (Method)</a:t>
            </a:r>
          </a:p>
        </p:txBody>
      </p:sp>
      <p:cxnSp>
        <p:nvCxnSpPr>
          <p:cNvPr id="13" name="Straight Arrow Connector 12">
            <a:extLst>
              <a:ext uri="{FF2B5EF4-FFF2-40B4-BE49-F238E27FC236}">
                <a16:creationId xmlns:a16="http://schemas.microsoft.com/office/drawing/2014/main" id="{B5B4D28C-6E84-034C-89AC-53996D54684B}"/>
              </a:ext>
            </a:extLst>
          </p:cNvPr>
          <p:cNvCxnSpPr>
            <a:cxnSpLocks/>
          </p:cNvCxnSpPr>
          <p:nvPr/>
        </p:nvCxnSpPr>
        <p:spPr>
          <a:xfrm flipH="1">
            <a:off x="3786502" y="4410864"/>
            <a:ext cx="1048286" cy="0"/>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8509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77A8D6-C2CB-9346-A07E-65AB33CE517B}"/>
              </a:ext>
            </a:extLst>
          </p:cNvPr>
          <p:cNvSpPr/>
          <p:nvPr/>
        </p:nvSpPr>
        <p:spPr>
          <a:xfrm>
            <a:off x="0" y="549275"/>
            <a:ext cx="3597965" cy="365125"/>
          </a:xfrm>
          <a:prstGeom prst="rect">
            <a:avLst/>
          </a:prstGeom>
          <a:solidFill>
            <a:schemeClr val="tx1">
              <a:lumMod val="50000"/>
              <a:lumOff val="50000"/>
            </a:schemeClr>
          </a:solidFill>
          <a:ln>
            <a:noFill/>
          </a:ln>
          <a:effectLst>
            <a:outerShdw dist="127000" algn="l"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0F972B-3026-D24B-9A69-B2822B093997}"/>
              </a:ext>
            </a:extLst>
          </p:cNvPr>
          <p:cNvSpPr txBox="1"/>
          <p:nvPr/>
        </p:nvSpPr>
        <p:spPr>
          <a:xfrm>
            <a:off x="695325" y="549275"/>
            <a:ext cx="1978555" cy="369332"/>
          </a:xfrm>
          <a:prstGeom prst="rect">
            <a:avLst/>
          </a:prstGeom>
          <a:noFill/>
        </p:spPr>
        <p:txBody>
          <a:bodyPr wrap="none" rtlCol="0">
            <a:spAutoFit/>
          </a:bodyPr>
          <a:lstStyle/>
          <a:p>
            <a:r>
              <a:rPr lang="en-US" b="1" dirty="0">
                <a:solidFill>
                  <a:schemeClr val="bg1"/>
                </a:solidFill>
              </a:rPr>
              <a:t>What Are </a:t>
            </a:r>
            <a:r>
              <a:rPr lang="en-US" b="1" dirty="0" smtClean="0">
                <a:solidFill>
                  <a:schemeClr val="bg1"/>
                </a:solidFill>
              </a:rPr>
              <a:t>Objects?</a:t>
            </a:r>
            <a:endParaRPr lang="en-US" b="1" dirty="0">
              <a:solidFill>
                <a:schemeClr val="bg1"/>
              </a:solidFill>
            </a:endParaRPr>
          </a:p>
        </p:txBody>
      </p:sp>
      <p:sp>
        <p:nvSpPr>
          <p:cNvPr id="6" name="Content Placeholder 2">
            <a:extLst>
              <a:ext uri="{FF2B5EF4-FFF2-40B4-BE49-F238E27FC236}">
                <a16:creationId xmlns:a16="http://schemas.microsoft.com/office/drawing/2014/main" id="{AC28AFF9-9085-A846-928C-C1AC867BA789}"/>
              </a:ext>
            </a:extLst>
          </p:cNvPr>
          <p:cNvSpPr>
            <a:spLocks noGrp="1"/>
          </p:cNvSpPr>
          <p:nvPr>
            <p:ph idx="1"/>
          </p:nvPr>
        </p:nvSpPr>
        <p:spPr>
          <a:xfrm>
            <a:off x="384240" y="984647"/>
            <a:ext cx="10801350" cy="5055394"/>
          </a:xfrm>
        </p:spPr>
        <p:txBody>
          <a:bodyPr>
            <a:normAutofit/>
          </a:bodyPr>
          <a:lstStyle/>
          <a:p>
            <a:endParaRPr lang="en-US" sz="2400" dirty="0" smtClean="0"/>
          </a:p>
          <a:p>
            <a:r>
              <a:rPr lang="en-US" sz="2400" dirty="0" smtClean="0"/>
              <a:t>Objects are instances of a class.</a:t>
            </a:r>
          </a:p>
          <a:p>
            <a:r>
              <a:rPr lang="en-US" sz="2400" dirty="0"/>
              <a:t>An object is a combination of data and methods.</a:t>
            </a:r>
          </a:p>
          <a:p>
            <a:r>
              <a:rPr lang="en-US" sz="2400" dirty="0" smtClean="0"/>
              <a:t>The </a:t>
            </a:r>
            <a:r>
              <a:rPr lang="en-US" sz="2400" dirty="0"/>
              <a:t>data and the methods are called members of an object. </a:t>
            </a:r>
          </a:p>
          <a:p>
            <a:r>
              <a:rPr lang="en-US" sz="2400" dirty="0"/>
              <a:t>The objects communicate together through methods. </a:t>
            </a:r>
          </a:p>
          <a:p>
            <a:r>
              <a:rPr lang="en-US" sz="2400" dirty="0"/>
              <a:t>Each object can receive messages, send messages and process data</a:t>
            </a:r>
            <a:r>
              <a:rPr lang="en-US" sz="2400" dirty="0" smtClean="0"/>
              <a:t>.</a:t>
            </a:r>
          </a:p>
          <a:p>
            <a:endParaRPr lang="en-US" sz="2400" dirty="0"/>
          </a:p>
          <a:p>
            <a:endParaRPr lang="en-US" sz="2400" dirty="0"/>
          </a:p>
        </p:txBody>
      </p:sp>
      <p:graphicFrame>
        <p:nvGraphicFramePr>
          <p:cNvPr id="14" name="Object 13">
            <a:extLst>
              <a:ext uri="{FF2B5EF4-FFF2-40B4-BE49-F238E27FC236}">
                <a16:creationId xmlns:a16="http://schemas.microsoft.com/office/drawing/2014/main" id="{2B1A44DC-28D6-BD4A-8C9D-329E5ABBF63F}"/>
              </a:ext>
            </a:extLst>
          </p:cNvPr>
          <p:cNvGraphicFramePr>
            <a:graphicFrameLocks noChangeAspect="1"/>
          </p:cNvGraphicFramePr>
          <p:nvPr>
            <p:extLst>
              <p:ext uri="{D42A27DB-BD31-4B8C-83A1-F6EECF244321}">
                <p14:modId xmlns:p14="http://schemas.microsoft.com/office/powerpoint/2010/main" val="1675749914"/>
              </p:ext>
            </p:extLst>
          </p:nvPr>
        </p:nvGraphicFramePr>
        <p:xfrm>
          <a:off x="1133672" y="3940552"/>
          <a:ext cx="8999538" cy="2424112"/>
        </p:xfrm>
        <a:graphic>
          <a:graphicData uri="http://schemas.openxmlformats.org/presentationml/2006/ole">
            <mc:AlternateContent xmlns:mc="http://schemas.openxmlformats.org/markup-compatibility/2006">
              <mc:Choice xmlns:v="urn:schemas-microsoft-com:vml" Requires="v">
                <p:oleObj spid="_x0000_s2083" name="Document" r:id="rId3" imgW="5943600" imgH="1600200" progId="Word.Document.12">
                  <p:embed/>
                </p:oleObj>
              </mc:Choice>
              <mc:Fallback>
                <p:oleObj name="Document" r:id="rId3" imgW="5943600" imgH="1600200" progId="Word.Document.12">
                  <p:embed/>
                  <p:pic>
                    <p:nvPicPr>
                      <p:cNvPr id="7" name="Object 6">
                        <a:extLst>
                          <a:ext uri="{FF2B5EF4-FFF2-40B4-BE49-F238E27FC236}">
                            <a16:creationId xmlns:a16="http://schemas.microsoft.com/office/drawing/2014/main" id="{2B1A44DC-28D6-BD4A-8C9D-329E5ABBF63F}"/>
                          </a:ext>
                        </a:extLst>
                      </p:cNvPr>
                      <p:cNvPicPr>
                        <a:picLocks noChangeAspect="1" noChangeArrowheads="1"/>
                      </p:cNvPicPr>
                      <p:nvPr/>
                    </p:nvPicPr>
                    <p:blipFill>
                      <a:blip r:embed="rId4"/>
                      <a:srcRect/>
                      <a:stretch>
                        <a:fillRect/>
                      </a:stretch>
                    </p:blipFill>
                    <p:spPr bwMode="auto">
                      <a:xfrm>
                        <a:off x="1133672" y="3940552"/>
                        <a:ext cx="8999538" cy="2424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19071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77A8D6-C2CB-9346-A07E-65AB33CE517B}"/>
              </a:ext>
            </a:extLst>
          </p:cNvPr>
          <p:cNvSpPr/>
          <p:nvPr/>
        </p:nvSpPr>
        <p:spPr>
          <a:xfrm>
            <a:off x="0" y="549275"/>
            <a:ext cx="3597965" cy="365125"/>
          </a:xfrm>
          <a:prstGeom prst="rect">
            <a:avLst/>
          </a:prstGeom>
          <a:solidFill>
            <a:schemeClr val="tx1">
              <a:lumMod val="50000"/>
              <a:lumOff val="50000"/>
            </a:schemeClr>
          </a:solidFill>
          <a:ln>
            <a:noFill/>
          </a:ln>
          <a:effectLst>
            <a:outerShdw dist="127000" algn="l"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0F972B-3026-D24B-9A69-B2822B093997}"/>
              </a:ext>
            </a:extLst>
          </p:cNvPr>
          <p:cNvSpPr txBox="1"/>
          <p:nvPr/>
        </p:nvSpPr>
        <p:spPr>
          <a:xfrm>
            <a:off x="695325" y="549275"/>
            <a:ext cx="1826334" cy="369332"/>
          </a:xfrm>
          <a:prstGeom prst="rect">
            <a:avLst/>
          </a:prstGeom>
          <a:noFill/>
        </p:spPr>
        <p:txBody>
          <a:bodyPr wrap="none" rtlCol="0">
            <a:spAutoFit/>
          </a:bodyPr>
          <a:lstStyle/>
          <a:p>
            <a:r>
              <a:rPr lang="en-US" b="1" dirty="0" smtClean="0">
                <a:solidFill>
                  <a:schemeClr val="bg1"/>
                </a:solidFill>
              </a:rPr>
              <a:t>Object Attributes</a:t>
            </a:r>
            <a:endParaRPr lang="en-US" b="1" dirty="0">
              <a:solidFill>
                <a:schemeClr val="bg1"/>
              </a:solidFill>
            </a:endParaRPr>
          </a:p>
        </p:txBody>
      </p:sp>
      <p:sp>
        <p:nvSpPr>
          <p:cNvPr id="6" name="Content Placeholder 2">
            <a:extLst>
              <a:ext uri="{FF2B5EF4-FFF2-40B4-BE49-F238E27FC236}">
                <a16:creationId xmlns:a16="http://schemas.microsoft.com/office/drawing/2014/main" id="{AC28AFF9-9085-A846-928C-C1AC867BA789}"/>
              </a:ext>
            </a:extLst>
          </p:cNvPr>
          <p:cNvSpPr>
            <a:spLocks noGrp="1"/>
          </p:cNvSpPr>
          <p:nvPr>
            <p:ph idx="1"/>
          </p:nvPr>
        </p:nvSpPr>
        <p:spPr>
          <a:xfrm>
            <a:off x="384240" y="984647"/>
            <a:ext cx="10801350" cy="5055394"/>
          </a:xfrm>
        </p:spPr>
        <p:txBody>
          <a:bodyPr>
            <a:normAutofit/>
          </a:bodyPr>
          <a:lstStyle/>
          <a:p>
            <a:endParaRPr lang="en-US" sz="2400" dirty="0" smtClean="0"/>
          </a:p>
          <a:p>
            <a:r>
              <a:rPr lang="en-US" dirty="0" smtClean="0"/>
              <a:t>Object attributes are data bundled in the instance of the class.</a:t>
            </a:r>
          </a:p>
          <a:p>
            <a:r>
              <a:rPr lang="en-US" dirty="0" smtClean="0"/>
              <a:t>Each object of the class has a separate copy of the instance variables.</a:t>
            </a:r>
          </a:p>
          <a:p>
            <a:endParaRPr lang="en-US" sz="2400" dirty="0"/>
          </a:p>
        </p:txBody>
      </p:sp>
    </p:spTree>
    <p:extLst>
      <p:ext uri="{BB962C8B-B14F-4D97-AF65-F5344CB8AC3E}">
        <p14:creationId xmlns:p14="http://schemas.microsoft.com/office/powerpoint/2010/main" val="2283764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838200" y="405353"/>
            <a:ext cx="10464538" cy="6122709"/>
          </a:xfrm>
          <a:prstGeom prst="rect">
            <a:avLst/>
          </a:prstGeom>
        </p:spPr>
      </p:pic>
    </p:spTree>
    <p:extLst>
      <p:ext uri="{BB962C8B-B14F-4D97-AF65-F5344CB8AC3E}">
        <p14:creationId xmlns:p14="http://schemas.microsoft.com/office/powerpoint/2010/main" val="7335794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77A8D6-C2CB-9346-A07E-65AB33CE517B}"/>
              </a:ext>
            </a:extLst>
          </p:cNvPr>
          <p:cNvSpPr/>
          <p:nvPr/>
        </p:nvSpPr>
        <p:spPr>
          <a:xfrm>
            <a:off x="0" y="549275"/>
            <a:ext cx="3597965" cy="365125"/>
          </a:xfrm>
          <a:prstGeom prst="rect">
            <a:avLst/>
          </a:prstGeom>
          <a:solidFill>
            <a:schemeClr val="tx1">
              <a:lumMod val="50000"/>
              <a:lumOff val="50000"/>
            </a:schemeClr>
          </a:solidFill>
          <a:ln>
            <a:noFill/>
          </a:ln>
          <a:effectLst>
            <a:outerShdw dist="127000" algn="l"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0F972B-3026-D24B-9A69-B2822B093997}"/>
              </a:ext>
            </a:extLst>
          </p:cNvPr>
          <p:cNvSpPr txBox="1"/>
          <p:nvPr/>
        </p:nvSpPr>
        <p:spPr>
          <a:xfrm>
            <a:off x="695325" y="549275"/>
            <a:ext cx="1042273" cy="369332"/>
          </a:xfrm>
          <a:prstGeom prst="rect">
            <a:avLst/>
          </a:prstGeom>
          <a:noFill/>
        </p:spPr>
        <p:txBody>
          <a:bodyPr wrap="none" rtlCol="0">
            <a:spAutoFit/>
          </a:bodyPr>
          <a:lstStyle/>
          <a:p>
            <a:r>
              <a:rPr lang="en-US" b="1" dirty="0" smtClean="0">
                <a:solidFill>
                  <a:schemeClr val="bg1"/>
                </a:solidFill>
              </a:rPr>
              <a:t>Methods</a:t>
            </a:r>
            <a:endParaRPr lang="en-US" b="1" dirty="0">
              <a:solidFill>
                <a:schemeClr val="bg1"/>
              </a:solidFill>
            </a:endParaRPr>
          </a:p>
        </p:txBody>
      </p:sp>
      <p:sp>
        <p:nvSpPr>
          <p:cNvPr id="6" name="Content Placeholder 2">
            <a:extLst>
              <a:ext uri="{FF2B5EF4-FFF2-40B4-BE49-F238E27FC236}">
                <a16:creationId xmlns:a16="http://schemas.microsoft.com/office/drawing/2014/main" id="{AC28AFF9-9085-A846-928C-C1AC867BA789}"/>
              </a:ext>
            </a:extLst>
          </p:cNvPr>
          <p:cNvSpPr>
            <a:spLocks noGrp="1"/>
          </p:cNvSpPr>
          <p:nvPr>
            <p:ph idx="1"/>
          </p:nvPr>
        </p:nvSpPr>
        <p:spPr>
          <a:xfrm>
            <a:off x="384240" y="984647"/>
            <a:ext cx="10801350" cy="5055394"/>
          </a:xfrm>
        </p:spPr>
        <p:txBody>
          <a:bodyPr>
            <a:normAutofit/>
          </a:bodyPr>
          <a:lstStyle/>
          <a:p>
            <a:endParaRPr lang="en-US" sz="2400" dirty="0" smtClean="0"/>
          </a:p>
          <a:p>
            <a:r>
              <a:rPr lang="en-US" dirty="0"/>
              <a:t>Methods are functions defined inside the body of a class. </a:t>
            </a:r>
          </a:p>
          <a:p>
            <a:r>
              <a:rPr lang="en-US" dirty="0"/>
              <a:t>They are used to perform operations with the attributes of our objects. </a:t>
            </a:r>
          </a:p>
          <a:p>
            <a:r>
              <a:rPr lang="en-US" dirty="0"/>
              <a:t>Methods bring </a:t>
            </a:r>
            <a:r>
              <a:rPr lang="en-US" i="1" dirty="0"/>
              <a:t>modularity</a:t>
            </a:r>
            <a:r>
              <a:rPr lang="en-US" dirty="0"/>
              <a:t> to our programs</a:t>
            </a:r>
            <a:r>
              <a:rPr lang="en-US" dirty="0" smtClean="0"/>
              <a:t>.</a:t>
            </a:r>
          </a:p>
          <a:p>
            <a:r>
              <a:rPr lang="en-US" dirty="0" smtClean="0"/>
              <a:t>Methods represent the behavioral part of the objects</a:t>
            </a:r>
            <a:endParaRPr lang="en-US" dirty="0"/>
          </a:p>
          <a:p>
            <a:endParaRPr lang="en-US" sz="2400" dirty="0"/>
          </a:p>
        </p:txBody>
      </p:sp>
    </p:spTree>
    <p:extLst>
      <p:ext uri="{BB962C8B-B14F-4D97-AF65-F5344CB8AC3E}">
        <p14:creationId xmlns:p14="http://schemas.microsoft.com/office/powerpoint/2010/main" val="18807618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C0F972B-3026-D24B-9A69-B2822B093997}"/>
              </a:ext>
            </a:extLst>
          </p:cNvPr>
          <p:cNvSpPr txBox="1"/>
          <p:nvPr/>
        </p:nvSpPr>
        <p:spPr>
          <a:xfrm>
            <a:off x="695325" y="549275"/>
            <a:ext cx="1075936" cy="369332"/>
          </a:xfrm>
          <a:prstGeom prst="rect">
            <a:avLst/>
          </a:prstGeom>
          <a:noFill/>
        </p:spPr>
        <p:txBody>
          <a:bodyPr wrap="none" rtlCol="0">
            <a:spAutoFit/>
          </a:bodyPr>
          <a:lstStyle/>
          <a:p>
            <a:r>
              <a:rPr lang="en-US" b="1" dirty="0">
                <a:solidFill>
                  <a:schemeClr val="bg1"/>
                </a:solidFill>
              </a:rPr>
              <a:t>Instances</a:t>
            </a:r>
          </a:p>
        </p:txBody>
      </p:sp>
      <p:pic>
        <p:nvPicPr>
          <p:cNvPr id="2" name="Content Placeholder 1"/>
          <p:cNvPicPr>
            <a:picLocks noGrp="1" noChangeAspect="1"/>
          </p:cNvPicPr>
          <p:nvPr>
            <p:ph idx="1"/>
          </p:nvPr>
        </p:nvPicPr>
        <p:blipFill>
          <a:blip r:embed="rId2"/>
          <a:stretch>
            <a:fillRect/>
          </a:stretch>
        </p:blipFill>
        <p:spPr>
          <a:xfrm>
            <a:off x="695325" y="188535"/>
            <a:ext cx="9862696" cy="6471501"/>
          </a:xfrm>
          <a:prstGeom prst="rect">
            <a:avLst/>
          </a:prstGeom>
        </p:spPr>
      </p:pic>
    </p:spTree>
    <p:extLst>
      <p:ext uri="{BB962C8B-B14F-4D97-AF65-F5344CB8AC3E}">
        <p14:creationId xmlns:p14="http://schemas.microsoft.com/office/powerpoint/2010/main" val="1952637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77A8D6-C2CB-9346-A07E-65AB33CE517B}"/>
              </a:ext>
            </a:extLst>
          </p:cNvPr>
          <p:cNvSpPr/>
          <p:nvPr/>
        </p:nvSpPr>
        <p:spPr>
          <a:xfrm>
            <a:off x="0" y="549275"/>
            <a:ext cx="3597965" cy="365125"/>
          </a:xfrm>
          <a:prstGeom prst="rect">
            <a:avLst/>
          </a:prstGeom>
          <a:solidFill>
            <a:schemeClr val="tx1">
              <a:lumMod val="50000"/>
              <a:lumOff val="50000"/>
            </a:schemeClr>
          </a:solidFill>
          <a:ln>
            <a:noFill/>
          </a:ln>
          <a:effectLst>
            <a:outerShdw dist="127000" algn="l"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0F972B-3026-D24B-9A69-B2822B093997}"/>
              </a:ext>
            </a:extLst>
          </p:cNvPr>
          <p:cNvSpPr txBox="1"/>
          <p:nvPr/>
        </p:nvSpPr>
        <p:spPr>
          <a:xfrm>
            <a:off x="695325" y="549275"/>
            <a:ext cx="1788054" cy="369332"/>
          </a:xfrm>
          <a:prstGeom prst="rect">
            <a:avLst/>
          </a:prstGeom>
          <a:noFill/>
        </p:spPr>
        <p:txBody>
          <a:bodyPr wrap="none" rtlCol="0">
            <a:spAutoFit/>
          </a:bodyPr>
          <a:lstStyle/>
          <a:p>
            <a:r>
              <a:rPr lang="en-US" b="1" dirty="0">
                <a:solidFill>
                  <a:schemeClr val="bg1"/>
                </a:solidFill>
              </a:rPr>
              <a:t>Access Modifiers</a:t>
            </a:r>
          </a:p>
        </p:txBody>
      </p:sp>
      <p:sp>
        <p:nvSpPr>
          <p:cNvPr id="6" name="Content Placeholder 2">
            <a:extLst>
              <a:ext uri="{FF2B5EF4-FFF2-40B4-BE49-F238E27FC236}">
                <a16:creationId xmlns:a16="http://schemas.microsoft.com/office/drawing/2014/main" id="{AC28AFF9-9085-A846-928C-C1AC867BA789}"/>
              </a:ext>
            </a:extLst>
          </p:cNvPr>
          <p:cNvSpPr>
            <a:spLocks noGrp="1"/>
          </p:cNvSpPr>
          <p:nvPr>
            <p:ph idx="1"/>
          </p:nvPr>
        </p:nvSpPr>
        <p:spPr>
          <a:xfrm>
            <a:off x="695325" y="1253331"/>
            <a:ext cx="10801350" cy="5055394"/>
          </a:xfrm>
        </p:spPr>
        <p:txBody>
          <a:bodyPr>
            <a:normAutofit/>
          </a:bodyPr>
          <a:lstStyle/>
          <a:p>
            <a:r>
              <a:rPr lang="en-US" sz="2400" dirty="0" smtClean="0"/>
              <a:t>Access </a:t>
            </a:r>
            <a:r>
              <a:rPr lang="en-US" sz="2400" dirty="0"/>
              <a:t>modifiers set the visibility of methods and member fields</a:t>
            </a:r>
            <a:r>
              <a:rPr lang="en-US" sz="2400" dirty="0" smtClean="0"/>
              <a:t>.</a:t>
            </a:r>
          </a:p>
          <a:p>
            <a:r>
              <a:rPr lang="en-US" sz="2400" dirty="0" smtClean="0"/>
              <a:t> </a:t>
            </a:r>
            <a:r>
              <a:rPr lang="en-US" sz="2400" dirty="0"/>
              <a:t>C# has four access modifiers: </a:t>
            </a:r>
            <a:endParaRPr lang="en-US" sz="2400" dirty="0" smtClean="0"/>
          </a:p>
          <a:p>
            <a:pPr lvl="1"/>
            <a:r>
              <a:rPr lang="en-US" sz="2000" dirty="0" smtClean="0"/>
              <a:t>Public</a:t>
            </a:r>
            <a:endParaRPr lang="en-US" sz="2000" dirty="0"/>
          </a:p>
          <a:p>
            <a:pPr lvl="1"/>
            <a:r>
              <a:rPr lang="en-US" sz="2000" dirty="0" smtClean="0"/>
              <a:t>Protected</a:t>
            </a:r>
            <a:endParaRPr lang="en-US" sz="2000" dirty="0"/>
          </a:p>
          <a:p>
            <a:pPr lvl="1"/>
            <a:r>
              <a:rPr lang="en-US" sz="2000" dirty="0" smtClean="0"/>
              <a:t>private </a:t>
            </a:r>
          </a:p>
          <a:p>
            <a:pPr lvl="1"/>
            <a:r>
              <a:rPr lang="en-US" sz="2000" dirty="0" smtClean="0"/>
              <a:t>internal</a:t>
            </a:r>
            <a:r>
              <a:rPr lang="en-US" sz="2000" dirty="0"/>
              <a:t>. </a:t>
            </a:r>
            <a:endParaRPr lang="en-US" sz="2000" dirty="0" smtClean="0"/>
          </a:p>
          <a:p>
            <a:r>
              <a:rPr lang="en-US" sz="2400" dirty="0" smtClean="0"/>
              <a:t>The </a:t>
            </a:r>
            <a:r>
              <a:rPr lang="en-US" sz="2400" dirty="0"/>
              <a:t>public members can be accessed from </a:t>
            </a:r>
            <a:r>
              <a:rPr lang="en-US" sz="2400" dirty="0" smtClean="0"/>
              <a:t>anywhere</a:t>
            </a:r>
            <a:r>
              <a:rPr lang="en-US" sz="2400" dirty="0"/>
              <a:t> </a:t>
            </a:r>
            <a:r>
              <a:rPr lang="en-US" sz="2400" dirty="0" smtClean="0"/>
              <a:t>( even outside the class)</a:t>
            </a:r>
          </a:p>
          <a:p>
            <a:r>
              <a:rPr lang="en-US" sz="2400" dirty="0" smtClean="0"/>
              <a:t>The </a:t>
            </a:r>
            <a:r>
              <a:rPr lang="en-US" sz="2400" dirty="0"/>
              <a:t>protected members can be accessed only within the class itself and by inherited and parent classes</a:t>
            </a:r>
            <a:r>
              <a:rPr lang="en-US" sz="2400" dirty="0" smtClean="0"/>
              <a:t>.</a:t>
            </a:r>
          </a:p>
          <a:p>
            <a:r>
              <a:rPr lang="en-US" sz="2400" dirty="0" smtClean="0"/>
              <a:t> </a:t>
            </a:r>
            <a:r>
              <a:rPr lang="en-US" sz="2400" dirty="0"/>
              <a:t>The private members are limited to the containing type, e.g. only within its class or interface</a:t>
            </a:r>
            <a:r>
              <a:rPr lang="en-US" sz="2400" dirty="0" smtClean="0"/>
              <a:t>.</a:t>
            </a:r>
          </a:p>
          <a:p>
            <a:r>
              <a:rPr lang="en-US" sz="2400" dirty="0" smtClean="0"/>
              <a:t> </a:t>
            </a:r>
            <a:r>
              <a:rPr lang="en-US" sz="2400" dirty="0"/>
              <a:t>The internal members may be accessed from within the same assembly (exe or DLL).</a:t>
            </a:r>
          </a:p>
          <a:p>
            <a:endParaRPr lang="en-US" sz="2400" b="1" i="1" dirty="0" smtClean="0"/>
          </a:p>
          <a:p>
            <a:endParaRPr lang="en-US" sz="2400" b="1" i="1" dirty="0"/>
          </a:p>
        </p:txBody>
      </p:sp>
    </p:spTree>
    <p:extLst>
      <p:ext uri="{BB962C8B-B14F-4D97-AF65-F5344CB8AC3E}">
        <p14:creationId xmlns:p14="http://schemas.microsoft.com/office/powerpoint/2010/main" val="9708586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23466</TotalTime>
  <Words>791</Words>
  <Application>Microsoft Office PowerPoint</Application>
  <PresentationFormat>Widescreen</PresentationFormat>
  <Paragraphs>128</Paragraphs>
  <Slides>21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6" baseType="lpstr">
      <vt:lpstr>Arial</vt:lpstr>
      <vt:lpstr>Calibri</vt:lpstr>
      <vt:lpstr>Calibri Light</vt:lpstr>
      <vt:lpstr>Office Theme</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Brown</dc:creator>
  <cp:lastModifiedBy>Nisha Balan Nair Radhamoni</cp:lastModifiedBy>
  <cp:revision>62</cp:revision>
  <dcterms:created xsi:type="dcterms:W3CDTF">2018-07-19T19:58:12Z</dcterms:created>
  <dcterms:modified xsi:type="dcterms:W3CDTF">2019-09-11T16:39:55Z</dcterms:modified>
</cp:coreProperties>
</file>