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6" r:id="rId4"/>
    <p:sldId id="27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8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480" y="34"/>
      </p:cViewPr>
      <p:guideLst>
        <p:guide orient="horz" pos="3974"/>
        <p:guide pos="438"/>
        <p:guide pos="3840"/>
        <p:guide orient="horz" pos="2160"/>
        <p:guide pos="7242"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0AAE-8AB3-FA49-8466-2B048D39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18648-ECB3-1141-A24E-3AA8AFEB8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5C62D-DC74-AE40-8B83-8C3EF241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4C67-A466-7F45-97C9-779B8F68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2C36-CDA8-EA4E-BFDA-56F1B2E6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6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8404-5B66-0A46-8B10-0C8E8790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C269-27F8-E349-AA34-84DD404EA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CEC87-E0F5-0C47-8985-A8183C08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912-FB17-994F-9FD0-B120C602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78D7-9FBB-5041-9E17-BF811572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8EA7E-D90B-CE4A-9AF3-D2174057A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12610-4B3E-D345-B751-5B0C10B9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15A9-7FA9-BA48-B726-1DD5765B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EA69-FC59-B34B-BC7D-2CB94424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103D2-CD2D-CE48-87D9-1DA89A16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A51A-D99F-EB45-99C7-BF67DDBB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86509-7F5B-4A48-AA55-0D1B4040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6F2A-A8D1-BC44-ABC5-0F2AB34F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26CF-AD0C-3043-A58A-A944CA80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FDE2-08F2-AA4F-936C-2F839589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7775-D81F-FE43-9707-441BD9C1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B9FB-2BDE-6E46-8F13-EB2D6EAE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9FC8-8147-6B42-BCD6-CE654FC5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A0E6-876F-5F48-818F-F822690E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7BEC-B657-2B43-8859-045FE00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A306-0F61-E649-AA79-58D11EB8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5E9C-653B-4342-862D-A0C0B9047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78DFC-A0A2-2D4C-BF66-C1B8576C3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F293E-D775-124F-8655-1F980AB0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621FE-74BA-BC49-98AF-7B2CC732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CC691-74B8-EC44-BDC9-FBEA6445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9907-E294-7748-A682-6F727AEF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E04C-C6E0-BC4F-8EDE-D27CC212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3FEA-765D-3E4E-AD2A-AD76DC03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DD409-3BCD-5E4A-9114-0514C39D1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BAAAB-A88A-AD44-9771-B753F2D1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58FC4-7BFC-FD4D-BD8C-B2DF3C2A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5E5B8-30DB-9048-A86A-0E1F3683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20B74-6B5E-5046-A20B-1469CA53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8DD5-CD22-5F47-95CD-CC1D9CF5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55145-019D-9247-9E87-5249D530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F9BB6-001F-C64E-B9E0-BFF094EA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720D6-0843-DC46-B36E-FAF73BFD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70B7A-D239-9A45-8818-B504559A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1845A-F7E7-D64F-BF17-32A5312A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6EAE-11CD-504D-BE8D-E04EADF6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1B6C-2B9F-0845-A78F-3F1C2CB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B9E-9933-3A40-AED3-1D0848A61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70FDA-0B85-1E4C-98C6-BF88A9EDF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856C4-DC26-CF4C-A3D4-4210681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31A4C-66E2-8542-A484-75365B8E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51E-1F2F-BB48-A02C-F5F2C1DD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4247-B0B7-514B-BC97-2A7F17DC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A88E2-D830-A84F-B0F7-A9EDF4899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82E99-B112-6C4B-ABA4-CAAAE522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7D3-0AAF-4C46-BE32-D8AE7911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1C41E-1094-9148-AD52-AA4CC84D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CF304-CDCD-9343-9FB8-EF208681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A0901-E057-0A43-ABFE-5D40ECE2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F369C-2018-E641-A748-8F22F0B6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372C-FE8D-F84D-BD7B-43FC284D0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ED17-EB24-954A-8F87-902985CBA1F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AFA8-C758-C74B-B5E6-80D0D46D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508E-2BA6-8E49-9CCD-479A82EAB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EF12-0988-D343-B2B4-A5200AB7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7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8D66D-D05E-A445-9423-1A08C92FC96B}"/>
              </a:ext>
            </a:extLst>
          </p:cNvPr>
          <p:cNvSpPr txBox="1"/>
          <p:nvPr/>
        </p:nvSpPr>
        <p:spPr>
          <a:xfrm>
            <a:off x="8441030" y="549275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SODV 2202</a:t>
            </a:r>
          </a:p>
          <a:p>
            <a:pPr algn="r"/>
            <a:r>
              <a:rPr lang="en-US" b="1" dirty="0"/>
              <a:t>Object Oriented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9A4D7-2B5C-A74C-AF28-66B9E626D06B}"/>
              </a:ext>
            </a:extLst>
          </p:cNvPr>
          <p:cNvSpPr txBox="1"/>
          <p:nvPr/>
        </p:nvSpPr>
        <p:spPr>
          <a:xfrm>
            <a:off x="695325" y="4831397"/>
            <a:ext cx="39828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Module 1</a:t>
            </a:r>
          </a:p>
          <a:p>
            <a:r>
              <a:rPr lang="en-US" b="1" dirty="0"/>
              <a:t>Object Oriented Programming Concepts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1"/>
                </a:solidFill>
              </a:rPr>
              <a:t>Lesson 3</a:t>
            </a:r>
          </a:p>
          <a:p>
            <a:r>
              <a:rPr lang="en-US" b="1" dirty="0" smtClean="0"/>
              <a:t>Inheritance and Polymorphism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529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7A8D6-C2CB-9346-A07E-65AB33CE517B}"/>
              </a:ext>
            </a:extLst>
          </p:cNvPr>
          <p:cNvSpPr/>
          <p:nvPr/>
        </p:nvSpPr>
        <p:spPr>
          <a:xfrm>
            <a:off x="0" y="549275"/>
            <a:ext cx="3597965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dist="127000" algn="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F972B-3026-D24B-9A69-B2822B093997}"/>
              </a:ext>
            </a:extLst>
          </p:cNvPr>
          <p:cNvSpPr txBox="1"/>
          <p:nvPr/>
        </p:nvSpPr>
        <p:spPr>
          <a:xfrm>
            <a:off x="695325" y="549275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28AFF9-9085-A846-928C-C1AC867B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952107"/>
            <a:ext cx="10801350" cy="53566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a property by which one object acquires all the properties and behaviors of its parent object automatically..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i="1" dirty="0"/>
              <a:t>derived class</a:t>
            </a:r>
            <a:r>
              <a:rPr lang="en-US" sz="2400" dirty="0"/>
              <a:t> is a more specialized version of the </a:t>
            </a:r>
            <a:r>
              <a:rPr lang="en-US" sz="2400" b="1" i="1" dirty="0"/>
              <a:t>base class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idea of inheritance implements a IS-A relationship.</a:t>
            </a:r>
          </a:p>
          <a:p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1A44DC-28D6-BD4A-8C9D-329E5ABBF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907211"/>
              </p:ext>
            </p:extLst>
          </p:nvPr>
        </p:nvGraphicFramePr>
        <p:xfrm>
          <a:off x="695325" y="2586037"/>
          <a:ext cx="8999538" cy="427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3" imgW="5943600" imgH="2819400" progId="Word.Document.12">
                  <p:embed/>
                </p:oleObj>
              </mc:Choice>
              <mc:Fallback>
                <p:oleObj name="Document" r:id="rId3" imgW="5943600" imgH="2819400" progId="Word.Documen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5C96480-890D-164A-8227-47E677710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586037"/>
                        <a:ext cx="8999538" cy="427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07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7A8D6-C2CB-9346-A07E-65AB33CE517B}"/>
              </a:ext>
            </a:extLst>
          </p:cNvPr>
          <p:cNvSpPr/>
          <p:nvPr/>
        </p:nvSpPr>
        <p:spPr>
          <a:xfrm>
            <a:off x="0" y="549275"/>
            <a:ext cx="3597965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dist="127000" algn="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F972B-3026-D24B-9A69-B2822B093997}"/>
              </a:ext>
            </a:extLst>
          </p:cNvPr>
          <p:cNvSpPr txBox="1"/>
          <p:nvPr/>
        </p:nvSpPr>
        <p:spPr>
          <a:xfrm>
            <a:off x="695325" y="549275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Inheritance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28AFF9-9085-A846-928C-C1AC867B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97789"/>
            <a:ext cx="10801350" cy="50553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C# doesn’t support multiple inheritance.</a:t>
            </a:r>
          </a:p>
          <a:p>
            <a:r>
              <a:rPr lang="en-US" sz="2400" dirty="0"/>
              <a:t>Inheritance applies only to classes and interfaces.</a:t>
            </a:r>
          </a:p>
          <a:p>
            <a:r>
              <a:rPr lang="en-US" sz="2400" dirty="0" smtClean="0"/>
              <a:t>Following are not inherited to the derived class</a:t>
            </a:r>
          </a:p>
          <a:p>
            <a:pPr lvl="1"/>
            <a:r>
              <a:rPr lang="en-US" sz="2000" dirty="0" smtClean="0"/>
              <a:t>Static constructors which initializes the static data of a class</a:t>
            </a:r>
          </a:p>
          <a:p>
            <a:pPr lvl="1"/>
            <a:r>
              <a:rPr lang="en-US" sz="2000" dirty="0" smtClean="0"/>
              <a:t>Instance constructors which you call to create a new instance of the class. Each class must </a:t>
            </a:r>
            <a:r>
              <a:rPr lang="en-US" sz="2000" dirty="0" err="1" smtClean="0"/>
              <a:t>defie</a:t>
            </a:r>
            <a:r>
              <a:rPr lang="en-US" sz="2000" dirty="0" smtClean="0"/>
              <a:t> its own constructors</a:t>
            </a:r>
          </a:p>
          <a:p>
            <a:pPr lvl="1"/>
            <a:r>
              <a:rPr lang="en-US" sz="2000" dirty="0" smtClean="0"/>
              <a:t>Destructors, which are called by the runtime garbage collector to destroy the instance of the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88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7A8D6-C2CB-9346-A07E-65AB33CE517B}"/>
              </a:ext>
            </a:extLst>
          </p:cNvPr>
          <p:cNvSpPr/>
          <p:nvPr/>
        </p:nvSpPr>
        <p:spPr>
          <a:xfrm>
            <a:off x="0" y="549275"/>
            <a:ext cx="3597965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dist="127000" algn="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F972B-3026-D24B-9A69-B2822B093997}"/>
              </a:ext>
            </a:extLst>
          </p:cNvPr>
          <p:cNvSpPr txBox="1"/>
          <p:nvPr/>
        </p:nvSpPr>
        <p:spPr>
          <a:xfrm>
            <a:off x="695325" y="549275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Inheritance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28AFF9-9085-A846-928C-C1AC867B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97789"/>
            <a:ext cx="10801350" cy="50553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C# doesn’t support multiple inheritance.</a:t>
            </a:r>
          </a:p>
          <a:p>
            <a:r>
              <a:rPr lang="en-US" sz="2400" dirty="0"/>
              <a:t>Inheritance applies only to classes and interfaces.</a:t>
            </a:r>
          </a:p>
          <a:p>
            <a:r>
              <a:rPr lang="en-US" sz="2400" dirty="0" smtClean="0"/>
              <a:t>Following are not inherited to the derived class</a:t>
            </a:r>
          </a:p>
          <a:p>
            <a:pPr lvl="1"/>
            <a:r>
              <a:rPr lang="en-US" sz="2000" dirty="0" smtClean="0"/>
              <a:t>Static constructors which initializes the static data of a class</a:t>
            </a:r>
          </a:p>
          <a:p>
            <a:pPr lvl="1"/>
            <a:r>
              <a:rPr lang="en-US" sz="2000" dirty="0" smtClean="0"/>
              <a:t>Instance constructors which you call to create a new instance of the class. Each class must </a:t>
            </a:r>
            <a:r>
              <a:rPr lang="en-US" sz="2000" dirty="0" smtClean="0"/>
              <a:t>define </a:t>
            </a:r>
            <a:r>
              <a:rPr lang="en-US" sz="2000" dirty="0" smtClean="0"/>
              <a:t>its own constructors</a:t>
            </a:r>
          </a:p>
          <a:p>
            <a:pPr lvl="1"/>
            <a:r>
              <a:rPr lang="en-US" sz="2000" dirty="0" smtClean="0"/>
              <a:t>Destructors, which are called by the runtime garbage collector to destroy the instance of the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0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7A8D6-C2CB-9346-A07E-65AB33CE517B}"/>
              </a:ext>
            </a:extLst>
          </p:cNvPr>
          <p:cNvSpPr/>
          <p:nvPr/>
        </p:nvSpPr>
        <p:spPr>
          <a:xfrm>
            <a:off x="0" y="549275"/>
            <a:ext cx="3597965" cy="365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dist="127000" algn="l" rotWithShape="0">
              <a:schemeClr val="accent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F972B-3026-D24B-9A69-B2822B093997}"/>
              </a:ext>
            </a:extLst>
          </p:cNvPr>
          <p:cNvSpPr txBox="1"/>
          <p:nvPr/>
        </p:nvSpPr>
        <p:spPr>
          <a:xfrm>
            <a:off x="695325" y="549275"/>
            <a:ext cx="282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Example 1:</a:t>
            </a:r>
            <a:r>
              <a:rPr lang="en-US" b="1" dirty="0">
                <a:solidFill>
                  <a:schemeClr val="bg1"/>
                </a:solidFill>
              </a:rPr>
              <a:t> Savings Account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4602DD-5D68-074D-9C5B-38211D66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E29CF52-A80C-A249-AC2E-0A2240675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262272"/>
            <a:ext cx="1080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A0237-3C34-4147-BC55-6A86455E5F5B}"/>
              </a:ext>
            </a:extLst>
          </p:cNvPr>
          <p:cNvSpPr txBox="1"/>
          <p:nvPr/>
        </p:nvSpPr>
        <p:spPr>
          <a:xfrm>
            <a:off x="695325" y="1262272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 the general bank account class to create a savings account. A savings account should have the ability to apply a given interest rate to the account’s </a:t>
            </a:r>
            <a:r>
              <a:rPr lang="en-US" sz="2400" dirty="0" smtClean="0"/>
              <a:t>contents</a:t>
            </a:r>
            <a:r>
              <a:rPr lang="en-CA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43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11760</TotalTime>
  <Words>239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Brown</dc:creator>
  <cp:lastModifiedBy>Nisha Balan Nair Radhamoni</cp:lastModifiedBy>
  <cp:revision>51</cp:revision>
  <dcterms:created xsi:type="dcterms:W3CDTF">2018-07-19T19:58:12Z</dcterms:created>
  <dcterms:modified xsi:type="dcterms:W3CDTF">2019-09-11T16:40:21Z</dcterms:modified>
</cp:coreProperties>
</file>