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890" r:id="rId6"/>
    <p:sldId id="1022" r:id="rId7"/>
    <p:sldId id="1025" r:id="rId8"/>
    <p:sldId id="1024" r:id="rId9"/>
    <p:sldId id="1026" r:id="rId10"/>
    <p:sldId id="1027" r:id="rId11"/>
    <p:sldId id="1033" r:id="rId12"/>
    <p:sldId id="1034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2C8"/>
    <a:srgbClr val="EFB661"/>
    <a:srgbClr val="ED145B"/>
    <a:srgbClr val="32B9CD"/>
    <a:srgbClr val="FF6C6C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B13ED-2276-4C0D-81B3-3858F4927CA8}" v="1" dt="2022-03-24T13:06:54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44" autoAdjust="0"/>
    <p:restoredTop sz="94660"/>
  </p:normalViewPr>
  <p:slideViewPr>
    <p:cSldViewPr snapToGrid="0">
      <p:cViewPr>
        <p:scale>
          <a:sx n="121" d="100"/>
          <a:sy n="121" d="100"/>
        </p:scale>
        <p:origin x="3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19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91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86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29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6107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109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  <p:sldLayoutId id="2147483682" r:id="rId30"/>
    <p:sldLayoutId id="2147483683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1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9DE2D17-AEF1-4536-846B-BA5FA96DC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Fábio Figueredo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BAD76D-64D2-4EFB-BCCB-EAF9CD690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err="1"/>
              <a:t>fabio.figueredo@sptech.school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Professor Fábio Figueredo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Atividade de Arquitetura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fabio.figueredo@sptech.school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7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51658" y="1077941"/>
            <a:ext cx="11350948" cy="5355587"/>
          </a:xfrm>
        </p:spPr>
        <p:txBody>
          <a:bodyPr/>
          <a:lstStyle/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b="1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Aplicação para Atendimento de </a:t>
            </a:r>
            <a:r>
              <a:rPr lang="pt-BR" sz="1800" b="1" kern="1000" dirty="0" err="1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PETs</a:t>
            </a:r>
            <a:endParaRPr lang="pt-BR" sz="1800" kern="1000" dirty="0">
              <a:solidFill>
                <a:srgbClr val="595959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Uma empresa (dados no cartão) te chamou para ter participação no negócio e a contrapartida (seu investimento) será gerenciar o desenvolvimento de um sistema. Trata-se de uma “</a:t>
            </a:r>
            <a:r>
              <a:rPr lang="pt-BR" sz="1800" kern="1000" dirty="0" err="1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Uberização</a:t>
            </a: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”. É agendamento de visita de vans itinerantes que irão até os condomínios para cuidar de </a:t>
            </a:r>
            <a:r>
              <a:rPr lang="pt-BR" sz="1800" kern="1000" dirty="0" err="1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PETs</a:t>
            </a: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 A empresa já e</a:t>
            </a: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xiste, mas com instalações físicas.</a:t>
            </a:r>
            <a:endParaRPr lang="pt-BR" sz="1800" kern="1000" dirty="0">
              <a:solidFill>
                <a:srgbClr val="595959"/>
              </a:solidFill>
              <a:effectLst/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 ideia é que através da demanda dos usuários, o sistema seja inteligente para agendar os locais próximos para o mesmo dia.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595959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 que a empresa quer?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Front-</a:t>
            </a:r>
            <a:r>
              <a:rPr lang="pt-BR" sz="1800" kern="1000" dirty="0" err="1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end</a:t>
            </a: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para agendamento e atendimento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Dashboard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Pagamentos 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pt-BR" sz="1400" kern="1000" dirty="0">
              <a:solidFill>
                <a:srgbClr val="595959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Você assumiu uma </a:t>
            </a:r>
            <a:r>
              <a:rPr lang="pt-BR" sz="1800" kern="1000" dirty="0" err="1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squad</a:t>
            </a: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(dados no seu card) e vai precisar apresentar um desenho de arquitetura na reunião que começará daqui a 30 minutos, então, você precisa apresentar a </a:t>
            </a: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melhor arquitetura e justificar. Todos os clientes citaram que querem o sistema rápido pois devido a uma “tal” pandemia, ninguém quer sair de casa e os negócios estão sofrendo.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595959"/>
              </a:solidFill>
              <a:effectLst/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DESENHE A ARQUITETURA E JUSTIFIQUE AS ESCOLHAS.</a:t>
            </a:r>
            <a:endParaRPr lang="pt-BR" sz="1800" kern="1000" dirty="0">
              <a:solidFill>
                <a:srgbClr val="FF0000"/>
              </a:solidFill>
              <a:effectLst/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FF0000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14635" indent="-414635">
              <a:buAutoNum type="arabicPeriod"/>
            </a:pPr>
            <a:endParaRPr lang="pt-BR" sz="2539" dirty="0">
              <a:solidFill>
                <a:srgbClr val="253746"/>
              </a:solidFill>
            </a:endParaRPr>
          </a:p>
          <a:p>
            <a:pPr marL="414635" indent="-414635">
              <a:buAutoNum type="arabicPeriod" startAt="3"/>
            </a:pPr>
            <a:endParaRPr lang="pt-BR" sz="2539" dirty="0">
              <a:solidFill>
                <a:srgbClr val="253746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077701" cy="694392"/>
          </a:xfrm>
        </p:spPr>
        <p:txBody>
          <a:bodyPr/>
          <a:lstStyle/>
          <a:p>
            <a:r>
              <a:rPr lang="pt-BR" dirty="0"/>
              <a:t>Case – Arquitetura</a:t>
            </a:r>
          </a:p>
        </p:txBody>
      </p:sp>
    </p:spTree>
    <p:extLst>
      <p:ext uri="{BB962C8B-B14F-4D97-AF65-F5344CB8AC3E}">
        <p14:creationId xmlns:p14="http://schemas.microsoft.com/office/powerpoint/2010/main" val="67325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 err="1"/>
              <a:t>Databases</a:t>
            </a:r>
            <a:r>
              <a:rPr lang="pt-BR" sz="3265" dirty="0"/>
              <a:t> Disponíveis – Dados Fictícios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Armazena os dados das máquinas e dos cadastros.</a:t>
            </a:r>
            <a:endParaRPr lang="pt-BR" sz="1088">
              <a:solidFill>
                <a:prstClr val="white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429E3A5-0BBD-42C1-A719-8A9DAD84E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824" y="886048"/>
            <a:ext cx="2662428" cy="216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3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Back-</a:t>
            </a:r>
            <a:r>
              <a:rPr lang="pt-BR" sz="3265" dirty="0" err="1"/>
              <a:t>ends</a:t>
            </a:r>
            <a:r>
              <a:rPr lang="pt-BR" sz="3265" dirty="0"/>
              <a:t> Disponíveis – Dados fictícios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Armazena os dados das máquinas e dos cadastros.</a:t>
            </a:r>
            <a:endParaRPr lang="pt-BR" sz="1088">
              <a:solidFill>
                <a:prstClr val="white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C847B98-D3C5-4C5D-B89F-D8FE365A7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52" y="972068"/>
            <a:ext cx="2679192" cy="21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2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Front-</a:t>
            </a:r>
            <a:r>
              <a:rPr lang="pt-BR" sz="3265" dirty="0" err="1"/>
              <a:t>ends</a:t>
            </a:r>
            <a:r>
              <a:rPr lang="pt-BR" sz="3265" dirty="0"/>
              <a:t> Disponíveis – Dados Fictícios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Armazena os dados das máquinas e dos cadastros.</a:t>
            </a:r>
            <a:endParaRPr lang="pt-BR" sz="1088">
              <a:solidFill>
                <a:prstClr val="white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E94679-495F-4B5F-9B4D-40A79AB3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903" y="897341"/>
            <a:ext cx="5236464" cy="16733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AB9C9A-A58B-4B22-B73C-327E47611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816" y="1030905"/>
            <a:ext cx="2417064" cy="16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5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 err="1"/>
              <a:t>API´s</a:t>
            </a:r>
            <a:r>
              <a:rPr lang="pt-BR" sz="3265" dirty="0"/>
              <a:t> Disponíveis – Dados Fictícios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567796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Armazena os dados das máquinas e dos cadastros.</a:t>
            </a:r>
            <a:endParaRPr lang="pt-BR" sz="1088">
              <a:solidFill>
                <a:prstClr val="white"/>
              </a:solidFill>
            </a:endParaRP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CFF4EB0-6496-4AD5-A9FA-847BD4BB5FFE}"/>
              </a:ext>
            </a:extLst>
          </p:cNvPr>
          <p:cNvSpPr txBox="1"/>
          <p:nvPr/>
        </p:nvSpPr>
        <p:spPr>
          <a:xfrm>
            <a:off x="882975" y="8170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253746"/>
                </a:solidFill>
              </a:rPr>
              <a:t>Pagamentos</a:t>
            </a:r>
            <a:endParaRPr lang="pt-BR" dirty="0"/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B7217C91-A81B-4428-ACCD-95AE83C50075}"/>
              </a:ext>
            </a:extLst>
          </p:cNvPr>
          <p:cNvSpPr txBox="1"/>
          <p:nvPr/>
        </p:nvSpPr>
        <p:spPr>
          <a:xfrm>
            <a:off x="874493" y="37274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rgbClr val="253746"/>
                </a:solidFill>
              </a:rPr>
              <a:t>Geo</a:t>
            </a:r>
            <a:r>
              <a:rPr lang="pt-BR" sz="1800" dirty="0">
                <a:solidFill>
                  <a:srgbClr val="253746"/>
                </a:solidFill>
              </a:rPr>
              <a:t> Localização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439C6A5-83B9-498D-8699-D0705BF30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871" y="4096816"/>
            <a:ext cx="2682240" cy="22021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B206C37-5AA1-018F-5659-A4C4E4F28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69" y="1290848"/>
            <a:ext cx="2635343" cy="22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1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077701" cy="694392"/>
          </a:xfrm>
        </p:spPr>
        <p:txBody>
          <a:bodyPr/>
          <a:lstStyle/>
          <a:p>
            <a:r>
              <a:rPr lang="pt-BR" dirty="0"/>
              <a:t>Arquitetura – Encaixar as peças</a:t>
            </a:r>
          </a:p>
        </p:txBody>
      </p:sp>
      <p:pic>
        <p:nvPicPr>
          <p:cNvPr id="2" name="Imagem 7">
            <a:extLst>
              <a:ext uri="{FF2B5EF4-FFF2-40B4-BE49-F238E27FC236}">
                <a16:creationId xmlns:a16="http://schemas.microsoft.com/office/drawing/2014/main" id="{1AFD013C-C5EB-451A-4CE8-1CB8A9ED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828" y="1200821"/>
            <a:ext cx="2662428" cy="2165604"/>
          </a:xfrm>
          <a:prstGeom prst="rect">
            <a:avLst/>
          </a:prstGeom>
        </p:spPr>
      </p:pic>
      <p:pic>
        <p:nvPicPr>
          <p:cNvPr id="5" name="Imagem 7">
            <a:extLst>
              <a:ext uri="{FF2B5EF4-FFF2-40B4-BE49-F238E27FC236}">
                <a16:creationId xmlns:a16="http://schemas.microsoft.com/office/drawing/2014/main" id="{FB1A5D3D-AF15-D975-3BB0-470BEB1B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975" y="3202038"/>
            <a:ext cx="2679281" cy="2167200"/>
          </a:xfrm>
          <a:prstGeom prst="rect">
            <a:avLst/>
          </a:prstGeom>
        </p:spPr>
      </p:pic>
      <p:pic>
        <p:nvPicPr>
          <p:cNvPr id="6" name="Imagem 4">
            <a:extLst>
              <a:ext uri="{FF2B5EF4-FFF2-40B4-BE49-F238E27FC236}">
                <a16:creationId xmlns:a16="http://schemas.microsoft.com/office/drawing/2014/main" id="{E6E0884E-4E4A-73C0-F43B-9F074D9D8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66" y="5233539"/>
            <a:ext cx="5236464" cy="167335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BBBDA5A-1B7F-7A41-3B02-CCAC6F2EE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7943" y="-43947"/>
            <a:ext cx="2417064" cy="1673352"/>
          </a:xfrm>
          <a:prstGeom prst="rect">
            <a:avLst/>
          </a:prstGeom>
        </p:spPr>
      </p:pic>
      <p:pic>
        <p:nvPicPr>
          <p:cNvPr id="8" name="Imagem 10">
            <a:extLst>
              <a:ext uri="{FF2B5EF4-FFF2-40B4-BE49-F238E27FC236}">
                <a16:creationId xmlns:a16="http://schemas.microsoft.com/office/drawing/2014/main" id="{93C7D4D2-231B-8048-A909-DE54E5EE7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107" y="3202038"/>
            <a:ext cx="2635343" cy="22069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B998C0C-C2ED-D985-4A0B-518D962BD0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8411" y="1601624"/>
            <a:ext cx="2683482" cy="2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3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51658" y="1077941"/>
            <a:ext cx="11350948" cy="5355587"/>
          </a:xfrm>
        </p:spPr>
        <p:txBody>
          <a:bodyPr/>
          <a:lstStyle/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pt-BR" sz="1800" kern="1000" dirty="0">
              <a:solidFill>
                <a:srgbClr val="595959"/>
              </a:solidFill>
              <a:effectLst/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Justificativa	</a:t>
            </a:r>
          </a:p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Justificativa	</a:t>
            </a:r>
          </a:p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Justificativa	</a:t>
            </a:r>
          </a:p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Justificativa	</a:t>
            </a:r>
          </a:p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Justificativa	</a:t>
            </a:r>
          </a:p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pt-BR" sz="1800" kern="1000" dirty="0">
              <a:solidFill>
                <a:srgbClr val="595959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595959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FF0000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14635" indent="-414635">
              <a:buAutoNum type="arabicPeriod"/>
            </a:pPr>
            <a:endParaRPr lang="pt-BR" sz="2539" dirty="0">
              <a:solidFill>
                <a:srgbClr val="253746"/>
              </a:solidFill>
            </a:endParaRPr>
          </a:p>
          <a:p>
            <a:pPr marL="414635" indent="-414635">
              <a:buAutoNum type="arabicPeriod" startAt="3"/>
            </a:pPr>
            <a:endParaRPr lang="pt-BR" sz="2539" dirty="0">
              <a:solidFill>
                <a:srgbClr val="253746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077701" cy="694392"/>
          </a:xfrm>
        </p:spPr>
        <p:txBody>
          <a:bodyPr/>
          <a:lstStyle/>
          <a:p>
            <a:r>
              <a:rPr lang="pt-BR" dirty="0"/>
              <a:t>Justificativas</a:t>
            </a:r>
          </a:p>
        </p:txBody>
      </p:sp>
    </p:spTree>
    <p:extLst>
      <p:ext uri="{BB962C8B-B14F-4D97-AF65-F5344CB8AC3E}">
        <p14:creationId xmlns:p14="http://schemas.microsoft.com/office/powerpoint/2010/main" val="114020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4" ma:contentTypeDescription="Crie um novo documento." ma:contentTypeScope="" ma:versionID="4837e8b0590f4bdf6c36e45dd83967a9">
  <xsd:schema xmlns:xsd="http://www.w3.org/2001/XMLSchema" xmlns:xs="http://www.w3.org/2001/XMLSchema" xmlns:p="http://schemas.microsoft.com/office/2006/metadata/properties" xmlns:ns2="8d73c667-0e32-466c-9097-a1f484c201cc" targetNamespace="http://schemas.microsoft.com/office/2006/metadata/properties" ma:root="true" ma:fieldsID="2b1d107c167b6255f3e6c6b90367b717" ns2:_="">
    <xsd:import namespace="8d73c667-0e32-466c-9097-a1f484c201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A63D9-D020-4140-8B2F-EC8E663DD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6D5030-9AA2-4901-9903-314081232E77}">
  <ds:schemaRefs>
    <ds:schemaRef ds:uri="http://www.w3.org/XML/1998/namespace"/>
    <ds:schemaRef ds:uri="http://schemas.microsoft.com/office/infopath/2007/PartnerControls"/>
    <ds:schemaRef ds:uri="8d73c667-0e32-466c-9097-a1f484c201cc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298</Words>
  <Application>Microsoft Macintosh PowerPoint</Application>
  <PresentationFormat>Widescreen</PresentationFormat>
  <Paragraphs>53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Barlow</vt:lpstr>
      <vt:lpstr>Calibri</vt:lpstr>
      <vt:lpstr>Cambria</vt:lpstr>
      <vt:lpstr>Exo 2</vt:lpstr>
      <vt:lpstr>Simplon Mono</vt:lpstr>
      <vt:lpstr>Verdana</vt:lpstr>
      <vt:lpstr>Wingdings</vt:lpstr>
      <vt:lpstr>Tema do Office</vt:lpstr>
      <vt:lpstr>PowerPoint Presentation</vt:lpstr>
      <vt:lpstr>Engenharia de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Gustavo Volpe</cp:lastModifiedBy>
  <cp:revision>68</cp:revision>
  <dcterms:created xsi:type="dcterms:W3CDTF">2021-08-25T19:26:40Z</dcterms:created>
  <dcterms:modified xsi:type="dcterms:W3CDTF">2022-09-22T21:03:13Z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