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58" r:id="rId6"/>
    <p:sldId id="960" r:id="rId7"/>
    <p:sldId id="961" r:id="rId8"/>
    <p:sldId id="962" r:id="rId9"/>
    <p:sldId id="978" r:id="rId10"/>
    <p:sldId id="979" r:id="rId11"/>
    <p:sldId id="967" r:id="rId12"/>
    <p:sldId id="969" r:id="rId13"/>
    <p:sldId id="970" r:id="rId14"/>
    <p:sldId id="977" r:id="rId15"/>
    <p:sldId id="976" r:id="rId16"/>
    <p:sldId id="974" r:id="rId17"/>
    <p:sldId id="973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4106F-7B2E-4ADF-31C0-25703A254197}" v="57" dt="2022-08-31T22:53:51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79" autoAdjust="0"/>
    <p:restoredTop sz="96101" autoAdjust="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3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55CDE-BD1A-BE69-14D1-A10E7703C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80736-C900-94C5-52B0-B03C7C7824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4424-4AFC-A5C4-29DB-BDE125B657C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AD0E44-056B-7348-9D22-DD89C98C459A}" type="slidenum">
              <a:t>6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AD43C-2379-D137-108B-020EBF8AE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A0B88-C70E-AE0C-5910-55518E618D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005D8-EF56-25AE-EEA2-F84BDC08266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1B8B9F-AE07-4142-B251-947B9A17D320}" type="slidenum">
              <a:t>7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24CB5613-5A22-4A98-883F-84E2CD22E0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5F166021-4E5A-88EF-4621-B573AAA5EF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172922-94CD-454D-8CA9-D156FC785CC3}" type="datetime1">
              <a:rPr lang="en-US"/>
              <a:pPr lvl="0"/>
              <a:t>9/9/22</a:t>
            </a:fld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D5D70CA-B313-AA82-9F56-4A6F837EE3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6CAFE-54DA-5E41-8702-F631FE07DBB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703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preven.org/02/2021/home-noticias/trabalho-e-renda/mercado-de-academias-deve-disparar-em-2021-e-202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genciabrasil.ebc.com.br/saude/noticia/2022-04/mais-da-metade-dos-brasileiros-estava-com-sobrepeso-em-2021#:~:text=Obesidade,que%20marcou%2021%2C55%25" TargetMode="External"/><Relationship Id="rId4" Type="http://schemas.openxmlformats.org/officeDocument/2006/relationships/hyperlink" Target="https://agenciabrasil.ebc.com.br/saude/noticia/2020-11/ibge-403-dos-adultos-sao-considerados-sedentarios-no-bras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Exemplo de como mostrar uma entrevista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3C3F310-DC7E-4372-BE34-E01B4FDCAAB2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0870AB2-AD20-4612-AA47-E288A8F7DC0D}"/>
              </a:ext>
            </a:extLst>
          </p:cNvPr>
          <p:cNvSpPr/>
          <p:nvPr/>
        </p:nvSpPr>
        <p:spPr>
          <a:xfrm>
            <a:off x="5116358" y="2112565"/>
            <a:ext cx="2407122" cy="9467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Alimentação ruim </a:t>
            </a:r>
            <a:r>
              <a:rPr lang="pt-BR" dirty="0">
                <a:solidFill>
                  <a:srgbClr val="ED145B"/>
                </a:solidFill>
              </a:rPr>
              <a:t>3x</a:t>
            </a:r>
            <a:endParaRPr lang="pt-BR" dirty="0"/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D7BA5D-F725-4290-A2C8-6D3A24791DF0}"/>
              </a:ext>
            </a:extLst>
          </p:cNvPr>
          <p:cNvSpPr/>
          <p:nvPr/>
        </p:nvSpPr>
        <p:spPr>
          <a:xfrm>
            <a:off x="8910319" y="1043663"/>
            <a:ext cx="2700391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Academia </a:t>
            </a:r>
            <a:r>
              <a:rPr lang="pt-BR" sz="2800" dirty="0">
                <a:solidFill>
                  <a:srgbClr val="ED145B"/>
                </a:solidFill>
              </a:rPr>
              <a:t>7x</a:t>
            </a:r>
            <a:endParaRPr lang="pt-BR" sz="2800" dirty="0"/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2CDBC4B-C60C-4A63-B911-8283B63C07DE}"/>
              </a:ext>
            </a:extLst>
          </p:cNvPr>
          <p:cNvSpPr/>
          <p:nvPr/>
        </p:nvSpPr>
        <p:spPr>
          <a:xfrm>
            <a:off x="581289" y="842627"/>
            <a:ext cx="3148230" cy="15269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Tempo  </a:t>
            </a:r>
            <a:r>
              <a:rPr lang="pt-BR" sz="3200" dirty="0">
                <a:solidFill>
                  <a:srgbClr val="ED145B"/>
                </a:solidFill>
              </a:rPr>
              <a:t>9x</a:t>
            </a:r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8F2FD4D4-BE19-46A6-9E84-77C3D9076CD7}"/>
              </a:ext>
            </a:extLst>
          </p:cNvPr>
          <p:cNvSpPr/>
          <p:nvPr/>
        </p:nvSpPr>
        <p:spPr>
          <a:xfrm>
            <a:off x="909330" y="4460952"/>
            <a:ext cx="3238850" cy="172313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Saúde </a:t>
            </a:r>
            <a:r>
              <a:rPr lang="pt-BR" sz="4000" dirty="0">
                <a:solidFill>
                  <a:srgbClr val="ED145B"/>
                </a:solidFill>
              </a:rPr>
              <a:t>12x</a:t>
            </a:r>
            <a:r>
              <a:rPr lang="pt-BR" sz="4000" dirty="0"/>
              <a:t> 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F01B3D0C-2E17-4A6E-AC31-369FC2361775}"/>
              </a:ext>
            </a:extLst>
          </p:cNvPr>
          <p:cNvSpPr/>
          <p:nvPr/>
        </p:nvSpPr>
        <p:spPr>
          <a:xfrm>
            <a:off x="8726436" y="4680609"/>
            <a:ext cx="2608282" cy="128382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Nunca </a:t>
            </a:r>
            <a:r>
              <a:rPr lang="pt-BR" sz="3200" dirty="0">
                <a:solidFill>
                  <a:srgbClr val="ED145B"/>
                </a:solidFill>
              </a:rPr>
              <a:t>4x</a:t>
            </a:r>
          </a:p>
        </p:txBody>
      </p:sp>
      <p:sp>
        <p:nvSpPr>
          <p:cNvPr id="2" name="Balão de Fala: Oval 10">
            <a:extLst>
              <a:ext uri="{FF2B5EF4-FFF2-40B4-BE49-F238E27FC236}">
                <a16:creationId xmlns:a16="http://schemas.microsoft.com/office/drawing/2014/main" id="{4B707822-BCC6-04E8-1B5D-F8B6CDE8B7A2}"/>
              </a:ext>
            </a:extLst>
          </p:cNvPr>
          <p:cNvSpPr/>
          <p:nvPr/>
        </p:nvSpPr>
        <p:spPr>
          <a:xfrm>
            <a:off x="5472586" y="3443552"/>
            <a:ext cx="1694666" cy="9467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Aprender </a:t>
            </a:r>
            <a:r>
              <a:rPr lang="pt-BR" dirty="0">
                <a:solidFill>
                  <a:srgbClr val="ED145B"/>
                </a:solidFill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229828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262" y="919734"/>
            <a:ext cx="11245933" cy="565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911D-6426-4274-1C60-A4B2AB44AE9D}"/>
              </a:ext>
            </a:extLst>
          </p:cNvPr>
          <p:cNvSpPr txBox="1"/>
          <p:nvPr/>
        </p:nvSpPr>
        <p:spPr>
          <a:xfrm>
            <a:off x="1654776" y="9315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Jonas Eduardo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330EA-8EF9-68C1-4BF6-F02CB37557B3}"/>
              </a:ext>
            </a:extLst>
          </p:cNvPr>
          <p:cNvSpPr txBox="1"/>
          <p:nvPr/>
        </p:nvSpPr>
        <p:spPr>
          <a:xfrm>
            <a:off x="4767784" y="9315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B8C69-EE11-E321-C56A-74153C25DF49}"/>
              </a:ext>
            </a:extLst>
          </p:cNvPr>
          <p:cNvSpPr txBox="1"/>
          <p:nvPr/>
        </p:nvSpPr>
        <p:spPr>
          <a:xfrm>
            <a:off x="4619501" y="163879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4D0A3-5A23-9533-8541-77ADBF4D952A}"/>
              </a:ext>
            </a:extLst>
          </p:cNvPr>
          <p:cNvSpPr txBox="1"/>
          <p:nvPr/>
        </p:nvSpPr>
        <p:spPr>
          <a:xfrm>
            <a:off x="748710" y="2056583"/>
            <a:ext cx="37572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Introvertido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Politica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Desabafos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“Voce anda muito ocupado”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“Voce deveria se alimentar melhor”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“Como voce é esforçado”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voce está acima do peso”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“Precisa cuidar da saude 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53ED4-733B-DA89-921D-8E78E8E47661}"/>
              </a:ext>
            </a:extLst>
          </p:cNvPr>
          <p:cNvSpPr txBox="1"/>
          <p:nvPr/>
        </p:nvSpPr>
        <p:spPr>
          <a:xfrm>
            <a:off x="858772" y="5526331"/>
            <a:ext cx="2398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ser mais valorizado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Não consegue ser produtivo o quanto deseja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B453F-F011-A26A-277F-4B7717D3731F}"/>
              </a:ext>
            </a:extLst>
          </p:cNvPr>
          <p:cNvSpPr txBox="1"/>
          <p:nvPr/>
        </p:nvSpPr>
        <p:spPr>
          <a:xfrm>
            <a:off x="3678865" y="1519455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Pressionado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Atarefado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do corpo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F6DC0-A255-5F96-1F39-C64B6C6588CF}"/>
              </a:ext>
            </a:extLst>
          </p:cNvPr>
          <p:cNvSpPr txBox="1"/>
          <p:nvPr/>
        </p:nvSpPr>
        <p:spPr>
          <a:xfrm>
            <a:off x="8744714" y="2462227"/>
            <a:ext cx="26125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Videos de animais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Noticias do mundo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Podcast sobre saúde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Cursos sobre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Masterchef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Instagram de treinos e nutrição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63E1F-06EC-A204-27E4-5E7947D29EA6}"/>
              </a:ext>
            </a:extLst>
          </p:cNvPr>
          <p:cNvSpPr txBox="1"/>
          <p:nvPr/>
        </p:nvSpPr>
        <p:spPr>
          <a:xfrm>
            <a:off x="2562546" y="4280041"/>
            <a:ext cx="260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Tarefas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Comentar sobre esportes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Trabalhar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9849B-E3F1-1A5C-2FC7-EC81916D79D1}"/>
              </a:ext>
            </a:extLst>
          </p:cNvPr>
          <p:cNvSpPr txBox="1"/>
          <p:nvPr/>
        </p:nvSpPr>
        <p:spPr>
          <a:xfrm>
            <a:off x="6187927" y="5219205"/>
            <a:ext cx="2315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organizar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Melhorar alimentação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um apoio na hora de realizar os treinos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086C-1969-04C4-48D2-46417F11DF91}"/>
              </a:ext>
            </a:extLst>
          </p:cNvPr>
          <p:cNvSpPr txBox="1"/>
          <p:nvPr/>
        </p:nvSpPr>
        <p:spPr>
          <a:xfrm>
            <a:off x="4806959" y="4124221"/>
            <a:ext cx="260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Ajuda os meus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“Queria muito emagrecer</a:t>
            </a:r>
            <a:r>
              <a:rPr lang="en-US" sz="14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DA475-CAD3-CE3B-3F82-2BC15E71FC10}"/>
              </a:ext>
            </a:extLst>
          </p:cNvPr>
          <p:cNvSpPr txBox="1"/>
          <p:nvPr/>
        </p:nvSpPr>
        <p:spPr>
          <a:xfrm>
            <a:off x="7102140" y="4036641"/>
            <a:ext cx="1998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“Não estou me sentido bem”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minha pressão está muito alta”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292FC-2C17-F7F7-F506-FBEC10FA337C}"/>
              </a:ext>
            </a:extLst>
          </p:cNvPr>
          <p:cNvSpPr txBox="1"/>
          <p:nvPr/>
        </p:nvSpPr>
        <p:spPr>
          <a:xfrm>
            <a:off x="6381552" y="1380613"/>
            <a:ext cx="2612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Dor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Inteligente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Otimista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Desconfortavel nas lojas de roupas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F6819-02B3-5474-3B5E-E76DCDCA511A}"/>
              </a:ext>
            </a:extLst>
          </p:cNvPr>
          <p:cNvSpPr txBox="1"/>
          <p:nvPr/>
        </p:nvSpPr>
        <p:spPr>
          <a:xfrm>
            <a:off x="8503615" y="5389924"/>
            <a:ext cx="231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Ter mais disposição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sentir mais atraente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DBB3A-F085-8829-6FE6-E76DCB3E3F7F}"/>
              </a:ext>
            </a:extLst>
          </p:cNvPr>
          <p:cNvSpPr txBox="1"/>
          <p:nvPr/>
        </p:nvSpPr>
        <p:spPr>
          <a:xfrm>
            <a:off x="3568716" y="5485359"/>
            <a:ext cx="239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de ir em lugares publicos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Saúde comprometida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77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(Treino em casa)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PRÉ REQUISITO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20373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Entrar na loja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Pesquisar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Baixar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Abrir o app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388728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97096" y="3842749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474005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127057" y="508207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80374" y="588835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74005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4557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CADASTRO 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748713" y="998484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REALIZAR TREINO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14412" y="3846048"/>
            <a:ext cx="914400" cy="914400"/>
          </a:xfrm>
          <a:prstGeom prst="rect">
            <a:avLst/>
          </a:prstGeom>
        </p:spPr>
      </p:pic>
      <p:pic>
        <p:nvPicPr>
          <p:cNvPr id="3" name="Gráfico 78" descr="Rosto neutro sem preenchimento ">
            <a:extLst>
              <a:ext uri="{FF2B5EF4-FFF2-40B4-BE49-F238E27FC236}">
                <a16:creationId xmlns:a16="http://schemas.microsoft.com/office/drawing/2014/main" id="{D429DC69-D79F-77CE-FA27-44BCC39CC2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561" y="3858913"/>
            <a:ext cx="914400" cy="914400"/>
          </a:xfrm>
          <a:prstGeom prst="rect">
            <a:avLst/>
          </a:prstGeom>
        </p:spPr>
      </p:pic>
      <p:pic>
        <p:nvPicPr>
          <p:cNvPr id="5" name="Gráfico 78" descr="Rosto neutro sem preenchimento ">
            <a:extLst>
              <a:ext uri="{FF2B5EF4-FFF2-40B4-BE49-F238E27FC236}">
                <a16:creationId xmlns:a16="http://schemas.microsoft.com/office/drawing/2014/main" id="{ECFF7CB7-58FE-B2DF-6BFD-CDFD719584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497728" y="2111028"/>
            <a:ext cx="914400" cy="914400"/>
          </a:xfrm>
          <a:prstGeom prst="rect">
            <a:avLst/>
          </a:prstGeom>
        </p:spPr>
      </p:pic>
      <p:pic>
        <p:nvPicPr>
          <p:cNvPr id="7" name="Gráfico 78" descr="Rosto neutro sem preenchimento ">
            <a:extLst>
              <a:ext uri="{FF2B5EF4-FFF2-40B4-BE49-F238E27FC236}">
                <a16:creationId xmlns:a16="http://schemas.microsoft.com/office/drawing/2014/main" id="{9DCF991D-14E3-2288-66B2-470D098235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50128" y="2263428"/>
            <a:ext cx="914400" cy="914400"/>
          </a:xfrm>
          <a:prstGeom prst="rect">
            <a:avLst/>
          </a:prstGeom>
        </p:spPr>
      </p:pic>
      <p:sp>
        <p:nvSpPr>
          <p:cNvPr id="8" name="Retângulo 44">
            <a:extLst>
              <a:ext uri="{FF2B5EF4-FFF2-40B4-BE49-F238E27FC236}">
                <a16:creationId xmlns:a16="http://schemas.microsoft.com/office/drawing/2014/main" id="{3B764B70-E002-D6A2-9E4B-C9E26DA2A40C}"/>
              </a:ext>
            </a:extLst>
          </p:cNvPr>
          <p:cNvSpPr/>
          <p:nvPr/>
        </p:nvSpPr>
        <p:spPr>
          <a:xfrm>
            <a:off x="5091951" y="1800541"/>
            <a:ext cx="2496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 gênero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musculo focal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Qual a sua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Quantas flexões/dia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Nível de atividade física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Frequência de treinos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Peso e altura</a:t>
            </a:r>
          </a:p>
        </p:txBody>
      </p:sp>
      <p:sp>
        <p:nvSpPr>
          <p:cNvPr id="10" name="Seta: Pentágono 56">
            <a:extLst>
              <a:ext uri="{FF2B5EF4-FFF2-40B4-BE49-F238E27FC236}">
                <a16:creationId xmlns:a16="http://schemas.microsoft.com/office/drawing/2014/main" id="{B8D84E1B-5C00-51B8-6CAC-C572B3F2F9B1}"/>
              </a:ext>
            </a:extLst>
          </p:cNvPr>
          <p:cNvSpPr/>
          <p:nvPr/>
        </p:nvSpPr>
        <p:spPr>
          <a:xfrm>
            <a:off x="7447047" y="990380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SELECIONAR TREINO</a:t>
            </a:r>
          </a:p>
        </p:txBody>
      </p:sp>
      <p:sp>
        <p:nvSpPr>
          <p:cNvPr id="13" name="Retângulo 44">
            <a:extLst>
              <a:ext uri="{FF2B5EF4-FFF2-40B4-BE49-F238E27FC236}">
                <a16:creationId xmlns:a16="http://schemas.microsoft.com/office/drawing/2014/main" id="{004B4780-9AA7-60B4-85EE-B2A6B99233B6}"/>
              </a:ext>
            </a:extLst>
          </p:cNvPr>
          <p:cNvSpPr/>
          <p:nvPr/>
        </p:nvSpPr>
        <p:spPr>
          <a:xfrm>
            <a:off x="7552937" y="1845068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Gerar treino para o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Selecionar entre começar o treino ou ir para o catalogo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4" name="Retângulo 44">
            <a:extLst>
              <a:ext uri="{FF2B5EF4-FFF2-40B4-BE49-F238E27FC236}">
                <a16:creationId xmlns:a16="http://schemas.microsoft.com/office/drawing/2014/main" id="{8A7E3504-9129-548F-620D-671E871CF5F9}"/>
              </a:ext>
            </a:extLst>
          </p:cNvPr>
          <p:cNvSpPr/>
          <p:nvPr/>
        </p:nvSpPr>
        <p:spPr>
          <a:xfrm>
            <a:off x="9822959" y="1845068"/>
            <a:ext cx="23690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todos os exercícios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Opção de ajuste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Começa o treino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execução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Passar exercício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Finalizar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5" name="Retângulo 51">
            <a:extLst>
              <a:ext uri="{FF2B5EF4-FFF2-40B4-BE49-F238E27FC236}">
                <a16:creationId xmlns:a16="http://schemas.microsoft.com/office/drawing/2014/main" id="{D570B9E0-08F9-EE1F-B5B4-0AB1B2C46B74}"/>
              </a:ext>
            </a:extLst>
          </p:cNvPr>
          <p:cNvSpPr/>
          <p:nvPr/>
        </p:nvSpPr>
        <p:spPr>
          <a:xfrm>
            <a:off x="5253992" y="5081633"/>
            <a:ext cx="2037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</p:txBody>
      </p:sp>
      <p:sp>
        <p:nvSpPr>
          <p:cNvPr id="16" name="Retângulo 51">
            <a:extLst>
              <a:ext uri="{FF2B5EF4-FFF2-40B4-BE49-F238E27FC236}">
                <a16:creationId xmlns:a16="http://schemas.microsoft.com/office/drawing/2014/main" id="{6D980614-7F33-5CA8-4723-AC612BDEA6AE}"/>
              </a:ext>
            </a:extLst>
          </p:cNvPr>
          <p:cNvSpPr/>
          <p:nvPr/>
        </p:nvSpPr>
        <p:spPr>
          <a:xfrm>
            <a:off x="7912753" y="5081633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pic>
        <p:nvPicPr>
          <p:cNvPr id="17" name="Gráfico 79" descr="Rosto triste sem preenchimento ">
            <a:extLst>
              <a:ext uri="{FF2B5EF4-FFF2-40B4-BE49-F238E27FC236}">
                <a16:creationId xmlns:a16="http://schemas.microsoft.com/office/drawing/2014/main" id="{E6A0C493-7E9F-A36B-A902-273C7CDB41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0398" y="3852493"/>
            <a:ext cx="914400" cy="914400"/>
          </a:xfrm>
          <a:prstGeom prst="rect">
            <a:avLst/>
          </a:prstGeom>
        </p:spPr>
      </p:pic>
      <p:sp>
        <p:nvSpPr>
          <p:cNvPr id="18" name="Retângulo 51">
            <a:extLst>
              <a:ext uri="{FF2B5EF4-FFF2-40B4-BE49-F238E27FC236}">
                <a16:creationId xmlns:a16="http://schemas.microsoft.com/office/drawing/2014/main" id="{C8EC9BA8-5C83-6559-806E-EF3535AF374D}"/>
              </a:ext>
            </a:extLst>
          </p:cNvPr>
          <p:cNvSpPr/>
          <p:nvPr/>
        </p:nvSpPr>
        <p:spPr>
          <a:xfrm>
            <a:off x="5253990" y="6173153"/>
            <a:ext cx="2860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Diminuir quantidade de informações solicitadas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pic>
        <p:nvPicPr>
          <p:cNvPr id="19" name="Gráfico 80" descr="Rosto sorrindo sem preenchimento ">
            <a:extLst>
              <a:ext uri="{FF2B5EF4-FFF2-40B4-BE49-F238E27FC236}">
                <a16:creationId xmlns:a16="http://schemas.microsoft.com/office/drawing/2014/main" id="{EC288CE8-D3F3-DEE3-4C63-13F9BDBC5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71226" y="3887281"/>
            <a:ext cx="914400" cy="914400"/>
          </a:xfrm>
          <a:prstGeom prst="rect">
            <a:avLst/>
          </a:prstGeom>
        </p:spPr>
      </p:pic>
      <p:sp>
        <p:nvSpPr>
          <p:cNvPr id="20" name="Retângulo 51">
            <a:extLst>
              <a:ext uri="{FF2B5EF4-FFF2-40B4-BE49-F238E27FC236}">
                <a16:creationId xmlns:a16="http://schemas.microsoft.com/office/drawing/2014/main" id="{1BE8CB8F-9EB6-BB26-6774-484D0C18F59C}"/>
              </a:ext>
            </a:extLst>
          </p:cNvPr>
          <p:cNvSpPr/>
          <p:nvPr/>
        </p:nvSpPr>
        <p:spPr>
          <a:xfrm>
            <a:off x="9933254" y="497395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Satisfeito</a:t>
            </a:r>
          </a:p>
        </p:txBody>
      </p:sp>
    </p:spTree>
    <p:extLst>
      <p:ext uri="{BB962C8B-B14F-4D97-AF65-F5344CB8AC3E}">
        <p14:creationId xmlns:p14="http://schemas.microsoft.com/office/powerpoint/2010/main" val="412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Tecnonutri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3654425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ASSISTENTE VIRTUAL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542918" y="1792903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Aceitar termos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Quer receber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Pergunta o 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latin typeface="Exo 2" panose="00000500000000000000" pitchFamily="50" charset="0"/>
              </a:rPr>
              <a:t>Genero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Peso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477143" y="3920703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4022154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477143" y="492914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590159" y="5904488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92914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0448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2606167" y="6260134"/>
            <a:ext cx="4394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Diminuir a quantidade de perguntas para o usuário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051510" y="985932"/>
            <a:ext cx="4175290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CATALOGO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4600" y="3998196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4" name="Retângulo 44">
            <a:extLst>
              <a:ext uri="{FF2B5EF4-FFF2-40B4-BE49-F238E27FC236}">
                <a16:creationId xmlns:a16="http://schemas.microsoft.com/office/drawing/2014/main" id="{3CFBA969-AE05-AAD3-9785-D9D5D1608D0B}"/>
              </a:ext>
            </a:extLst>
          </p:cNvPr>
          <p:cNvSpPr/>
          <p:nvPr/>
        </p:nvSpPr>
        <p:spPr>
          <a:xfrm>
            <a:off x="4438224" y="1768771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</p:txBody>
      </p:sp>
      <p:sp>
        <p:nvSpPr>
          <p:cNvPr id="5" name="Retângulo 55">
            <a:extLst>
              <a:ext uri="{FF2B5EF4-FFF2-40B4-BE49-F238E27FC236}">
                <a16:creationId xmlns:a16="http://schemas.microsoft.com/office/drawing/2014/main" id="{B201C744-F19E-6C25-0351-3779A69BE387}"/>
              </a:ext>
            </a:extLst>
          </p:cNvPr>
          <p:cNvSpPr/>
          <p:nvPr/>
        </p:nvSpPr>
        <p:spPr>
          <a:xfrm>
            <a:off x="2581355" y="528479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Muito Grande</a:t>
            </a:r>
          </a:p>
        </p:txBody>
      </p:sp>
      <p:sp>
        <p:nvSpPr>
          <p:cNvPr id="7" name="Retângulo 44">
            <a:extLst>
              <a:ext uri="{FF2B5EF4-FFF2-40B4-BE49-F238E27FC236}">
                <a16:creationId xmlns:a16="http://schemas.microsoft.com/office/drawing/2014/main" id="{5B891835-5B9B-87B7-283E-BE944701CC98}"/>
              </a:ext>
            </a:extLst>
          </p:cNvPr>
          <p:cNvSpPr/>
          <p:nvPr/>
        </p:nvSpPr>
        <p:spPr>
          <a:xfrm>
            <a:off x="7905104" y="185021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Selecionar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Começou 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Ver vídeo da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o que comeu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Substitui alimento</a:t>
            </a:r>
          </a:p>
        </p:txBody>
      </p:sp>
      <p:pic>
        <p:nvPicPr>
          <p:cNvPr id="8" name="Gráfico 79" descr="Rosto triste sem preenchimento ">
            <a:extLst>
              <a:ext uri="{FF2B5EF4-FFF2-40B4-BE49-F238E27FC236}">
                <a16:creationId xmlns:a16="http://schemas.microsoft.com/office/drawing/2014/main" id="{9CE67850-A93E-71AA-3D82-983FEDD35C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6579" y="3937253"/>
            <a:ext cx="914400" cy="914400"/>
          </a:xfrm>
          <a:prstGeom prst="rect">
            <a:avLst/>
          </a:prstGeom>
        </p:spPr>
      </p:pic>
      <p:sp>
        <p:nvSpPr>
          <p:cNvPr id="9" name="Retângulo 55">
            <a:extLst>
              <a:ext uri="{FF2B5EF4-FFF2-40B4-BE49-F238E27FC236}">
                <a16:creationId xmlns:a16="http://schemas.microsoft.com/office/drawing/2014/main" id="{EA338171-6642-2C65-DC23-2044E466160D}"/>
              </a:ext>
            </a:extLst>
          </p:cNvPr>
          <p:cNvSpPr/>
          <p:nvPr/>
        </p:nvSpPr>
        <p:spPr>
          <a:xfrm>
            <a:off x="7905104" y="516357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</p:txBody>
      </p:sp>
      <p:sp>
        <p:nvSpPr>
          <p:cNvPr id="10" name="Retângulo 55">
            <a:extLst>
              <a:ext uri="{FF2B5EF4-FFF2-40B4-BE49-F238E27FC236}">
                <a16:creationId xmlns:a16="http://schemas.microsoft.com/office/drawing/2014/main" id="{644D95A1-4052-3485-027B-A54994DB0A3D}"/>
              </a:ext>
            </a:extLst>
          </p:cNvPr>
          <p:cNvSpPr/>
          <p:nvPr/>
        </p:nvSpPr>
        <p:spPr>
          <a:xfrm>
            <a:off x="7905103" y="6131502"/>
            <a:ext cx="3126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Trazer um design mais minimalista e descrição objetiva </a:t>
            </a:r>
          </a:p>
        </p:txBody>
      </p:sp>
    </p:spTree>
    <p:extLst>
      <p:ext uri="{BB962C8B-B14F-4D97-AF65-F5344CB8AC3E}">
        <p14:creationId xmlns:p14="http://schemas.microsoft.com/office/powerpoint/2010/main" val="192315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para o grupo)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29843"/>
            <a:ext cx="10273806" cy="51526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latin typeface="+mj-lt"/>
              </a:rPr>
              <a:t>Befit</a:t>
            </a:r>
            <a:endParaRPr lang="pt-BR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01212101 - GUSTAVO VOLPE SANTOS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01212156 - GUSTAVO COSTA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01212157 - MATHEUS PEQUENO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01212138 - PEDRO TRESMONDI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01212124 - VICTOR AFONSO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01212094 - WESLEY MONTEIRO</a:t>
            </a:r>
            <a:endParaRPr lang="pt-BR" dirty="0"/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negócio (área) do projeto?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Saúde e bem estar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 para conhecer e/ou faça uma OBSERVAÇÃO EM CAMPO (virtual).  </a:t>
            </a:r>
          </a:p>
          <a:p>
            <a:pPr lvl="1"/>
            <a:r>
              <a:rPr lang="pt-BR" dirty="0" err="1">
                <a:latin typeface="+mj-lt"/>
              </a:rPr>
              <a:t>Tecnonutri</a:t>
            </a:r>
            <a:r>
              <a:rPr lang="pt-BR" dirty="0">
                <a:latin typeface="+mj-lt"/>
              </a:rPr>
              <a:t> e Treino em casa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endParaRPr lang="pt-BR" dirty="0">
              <a:latin typeface="+mj-lt"/>
            </a:endParaRPr>
          </a:p>
          <a:p>
            <a:r>
              <a:rPr lang="pt-BR" sz="1600" dirty="0"/>
              <a:t>FONTES: </a:t>
            </a:r>
          </a:p>
          <a:p>
            <a:r>
              <a:rPr lang="en-BR" sz="16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https://revistapreven.org/02/2021/home-noticias/trabalho-e-renda/mercado-de-academias-deve-disparar-em-2021-e-2022/</a:t>
            </a:r>
            <a:r>
              <a:rPr lang="en-BR" sz="1600" dirty="0"/>
              <a:t> </a:t>
            </a:r>
          </a:p>
          <a:p>
            <a:r>
              <a:rPr lang="pt-BR" sz="16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https://agenciabrasil.ebc.com.br/saude/noticia/2020-11/ibge-403-dos-adultos-sao-considerados-sedentarios-no-brasil</a:t>
            </a:r>
            <a:r>
              <a:rPr lang="en-BR" sz="1600" dirty="0"/>
              <a:t> </a:t>
            </a:r>
          </a:p>
          <a:p>
            <a:r>
              <a:rPr lang="pt-BR" sz="1600" dirty="0"/>
              <a:t>https://</a:t>
            </a:r>
            <a:r>
              <a:rPr lang="pt-BR" sz="1600" dirty="0" err="1"/>
              <a:t>ciclovivo.com.br</a:t>
            </a:r>
            <a:r>
              <a:rPr lang="pt-BR" sz="1600" dirty="0"/>
              <a:t>/vida-</a:t>
            </a:r>
            <a:r>
              <a:rPr lang="pt-BR" sz="1600" dirty="0" err="1"/>
              <a:t>sustentavel</a:t>
            </a:r>
            <a:r>
              <a:rPr lang="pt-BR" sz="1600" dirty="0"/>
              <a:t>/</a:t>
            </a:r>
            <a:r>
              <a:rPr lang="pt-BR" sz="1600" dirty="0" err="1"/>
              <a:t>equilibrio</a:t>
            </a:r>
            <a:r>
              <a:rPr lang="pt-BR" sz="1600" dirty="0"/>
              <a:t>/procura-por-nutricionista-cresceu-330-entre-janeiro-e-maio-de-2021</a:t>
            </a:r>
          </a:p>
          <a:p>
            <a:r>
              <a:rPr lang="pt-BR" sz="16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https://agenciabrasil.ebc.com.br/saude/noticia/2022-04/mais-da-metade-dos-brasileiros-estava-com-sobrepeso-em-2021#:~:text=Obesidade,que%20marcou%2021%2C55%25</a:t>
            </a:r>
            <a:endParaRPr lang="pt-BR" sz="1600" u="sng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endParaRPr lang="en-BR" dirty="0"/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2D84255-2DA0-FD09-582E-1CDDCD1E74EB}"/>
              </a:ext>
            </a:extLst>
          </p:cNvPr>
          <p:cNvSpPr/>
          <p:nvPr/>
        </p:nvSpPr>
        <p:spPr>
          <a:xfrm>
            <a:off x="0" y="0"/>
            <a:ext cx="12173078" cy="6838724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55" baseline="0">
                <a:solidFill>
                  <a:srgbClr val="FFFFFF"/>
                </a:solidFill>
                <a:uFillTx/>
                <a:latin typeface="Calibri"/>
              </a:rPr>
              <a:t>Apresentação</a:t>
            </a:r>
            <a:r>
              <a:rPr lang="pt-BR" sz="1800" b="0" i="0" u="none" strike="noStrike" kern="1200" cap="none" spc="75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60" baseline="0">
                <a:solidFill>
                  <a:srgbClr val="FFFFFF"/>
                </a:solidFill>
                <a:uFillTx/>
                <a:latin typeface="Calibri"/>
              </a:rPr>
              <a:t>da</a:t>
            </a:r>
            <a:r>
              <a:rPr lang="pt-BR" sz="1800" b="0" i="0" u="none" strike="noStrike" kern="1200" cap="none" spc="8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35" baseline="0">
                <a:solidFill>
                  <a:srgbClr val="FFFFFF"/>
                </a:solidFill>
                <a:uFillTx/>
                <a:latin typeface="Calibri"/>
              </a:rPr>
              <a:t>persona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2D030BC8-C823-2772-637A-9C3132E56B25}"/>
              </a:ext>
            </a:extLst>
          </p:cNvPr>
          <p:cNvSpPr txBox="1"/>
          <p:nvPr/>
        </p:nvSpPr>
        <p:spPr>
          <a:xfrm>
            <a:off x="2742102" y="339763"/>
            <a:ext cx="4001350" cy="20031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“</a:t>
            </a: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Gostaria de começar a fazer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academia, mas não tenho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conhecimento prévio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sobre o munda musculação e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também quero saber os primeiros </a:t>
            </a:r>
          </a:p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passos e por onde começar</a:t>
            </a:r>
            <a:r>
              <a:rPr lang="pt-BR" sz="2000" b="0" i="1" u="none" strike="noStrike" kern="1200" cap="none" spc="-5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”</a:t>
            </a:r>
            <a:endParaRPr lang="pt-BR" sz="2000" b="0" i="1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mbria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88FA9C67-4944-F2C8-BDE6-4B977759EB30}"/>
              </a:ext>
            </a:extLst>
          </p:cNvPr>
          <p:cNvSpPr txBox="1"/>
          <p:nvPr/>
        </p:nvSpPr>
        <p:spPr>
          <a:xfrm>
            <a:off x="2939146" y="2482970"/>
            <a:ext cx="2996324" cy="697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Jonas Eduardo</a:t>
            </a:r>
            <a:r>
              <a:rPr lang="pt-BR" sz="1800" b="0" i="0" u="none" strike="noStrike" kern="1200" cap="none" spc="-15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,</a:t>
            </a:r>
            <a:r>
              <a:rPr lang="pt-BR" sz="1800" b="0" i="0" u="none" strike="noStrike" kern="1200" cap="none" spc="8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 </a:t>
            </a:r>
            <a:r>
              <a:rPr lang="pt-BR" sz="1800" b="0" i="0" u="none" strike="noStrike" kern="1200" cap="none" spc="-6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24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1" u="none" strike="noStrike" kern="1200" cap="none" spc="-40" baseline="0"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</a:rPr>
              <a:t>Desenvolvedor pleno back-end</a:t>
            </a:r>
            <a:endParaRPr lang="pt-BR" sz="1800" b="0" i="1" u="none" strike="noStrike" kern="1200" cap="none" spc="-55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</p:txBody>
      </p:sp>
      <p:pic>
        <p:nvPicPr>
          <p:cNvPr id="5" name="Picture 2" descr="Roupas sociais para homens gordos - Tem Meu Tamanho">
            <a:extLst>
              <a:ext uri="{FF2B5EF4-FFF2-40B4-BE49-F238E27FC236}">
                <a16:creationId xmlns:a16="http://schemas.microsoft.com/office/drawing/2014/main" id="{1A92C3EE-8698-4981-F859-2A654A41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0" y="803556"/>
            <a:ext cx="1886635" cy="235830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67ADD75B-5FBC-B9F1-3E21-09EF303D7A5F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0" y="3419362"/>
            <a:ext cx="12173078" cy="0"/>
          </a:xfrm>
          <a:prstGeom prst="straightConnector1">
            <a:avLst/>
          </a:prstGeom>
          <a:noFill/>
          <a:ln w="38103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9AEF8A58-232B-0B1D-DA57-92D302C69A72}"/>
              </a:ext>
            </a:extLst>
          </p:cNvPr>
          <p:cNvCxnSpPr/>
          <p:nvPr/>
        </p:nvCxnSpPr>
        <p:spPr>
          <a:xfrm flipV="1">
            <a:off x="6687235" y="11018"/>
            <a:ext cx="0" cy="342900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/>
          </a:ln>
        </p:spPr>
      </p:cxnSp>
      <p:sp>
        <p:nvSpPr>
          <p:cNvPr id="8" name="TextBox 24">
            <a:extLst>
              <a:ext uri="{FF2B5EF4-FFF2-40B4-BE49-F238E27FC236}">
                <a16:creationId xmlns:a16="http://schemas.microsoft.com/office/drawing/2014/main" id="{6D59C576-8C0F-3628-9011-214BECCCBB53}"/>
              </a:ext>
            </a:extLst>
          </p:cNvPr>
          <p:cNvSpPr txBox="1"/>
          <p:nvPr/>
        </p:nvSpPr>
        <p:spPr>
          <a:xfrm>
            <a:off x="185632" y="207486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Apresentação da persona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34BCC5F0-375F-39C2-AFB1-1FB0DD26C00D}"/>
              </a:ext>
            </a:extLst>
          </p:cNvPr>
          <p:cNvSpPr txBox="1"/>
          <p:nvPr/>
        </p:nvSpPr>
        <p:spPr>
          <a:xfrm>
            <a:off x="7161717" y="553925"/>
            <a:ext cx="4649303" cy="245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Introvertido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Gosta de sair com os amigos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Sedentário;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Sabe lidar com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mbria"/>
                <a:cs typeface="Calibri"/>
              </a:rPr>
              <a:t> pessoas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Sabe lidar com críticas;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;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Gosta de cuidar da aparência;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6ADF60C2-9A7C-2861-231C-1F952ED039EB}"/>
              </a:ext>
            </a:extLst>
          </p:cNvPr>
          <p:cNvSpPr txBox="1"/>
          <p:nvPr/>
        </p:nvSpPr>
        <p:spPr>
          <a:xfrm>
            <a:off x="8180030" y="170489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Definição da persona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BDF127AD-8429-E982-50C0-C9D4EF27085D}"/>
              </a:ext>
            </a:extLst>
          </p:cNvPr>
          <p:cNvSpPr txBox="1"/>
          <p:nvPr/>
        </p:nvSpPr>
        <p:spPr>
          <a:xfrm>
            <a:off x="7634014" y="4369067"/>
            <a:ext cx="4049831" cy="584777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Dores e necessidade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320C501E-7FA7-4094-122B-1235DB58C5BF}"/>
              </a:ext>
            </a:extLst>
          </p:cNvPr>
          <p:cNvSpPr txBox="1"/>
          <p:nvPr/>
        </p:nvSpPr>
        <p:spPr>
          <a:xfrm>
            <a:off x="179002" y="3639302"/>
            <a:ext cx="7770214" cy="2954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saber como e por onde começar no mundo da musculação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saber como se alimentar melhor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Não tem experiencia previa com exercício físico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ter dicas de como ter uma rotina mais produtiva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ser mais saudável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Não sabe como executar alguns exercícios de musculação de forma correta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Quer comer melhor e não fazer dietas extremas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85A652B-59E4-B259-4D8E-9F5654E9D09F}"/>
              </a:ext>
            </a:extLst>
          </p:cNvPr>
          <p:cNvSpPr/>
          <p:nvPr/>
        </p:nvSpPr>
        <p:spPr>
          <a:xfrm>
            <a:off x="0" y="0"/>
            <a:ext cx="12173078" cy="6838724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55" baseline="0">
                <a:solidFill>
                  <a:srgbClr val="FFFFFF"/>
                </a:solidFill>
                <a:uFillTx/>
                <a:latin typeface="Calibri"/>
              </a:rPr>
              <a:t>Apresentação</a:t>
            </a:r>
            <a:r>
              <a:rPr lang="pt-BR" sz="1800" b="0" i="0" u="none" strike="noStrike" kern="1200" cap="none" spc="75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60" baseline="0">
                <a:solidFill>
                  <a:srgbClr val="FFFFFF"/>
                </a:solidFill>
                <a:uFillTx/>
                <a:latin typeface="Calibri"/>
              </a:rPr>
              <a:t>da</a:t>
            </a:r>
            <a:r>
              <a:rPr lang="pt-BR" sz="1800" b="0" i="0" u="none" strike="noStrike" kern="1200" cap="none" spc="8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pt-BR" sz="1800" b="0" i="0" u="none" strike="noStrike" kern="1200" cap="none" spc="35" baseline="0">
                <a:solidFill>
                  <a:srgbClr val="FFFFFF"/>
                </a:solidFill>
                <a:uFillTx/>
                <a:latin typeface="Calibri"/>
              </a:rPr>
              <a:t>personaf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A93321A-B724-66A0-541E-025318CA34A3}"/>
              </a:ext>
            </a:extLst>
          </p:cNvPr>
          <p:cNvSpPr txBox="1"/>
          <p:nvPr/>
        </p:nvSpPr>
        <p:spPr>
          <a:xfrm>
            <a:off x="2742102" y="631813"/>
            <a:ext cx="3597816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5084" lvl="0" indent="0" algn="just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“</a:t>
            </a:r>
            <a:r>
              <a:rPr lang="pt-BR" sz="2000" b="0" i="1" u="none" strike="noStrike" kern="1200" cap="none" spc="-30" baseline="0">
                <a:solidFill>
                  <a:srgbClr val="000000"/>
                </a:solidFill>
                <a:uFillTx/>
                <a:latin typeface="Arial" pitchFamily="34"/>
                <a:ea typeface="Calibri"/>
                <a:cs typeface="Arial" pitchFamily="34"/>
              </a:rPr>
              <a:t>Gostaria que meus alunos tivessem conhecimento prévio sobre o mundo da musculação para poder instruí-los de forma mais produtiva e fácil</a:t>
            </a:r>
            <a:r>
              <a:rPr lang="pt-BR" sz="2000" b="0" i="1" u="none" strike="noStrike" kern="1200" cap="none" spc="-50" baseline="0">
                <a:solidFill>
                  <a:srgbClr val="000000"/>
                </a:solidFill>
                <a:uFillTx/>
                <a:latin typeface="Calibri"/>
                <a:ea typeface="Calibri"/>
                <a:cs typeface="Cambria"/>
              </a:rPr>
              <a:t>”</a:t>
            </a:r>
            <a:endParaRPr lang="pt-BR" sz="2000" b="0" i="1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mbria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08B75A91-05E3-0C81-F76F-028F8432F9E5}"/>
              </a:ext>
            </a:extLst>
          </p:cNvPr>
          <p:cNvSpPr txBox="1"/>
          <p:nvPr/>
        </p:nvSpPr>
        <p:spPr>
          <a:xfrm>
            <a:off x="2939146" y="2482970"/>
            <a:ext cx="2996324" cy="697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Sergio</a:t>
            </a:r>
            <a:r>
              <a:rPr lang="pt-BR" sz="1800" b="0" i="0" u="none" strike="noStrike" kern="1200" cap="none" spc="-15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,</a:t>
            </a:r>
            <a:r>
              <a:rPr lang="pt-BR" sz="1800" b="0" i="0" u="none" strike="noStrike" kern="1200" cap="none" spc="8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 </a:t>
            </a:r>
            <a:r>
              <a:rPr lang="pt-BR" sz="1800" b="0" i="0" u="none" strike="noStrike" kern="1200" cap="none" spc="-60" baseline="0">
                <a:solidFill>
                  <a:srgbClr val="000000"/>
                </a:solidFill>
                <a:uFillTx/>
                <a:latin typeface="Cambria"/>
                <a:cs typeface="Cambria"/>
              </a:rPr>
              <a:t>30</a:t>
            </a: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1" u="none" strike="noStrike" kern="1200" cap="none" spc="-40" baseline="0">
                <a:solidFill>
                  <a:srgbClr val="000000"/>
                </a:solidFill>
                <a:uFillTx/>
                <a:latin typeface="Cambria"/>
                <a:ea typeface="Cambria"/>
                <a:cs typeface="Cambria"/>
              </a:rPr>
              <a:t>Prof. Ed física </a:t>
            </a:r>
            <a:endParaRPr lang="pt-BR" sz="1800" b="0" i="1" u="none" strike="noStrike" kern="1200" cap="none" spc="-55" baseline="0">
              <a:solidFill>
                <a:srgbClr val="000000"/>
              </a:solidFill>
              <a:uFillTx/>
              <a:latin typeface="Cambria"/>
              <a:ea typeface="Cambria"/>
              <a:cs typeface="Cambria"/>
            </a:endParaRP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EAA0C8EC-2CCC-B584-4830-DA10C08121C3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0" y="3419362"/>
            <a:ext cx="12173078" cy="0"/>
          </a:xfrm>
          <a:prstGeom prst="straightConnector1">
            <a:avLst/>
          </a:prstGeom>
          <a:noFill/>
          <a:ln w="38103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3117FFFD-C256-942B-5D37-C7069AED5006}"/>
              </a:ext>
            </a:extLst>
          </p:cNvPr>
          <p:cNvCxnSpPr/>
          <p:nvPr/>
        </p:nvCxnSpPr>
        <p:spPr>
          <a:xfrm flipV="1">
            <a:off x="6687235" y="11018"/>
            <a:ext cx="0" cy="342900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/>
          </a:ln>
        </p:spPr>
      </p:cxnSp>
      <p:sp>
        <p:nvSpPr>
          <p:cNvPr id="7" name="TextBox 24">
            <a:extLst>
              <a:ext uri="{FF2B5EF4-FFF2-40B4-BE49-F238E27FC236}">
                <a16:creationId xmlns:a16="http://schemas.microsoft.com/office/drawing/2014/main" id="{373F0C24-7454-E6C9-2A19-2F5CA863BCF0}"/>
              </a:ext>
            </a:extLst>
          </p:cNvPr>
          <p:cNvSpPr txBox="1"/>
          <p:nvPr/>
        </p:nvSpPr>
        <p:spPr>
          <a:xfrm>
            <a:off x="185632" y="207486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Apresentação da persona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0C2FD7BC-3ED4-DDEF-B77C-EFD82FF9143D}"/>
              </a:ext>
            </a:extLst>
          </p:cNvPr>
          <p:cNvSpPr txBox="1"/>
          <p:nvPr/>
        </p:nvSpPr>
        <p:spPr>
          <a:xfrm>
            <a:off x="7034552" y="747814"/>
            <a:ext cx="4649303" cy="20415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Extrovertido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Gosta de sair com os amigos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Mantem uma rotina saudável;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</a:endParaRP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Sabe lidar com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mbria"/>
                <a:cs typeface="Calibri"/>
              </a:rPr>
              <a:t> pessoas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; 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 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mbria"/>
                <a:ea typeface="Cambria"/>
              </a:rPr>
              <a:t>Organizado;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mbria"/>
              <a:ea typeface="Cambria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CA8714C-E931-5BCB-85F6-49B5078A9DB2}"/>
              </a:ext>
            </a:extLst>
          </p:cNvPr>
          <p:cNvSpPr txBox="1"/>
          <p:nvPr/>
        </p:nvSpPr>
        <p:spPr>
          <a:xfrm>
            <a:off x="8180030" y="170489"/>
            <a:ext cx="2556470" cy="338556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Definição da persona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2ECBFA27-85B1-8CED-CFE1-374564FC58DA}"/>
              </a:ext>
            </a:extLst>
          </p:cNvPr>
          <p:cNvSpPr txBox="1"/>
          <p:nvPr/>
        </p:nvSpPr>
        <p:spPr>
          <a:xfrm>
            <a:off x="7634014" y="4369067"/>
            <a:ext cx="4049831" cy="584777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>
                <a:solidFill>
                  <a:srgbClr val="F2F2F2"/>
                </a:solidFill>
                <a:uFillTx/>
                <a:latin typeface="Arial" pitchFamily="34"/>
                <a:cs typeface="Arial" pitchFamily="34"/>
              </a:rPr>
              <a:t>Dores e necessidade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7F55C5E1-E173-159A-FE95-4AAC0679E351}"/>
              </a:ext>
            </a:extLst>
          </p:cNvPr>
          <p:cNvSpPr txBox="1"/>
          <p:nvPr/>
        </p:nvSpPr>
        <p:spPr>
          <a:xfrm>
            <a:off x="185632" y="3647505"/>
            <a:ext cx="7217706" cy="2985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passar os exercícios de maneia mais rápida;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ganhar mais dinheiro;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atender os alunos com mais assertividade;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Gostaria de não ter que explicar o mesmo exercícios mais de uma vez;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Não ter tempo de passar exercícios para mais de um aluno;</a:t>
            </a:r>
          </a:p>
          <a:p>
            <a:pPr marL="299081" marR="0" lvl="0" indent="-287021" algn="l" defTabSz="914400" rtl="0" fontAlgn="auto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ct val="100000"/>
              <a:buFont typeface="Wingdings"/>
              <a:buChar char="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2" descr="Personal Trainer: O que é necessário para trabalhar nessa profissão | Blog  - Sistema SCA">
            <a:extLst>
              <a:ext uri="{FF2B5EF4-FFF2-40B4-BE49-F238E27FC236}">
                <a16:creationId xmlns:a16="http://schemas.microsoft.com/office/drawing/2014/main" id="{797EAB53-08BF-C2A1-3A41-0191EA4E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7868" y="656109"/>
            <a:ext cx="2233961" cy="24401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Explique quais foram as análises realizadas para a definição da persona (</a:t>
            </a:r>
            <a:r>
              <a:rPr lang="pt-BR" sz="2400" dirty="0" err="1">
                <a:latin typeface="+mj-lt"/>
              </a:rPr>
              <a:t>Máx</a:t>
            </a:r>
            <a:r>
              <a:rPr lang="pt-BR" sz="2400" dirty="0">
                <a:latin typeface="+mj-lt"/>
              </a:rPr>
              <a:t> de 10 linhas).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Para definirmos as nossas </a:t>
            </a:r>
            <a:r>
              <a:rPr lang="pt-BR" sz="2400" dirty="0" err="1"/>
              <a:t>proto</a:t>
            </a:r>
            <a:r>
              <a:rPr lang="pt-BR" sz="2400" dirty="0"/>
              <a:t> personas, nos realizamos pesquisas de campo, com o que foi capturado nas pesquisas, definimos nosso publico alvo. Entendemos as principais dores do nosso publico e com isso, pensamos nas funcionalidades da nossa aplicação que serão a solução para as dores do nosso publico alvo</a:t>
            </a:r>
            <a:endParaRPr lang="en-BR" sz="2400" dirty="0"/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Script de Entrevistar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400" i="1" dirty="0"/>
              <a:t>Qual seu nome? </a:t>
            </a:r>
          </a:p>
          <a:p>
            <a:r>
              <a:rPr lang="pt-BR" sz="1400" i="1" dirty="0"/>
              <a:t>Quantos anos você tem?</a:t>
            </a:r>
          </a:p>
          <a:p>
            <a:r>
              <a:rPr lang="pt-BR" sz="1400" i="1" dirty="0"/>
              <a:t>Quais seus hobbies?</a:t>
            </a:r>
          </a:p>
          <a:p>
            <a:r>
              <a:rPr lang="pt-BR" sz="1400" i="1" dirty="0"/>
              <a:t>Qual a sua profissão? </a:t>
            </a:r>
            <a:r>
              <a:rPr lang="pt-BR" sz="1400" i="1" dirty="0" err="1"/>
              <a:t>Voce</a:t>
            </a:r>
            <a:r>
              <a:rPr lang="pt-BR" sz="1400" i="1" dirty="0"/>
              <a:t> está de home office?</a:t>
            </a:r>
          </a:p>
          <a:p>
            <a:r>
              <a:rPr lang="pt-BR" sz="1400" i="1" dirty="0"/>
              <a:t>Você se da bem com tecnologia?</a:t>
            </a:r>
          </a:p>
          <a:p>
            <a:r>
              <a:rPr lang="pt-BR" sz="1400" i="1" dirty="0"/>
              <a:t>Faz atividade física?</a:t>
            </a:r>
          </a:p>
          <a:p>
            <a:r>
              <a:rPr lang="pt-BR" sz="1400" i="1" dirty="0"/>
              <a:t>Se alimenta bem?</a:t>
            </a:r>
          </a:p>
          <a:p>
            <a:r>
              <a:rPr lang="pt-BR" sz="1400" i="1" dirty="0"/>
              <a:t>Você tem noção de quantas calorias cada alimento possui?</a:t>
            </a:r>
          </a:p>
          <a:p>
            <a:r>
              <a:rPr lang="pt-BR" sz="1400" i="1" dirty="0"/>
              <a:t>Já frequentou academia? Se sim, ainda frequenta? Quantas vezes por semana?</a:t>
            </a:r>
          </a:p>
          <a:p>
            <a:r>
              <a:rPr lang="pt-BR" sz="1400" i="1" dirty="0"/>
              <a:t>Já consultou uma nutricionista?</a:t>
            </a:r>
          </a:p>
          <a:p>
            <a:r>
              <a:rPr lang="pt-BR" sz="1400" i="1" dirty="0"/>
              <a:t>Se existisse um aplicativo que gerasse para você um treino e uma dieta, com intuito de te tornar independente na academia você usaria?</a:t>
            </a:r>
          </a:p>
          <a:p>
            <a:r>
              <a:rPr lang="pt-BR" sz="1400" i="1" dirty="0"/>
              <a:t>O que você achou da nossa entrevista? Acha necessário acrescentar algo?</a:t>
            </a:r>
          </a:p>
        </p:txBody>
      </p:sp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1051</Words>
  <Application>Microsoft Macintosh PowerPoint</Application>
  <PresentationFormat>Widescreen</PresentationFormat>
  <Paragraphs>268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Barlow</vt:lpstr>
      <vt:lpstr>Calibri</vt:lpstr>
      <vt:lpstr>Cambria</vt:lpstr>
      <vt:lpstr>Exo 2</vt:lpstr>
      <vt:lpstr>Simplon Mono</vt:lpstr>
      <vt:lpstr>Wingdings</vt:lpstr>
      <vt:lpstr>Tema do Office</vt:lpstr>
      <vt:lpstr>PowerPoint Presentation</vt:lpstr>
      <vt:lpstr>Engenharia de Software</vt:lpstr>
      <vt:lpstr>Dados do Grupo</vt:lpstr>
      <vt:lpstr>Negócio</vt:lpstr>
      <vt:lpstr>Negócio</vt:lpstr>
      <vt:lpstr>PowerPoint Presentation</vt:lpstr>
      <vt:lpstr>PowerPoint Presentation</vt:lpstr>
      <vt:lpstr>Proto-Personas – Justificativa</vt:lpstr>
      <vt:lpstr>Script de Entrevistar</vt:lpstr>
      <vt:lpstr>Exemplo de como mostrar uma entrevista</vt:lpstr>
      <vt:lpstr>Mapa de Empatia – Em Socioemocional</vt:lpstr>
      <vt:lpstr>Jornada – Simplificada (Treino em casa)</vt:lpstr>
      <vt:lpstr>Jornada – Simplificada (Tecnonutri)</vt:lpstr>
      <vt:lpstr>Resumo do que precisa ser entregue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Gustavo Volpe</cp:lastModifiedBy>
  <cp:revision>288</cp:revision>
  <dcterms:created xsi:type="dcterms:W3CDTF">2021-08-25T19:26:40Z</dcterms:created>
  <dcterms:modified xsi:type="dcterms:W3CDTF">2022-09-09T21:26:18Z</dcterms:modified>
</cp:coreProperties>
</file>