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8" r:id="rId6"/>
    <p:sldId id="960" r:id="rId7"/>
    <p:sldId id="961" r:id="rId8"/>
    <p:sldId id="962" r:id="rId9"/>
    <p:sldId id="963" r:id="rId10"/>
    <p:sldId id="964" r:id="rId11"/>
    <p:sldId id="965" r:id="rId12"/>
    <p:sldId id="966" r:id="rId13"/>
    <p:sldId id="967" r:id="rId14"/>
    <p:sldId id="968" r:id="rId15"/>
    <p:sldId id="969" r:id="rId16"/>
    <p:sldId id="970" r:id="rId17"/>
    <p:sldId id="977" r:id="rId18"/>
    <p:sldId id="976" r:id="rId19"/>
    <p:sldId id="974" r:id="rId20"/>
    <p:sldId id="973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106F-7B2E-4ADF-31C0-25703A254197}" v="57" dt="2022-08-31T22:53:5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6" autoAdjust="0"/>
    <p:restoredTop sz="96101" autoAdjust="0"/>
  </p:normalViewPr>
  <p:slideViewPr>
    <p:cSldViewPr snapToGrid="0">
      <p:cViewPr varScale="1">
        <p:scale>
          <a:sx n="124" d="100"/>
          <a:sy n="124" d="100"/>
        </p:scale>
        <p:origin x="48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7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83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5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2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Justificativa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Explique quais foram as análises realizadas para a definição da persona (</a:t>
            </a:r>
            <a:r>
              <a:rPr lang="pt-BR" sz="2400" dirty="0" err="1">
                <a:latin typeface="+mj-lt"/>
              </a:rPr>
              <a:t>Máx</a:t>
            </a:r>
            <a:r>
              <a:rPr lang="pt-BR" sz="2400" dirty="0">
                <a:latin typeface="+mj-lt"/>
              </a:rPr>
              <a:t> de 10 linhas).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Para definirmos as nossas </a:t>
            </a:r>
            <a:r>
              <a:rPr lang="pt-BR" sz="2400" dirty="0" err="1"/>
              <a:t>proto</a:t>
            </a:r>
            <a:r>
              <a:rPr lang="pt-BR" sz="2400" dirty="0"/>
              <a:t> personas, nos realizamos pesquisas de campo, com o que foi capturado nas pesquisas, definimos nosso publico alvo. Entendemos as principais dores do nosso publico e com isso, pensamos nas funcionalidades da nossa aplicação que serão a solução para as dores do nosso publico alvo</a:t>
            </a:r>
            <a:endParaRPr lang="en-BR" sz="2400" dirty="0"/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95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pt-BR" sz="1800" dirty="0"/>
              <a:t>Entrevistar as personas potenciais (Preferencialmente não ser aluno da </a:t>
            </a:r>
            <a:r>
              <a:rPr lang="pt-BR" sz="1800" dirty="0" err="1"/>
              <a:t>SPTech</a:t>
            </a:r>
            <a:r>
              <a:rPr lang="pt-BR" sz="1800" dirty="0"/>
              <a:t>)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Identificar quem deve ser entrevistado;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Decidir como será a entrevista (áudio, questionário...);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A entrevista deve ser não estruturada. Uma conversa pedindo que a pessoa explique o desejado, mas com perguntas para aprofundar - </a:t>
            </a:r>
            <a:r>
              <a:rPr lang="pt-BR" sz="1800" dirty="0">
                <a:solidFill>
                  <a:srgbClr val="ED145B"/>
                </a:solidFill>
                <a:latin typeface="+mj-lt"/>
              </a:rPr>
              <a:t>Qualitativa</a:t>
            </a:r>
            <a:r>
              <a:rPr lang="pt-BR" sz="1800" dirty="0">
                <a:latin typeface="+mj-lt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pt-BR" sz="1800" dirty="0">
                <a:latin typeface="+mj-lt"/>
              </a:rPr>
              <a:t>Você deverá criar um slide com as percepções levantadas (Mostrar um exemplo de como pode ser o slide).</a:t>
            </a:r>
          </a:p>
        </p:txBody>
      </p:sp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Script de Entrevistar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672352" y="957208"/>
            <a:ext cx="10719548" cy="4770492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800" dirty="0"/>
              <a:t>Boas vindas a pessoa (4 min)</a:t>
            </a:r>
          </a:p>
          <a:p>
            <a:r>
              <a:rPr lang="pt-BR" sz="1800" dirty="0"/>
              <a:t>Perguntas pessoais para relaxar o participante (evite temas polêmicos). (2 min)</a:t>
            </a:r>
          </a:p>
          <a:p>
            <a:r>
              <a:rPr lang="pt-BR" sz="1800" dirty="0"/>
              <a:t>Perguntas fáceis para o aquecimento</a:t>
            </a:r>
          </a:p>
          <a:p>
            <a:r>
              <a:rPr lang="pt-BR" sz="1800" dirty="0"/>
              <a:t>Questionário ou deixar a pessoa Falar/Explicar.</a:t>
            </a:r>
          </a:p>
          <a:p>
            <a:r>
              <a:rPr lang="pt-BR" sz="1800" dirty="0"/>
              <a:t>Depois de realizar o questionários, você deve sondar o participante sobre o que ele achou e se tem algo mais que gostaria de falar. (5 min)</a:t>
            </a:r>
          </a:p>
          <a:p>
            <a:r>
              <a:rPr lang="pt-BR" sz="1800" dirty="0"/>
              <a:t>Fim de papo (5 min). Você agradece pela participação, paga um café </a:t>
            </a:r>
            <a:r>
              <a:rPr lang="pt-BR" sz="1800" dirty="0">
                <a:sym typeface="Wingdings" panose="05000000000000000000" pitchFamily="2" charset="2"/>
              </a:rPr>
              <a:t> e se despede</a:t>
            </a:r>
            <a:r>
              <a:rPr lang="pt-BR" sz="1800" dirty="0"/>
              <a:t>. (5 min)</a:t>
            </a:r>
          </a:p>
          <a:p>
            <a:pPr marL="0" indent="0">
              <a:buNone/>
            </a:pPr>
            <a:r>
              <a:rPr lang="pt-BR" sz="1800" i="1" dirty="0"/>
              <a:t>* Se for gravar, peça permissão (muita gente não gosta) e envie uma cópia do áudio para a pessoa.</a:t>
            </a:r>
          </a:p>
        </p:txBody>
      </p:sp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Exemplo de como mostrar uma entrevista</a:t>
            </a:r>
          </a:p>
        </p:txBody>
      </p:sp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83C3F310-DC7E-4372-BE34-E01B4FDCAAB2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E0870AB2-AD20-4612-AA47-E288A8F7DC0D}"/>
              </a:ext>
            </a:extLst>
          </p:cNvPr>
          <p:cNvSpPr/>
          <p:nvPr/>
        </p:nvSpPr>
        <p:spPr>
          <a:xfrm>
            <a:off x="2092959" y="402811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DD7BA5D-F725-4290-A2C8-6D3A24791DF0}"/>
              </a:ext>
            </a:extLst>
          </p:cNvPr>
          <p:cNvSpPr/>
          <p:nvPr/>
        </p:nvSpPr>
        <p:spPr>
          <a:xfrm>
            <a:off x="7966075" y="967297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2CDBC4B-C60C-4A63-B911-8283B63C07DE}"/>
              </a:ext>
            </a:extLst>
          </p:cNvPr>
          <p:cNvSpPr/>
          <p:nvPr/>
        </p:nvSpPr>
        <p:spPr>
          <a:xfrm>
            <a:off x="672352" y="112002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QUE FORMULÁRIO CHATO </a:t>
            </a:r>
            <a:r>
              <a:rPr lang="pt-BR" sz="3200" dirty="0">
                <a:solidFill>
                  <a:srgbClr val="ED145B"/>
                </a:solidFill>
              </a:rPr>
              <a:t>10x</a:t>
            </a:r>
          </a:p>
        </p:txBody>
      </p:sp>
      <p:sp>
        <p:nvSpPr>
          <p:cNvPr id="10" name="Balão de Pensamento: Nuvem 9">
            <a:extLst>
              <a:ext uri="{FF2B5EF4-FFF2-40B4-BE49-F238E27FC236}">
                <a16:creationId xmlns:a16="http://schemas.microsoft.com/office/drawing/2014/main" id="{8F2FD4D4-BE19-46A6-9E84-77C3D9076CD7}"/>
              </a:ext>
            </a:extLst>
          </p:cNvPr>
          <p:cNvSpPr/>
          <p:nvPr/>
        </p:nvSpPr>
        <p:spPr>
          <a:xfrm>
            <a:off x="5649595" y="270223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F01B3D0C-2E17-4A6E-AC31-369FC2361775}"/>
              </a:ext>
            </a:extLst>
          </p:cNvPr>
          <p:cNvSpPr/>
          <p:nvPr/>
        </p:nvSpPr>
        <p:spPr>
          <a:xfrm>
            <a:off x="7207885" y="3875379"/>
            <a:ext cx="3832860" cy="17231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CONSEGUI FAZER </a:t>
            </a:r>
            <a:r>
              <a:rPr lang="pt-BR" sz="3200" dirty="0">
                <a:solidFill>
                  <a:srgbClr val="ED145B"/>
                </a:solidFill>
              </a:rPr>
              <a:t>8x</a:t>
            </a:r>
          </a:p>
        </p:txBody>
      </p:sp>
    </p:spTree>
    <p:extLst>
      <p:ext uri="{BB962C8B-B14F-4D97-AF65-F5344CB8AC3E}">
        <p14:creationId xmlns:p14="http://schemas.microsoft.com/office/powerpoint/2010/main" val="229828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Mapa de Empatia – Em Socioemocional</a:t>
            </a:r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EA527A7-64DB-474B-B190-E6F53746BC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62" y="919734"/>
            <a:ext cx="11245933" cy="5655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911D-6426-4274-1C60-A4B2AB44AE9D}"/>
              </a:ext>
            </a:extLst>
          </p:cNvPr>
          <p:cNvSpPr txBox="1"/>
          <p:nvPr/>
        </p:nvSpPr>
        <p:spPr>
          <a:xfrm>
            <a:off x="1654776" y="9315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Jonas Eduardo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330EA-8EF9-68C1-4BF6-F02CB37557B3}"/>
              </a:ext>
            </a:extLst>
          </p:cNvPr>
          <p:cNvSpPr txBox="1"/>
          <p:nvPr/>
        </p:nvSpPr>
        <p:spPr>
          <a:xfrm>
            <a:off x="4767784" y="9315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B8C69-EE11-E321-C56A-74153C25DF49}"/>
              </a:ext>
            </a:extLst>
          </p:cNvPr>
          <p:cNvSpPr txBox="1"/>
          <p:nvPr/>
        </p:nvSpPr>
        <p:spPr>
          <a:xfrm>
            <a:off x="4619501" y="163879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4D0A3-5A23-9533-8541-77ADBF4D952A}"/>
              </a:ext>
            </a:extLst>
          </p:cNvPr>
          <p:cNvSpPr txBox="1"/>
          <p:nvPr/>
        </p:nvSpPr>
        <p:spPr>
          <a:xfrm>
            <a:off x="748710" y="2056583"/>
            <a:ext cx="37572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Introvertido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Politica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Desabafos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anda muito ocupado”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“Voce deveria se alimentar melhor”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“Como voce é esforçado”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voce está acima do peso”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“Precisa cuidar da saude 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53ED4-733B-DA89-921D-8E78E8E47661}"/>
              </a:ext>
            </a:extLst>
          </p:cNvPr>
          <p:cNvSpPr txBox="1"/>
          <p:nvPr/>
        </p:nvSpPr>
        <p:spPr>
          <a:xfrm>
            <a:off x="858772" y="5526331"/>
            <a:ext cx="239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Gostaria de ser mais valorizado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Não consegue ser produtivo o quanto deseja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B453F-F011-A26A-277F-4B7717D3731F}"/>
              </a:ext>
            </a:extLst>
          </p:cNvPr>
          <p:cNvSpPr txBox="1"/>
          <p:nvPr/>
        </p:nvSpPr>
        <p:spPr>
          <a:xfrm>
            <a:off x="3678865" y="1519455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Pressionado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Atarefado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do corpo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F6DC0-A255-5F96-1F39-C64B6C6588CF}"/>
              </a:ext>
            </a:extLst>
          </p:cNvPr>
          <p:cNvSpPr txBox="1"/>
          <p:nvPr/>
        </p:nvSpPr>
        <p:spPr>
          <a:xfrm>
            <a:off x="8744714" y="2462227"/>
            <a:ext cx="26125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Videos de animais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Noticias do mundo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Podcast sobre saúde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Cursos sobre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Masterchef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Instagram de treinos e nutrição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63E1F-06EC-A204-27E4-5E7947D29EA6}"/>
              </a:ext>
            </a:extLst>
          </p:cNvPr>
          <p:cNvSpPr txBox="1"/>
          <p:nvPr/>
        </p:nvSpPr>
        <p:spPr>
          <a:xfrm>
            <a:off x="2562546" y="4280041"/>
            <a:ext cx="260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Tarefas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Comentar sobre esportes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Trabalhar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9849B-E3F1-1A5C-2FC7-EC81916D79D1}"/>
              </a:ext>
            </a:extLst>
          </p:cNvPr>
          <p:cNvSpPr txBox="1"/>
          <p:nvPr/>
        </p:nvSpPr>
        <p:spPr>
          <a:xfrm>
            <a:off x="6187927" y="5375002"/>
            <a:ext cx="231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organizar melhor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Melhorar alimentação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086C-1969-04C4-48D2-46417F11DF91}"/>
              </a:ext>
            </a:extLst>
          </p:cNvPr>
          <p:cNvSpPr txBox="1"/>
          <p:nvPr/>
        </p:nvSpPr>
        <p:spPr>
          <a:xfrm>
            <a:off x="4806959" y="4124221"/>
            <a:ext cx="2606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Ajuda os meus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“Queria muito emagrecer</a:t>
            </a:r>
            <a:r>
              <a:rPr lang="en-US" sz="14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DA475-CAD3-CE3B-3F82-2BC15E71FC10}"/>
              </a:ext>
            </a:extLst>
          </p:cNvPr>
          <p:cNvSpPr txBox="1"/>
          <p:nvPr/>
        </p:nvSpPr>
        <p:spPr>
          <a:xfrm>
            <a:off x="7102140" y="4036641"/>
            <a:ext cx="1998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“Não estou me sentido bem”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“Nossa, minha pressão está muito alta”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292FC-2C17-F7F7-F506-FBEC10FA337C}"/>
              </a:ext>
            </a:extLst>
          </p:cNvPr>
          <p:cNvSpPr txBox="1"/>
          <p:nvPr/>
        </p:nvSpPr>
        <p:spPr>
          <a:xfrm>
            <a:off x="6381552" y="1380613"/>
            <a:ext cx="26125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Dor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Inteligente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Otimista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Desconfortavel nas lojas de roupas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F6819-02B3-5474-3B5E-E76DCDCA511A}"/>
              </a:ext>
            </a:extLst>
          </p:cNvPr>
          <p:cNvSpPr txBox="1"/>
          <p:nvPr/>
        </p:nvSpPr>
        <p:spPr>
          <a:xfrm>
            <a:off x="8503615" y="5389924"/>
            <a:ext cx="231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Ter mais disposição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 sentir mais atraente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BB3A-F085-8829-6FE6-E76DCB3E3F7F}"/>
              </a:ext>
            </a:extLst>
          </p:cNvPr>
          <p:cNvSpPr txBox="1"/>
          <p:nvPr/>
        </p:nvSpPr>
        <p:spPr>
          <a:xfrm>
            <a:off x="3568716" y="5485359"/>
            <a:ext cx="239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Vergonha de ir em lugares publicos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Saúde comprometida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776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(Treino em casa)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PRÉ REQUISITO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Entrar na loja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Pesquisar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Baixar o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Abrir o app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388728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97096" y="3842749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474005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127057" y="508207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80374" y="588835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74005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45577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7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CADASTRO </a:t>
            </a:r>
          </a:p>
        </p:txBody>
      </p:sp>
      <p:sp>
        <p:nvSpPr>
          <p:cNvPr id="59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748713" y="998484"/>
            <a:ext cx="2037351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REALIZAR TREINO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14412" y="3846048"/>
            <a:ext cx="914400" cy="914400"/>
          </a:xfrm>
          <a:prstGeom prst="rect">
            <a:avLst/>
          </a:prstGeom>
        </p:spPr>
      </p:pic>
      <p:pic>
        <p:nvPicPr>
          <p:cNvPr id="3" name="Gráfico 78" descr="Rosto neutro sem preenchimento ">
            <a:extLst>
              <a:ext uri="{FF2B5EF4-FFF2-40B4-BE49-F238E27FC236}">
                <a16:creationId xmlns:a16="http://schemas.microsoft.com/office/drawing/2014/main" id="{D429DC69-D79F-77CE-FA27-44BCC39CC2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91561" y="3858913"/>
            <a:ext cx="914400" cy="914400"/>
          </a:xfrm>
          <a:prstGeom prst="rect">
            <a:avLst/>
          </a:prstGeom>
        </p:spPr>
      </p:pic>
      <p:pic>
        <p:nvPicPr>
          <p:cNvPr id="5" name="Gráfico 78" descr="Rosto neutro sem preenchimento ">
            <a:extLst>
              <a:ext uri="{FF2B5EF4-FFF2-40B4-BE49-F238E27FC236}">
                <a16:creationId xmlns:a16="http://schemas.microsoft.com/office/drawing/2014/main" id="{ECFF7CB7-58FE-B2DF-6BFD-CDFD719584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497728" y="2111028"/>
            <a:ext cx="914400" cy="914400"/>
          </a:xfrm>
          <a:prstGeom prst="rect">
            <a:avLst/>
          </a:prstGeom>
        </p:spPr>
      </p:pic>
      <p:pic>
        <p:nvPicPr>
          <p:cNvPr id="7" name="Gráfico 78" descr="Rosto neutro sem preenchimento ">
            <a:extLst>
              <a:ext uri="{FF2B5EF4-FFF2-40B4-BE49-F238E27FC236}">
                <a16:creationId xmlns:a16="http://schemas.microsoft.com/office/drawing/2014/main" id="{9DCF991D-14E3-2288-66B2-470D098235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50128" y="2263428"/>
            <a:ext cx="914400" cy="914400"/>
          </a:xfrm>
          <a:prstGeom prst="rect">
            <a:avLst/>
          </a:prstGeom>
        </p:spPr>
      </p:pic>
      <p:sp>
        <p:nvSpPr>
          <p:cNvPr id="8" name="Retângulo 44">
            <a:extLst>
              <a:ext uri="{FF2B5EF4-FFF2-40B4-BE49-F238E27FC236}">
                <a16:creationId xmlns:a16="http://schemas.microsoft.com/office/drawing/2014/main" id="{3B764B70-E002-D6A2-9E4B-C9E26DA2A40C}"/>
              </a:ext>
            </a:extLst>
          </p:cNvPr>
          <p:cNvSpPr/>
          <p:nvPr/>
        </p:nvSpPr>
        <p:spPr>
          <a:xfrm>
            <a:off x="5091951" y="1800541"/>
            <a:ext cx="24963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 gênero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musculo focal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Definir 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Qual a sua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Quantas flexões/dia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Nível de atividade física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Frequência de treinos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Peso e altura</a:t>
            </a:r>
          </a:p>
        </p:txBody>
      </p:sp>
      <p:sp>
        <p:nvSpPr>
          <p:cNvPr id="10" name="Seta: Pentágono 56">
            <a:extLst>
              <a:ext uri="{FF2B5EF4-FFF2-40B4-BE49-F238E27FC236}">
                <a16:creationId xmlns:a16="http://schemas.microsoft.com/office/drawing/2014/main" id="{B8D84E1B-5C00-51B8-6CAC-C572B3F2F9B1}"/>
              </a:ext>
            </a:extLst>
          </p:cNvPr>
          <p:cNvSpPr/>
          <p:nvPr/>
        </p:nvSpPr>
        <p:spPr>
          <a:xfrm>
            <a:off x="7447047" y="990380"/>
            <a:ext cx="2184972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SELECIONAR TREINO</a:t>
            </a:r>
          </a:p>
        </p:txBody>
      </p:sp>
      <p:sp>
        <p:nvSpPr>
          <p:cNvPr id="13" name="Retângulo 44">
            <a:extLst>
              <a:ext uri="{FF2B5EF4-FFF2-40B4-BE49-F238E27FC236}">
                <a16:creationId xmlns:a16="http://schemas.microsoft.com/office/drawing/2014/main" id="{004B4780-9AA7-60B4-85EE-B2A6B99233B6}"/>
              </a:ext>
            </a:extLst>
          </p:cNvPr>
          <p:cNvSpPr/>
          <p:nvPr/>
        </p:nvSpPr>
        <p:spPr>
          <a:xfrm>
            <a:off x="7552937" y="1845068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Gerar treino para o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Selecionar entre começar o treino ou ir para o catalogo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4" name="Retângulo 44">
            <a:extLst>
              <a:ext uri="{FF2B5EF4-FFF2-40B4-BE49-F238E27FC236}">
                <a16:creationId xmlns:a16="http://schemas.microsoft.com/office/drawing/2014/main" id="{8A7E3504-9129-548F-620D-671E871CF5F9}"/>
              </a:ext>
            </a:extLst>
          </p:cNvPr>
          <p:cNvSpPr/>
          <p:nvPr/>
        </p:nvSpPr>
        <p:spPr>
          <a:xfrm>
            <a:off x="9822959" y="1845068"/>
            <a:ext cx="23690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todos os exercícios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Opção de ajuste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Começa o treino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Visualizar execução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Passar exercício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Finalizar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latin typeface="Exo 2" panose="00000500000000000000" pitchFamily="50" charset="0"/>
            </a:endParaRPr>
          </a:p>
        </p:txBody>
      </p:sp>
      <p:sp>
        <p:nvSpPr>
          <p:cNvPr id="15" name="Retângulo 51">
            <a:extLst>
              <a:ext uri="{FF2B5EF4-FFF2-40B4-BE49-F238E27FC236}">
                <a16:creationId xmlns:a16="http://schemas.microsoft.com/office/drawing/2014/main" id="{D570B9E0-08F9-EE1F-B5B4-0AB1B2C46B74}"/>
              </a:ext>
            </a:extLst>
          </p:cNvPr>
          <p:cNvSpPr/>
          <p:nvPr/>
        </p:nvSpPr>
        <p:spPr>
          <a:xfrm>
            <a:off x="5253992" y="5081633"/>
            <a:ext cx="2037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</p:txBody>
      </p:sp>
      <p:sp>
        <p:nvSpPr>
          <p:cNvPr id="16" name="Retângulo 51">
            <a:extLst>
              <a:ext uri="{FF2B5EF4-FFF2-40B4-BE49-F238E27FC236}">
                <a16:creationId xmlns:a16="http://schemas.microsoft.com/office/drawing/2014/main" id="{6D980614-7F33-5CA8-4723-AC612BDEA6AE}"/>
              </a:ext>
            </a:extLst>
          </p:cNvPr>
          <p:cNvSpPr/>
          <p:nvPr/>
        </p:nvSpPr>
        <p:spPr>
          <a:xfrm>
            <a:off x="7912753" y="5081633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Ansioso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Motivado</a:t>
            </a:r>
          </a:p>
        </p:txBody>
      </p:sp>
      <p:pic>
        <p:nvPicPr>
          <p:cNvPr id="17" name="Gráfico 79" descr="Rosto triste sem preenchimento ">
            <a:extLst>
              <a:ext uri="{FF2B5EF4-FFF2-40B4-BE49-F238E27FC236}">
                <a16:creationId xmlns:a16="http://schemas.microsoft.com/office/drawing/2014/main" id="{E6A0C493-7E9F-A36B-A902-273C7CDB41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0398" y="3852493"/>
            <a:ext cx="914400" cy="914400"/>
          </a:xfrm>
          <a:prstGeom prst="rect">
            <a:avLst/>
          </a:prstGeom>
        </p:spPr>
      </p:pic>
      <p:sp>
        <p:nvSpPr>
          <p:cNvPr id="18" name="Retângulo 51">
            <a:extLst>
              <a:ext uri="{FF2B5EF4-FFF2-40B4-BE49-F238E27FC236}">
                <a16:creationId xmlns:a16="http://schemas.microsoft.com/office/drawing/2014/main" id="{C8EC9BA8-5C83-6559-806E-EF3535AF374D}"/>
              </a:ext>
            </a:extLst>
          </p:cNvPr>
          <p:cNvSpPr/>
          <p:nvPr/>
        </p:nvSpPr>
        <p:spPr>
          <a:xfrm>
            <a:off x="5253990" y="6173153"/>
            <a:ext cx="2860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Diminuir quantidade de informações solicitadas</a:t>
            </a:r>
          </a:p>
          <a:p>
            <a:endParaRPr lang="pt-BR" sz="1600" dirty="0">
              <a:latin typeface="Exo 2" panose="00000500000000000000" pitchFamily="50" charset="0"/>
            </a:endParaRPr>
          </a:p>
        </p:txBody>
      </p:sp>
      <p:pic>
        <p:nvPicPr>
          <p:cNvPr id="19" name="Gráfico 80" descr="Rosto sorrindo sem preenchimento ">
            <a:extLst>
              <a:ext uri="{FF2B5EF4-FFF2-40B4-BE49-F238E27FC236}">
                <a16:creationId xmlns:a16="http://schemas.microsoft.com/office/drawing/2014/main" id="{EC288CE8-D3F3-DEE3-4C63-13F9BDBC5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71226" y="3887281"/>
            <a:ext cx="914400" cy="914400"/>
          </a:xfrm>
          <a:prstGeom prst="rect">
            <a:avLst/>
          </a:prstGeom>
        </p:spPr>
      </p:pic>
      <p:sp>
        <p:nvSpPr>
          <p:cNvPr id="20" name="Retângulo 51">
            <a:extLst>
              <a:ext uri="{FF2B5EF4-FFF2-40B4-BE49-F238E27FC236}">
                <a16:creationId xmlns:a16="http://schemas.microsoft.com/office/drawing/2014/main" id="{1BE8CB8F-9EB6-BB26-6774-484D0C18F59C}"/>
              </a:ext>
            </a:extLst>
          </p:cNvPr>
          <p:cNvSpPr/>
          <p:nvPr/>
        </p:nvSpPr>
        <p:spPr>
          <a:xfrm>
            <a:off x="9933254" y="4973951"/>
            <a:ext cx="2037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Cansado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Exo 2" panose="00000500000000000000" pitchFamily="50" charset="0"/>
              </a:rPr>
              <a:t>Satisfeito</a:t>
            </a:r>
          </a:p>
        </p:txBody>
      </p:sp>
    </p:spTree>
    <p:extLst>
      <p:ext uri="{BB962C8B-B14F-4D97-AF65-F5344CB8AC3E}">
        <p14:creationId xmlns:p14="http://schemas.microsoft.com/office/powerpoint/2010/main" val="412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Jornada – Simplificada (</a:t>
            </a:r>
            <a:r>
              <a:rPr lang="pt-BR" dirty="0" err="1"/>
              <a:t>Tecnonutri</a:t>
            </a:r>
            <a:r>
              <a:rPr lang="pt-BR" dirty="0"/>
              <a:t>)</a:t>
            </a:r>
          </a:p>
        </p:txBody>
      </p:sp>
      <p:sp>
        <p:nvSpPr>
          <p:cNvPr id="40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3654425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ASSISTENTE VIRTUAL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542918" y="1792903"/>
            <a:ext cx="2037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Aceitar termos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Inserir senha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Quer receber </a:t>
            </a:r>
            <a:r>
              <a:rPr lang="pt-BR" sz="1400" dirty="0" err="1">
                <a:latin typeface="Exo 2" panose="00000500000000000000" pitchFamily="50" charset="0"/>
              </a:rPr>
              <a:t>email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Pergunta o 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Exo 2" panose="00000500000000000000" pitchFamily="50" charset="0"/>
              </a:rPr>
              <a:t>Genero</a:t>
            </a:r>
            <a:endParaRPr lang="pt-BR" sz="14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Peso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477143" y="3920703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72352" y="4022154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477143" y="4929145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590159" y="5904488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929145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72352" y="590448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8C73EF7-0221-4C9D-8984-1DB5E5329B28}"/>
              </a:ext>
            </a:extLst>
          </p:cNvPr>
          <p:cNvSpPr/>
          <p:nvPr/>
        </p:nvSpPr>
        <p:spPr>
          <a:xfrm>
            <a:off x="2606167" y="6260134"/>
            <a:ext cx="4394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Diminuir a quantidade de perguntas para o usuário</a:t>
            </a:r>
          </a:p>
        </p:txBody>
      </p:sp>
      <p:sp>
        <p:nvSpPr>
          <p:cNvPr id="58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051510" y="985932"/>
            <a:ext cx="4175290" cy="573368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CATALOGO</a:t>
            </a:r>
          </a:p>
        </p:txBody>
      </p:sp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4600" y="3998196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4" name="Retângulo 44">
            <a:extLst>
              <a:ext uri="{FF2B5EF4-FFF2-40B4-BE49-F238E27FC236}">
                <a16:creationId xmlns:a16="http://schemas.microsoft.com/office/drawing/2014/main" id="{3CFBA969-AE05-AAD3-9785-D9D5D1608D0B}"/>
              </a:ext>
            </a:extLst>
          </p:cNvPr>
          <p:cNvSpPr/>
          <p:nvPr/>
        </p:nvSpPr>
        <p:spPr>
          <a:xfrm>
            <a:off x="4438224" y="1768771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Meta de peso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Data nascimento</a:t>
            </a:r>
          </a:p>
        </p:txBody>
      </p:sp>
      <p:sp>
        <p:nvSpPr>
          <p:cNvPr id="5" name="Retângulo 55">
            <a:extLst>
              <a:ext uri="{FF2B5EF4-FFF2-40B4-BE49-F238E27FC236}">
                <a16:creationId xmlns:a16="http://schemas.microsoft.com/office/drawing/2014/main" id="{B201C744-F19E-6C25-0351-3779A69BE387}"/>
              </a:ext>
            </a:extLst>
          </p:cNvPr>
          <p:cNvSpPr/>
          <p:nvPr/>
        </p:nvSpPr>
        <p:spPr>
          <a:xfrm>
            <a:off x="2581355" y="528479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Muito Grande</a:t>
            </a:r>
          </a:p>
        </p:txBody>
      </p:sp>
      <p:sp>
        <p:nvSpPr>
          <p:cNvPr id="7" name="Retângulo 44">
            <a:extLst>
              <a:ext uri="{FF2B5EF4-FFF2-40B4-BE49-F238E27FC236}">
                <a16:creationId xmlns:a16="http://schemas.microsoft.com/office/drawing/2014/main" id="{5B891835-5B9B-87B7-283E-BE944701CC98}"/>
              </a:ext>
            </a:extLst>
          </p:cNvPr>
          <p:cNvSpPr/>
          <p:nvPr/>
        </p:nvSpPr>
        <p:spPr>
          <a:xfrm>
            <a:off x="7905104" y="185021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Selecionar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Começou 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Ver vídeo da dieta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Adicionar o que comeu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Substitui alimento</a:t>
            </a:r>
          </a:p>
        </p:txBody>
      </p:sp>
      <p:pic>
        <p:nvPicPr>
          <p:cNvPr id="8" name="Gráfico 79" descr="Rosto triste sem preenchimento ">
            <a:extLst>
              <a:ext uri="{FF2B5EF4-FFF2-40B4-BE49-F238E27FC236}">
                <a16:creationId xmlns:a16="http://schemas.microsoft.com/office/drawing/2014/main" id="{9CE67850-A93E-71AA-3D82-983FEDD35C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6579" y="3937253"/>
            <a:ext cx="914400" cy="914400"/>
          </a:xfrm>
          <a:prstGeom prst="rect">
            <a:avLst/>
          </a:prstGeom>
        </p:spPr>
      </p:pic>
      <p:sp>
        <p:nvSpPr>
          <p:cNvPr id="9" name="Retângulo 55">
            <a:extLst>
              <a:ext uri="{FF2B5EF4-FFF2-40B4-BE49-F238E27FC236}">
                <a16:creationId xmlns:a16="http://schemas.microsoft.com/office/drawing/2014/main" id="{EA338171-6642-2C65-DC23-2044E466160D}"/>
              </a:ext>
            </a:extLst>
          </p:cNvPr>
          <p:cNvSpPr/>
          <p:nvPr/>
        </p:nvSpPr>
        <p:spPr>
          <a:xfrm>
            <a:off x="7905104" y="5163572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Confuso</a:t>
            </a:r>
          </a:p>
        </p:txBody>
      </p:sp>
      <p:sp>
        <p:nvSpPr>
          <p:cNvPr id="10" name="Retângulo 55">
            <a:extLst>
              <a:ext uri="{FF2B5EF4-FFF2-40B4-BE49-F238E27FC236}">
                <a16:creationId xmlns:a16="http://schemas.microsoft.com/office/drawing/2014/main" id="{644D95A1-4052-3485-027B-A54994DB0A3D}"/>
              </a:ext>
            </a:extLst>
          </p:cNvPr>
          <p:cNvSpPr/>
          <p:nvPr/>
        </p:nvSpPr>
        <p:spPr>
          <a:xfrm>
            <a:off x="7905103" y="6131502"/>
            <a:ext cx="3126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Trazer um design mais minimalista e descrição objetiva </a:t>
            </a:r>
          </a:p>
        </p:txBody>
      </p:sp>
    </p:spTree>
    <p:extLst>
      <p:ext uri="{BB962C8B-B14F-4D97-AF65-F5344CB8AC3E}">
        <p14:creationId xmlns:p14="http://schemas.microsoft.com/office/powerpoint/2010/main" val="192315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Dados do Grupo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29843"/>
            <a:ext cx="10273806" cy="5152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latin typeface="+mj-lt"/>
              </a:rPr>
              <a:t>Befit</a:t>
            </a:r>
            <a:endParaRPr lang="pt-BR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01212101 - GUSTAVO VOLPE SANTOS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01212156 - GUSTAVO COSTA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01212157 - MATHEUS PEQUENO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01212138 - PEDRO TRESMONDI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01212124 - VICTOR AFONSO</a:t>
            </a:r>
            <a:endParaRPr lang="pt-BR" dirty="0"/>
          </a:p>
          <a:p>
            <a:pPr marL="0" indent="0">
              <a:buNone/>
            </a:pPr>
            <a:r>
              <a:rPr lang="pt-BR" sz="3600" dirty="0">
                <a:ea typeface="+mn-lt"/>
                <a:cs typeface="+mn-lt"/>
              </a:rPr>
              <a:t>01212094 - WESLEY MONTEIRO</a:t>
            </a:r>
            <a:endParaRPr lang="pt-BR" dirty="0"/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95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Qual o negócio (área) do projeto?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Saúde e bem estar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Visite uma empresa para conhecer e/ou faça uma OBSERVAÇÃO EM CAMPO (virtual). 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b="1" dirty="0">
                <a:latin typeface="+mj-lt"/>
              </a:rPr>
              <a:t>Orientações:</a:t>
            </a:r>
          </a:p>
          <a:p>
            <a:r>
              <a:rPr lang="pt-BR" sz="2000" dirty="0">
                <a:latin typeface="+mj-lt"/>
              </a:rPr>
              <a:t>Olhe como funcionam as coisas (passo a passo do hoje)</a:t>
            </a:r>
          </a:p>
          <a:p>
            <a:r>
              <a:rPr lang="pt-BR" sz="2000" dirty="0">
                <a:latin typeface="+mj-lt"/>
              </a:rPr>
              <a:t>Veja se já não existem pesquisas na WEB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8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O que são?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484935A6-1B65-44AD-B0AA-82C8C0B53A4D}"/>
              </a:ext>
            </a:extLst>
          </p:cNvPr>
          <p:cNvSpPr txBox="1">
            <a:spLocks/>
          </p:cNvSpPr>
          <p:nvPr/>
        </p:nvSpPr>
        <p:spPr>
          <a:xfrm>
            <a:off x="7168155" y="5177427"/>
            <a:ext cx="3778003" cy="956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pt-BR" sz="2400" b="1" dirty="0">
                <a:latin typeface="+mj-lt"/>
              </a:rPr>
              <a:t>Alan Cooper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pt-BR" sz="1800" dirty="0">
                <a:solidFill>
                  <a:srgbClr val="253746"/>
                </a:solidFill>
                <a:latin typeface="+mj-lt"/>
              </a:rPr>
              <a:t>O pai do Visual Basic</a:t>
            </a:r>
            <a:endParaRPr lang="pt-BR" sz="16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algn="r">
              <a:lnSpc>
                <a:spcPct val="10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endParaRPr lang="pt-BR" dirty="0"/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b="1" dirty="0">
                <a:latin typeface="+mj-lt"/>
              </a:rPr>
              <a:t>NÃO SÃO INVENTADAS</a:t>
            </a:r>
            <a:r>
              <a:rPr lang="pt-BR" sz="2400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Tem um nome, mas representa um grupo de pessoas, e não um usuário específico.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Traz características gerais do público pesquisado.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Pode-se usar a </a:t>
            </a:r>
            <a:r>
              <a:rPr lang="pt-BR" sz="2400" dirty="0" err="1">
                <a:latin typeface="+mj-lt"/>
              </a:rPr>
              <a:t>Netnografia</a:t>
            </a:r>
            <a:r>
              <a:rPr lang="pt-BR" sz="2400" dirty="0">
                <a:latin typeface="+mj-lt"/>
              </a:rPr>
              <a:t> (pesquisa em redes sociais).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Identifique os usuários utilizadores, e defina uma persona para cada um (</a:t>
            </a:r>
            <a:r>
              <a:rPr lang="pt-BR" sz="2400" dirty="0" err="1">
                <a:latin typeface="+mj-lt"/>
              </a:rPr>
              <a:t>ex</a:t>
            </a:r>
            <a:r>
              <a:rPr lang="pt-BR" sz="2400" dirty="0">
                <a:latin typeface="+mj-lt"/>
              </a:rPr>
              <a:t>: Uber).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Usuário/Necessidades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1B0814-8151-4529-9618-A603E71C5145}"/>
              </a:ext>
            </a:extLst>
          </p:cNvPr>
          <p:cNvSpPr/>
          <p:nvPr/>
        </p:nvSpPr>
        <p:spPr>
          <a:xfrm>
            <a:off x="672352" y="1359047"/>
            <a:ext cx="5423648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345A04-9690-42B7-9577-7D2B854751CA}"/>
              </a:ext>
            </a:extLst>
          </p:cNvPr>
          <p:cNvSpPr/>
          <p:nvPr/>
        </p:nvSpPr>
        <p:spPr>
          <a:xfrm>
            <a:off x="672352" y="4311655"/>
            <a:ext cx="1098624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1171E6-A721-486F-9202-5C8785D24652}"/>
              </a:ext>
            </a:extLst>
          </p:cNvPr>
          <p:cNvSpPr/>
          <p:nvPr/>
        </p:nvSpPr>
        <p:spPr>
          <a:xfrm>
            <a:off x="6161460" y="1359327"/>
            <a:ext cx="549714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E097F98-B475-4737-BEAA-8CA05CE68EC9}"/>
              </a:ext>
            </a:extLst>
          </p:cNvPr>
          <p:cNvSpPr txBox="1">
            <a:spLocks/>
          </p:cNvSpPr>
          <p:nvPr/>
        </p:nvSpPr>
        <p:spPr>
          <a:xfrm>
            <a:off x="1402976" y="929840"/>
            <a:ext cx="9386047" cy="51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 dirty="0">
                <a:latin typeface="+mj-lt"/>
              </a:rPr>
              <a:t>Usuário frequente de serviço de diarista (1x semana)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994362-EB11-4F70-9D3F-144A0DDD122B}"/>
              </a:ext>
            </a:extLst>
          </p:cNvPr>
          <p:cNvSpPr/>
          <p:nvPr/>
        </p:nvSpPr>
        <p:spPr>
          <a:xfrm>
            <a:off x="2579901" y="2197894"/>
            <a:ext cx="3259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Mary</a:t>
            </a:r>
          </a:p>
          <a:p>
            <a:r>
              <a:rPr lang="pt-BR" sz="1600" dirty="0">
                <a:latin typeface="+mj-lt"/>
              </a:rPr>
              <a:t>“Sou nova na cidade e não consigo achar diarista confiável.”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AC36D1-212E-48A1-8464-0387CEC129FC}"/>
              </a:ext>
            </a:extLst>
          </p:cNvPr>
          <p:cNvSpPr/>
          <p:nvPr/>
        </p:nvSpPr>
        <p:spPr>
          <a:xfrm>
            <a:off x="6292188" y="2197894"/>
            <a:ext cx="52274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Conectada (mas não </a:t>
            </a:r>
            <a:r>
              <a:rPr lang="pt-BR" sz="1600" dirty="0" err="1">
                <a:latin typeface="+mj-lt"/>
              </a:rPr>
              <a:t>early-adopter</a:t>
            </a:r>
            <a:r>
              <a:rPr lang="pt-BR" sz="1600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Atarefada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Solicita serviços como Comida via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Gosta de utilizar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Mora longe do Centro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É impaciente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FB26C51-85D1-4E46-B7B3-E8BB2FDDDA4E}"/>
              </a:ext>
            </a:extLst>
          </p:cNvPr>
          <p:cNvSpPr/>
          <p:nvPr/>
        </p:nvSpPr>
        <p:spPr>
          <a:xfrm>
            <a:off x="600344" y="6462564"/>
            <a:ext cx="607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Modelo baseado em </a:t>
            </a:r>
            <a:r>
              <a:rPr lang="pt-BR" sz="1400" dirty="0" err="1">
                <a:latin typeface="+mj-lt"/>
              </a:rPr>
              <a:t>Lean</a:t>
            </a:r>
            <a:r>
              <a:rPr lang="pt-BR" sz="1400" dirty="0">
                <a:latin typeface="+mj-lt"/>
              </a:rPr>
              <a:t> UX. Não é amostra estatística.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D94D8F-1AE3-4BC4-84E2-036397A42B83}"/>
              </a:ext>
            </a:extLst>
          </p:cNvPr>
          <p:cNvSpPr/>
          <p:nvPr/>
        </p:nvSpPr>
        <p:spPr>
          <a:xfrm>
            <a:off x="764684" y="1467971"/>
            <a:ext cx="5265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Quem? Nome, foto e uma frase que especifique o problema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985227E-1E71-4BE5-928B-F6A9C0E4EC55}"/>
              </a:ext>
            </a:extLst>
          </p:cNvPr>
          <p:cNvSpPr/>
          <p:nvPr/>
        </p:nvSpPr>
        <p:spPr>
          <a:xfrm>
            <a:off x="6292187" y="1467971"/>
            <a:ext cx="4802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Palavras/frases que definem a persona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069346-8DB1-4678-AE32-0CED03C01891}"/>
              </a:ext>
            </a:extLst>
          </p:cNvPr>
          <p:cNvSpPr/>
          <p:nvPr/>
        </p:nvSpPr>
        <p:spPr>
          <a:xfrm>
            <a:off x="764684" y="4311375"/>
            <a:ext cx="2819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E6005A"/>
                </a:solidFill>
                <a:latin typeface="+mj-lt"/>
              </a:rPr>
              <a:t>Dores e Necessidades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660A353-2D15-4310-B79E-8BBAB46F155B}"/>
              </a:ext>
            </a:extLst>
          </p:cNvPr>
          <p:cNvSpPr/>
          <p:nvPr/>
        </p:nvSpPr>
        <p:spPr>
          <a:xfrm>
            <a:off x="767306" y="4606697"/>
            <a:ext cx="107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Precisa de apoio para limpeza de apartamento (1x por semana)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As diaristas atrasam, faltam, sem explicações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uma diarista de confiança mas que nem sempre consegue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Não gosta de passar de roupa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Tem orçamento limitado para a atividade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? Tem alguma deficiência?  Aguarde a aula sobre isso...</a:t>
            </a:r>
          </a:p>
        </p:txBody>
      </p:sp>
      <p:pic>
        <p:nvPicPr>
          <p:cNvPr id="17" name="Picture 2" descr="Menina Foto gratuita">
            <a:extLst>
              <a:ext uri="{FF2B5EF4-FFF2-40B4-BE49-F238E27FC236}">
                <a16:creationId xmlns:a16="http://schemas.microsoft.com/office/drawing/2014/main" id="{F6A89632-950D-4CD0-B14E-6ADC04EB4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1946" y="2063519"/>
            <a:ext cx="1528361" cy="19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 err="1"/>
              <a:t>Proto-Personas</a:t>
            </a:r>
            <a:r>
              <a:rPr lang="pt-BR" dirty="0"/>
              <a:t> – Tá, mas como eu crio uma?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Anote os principais pontos identificados nos usuários pesquisados, para cada um dos quadrantes (</a:t>
            </a:r>
            <a:r>
              <a:rPr lang="pt-BR" sz="2400" dirty="0" err="1">
                <a:latin typeface="+mj-lt"/>
              </a:rPr>
              <a:t>Infos</a:t>
            </a:r>
            <a:r>
              <a:rPr lang="pt-BR" sz="2400" dirty="0">
                <a:latin typeface="+mj-lt"/>
              </a:rPr>
              <a:t>/Comportamentos, Dores/Necessidades);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Agrupe por similaridade;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Complemente com os detalhes que faltam (nome, frase, biografia,...);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Escreva tudo nos quadrantes;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Pronto! Você terá suas </a:t>
            </a:r>
            <a:r>
              <a:rPr lang="pt-BR" sz="2400" dirty="0" err="1">
                <a:latin typeface="+mj-lt"/>
              </a:rPr>
              <a:t>proto-personas</a:t>
            </a:r>
            <a:r>
              <a:rPr lang="pt-BR" sz="2400" dirty="0">
                <a:latin typeface="+mj-lt"/>
              </a:rPr>
              <a:t>.</a:t>
            </a:r>
            <a:r>
              <a:rPr lang="pt-BR" sz="2400" dirty="0">
                <a:latin typeface="+mj-lt"/>
                <a:sym typeface="Wingdings" pitchFamily="2" charset="2"/>
              </a:rPr>
              <a:t>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2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1158</Words>
  <Application>Microsoft Macintosh PowerPoint</Application>
  <PresentationFormat>Widescreen</PresentationFormat>
  <Paragraphs>272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Barlow</vt:lpstr>
      <vt:lpstr>Calibri</vt:lpstr>
      <vt:lpstr>Exo 2</vt:lpstr>
      <vt:lpstr>Simplon Mono</vt:lpstr>
      <vt:lpstr>Wingdings</vt:lpstr>
      <vt:lpstr>Tema do Office</vt:lpstr>
      <vt:lpstr>PowerPoint Presentation</vt:lpstr>
      <vt:lpstr>Engenharia de Software</vt:lpstr>
      <vt:lpstr>Dados do Grupo</vt:lpstr>
      <vt:lpstr>Negócio</vt:lpstr>
      <vt:lpstr>Negócio</vt:lpstr>
      <vt:lpstr>Proto-Personas – O que são?</vt:lpstr>
      <vt:lpstr>Proto-Personas</vt:lpstr>
      <vt:lpstr>Proto-Personas – Usuário/Necessidades</vt:lpstr>
      <vt:lpstr>Proto-Personas – Tá, mas como eu crio uma?</vt:lpstr>
      <vt:lpstr>Proto-Personas – Justificativa</vt:lpstr>
      <vt:lpstr>Entrevistar as possíveis Personas</vt:lpstr>
      <vt:lpstr>Script de Entrevistar</vt:lpstr>
      <vt:lpstr>Exemplo de como mostrar uma entrevista</vt:lpstr>
      <vt:lpstr>Mapa de Empatia – Em Socioemocional</vt:lpstr>
      <vt:lpstr>Jornada – Simplificada (Treino em casa)</vt:lpstr>
      <vt:lpstr>Jornada – Simplificada (Tecnonutri)</vt:lpstr>
      <vt:lpstr>Resumo do que precisa ser entregue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Gustavo Volpe</cp:lastModifiedBy>
  <cp:revision>286</cp:revision>
  <dcterms:created xsi:type="dcterms:W3CDTF">2021-08-25T19:26:40Z</dcterms:created>
  <dcterms:modified xsi:type="dcterms:W3CDTF">2022-09-01T23:51:43Z</dcterms:modified>
</cp:coreProperties>
</file>