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524000" y="709552"/>
            <a:ext cx="9144000" cy="2187001"/>
          </a:xfrm>
        </p:spPr>
        <p:txBody>
          <a:bodyPr/>
          <a:p>
            <a:r>
              <a:rPr lang="en-US" altLang="zh-CN"/>
              <a:t>“</a:t>
            </a:r>
            <a:r>
              <a:rPr lang="zh-CN" altLang="en-US"/>
              <a:t>开源软件杯</a:t>
            </a:r>
            <a:r>
              <a:rPr lang="en-US" altLang="zh-CN"/>
              <a:t>”</a:t>
            </a:r>
            <a:r>
              <a:rPr lang="zh-CN" altLang="en-US"/>
              <a:t>程序设计</a:t>
            </a:r>
            <a:endParaRPr lang="zh-CN" altLang="en-US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524000" y="3586798"/>
            <a:ext cx="9144000" cy="1655762"/>
          </a:xfrm>
        </p:spPr>
        <p:txBody>
          <a:bodyPr/>
          <a:p>
            <a:r>
              <a:rPr lang="zh-CN" altLang="en-US" sz="3200"/>
              <a:t>个人开发报告</a:t>
            </a:r>
            <a:endParaRPr lang="zh-CN" altLang="en-US" sz="3200"/>
          </a:p>
          <a:p>
            <a:r>
              <a:rPr lang="zh-CN" altLang="en-US" sz="3200"/>
              <a:t>瞿信：</a:t>
            </a:r>
            <a:r>
              <a:rPr lang="en-US" altLang="zh-CN" sz="3200"/>
              <a:t>2017051604092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任务分工：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90986"/>
            <a:ext cx="5157787" cy="823912"/>
          </a:xfrm>
        </p:spPr>
        <p:txBody>
          <a:bodyPr/>
          <a:p>
            <a:r>
              <a:rPr lang="en-US" altLang="zh-CN"/>
              <a:t>Git</a:t>
            </a:r>
            <a:r>
              <a:rPr lang="zh-CN" altLang="en-US"/>
              <a:t>仓库管理：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建立仓库，加入所有组员的</a:t>
            </a:r>
            <a:r>
              <a:rPr lang="en-US" altLang="zh-CN"/>
              <a:t>ssh</a:t>
            </a:r>
            <a:r>
              <a:rPr lang="zh-CN" altLang="en-US"/>
              <a:t>公钥，使其获得仓库的读写权限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创建项目的目录结构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进行合理的分支管理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821805" y="1690986"/>
            <a:ext cx="5183188" cy="823912"/>
          </a:xfrm>
        </p:spPr>
        <p:txBody>
          <a:bodyPr/>
          <a:p>
            <a:r>
              <a:rPr lang="zh-CN" altLang="en-US"/>
              <a:t>服务端网络</a:t>
            </a:r>
            <a:r>
              <a:rPr lang="en-US" altLang="zh-CN"/>
              <a:t>IO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821805" y="2615609"/>
            <a:ext cx="5183188" cy="3574054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监听客户端的连接请求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对不同的</a:t>
            </a:r>
            <a:r>
              <a:rPr lang="en-US" altLang="zh-CN"/>
              <a:t>IO</a:t>
            </a:r>
            <a:r>
              <a:rPr lang="zh-CN" altLang="en-US"/>
              <a:t>事件逐一进行处理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设计半同步半反应堆线程池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使用</a:t>
            </a:r>
            <a:r>
              <a:rPr lang="en-US" altLang="zh-CN"/>
              <a:t>POSIX</a:t>
            </a:r>
            <a:r>
              <a:rPr lang="zh-CN" altLang="en-US"/>
              <a:t>信号量结合互斥锁模拟生产者消费者问题，完成</a:t>
            </a:r>
            <a:r>
              <a:rPr lang="en-US" altLang="zh-CN"/>
              <a:t>IO</a:t>
            </a:r>
            <a:r>
              <a:rPr lang="zh-CN" altLang="en-US"/>
              <a:t>任务的分配。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管理：</a:t>
            </a:r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half" idx="1"/>
          </p:nvPr>
        </p:nvSpPr>
        <p:spPr>
          <a:xfrm>
            <a:off x="499745" y="1252855"/>
            <a:ext cx="5181600" cy="4351338"/>
          </a:xfrm>
        </p:spPr>
        <p:txBody>
          <a:bodyPr/>
          <a:p>
            <a:r>
              <a:rPr lang="zh-CN" altLang="en-US"/>
              <a:t>组员公钥：</a:t>
            </a:r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half" idx="2"/>
          </p:nvPr>
        </p:nvSpPr>
        <p:spPr>
          <a:xfrm>
            <a:off x="5981700" y="258445"/>
            <a:ext cx="5181600" cy="4351338"/>
          </a:xfrm>
        </p:spPr>
        <p:txBody>
          <a:bodyPr/>
          <a:p>
            <a:r>
              <a:rPr lang="zh-CN" altLang="en-US"/>
              <a:t>项目的目录结构：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1.client</a:t>
            </a:r>
            <a:r>
              <a:rPr lang="zh-CN" altLang="en-US"/>
              <a:t>：存放着客户端程序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2.doc</a:t>
            </a:r>
            <a:r>
              <a:rPr lang="zh-CN" altLang="en-US"/>
              <a:t>：存放开发文档及小组个人开发报告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3.server</a:t>
            </a:r>
            <a:r>
              <a:rPr lang="zh-CN" altLang="en-US"/>
              <a:t>：存放服务器程序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4.README</a:t>
            </a:r>
            <a:r>
              <a:rPr lang="zh-CN" altLang="en-US"/>
              <a:t>：小组成员名单及项目注意事项</a:t>
            </a:r>
            <a:endParaRPr lang="zh-CN" altLang="en-US"/>
          </a:p>
        </p:txBody>
      </p:sp>
      <p:pic>
        <p:nvPicPr>
          <p:cNvPr id="20" name="图片 19" descr="ssh_ke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90" y="1780540"/>
            <a:ext cx="5782945" cy="3297555"/>
          </a:xfrm>
          <a:prstGeom prst="rect">
            <a:avLst/>
          </a:prstGeom>
        </p:spPr>
      </p:pic>
      <p:pic>
        <p:nvPicPr>
          <p:cNvPr id="21" name="图片 20" descr="项目结构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70" y="4349750"/>
            <a:ext cx="757237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46430" y="127000"/>
            <a:ext cx="4164965" cy="963930"/>
          </a:xfrm>
        </p:spPr>
        <p:txBody>
          <a:bodyPr/>
          <a:p>
            <a:r>
              <a:rPr lang="en-US" altLang="zh-CN"/>
              <a:t>Git</a:t>
            </a:r>
            <a:r>
              <a:rPr lang="zh-CN" altLang="en-US"/>
              <a:t>管理：多人协作流程规定</a:t>
            </a:r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half" idx="2"/>
          </p:nvPr>
        </p:nvSpPr>
        <p:spPr>
          <a:xfrm>
            <a:off x="651510" y="891540"/>
            <a:ext cx="4164965" cy="4977765"/>
          </a:xfrm>
        </p:spPr>
        <p:txBody>
          <a:bodyPr>
            <a:noAutofit/>
          </a:bodyPr>
          <a:p>
            <a:r>
              <a:rPr lang="en-US" altLang="zh-CN" sz="1900"/>
              <a:t>1.</a:t>
            </a:r>
            <a:r>
              <a:rPr lang="zh-CN" altLang="en-US" sz="1900"/>
              <a:t>首先，可以试图用git push origin &lt;branch-name&gt;推送自己的修改；</a:t>
            </a:r>
            <a:endParaRPr lang="zh-CN" altLang="en-US" sz="1900"/>
          </a:p>
          <a:p>
            <a:r>
              <a:rPr lang="en-US" altLang="zh-CN" sz="1900"/>
              <a:t>2.</a:t>
            </a:r>
            <a:r>
              <a:rPr lang="zh-CN" altLang="en-US" sz="1900"/>
              <a:t>如果推送失败，则因为远程分支比你的本地更新，需要先用git pull试图合并；</a:t>
            </a:r>
            <a:endParaRPr lang="zh-CN" altLang="en-US" sz="1900"/>
          </a:p>
          <a:p>
            <a:r>
              <a:rPr lang="en-US" altLang="zh-CN" sz="1900"/>
              <a:t>3.</a:t>
            </a:r>
            <a:r>
              <a:rPr lang="zh-CN" altLang="en-US" sz="1900"/>
              <a:t>如果合并有冲突，则解决冲突，并在本地提交；</a:t>
            </a:r>
            <a:endParaRPr lang="zh-CN" altLang="en-US" sz="1900"/>
          </a:p>
          <a:p>
            <a:r>
              <a:rPr lang="en-US" altLang="zh-CN" sz="1900"/>
              <a:t>4.</a:t>
            </a:r>
            <a:r>
              <a:rPr lang="zh-CN" altLang="en-US" sz="1900"/>
              <a:t>没有冲突或者解决掉冲突后，再用git push origin &lt;branch-name&gt;推送就能成功！</a:t>
            </a:r>
            <a:endParaRPr lang="zh-CN" altLang="en-US" sz="1900"/>
          </a:p>
        </p:txBody>
      </p:sp>
      <p:sp>
        <p:nvSpPr>
          <p:cNvPr id="17" name="文本框 16"/>
          <p:cNvSpPr txBox="1"/>
          <p:nvPr/>
        </p:nvSpPr>
        <p:spPr>
          <a:xfrm>
            <a:off x="7671435" y="378460"/>
            <a:ext cx="3359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明确分支管理策略：</a:t>
            </a:r>
            <a:endParaRPr lang="zh-CN" altLang="en-US" sz="2400" b="1"/>
          </a:p>
        </p:txBody>
      </p:sp>
      <p:pic>
        <p:nvPicPr>
          <p:cNvPr id="18" name="图片 17" descr="分支策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2495" y="4925060"/>
            <a:ext cx="5560695" cy="1806575"/>
          </a:xfrm>
          <a:prstGeom prst="rect">
            <a:avLst/>
          </a:prstGeom>
        </p:spPr>
      </p:pic>
      <p:pic>
        <p:nvPicPr>
          <p:cNvPr id="19" name="图片 18" descr="分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4089400"/>
            <a:ext cx="6838950" cy="7334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353050" y="1090930"/>
            <a:ext cx="627253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/>
              <a:t>1.</a:t>
            </a:r>
            <a:r>
              <a:rPr lang="zh-CN" altLang="en-US" sz="2000"/>
              <a:t>远程仓库有</a:t>
            </a:r>
            <a:r>
              <a:rPr lang="en-US" altLang="zh-CN" sz="2000"/>
              <a:t>Master</a:t>
            </a:r>
            <a:r>
              <a:rPr lang="zh-CN" altLang="en-US" sz="2000"/>
              <a:t>与</a:t>
            </a:r>
            <a:r>
              <a:rPr lang="en-US" altLang="zh-CN" sz="2000"/>
              <a:t>Dev</a:t>
            </a:r>
            <a:r>
              <a:rPr lang="zh-CN" altLang="en-US" sz="2000"/>
              <a:t>分支，日常在</a:t>
            </a:r>
            <a:r>
              <a:rPr lang="en-US" altLang="zh-CN" sz="2000"/>
              <a:t>dev</a:t>
            </a:r>
            <a:r>
              <a:rPr lang="zh-CN" altLang="en-US" sz="2000"/>
              <a:t>分支上工作。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en-US" altLang="zh-CN" sz="2000"/>
              <a:t>2.</a:t>
            </a:r>
            <a:r>
              <a:rPr lang="zh-CN" altLang="en-US" sz="2000"/>
              <a:t>每个组员的本地分支一般含有：</a:t>
            </a:r>
            <a:r>
              <a:rPr lang="en-US" altLang="zh-CN" sz="2000"/>
              <a:t>master</a:t>
            </a:r>
            <a:r>
              <a:rPr lang="zh-CN" altLang="en-US" sz="2000"/>
              <a:t>，</a:t>
            </a:r>
            <a:r>
              <a:rPr lang="en-US" altLang="zh-CN" sz="2000"/>
              <a:t>dev</a:t>
            </a:r>
            <a:r>
              <a:rPr lang="zh-CN" altLang="en-US" sz="2000"/>
              <a:t>，</a:t>
            </a:r>
            <a:r>
              <a:rPr lang="en-US" altLang="zh-CN" sz="2000"/>
              <a:t>local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en-US" altLang="zh-CN" sz="2000"/>
              <a:t>3.master</a:t>
            </a:r>
            <a:r>
              <a:rPr lang="zh-CN" altLang="en-US" sz="2000"/>
              <a:t>与</a:t>
            </a:r>
            <a:r>
              <a:rPr lang="en-US" altLang="zh-CN" sz="2000"/>
              <a:t>dev</a:t>
            </a:r>
            <a:r>
              <a:rPr lang="zh-CN" altLang="en-US" sz="2000"/>
              <a:t>和远程相应的分支关联。</a:t>
            </a:r>
            <a:r>
              <a:rPr lang="en-US" altLang="zh-CN" sz="2000"/>
              <a:t>local</a:t>
            </a:r>
            <a:r>
              <a:rPr lang="zh-CN" altLang="en-US" sz="2000"/>
              <a:t>为本地开发测试分支，待当日任务完成后，再合并到本地</a:t>
            </a:r>
            <a:r>
              <a:rPr lang="en-US" altLang="zh-CN" sz="2000"/>
              <a:t>dev</a:t>
            </a:r>
            <a:r>
              <a:rPr lang="zh-CN" altLang="en-US" sz="2000"/>
              <a:t>分支，然后再提交到远程</a:t>
            </a:r>
            <a:r>
              <a:rPr lang="en-US" altLang="zh-CN" sz="2000"/>
              <a:t>dev</a:t>
            </a:r>
            <a:r>
              <a:rPr lang="zh-CN" altLang="en-US" sz="2000"/>
              <a:t>分支。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服务端网络IO 一：</a:t>
            </a:r>
            <a:r>
              <a:rPr lang="en-US" altLang="zh-CN"/>
              <a:t>IO</a:t>
            </a:r>
            <a:r>
              <a:rPr lang="zh-CN" altLang="en-US"/>
              <a:t>多路复用模型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7536815" y="657225"/>
            <a:ext cx="4231005" cy="5054600"/>
          </a:xfrm>
        </p:spPr>
        <p:txBody>
          <a:bodyPr>
            <a:normAutofit lnSpcReduction="20000"/>
          </a:bodyPr>
          <a:p>
            <a:r>
              <a:rPr lang="en-US" altLang="zh-CN"/>
              <a:t>1.</a:t>
            </a:r>
            <a:r>
              <a:rPr lang="zh-CN" altLang="en-US"/>
              <a:t>首先创建监听套接字，等待客户端的连接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在监听套接字上监听可读事件，并且采用高效的</a:t>
            </a:r>
            <a:r>
              <a:rPr lang="en-US" altLang="zh-CN"/>
              <a:t>ET</a:t>
            </a:r>
            <a:r>
              <a:rPr lang="zh-CN" altLang="en-US"/>
              <a:t>模式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若接受了客户连接，则监听连接套接字上的可读和断开连接事件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监听事件均使用</a:t>
            </a:r>
            <a:r>
              <a:rPr lang="en-US" altLang="zh-CN"/>
              <a:t>epoll</a:t>
            </a:r>
            <a:r>
              <a:rPr lang="zh-CN" altLang="en-US"/>
              <a:t>的</a:t>
            </a:r>
            <a:r>
              <a:rPr lang="en-US" altLang="zh-CN"/>
              <a:t>IO</a:t>
            </a:r>
            <a:r>
              <a:rPr lang="zh-CN" altLang="en-US"/>
              <a:t>复用技术：因为</a:t>
            </a:r>
            <a:r>
              <a:rPr lang="en-US" altLang="zh-CN"/>
              <a:t>epoll</a:t>
            </a:r>
            <a:r>
              <a:rPr lang="zh-CN" altLang="en-US"/>
              <a:t>采用回调机制，适合于空闲的大量连接。而</a:t>
            </a:r>
            <a:r>
              <a:rPr lang="en-US" altLang="zh-CN"/>
              <a:t>select/poll</a:t>
            </a:r>
            <a:r>
              <a:rPr lang="zh-CN" altLang="en-US"/>
              <a:t>采用轮寻机制，适合于活跃的少量连接。</a:t>
            </a:r>
            <a:endParaRPr lang="en-US" altLang="zh-CN"/>
          </a:p>
        </p:txBody>
      </p:sp>
      <p:pic>
        <p:nvPicPr>
          <p:cNvPr id="10" name="图片 9" descr="IO复用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" y="1155700"/>
            <a:ext cx="7167880" cy="48679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41970" y="258445"/>
            <a:ext cx="3021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服务器</a:t>
            </a:r>
            <a:r>
              <a:rPr lang="en-US" altLang="zh-CN" sz="2000" b="1"/>
              <a:t>IO</a:t>
            </a:r>
            <a:r>
              <a:rPr lang="zh-CN" altLang="en-US" sz="2000" b="1"/>
              <a:t>事件监听流程：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7787005" cy="958215"/>
          </a:xfrm>
        </p:spPr>
        <p:txBody>
          <a:bodyPr>
            <a:normAutofit fontScale="90000"/>
          </a:bodyPr>
          <a:p>
            <a:r>
              <a:rPr lang="zh-CN" altLang="en-US" sz="3200">
                <a:sym typeface="+mn-ea"/>
              </a:rPr>
              <a:t>服务端网络IO 二：半同步半反应堆线程池设计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2075" y="1185545"/>
            <a:ext cx="2427605" cy="532765"/>
          </a:xfrm>
        </p:spPr>
        <p:txBody>
          <a:bodyPr/>
          <a:p>
            <a:r>
              <a:rPr lang="zh-CN" altLang="en-US"/>
              <a:t>线程池模型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7" name="图片 6" descr="线程池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" y="1690370"/>
            <a:ext cx="6896100" cy="38233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81570" y="1323340"/>
            <a:ext cx="4302125" cy="4744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10000"/>
              </a:lnSpc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让主线程对监听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连接套接字进行事件监听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epoll_wait)</a:t>
            </a:r>
            <a:endParaRPr lang="en-US" altLang="zh-CN"/>
          </a:p>
          <a:p>
            <a:pPr>
              <a:lnSpc>
                <a:spcPct val="210000"/>
              </a:lnSpc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当连接套接字上有客户请求到来时，就将连接套接字插入请求队列中，等待工作线程竞争</a:t>
            </a:r>
            <a:endParaRPr lang="zh-CN" altLang="en-US">
              <a:sym typeface="+mn-ea"/>
            </a:endParaRPr>
          </a:p>
          <a:p>
            <a:pPr>
              <a:lnSpc>
                <a:spcPct val="210000"/>
              </a:lnSpc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当某个工作线程得到连接套接字之后，就可以进行业务逻辑的处理</a:t>
            </a:r>
            <a:endParaRPr lang="zh-CN" altLang="en-US">
              <a:sym typeface="+mn-ea"/>
            </a:endParaRPr>
          </a:p>
          <a:p>
            <a:pPr>
              <a:lnSpc>
                <a:spcPct val="210000"/>
              </a:lnSpc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由工作线程将处理的结果响应给客户端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服务端网络IO 三：共享资源</a:t>
            </a:r>
            <a:r>
              <a:rPr lang="en-US" altLang="zh-CN" sz="2800">
                <a:sym typeface="+mn-ea"/>
              </a:rPr>
              <a:t>——</a:t>
            </a:r>
            <a:r>
              <a:rPr lang="zh-CN" altLang="en-US" sz="2800">
                <a:sym typeface="+mn-ea"/>
              </a:rPr>
              <a:t>客户请求队列</a:t>
            </a:r>
            <a:endParaRPr lang="zh-CN" altLang="en-US" sz="280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3085" y="1691005"/>
            <a:ext cx="3054985" cy="563245"/>
          </a:xfrm>
        </p:spPr>
        <p:txBody>
          <a:bodyPr/>
          <a:p>
            <a:r>
              <a:rPr lang="zh-CN" altLang="en-US"/>
              <a:t>生产者</a:t>
            </a:r>
            <a:r>
              <a:rPr lang="en-US" altLang="zh-CN"/>
              <a:t>-</a:t>
            </a:r>
            <a:r>
              <a:rPr lang="zh-CN" altLang="en-US"/>
              <a:t>消费者模型</a:t>
            </a:r>
            <a:endParaRPr lang="zh-CN" altLang="en-US"/>
          </a:p>
        </p:txBody>
      </p:sp>
      <p:pic>
        <p:nvPicPr>
          <p:cNvPr id="7" name="图片 6" descr="共享资源队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95" y="2254250"/>
            <a:ext cx="6724015" cy="3802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31430" y="1691005"/>
            <a:ext cx="4192270" cy="4575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/>
              <a:t>1.</a:t>
            </a:r>
            <a:r>
              <a:rPr lang="zh-CN" altLang="en-US"/>
              <a:t>当有客户请求到来时，主线程将连接套接字加入请求队列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en-US" altLang="zh-CN"/>
              <a:t>2.</a:t>
            </a:r>
            <a:r>
              <a:rPr lang="zh-CN" altLang="en-US"/>
              <a:t>此时，通过信号量来激活等待的工作线程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en-US" altLang="zh-CN"/>
              <a:t>3.</a:t>
            </a:r>
            <a:r>
              <a:rPr lang="zh-CN" altLang="en-US"/>
              <a:t>得到互斥锁的工作线程从请求队列中取出连接套接字进行处理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注：对请求队列的每一次访问与操作，都需要互斥锁的保护，否则可能造成数据不一致的情况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WPS 演示</Application>
  <PresentationFormat>宽屏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Arial Black</vt:lpstr>
      <vt:lpstr>方正书宋_GBK</vt:lpstr>
      <vt:lpstr>微软雅黑</vt:lpstr>
      <vt:lpstr>宋体</vt:lpstr>
      <vt:lpstr>Arial Unicode MS</vt:lpstr>
      <vt:lpstr>Office 主题​​</vt:lpstr>
      <vt:lpstr>“开源软件杯”程序设计</vt:lpstr>
      <vt:lpstr>任务分工：</vt:lpstr>
      <vt:lpstr>Git管理：</vt:lpstr>
      <vt:lpstr>Git管理：多人协作流程规定</vt:lpstr>
      <vt:lpstr>服务端网络IO 一：IO多路复用模型</vt:lpstr>
      <vt:lpstr>服务端网络IO 二：半同步半反应堆线程池设计 </vt:lpstr>
      <vt:lpstr>服务端网络IO 三：共享资源——客户请求队列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31</cp:revision>
  <dcterms:created xsi:type="dcterms:W3CDTF">2020-06-27T04:25:24Z</dcterms:created>
  <dcterms:modified xsi:type="dcterms:W3CDTF">2020-06-27T04:25:24Z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