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65" r:id="rId2"/>
    <p:sldId id="404" r:id="rId3"/>
    <p:sldId id="405" r:id="rId4"/>
    <p:sldId id="406" r:id="rId5"/>
    <p:sldId id="408" r:id="rId6"/>
    <p:sldId id="409" r:id="rId7"/>
    <p:sldId id="410" r:id="rId8"/>
    <p:sldId id="407" r:id="rId9"/>
    <p:sldId id="366" r:id="rId10"/>
    <p:sldId id="368" r:id="rId11"/>
    <p:sldId id="369" r:id="rId12"/>
    <p:sldId id="370" r:id="rId13"/>
    <p:sldId id="372" r:id="rId14"/>
    <p:sldId id="367" r:id="rId15"/>
    <p:sldId id="373" r:id="rId16"/>
    <p:sldId id="374" r:id="rId17"/>
    <p:sldId id="376" r:id="rId18"/>
    <p:sldId id="375" r:id="rId19"/>
    <p:sldId id="377" r:id="rId20"/>
    <p:sldId id="378" r:id="rId21"/>
    <p:sldId id="379" r:id="rId22"/>
    <p:sldId id="380" r:id="rId23"/>
    <p:sldId id="381" r:id="rId24"/>
    <p:sldId id="382" r:id="rId25"/>
    <p:sldId id="383" r:id="rId26"/>
    <p:sldId id="384" r:id="rId27"/>
    <p:sldId id="386" r:id="rId28"/>
    <p:sldId id="387" r:id="rId29"/>
    <p:sldId id="395" r:id="rId30"/>
    <p:sldId id="259" r:id="rId31"/>
    <p:sldId id="411" r:id="rId32"/>
    <p:sldId id="265" r:id="rId33"/>
    <p:sldId id="266" r:id="rId34"/>
    <p:sldId id="397" r:id="rId35"/>
    <p:sldId id="396" r:id="rId36"/>
    <p:sldId id="398" r:id="rId37"/>
    <p:sldId id="305" r:id="rId38"/>
    <p:sldId id="412" r:id="rId39"/>
    <p:sldId id="394" r:id="rId40"/>
    <p:sldId id="308" r:id="rId41"/>
    <p:sldId id="402" r:id="rId42"/>
    <p:sldId id="400" r:id="rId43"/>
    <p:sldId id="399" r:id="rId44"/>
    <p:sldId id="388" r:id="rId45"/>
    <p:sldId id="401" r:id="rId46"/>
    <p:sldId id="40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7T14:13:02.885"/>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60,'52'-1,"95"5,-128-2,0 0,0 2,-1 1,1 0,29 13,-27-7,0 2,-1 0,0 1,31 30,-4-5,-39-33,0 0,1-1,-1-1,1 0,0 0,0 0,0-1,1-1,-1 1,16 0,-4 0,1-2,-1-1,37-5,-50 4,0-1,-1 0,1-1,-1 0,0 0,0-1,0 0,0 0,11-9,-11 8,-1 0,1 0,1 1,-1 0,0 0,1 1,0 0,0 0,10-1,0 1,1 1,0 1,0 0,0 2,0 0,0 1,-1 1,1 1,-1 0,1 1,-1 2,29 13,42 36,-31-18,-48-33,-1 0,1-1,0 0,1-1,-1 0,1 0,-1-1,21 1,8-2,44-4,-23 0,-22 3,-12 0,0-1,33-5,-50 4,0 0,0-1,-1 0,1 0,-1-1,0 0,0 0,0-1,0 0,9-8,0-3,1 2,1 0,0 1,1 1,0 1,0 1,1 0,1 2,0 0,0 2,0 0,1 1,0 2,-1 0,39 1,-34 3,0 1,0 1,-1 2,1 0,-1 2,0 1,0 1,-1 1,0 1,42 27,-54-31,0-1,0 0,0-1,1 0,0-1,16 3,89 7,-58-8,64 3,137-8,-114-3,-110 0,57-10,-54 6,45-2,406 9,-471 0,0 1,0 0,0 2,40 12,79 38,-53-19,-68-29,1 0,0-1,0-2,0 0,22 0,106-4,-67-2,-47 3,40 0,0-3,87-16,-60 4,158-6,107 22,-138 2,648-3,-851-1,1 0,-1-2,0-1,0-1,35-11,-48 10,-1 0,0 0,1-1,-2 0,11-10,16-10,-26 20,14-11,35-16,-50 29,0 1,0 0,1 0,0 1,-1 1,1 0,14-1,65 2,-49 1,61-8,29-5,240 8,-203 7,353 34,-278-12,179 34,-112 10,192 38,-465-101,2-2,-1-1,48-4,-15-1,-61 3,0 0,0-1,-1-1,1 0,0 0,-1-1,0 0,1-1,-2 1,1-2,0 1,-1-2,1 1,-2-1,11-9,86-62,-76 57,-15 12,1 0,1 0,-1 1,1 1,0 1,19-5,94-13,4 12,195 10,-146 4,-106-4,104 3,-146 1,-1 1,1 1,45 13,-3 3,1-3,1-4,1-3,0-3,90-4,-145-4,-10 1,0-1,1 0,-1-1,0 0,0-1,0-1,0 0,22-9,-17 5,1 1,-1 1,1 1,0 1,1 0,-1 1,35 2,-15-1,831-3,-465 6,277-2,-634-2,91-17,-32 3,606-2,-472 20,26 11,-49 0,-170-12,178-2,-201-2,-1-2,1 0,40-16,29-7,-36 19,0 1,1 4,-1 2,65 5,231 39,-301-34,337 56,90 13,-219-35,-11-1,297 50,-482-82,2-3,114-4,-123-3,-46 1,0 0,0-1,16-4,-24 4,1 0,-1-1,0 1,0-1,0 0,0 0,-1-1,1 1,-1-1,1 0,-1 0,5-5,54-68,29-34,-76 98,0 0,0 0,1 2,1 0,0 1,31-12,-15 6,-10 4,0 2,1 0,0 2,0 0,1 2,0 0,0 2,0 1,33 1,420 6,-449-3,0 1,0 2,0 1,-1 1,28 11,-20-7,0-1,48 7,-54-14,0-1,0-2,0-1,0-1,-1-2,50-11,-72 13,568-140,-407 108,250-16,10 49,-203 6,178 12,-104-7,-66-6,-189 0,-1 1,0 2,55 17,-49-6,-1 2,-1 3,47 28,-42-20,94 37,-131-63,1 0,0-1,0-2,0 1,21-1,84-5,-38 0,-44 4,39-3,-70 1,-1 0,-1 0,1-1,0 0,0-1,-1 1,1-1,-1 0,6-5,151-101,-128 87,-5 2,1 2,42-18,-54 29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7T14:13:09.268"/>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27T14:13:10.352"/>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F882-693F-478A-8984-70A31C52FA36}"/>
              </a:ext>
            </a:extLst>
          </p:cNvPr>
          <p:cNvSpPr>
            <a:spLocks noGrp="1"/>
          </p:cNvSpPr>
          <p:nvPr>
            <p:ph type="ctrTitle"/>
          </p:nvPr>
        </p:nvSpPr>
        <p:spPr>
          <a:xfrm>
            <a:off x="1524000" y="1122363"/>
            <a:ext cx="9144000" cy="2387600"/>
          </a:xfrm>
        </p:spPr>
        <p:txBody>
          <a:bodyPr anchor="b"/>
          <a:lstStyle>
            <a:lvl1pPr algn="ctr">
              <a:defRPr sz="6000" b="1"/>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6CAA352-33CA-4220-BE66-BFC51A1AC2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0F39838-0565-4597-98D1-CB38660DB8C1}"/>
              </a:ext>
            </a:extLst>
          </p:cNvPr>
          <p:cNvSpPr>
            <a:spLocks noGrp="1"/>
          </p:cNvSpPr>
          <p:nvPr>
            <p:ph type="dt" sz="half" idx="10"/>
          </p:nvPr>
        </p:nvSpPr>
        <p:spPr/>
        <p:txBody>
          <a:bodyPr/>
          <a:lstStyle/>
          <a:p>
            <a:fld id="{3AEF8274-FB96-49C4-9D6E-9D2C2D401B55}" type="datetime1">
              <a:rPr lang="en-US" smtClean="0"/>
              <a:t>3/20/2024</a:t>
            </a:fld>
            <a:endParaRPr lang="en-US"/>
          </a:p>
        </p:txBody>
      </p:sp>
      <p:sp>
        <p:nvSpPr>
          <p:cNvPr id="5" name="Footer Placeholder 4">
            <a:extLst>
              <a:ext uri="{FF2B5EF4-FFF2-40B4-BE49-F238E27FC236}">
                <a16:creationId xmlns:a16="http://schemas.microsoft.com/office/drawing/2014/main" id="{D4C5452D-74CB-4A3A-9D85-6CDBC21F09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530DE4-ED07-40F9-9C16-2ACC3FD215C4}"/>
              </a:ext>
            </a:extLst>
          </p:cNvPr>
          <p:cNvSpPr>
            <a:spLocks noGrp="1"/>
          </p:cNvSpPr>
          <p:nvPr>
            <p:ph type="sldNum" sz="quarter" idx="12"/>
          </p:nvPr>
        </p:nvSpPr>
        <p:spPr/>
        <p:txBody>
          <a:bodyPr/>
          <a:lstStyle/>
          <a:p>
            <a:fld id="{B74EB0F0-7D7E-412A-B235-20FE2876EE16}" type="slidenum">
              <a:rPr lang="en-US" smtClean="0"/>
              <a:t>‹#›</a:t>
            </a:fld>
            <a:endParaRPr lang="en-US"/>
          </a:p>
        </p:txBody>
      </p:sp>
      <p:pic>
        <p:nvPicPr>
          <p:cNvPr id="7" name="Picture 6">
            <a:extLst>
              <a:ext uri="{FF2B5EF4-FFF2-40B4-BE49-F238E27FC236}">
                <a16:creationId xmlns:a16="http://schemas.microsoft.com/office/drawing/2014/main" id="{96477961-878C-4ABF-BB3C-FC7EB975CA2B}"/>
              </a:ext>
            </a:extLst>
          </p:cNvPr>
          <p:cNvPicPr>
            <a:picLocks noChangeAspect="1"/>
          </p:cNvPicPr>
          <p:nvPr userDrawn="1"/>
        </p:nvPicPr>
        <p:blipFill>
          <a:blip r:embed="rId2">
            <a:lum/>
            <a:alphaModFix/>
          </a:blip>
          <a:srcRect/>
          <a:stretch>
            <a:fillRect/>
          </a:stretch>
        </p:blipFill>
        <p:spPr>
          <a:xfrm>
            <a:off x="838200" y="4734413"/>
            <a:ext cx="3160414" cy="1417595"/>
          </a:xfrm>
          <a:prstGeom prst="rect">
            <a:avLst/>
          </a:prstGeom>
          <a:noFill/>
          <a:ln>
            <a:noFill/>
          </a:ln>
        </p:spPr>
      </p:pic>
      <p:sp>
        <p:nvSpPr>
          <p:cNvPr id="8" name="Freeform: Shape 7">
            <a:extLst>
              <a:ext uri="{FF2B5EF4-FFF2-40B4-BE49-F238E27FC236}">
                <a16:creationId xmlns:a16="http://schemas.microsoft.com/office/drawing/2014/main" id="{69DA0942-36F4-44D2-989D-6FFF57252C20}"/>
              </a:ext>
            </a:extLst>
          </p:cNvPr>
          <p:cNvSpPr/>
          <p:nvPr userDrawn="1"/>
        </p:nvSpPr>
        <p:spPr>
          <a:xfrm>
            <a:off x="4038600" y="5735637"/>
            <a:ext cx="5508000" cy="74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lvl="0" hangingPunct="0">
              <a:buNone/>
              <a:tabLst/>
            </a:pPr>
            <a:endParaRPr lang="en-US" sz="2400" kern="1200">
              <a:latin typeface="Liberation Serif" pitchFamily="18"/>
              <a:ea typeface="DejaVu Sans" pitchFamily="2"/>
              <a:cs typeface="DejaVu Sans" pitchFamily="2"/>
            </a:endParaRPr>
          </a:p>
        </p:txBody>
      </p:sp>
      <p:sp>
        <p:nvSpPr>
          <p:cNvPr id="9" name="Freeform: Shape 8">
            <a:extLst>
              <a:ext uri="{FF2B5EF4-FFF2-40B4-BE49-F238E27FC236}">
                <a16:creationId xmlns:a16="http://schemas.microsoft.com/office/drawing/2014/main" id="{8E773B61-1620-4E28-871B-8ED74233F20E}"/>
              </a:ext>
            </a:extLst>
          </p:cNvPr>
          <p:cNvSpPr/>
          <p:nvPr userDrawn="1"/>
        </p:nvSpPr>
        <p:spPr>
          <a:xfrm>
            <a:off x="4038600" y="5844357"/>
            <a:ext cx="5577840" cy="165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lvl="0" hangingPunct="0">
              <a:buNone/>
              <a:tabLst/>
            </a:pPr>
            <a:endParaRPr lang="en-US" sz="2400" kern="1200">
              <a:latin typeface="Liberation Serif" pitchFamily="18"/>
              <a:ea typeface="DejaVu Sans" pitchFamily="2"/>
              <a:cs typeface="DejaVu Sans" pitchFamily="2"/>
            </a:endParaRPr>
          </a:p>
        </p:txBody>
      </p:sp>
    </p:spTree>
    <p:extLst>
      <p:ext uri="{BB962C8B-B14F-4D97-AF65-F5344CB8AC3E}">
        <p14:creationId xmlns:p14="http://schemas.microsoft.com/office/powerpoint/2010/main" val="1409959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7260F-7846-4DA2-BBD0-473703D85F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55302A-B711-4343-9128-92C37D1B3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CFCB34-505D-4ADF-8490-7B551BB5994A}"/>
              </a:ext>
            </a:extLst>
          </p:cNvPr>
          <p:cNvSpPr>
            <a:spLocks noGrp="1"/>
          </p:cNvSpPr>
          <p:nvPr>
            <p:ph type="dt" sz="half" idx="10"/>
          </p:nvPr>
        </p:nvSpPr>
        <p:spPr/>
        <p:txBody>
          <a:bodyPr/>
          <a:lstStyle/>
          <a:p>
            <a:fld id="{21F265F5-8649-4246-BA7B-3CBB332E39AF}" type="datetime1">
              <a:rPr lang="en-US" smtClean="0"/>
              <a:t>3/20/2024</a:t>
            </a:fld>
            <a:endParaRPr lang="en-US"/>
          </a:p>
        </p:txBody>
      </p:sp>
      <p:sp>
        <p:nvSpPr>
          <p:cNvPr id="5" name="Footer Placeholder 4">
            <a:extLst>
              <a:ext uri="{FF2B5EF4-FFF2-40B4-BE49-F238E27FC236}">
                <a16:creationId xmlns:a16="http://schemas.microsoft.com/office/drawing/2014/main" id="{2D662B4A-18F0-4CE4-BE8E-3FBBFB8ADA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AAF3F7-B719-4619-9455-4240B45C178A}"/>
              </a:ext>
            </a:extLst>
          </p:cNvPr>
          <p:cNvSpPr>
            <a:spLocks noGrp="1"/>
          </p:cNvSpPr>
          <p:nvPr>
            <p:ph type="sldNum" sz="quarter" idx="12"/>
          </p:nvPr>
        </p:nvSpPr>
        <p:spPr/>
        <p:txBody>
          <a:bodyPr/>
          <a:lstStyle/>
          <a:p>
            <a:fld id="{B74EB0F0-7D7E-412A-B235-20FE2876EE16}" type="slidenum">
              <a:rPr lang="en-US" smtClean="0"/>
              <a:t>‹#›</a:t>
            </a:fld>
            <a:endParaRPr lang="en-US"/>
          </a:p>
        </p:txBody>
      </p:sp>
    </p:spTree>
    <p:extLst>
      <p:ext uri="{BB962C8B-B14F-4D97-AF65-F5344CB8AC3E}">
        <p14:creationId xmlns:p14="http://schemas.microsoft.com/office/powerpoint/2010/main" val="122540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FDAE27-3070-49C5-954D-0EAB397B3B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3B4DE4-8967-4CE3-A361-E0EB941F39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809D48-57B1-4277-968B-0C26BBBCF06D}"/>
              </a:ext>
            </a:extLst>
          </p:cNvPr>
          <p:cNvSpPr>
            <a:spLocks noGrp="1"/>
          </p:cNvSpPr>
          <p:nvPr>
            <p:ph type="dt" sz="half" idx="10"/>
          </p:nvPr>
        </p:nvSpPr>
        <p:spPr/>
        <p:txBody>
          <a:bodyPr/>
          <a:lstStyle/>
          <a:p>
            <a:fld id="{E5FBC7AC-6050-4018-BA5E-91C5AD6816F9}" type="datetime1">
              <a:rPr lang="en-US" smtClean="0"/>
              <a:t>3/20/2024</a:t>
            </a:fld>
            <a:endParaRPr lang="en-US"/>
          </a:p>
        </p:txBody>
      </p:sp>
      <p:sp>
        <p:nvSpPr>
          <p:cNvPr id="5" name="Footer Placeholder 4">
            <a:extLst>
              <a:ext uri="{FF2B5EF4-FFF2-40B4-BE49-F238E27FC236}">
                <a16:creationId xmlns:a16="http://schemas.microsoft.com/office/drawing/2014/main" id="{2FEBA19C-A2FC-41C6-B98C-F8FE03B1E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DB934-7CE4-4B97-A07F-8DAAE5CACA0E}"/>
              </a:ext>
            </a:extLst>
          </p:cNvPr>
          <p:cNvSpPr>
            <a:spLocks noGrp="1"/>
          </p:cNvSpPr>
          <p:nvPr>
            <p:ph type="sldNum" sz="quarter" idx="12"/>
          </p:nvPr>
        </p:nvSpPr>
        <p:spPr/>
        <p:txBody>
          <a:bodyPr/>
          <a:lstStyle/>
          <a:p>
            <a:fld id="{B74EB0F0-7D7E-412A-B235-20FE2876EE16}" type="slidenum">
              <a:rPr lang="en-US" smtClean="0"/>
              <a:t>‹#›</a:t>
            </a:fld>
            <a:endParaRPr lang="en-US"/>
          </a:p>
        </p:txBody>
      </p:sp>
    </p:spTree>
    <p:extLst>
      <p:ext uri="{BB962C8B-B14F-4D97-AF65-F5344CB8AC3E}">
        <p14:creationId xmlns:p14="http://schemas.microsoft.com/office/powerpoint/2010/main" val="497649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45920" y="120240"/>
            <a:ext cx="10352640" cy="1135080"/>
          </a:xfrm>
          <a:prstGeom prst="rect">
            <a:avLst/>
          </a:prstGeom>
        </p:spPr>
        <p:txBody>
          <a:bodyPr lIns="90000" tIns="46800" rIns="90000" bIns="46800" anchor="b">
            <a:noAutofit/>
          </a:bodyPr>
          <a:lstStyle/>
          <a:p>
            <a:endParaRPr lang="en-US" sz="3600" b="0" strike="noStrike" spc="-1">
              <a:solidFill>
                <a:srgbClr val="000000"/>
              </a:solidFill>
              <a:latin typeface="Arial Black"/>
            </a:endParaRPr>
          </a:p>
        </p:txBody>
      </p:sp>
      <p:sp>
        <p:nvSpPr>
          <p:cNvPr id="9" name="PlaceHolder 2"/>
          <p:cNvSpPr>
            <a:spLocks noGrp="1"/>
          </p:cNvSpPr>
          <p:nvPr>
            <p:ph type="body"/>
          </p:nvPr>
        </p:nvSpPr>
        <p:spPr>
          <a:xfrm>
            <a:off x="609120" y="1886040"/>
            <a:ext cx="10894560" cy="4163760"/>
          </a:xfrm>
          <a:prstGeom prst="rect">
            <a:avLst/>
          </a:prstGeom>
        </p:spPr>
        <p:txBody>
          <a:bodyPr lIns="90000" tIns="46800" rIns="90000" bIns="46800">
            <a:normAutofit/>
          </a:bodyPr>
          <a:lstStyle/>
          <a:p>
            <a:endParaRPr lang="en-US" sz="3200" b="0" strike="noStrike" spc="-1">
              <a:solidFill>
                <a:srgbClr val="000000"/>
              </a:solidFill>
              <a:latin typeface="Arial"/>
            </a:endParaRPr>
          </a:p>
        </p:txBody>
      </p:sp>
    </p:spTree>
    <p:extLst>
      <p:ext uri="{BB962C8B-B14F-4D97-AF65-F5344CB8AC3E}">
        <p14:creationId xmlns:p14="http://schemas.microsoft.com/office/powerpoint/2010/main" val="410798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454400" y="152400"/>
            <a:ext cx="8331200" cy="533400"/>
          </a:xfrm>
        </p:spPr>
        <p:txBody>
          <a:bodyPr/>
          <a:lstStyle/>
          <a:p>
            <a:r>
              <a:rPr lang="en-US"/>
              <a:t>Click to edit Master title style</a:t>
            </a:r>
          </a:p>
        </p:txBody>
      </p:sp>
      <p:sp>
        <p:nvSpPr>
          <p:cNvPr id="3" name="Table Placeholder 2"/>
          <p:cNvSpPr>
            <a:spLocks noGrp="1"/>
          </p:cNvSpPr>
          <p:nvPr>
            <p:ph type="tbl" idx="1"/>
          </p:nvPr>
        </p:nvSpPr>
        <p:spPr>
          <a:xfrm>
            <a:off x="3454400" y="1066800"/>
            <a:ext cx="8331200" cy="5029200"/>
          </a:xfrm>
        </p:spPr>
        <p:txBody>
          <a:bodyPr/>
          <a:lstStyle/>
          <a:p>
            <a:endParaRPr lang="en-US"/>
          </a:p>
        </p:txBody>
      </p:sp>
      <p:sp>
        <p:nvSpPr>
          <p:cNvPr id="4" name="Date Placeholder 3"/>
          <p:cNvSpPr>
            <a:spLocks noGrp="1"/>
          </p:cNvSpPr>
          <p:nvPr>
            <p:ph type="dt" sz="half" idx="10"/>
          </p:nvPr>
        </p:nvSpPr>
        <p:spPr>
          <a:xfrm>
            <a:off x="914400" y="4495800"/>
            <a:ext cx="2540000" cy="2209800"/>
          </a:xfrm>
        </p:spPr>
        <p:txBody>
          <a:bodyPr/>
          <a:lstStyle>
            <a:lvl1pPr>
              <a:defRPr/>
            </a:lvl1pPr>
          </a:lstStyle>
          <a:p>
            <a:endParaRPr lang="en-US"/>
          </a:p>
        </p:txBody>
      </p:sp>
      <p:sp>
        <p:nvSpPr>
          <p:cNvPr id="5" name="Footer Placeholder 4"/>
          <p:cNvSpPr>
            <a:spLocks noGrp="1"/>
          </p:cNvSpPr>
          <p:nvPr>
            <p:ph type="ftr" sz="quarter" idx="11"/>
          </p:nvPr>
        </p:nvSpPr>
        <p:spPr>
          <a:xfrm>
            <a:off x="4165600" y="6248400"/>
            <a:ext cx="38608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8737600" y="6248400"/>
            <a:ext cx="2540000" cy="457200"/>
          </a:xfrm>
        </p:spPr>
        <p:txBody>
          <a:bodyPr/>
          <a:lstStyle>
            <a:lvl1pPr>
              <a:defRPr/>
            </a:lvl1pPr>
          </a:lstStyle>
          <a:p>
            <a:fld id="{88C3AA75-2DAC-4611-9EDB-EA53D81A5A3A}" type="slidenum">
              <a:rPr lang="en-US"/>
              <a:pPr/>
              <a:t>‹#›</a:t>
            </a:fld>
            <a:endParaRPr lang="en-US"/>
          </a:p>
        </p:txBody>
      </p:sp>
    </p:spTree>
    <p:extLst>
      <p:ext uri="{BB962C8B-B14F-4D97-AF65-F5344CB8AC3E}">
        <p14:creationId xmlns:p14="http://schemas.microsoft.com/office/powerpoint/2010/main" val="3335597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82264-13B8-4164-8A7F-01416FF8738C}"/>
              </a:ext>
            </a:extLst>
          </p:cNvPr>
          <p:cNvSpPr>
            <a:spLocks noGrp="1"/>
          </p:cNvSpPr>
          <p:nvPr>
            <p:ph type="title"/>
          </p:nvPr>
        </p:nvSpPr>
        <p:spPr>
          <a:xfrm>
            <a:off x="811820" y="518746"/>
            <a:ext cx="10515600" cy="1040058"/>
          </a:xfrm>
        </p:spPr>
        <p:txBody>
          <a:bodyPr>
            <a:normAutofit/>
          </a:bodyPr>
          <a:lstStyle>
            <a:lvl1pPr>
              <a:defRPr sz="3200" b="1">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18B97401-2A02-4DA8-B694-681757FFC9CB}"/>
              </a:ext>
            </a:extLst>
          </p:cNvPr>
          <p:cNvSpPr>
            <a:spLocks noGrp="1"/>
          </p:cNvSpPr>
          <p:nvPr>
            <p:ph idx="1"/>
          </p:nvPr>
        </p:nvSpPr>
        <p:spPr>
          <a:xfrm>
            <a:off x="838200" y="1737703"/>
            <a:ext cx="10515600" cy="4351338"/>
          </a:xfrm>
        </p:spPr>
        <p:txBody>
          <a:bodyPr/>
          <a:lstStyle>
            <a:lvl1pPr>
              <a:defRPr sz="2800"/>
            </a:lvl1pPr>
            <a:lvl2pPr>
              <a:defRPr sz="2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2B9B45F-96EC-4371-AF2B-31FF780B0781}"/>
              </a:ext>
            </a:extLst>
          </p:cNvPr>
          <p:cNvSpPr>
            <a:spLocks noGrp="1"/>
          </p:cNvSpPr>
          <p:nvPr>
            <p:ph type="dt" sz="half" idx="10"/>
          </p:nvPr>
        </p:nvSpPr>
        <p:spPr/>
        <p:txBody>
          <a:bodyPr/>
          <a:lstStyle/>
          <a:p>
            <a:fld id="{B369C47C-2FC5-4798-A420-00913EF17CB0}" type="datetime1">
              <a:rPr lang="en-US" smtClean="0"/>
              <a:t>3/20/2024</a:t>
            </a:fld>
            <a:endParaRPr lang="en-US"/>
          </a:p>
        </p:txBody>
      </p:sp>
      <p:sp>
        <p:nvSpPr>
          <p:cNvPr id="5" name="Footer Placeholder 4">
            <a:extLst>
              <a:ext uri="{FF2B5EF4-FFF2-40B4-BE49-F238E27FC236}">
                <a16:creationId xmlns:a16="http://schemas.microsoft.com/office/drawing/2014/main" id="{FC1F992E-04F3-4A3A-8A5F-361AC165C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7391C-8F35-4F56-BEAA-20B1EF748203}"/>
              </a:ext>
            </a:extLst>
          </p:cNvPr>
          <p:cNvSpPr>
            <a:spLocks noGrp="1"/>
          </p:cNvSpPr>
          <p:nvPr>
            <p:ph type="sldNum" sz="quarter" idx="12"/>
          </p:nvPr>
        </p:nvSpPr>
        <p:spPr/>
        <p:txBody>
          <a:bodyPr/>
          <a:lstStyle/>
          <a:p>
            <a:fld id="{B74EB0F0-7D7E-412A-B235-20FE2876EE16}" type="slidenum">
              <a:rPr lang="en-US" smtClean="0"/>
              <a:t>‹#›</a:t>
            </a:fld>
            <a:endParaRPr lang="en-US"/>
          </a:p>
        </p:txBody>
      </p:sp>
      <p:sp>
        <p:nvSpPr>
          <p:cNvPr id="7" name="Freeform: Shape 6">
            <a:extLst>
              <a:ext uri="{FF2B5EF4-FFF2-40B4-BE49-F238E27FC236}">
                <a16:creationId xmlns:a16="http://schemas.microsoft.com/office/drawing/2014/main" id="{3E0CBFF8-DB1E-4A21-AB54-C2C734FEBC94}"/>
              </a:ext>
            </a:extLst>
          </p:cNvPr>
          <p:cNvSpPr/>
          <p:nvPr userDrawn="1"/>
        </p:nvSpPr>
        <p:spPr>
          <a:xfrm>
            <a:off x="817688" y="1371919"/>
            <a:ext cx="9438832"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lvl="0" hangingPunct="0">
              <a:buNone/>
              <a:tabLst/>
            </a:pPr>
            <a:endParaRPr lang="en-US" sz="2400" kern="1200">
              <a:latin typeface="Liberation Serif" pitchFamily="18"/>
              <a:ea typeface="DejaVu Sans" pitchFamily="2"/>
              <a:cs typeface="DejaVu Sans" pitchFamily="2"/>
            </a:endParaRPr>
          </a:p>
        </p:txBody>
      </p:sp>
      <p:sp>
        <p:nvSpPr>
          <p:cNvPr id="8" name="Freeform: Shape 7">
            <a:extLst>
              <a:ext uri="{FF2B5EF4-FFF2-40B4-BE49-F238E27FC236}">
                <a16:creationId xmlns:a16="http://schemas.microsoft.com/office/drawing/2014/main" id="{084B5BFD-A347-4E0A-94EC-08CFE24459BA}"/>
              </a:ext>
            </a:extLst>
          </p:cNvPr>
          <p:cNvSpPr/>
          <p:nvPr userDrawn="1"/>
        </p:nvSpPr>
        <p:spPr>
          <a:xfrm>
            <a:off x="817688" y="1323201"/>
            <a:ext cx="9286920" cy="18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lvl="0" hangingPunct="0">
              <a:buNone/>
              <a:tabLst/>
            </a:pPr>
            <a:endParaRPr lang="en-US" sz="2400" kern="1200">
              <a:latin typeface="Liberation Serif" pitchFamily="18"/>
              <a:ea typeface="DejaVu Sans" pitchFamily="2"/>
              <a:cs typeface="DejaVu Sans" pitchFamily="2"/>
            </a:endParaRPr>
          </a:p>
        </p:txBody>
      </p:sp>
      <p:pic>
        <p:nvPicPr>
          <p:cNvPr id="9" name="Picture 8">
            <a:extLst>
              <a:ext uri="{FF2B5EF4-FFF2-40B4-BE49-F238E27FC236}">
                <a16:creationId xmlns:a16="http://schemas.microsoft.com/office/drawing/2014/main" id="{890FC133-6000-42CF-95E8-D61CD9688221}"/>
              </a:ext>
            </a:extLst>
          </p:cNvPr>
          <p:cNvPicPr>
            <a:picLocks noChangeAspect="1"/>
          </p:cNvPicPr>
          <p:nvPr userDrawn="1"/>
        </p:nvPicPr>
        <p:blipFill>
          <a:blip r:embed="rId2">
            <a:lum/>
            <a:alphaModFix/>
          </a:blip>
          <a:srcRect/>
          <a:stretch>
            <a:fillRect/>
          </a:stretch>
        </p:blipFill>
        <p:spPr>
          <a:xfrm>
            <a:off x="838200" y="6356350"/>
            <a:ext cx="916559" cy="411120"/>
          </a:xfrm>
          <a:prstGeom prst="rect">
            <a:avLst/>
          </a:prstGeom>
          <a:noFill/>
          <a:ln>
            <a:noFill/>
          </a:ln>
        </p:spPr>
      </p:pic>
    </p:spTree>
    <p:extLst>
      <p:ext uri="{BB962C8B-B14F-4D97-AF65-F5344CB8AC3E}">
        <p14:creationId xmlns:p14="http://schemas.microsoft.com/office/powerpoint/2010/main" val="3732704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B89B2-B2C2-4362-8648-DDF8C6D451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03B785-2CBD-4E6D-9B9B-78608B59AD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3BD086-3F3E-4DB4-A002-89440365C463}"/>
              </a:ext>
            </a:extLst>
          </p:cNvPr>
          <p:cNvSpPr>
            <a:spLocks noGrp="1"/>
          </p:cNvSpPr>
          <p:nvPr>
            <p:ph type="dt" sz="half" idx="10"/>
          </p:nvPr>
        </p:nvSpPr>
        <p:spPr/>
        <p:txBody>
          <a:bodyPr/>
          <a:lstStyle/>
          <a:p>
            <a:fld id="{5059CB56-5D6A-4D34-9F46-21AD4650E44A}" type="datetime1">
              <a:rPr lang="en-US" smtClean="0"/>
              <a:t>3/20/2024</a:t>
            </a:fld>
            <a:endParaRPr lang="en-US"/>
          </a:p>
        </p:txBody>
      </p:sp>
      <p:sp>
        <p:nvSpPr>
          <p:cNvPr id="5" name="Footer Placeholder 4">
            <a:extLst>
              <a:ext uri="{FF2B5EF4-FFF2-40B4-BE49-F238E27FC236}">
                <a16:creationId xmlns:a16="http://schemas.microsoft.com/office/drawing/2014/main" id="{20703831-337F-41D4-8B4C-5B82766C51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F7CE0-3A34-4FA2-9383-CA492D92A997}"/>
              </a:ext>
            </a:extLst>
          </p:cNvPr>
          <p:cNvSpPr>
            <a:spLocks noGrp="1"/>
          </p:cNvSpPr>
          <p:nvPr>
            <p:ph type="sldNum" sz="quarter" idx="12"/>
          </p:nvPr>
        </p:nvSpPr>
        <p:spPr/>
        <p:txBody>
          <a:bodyPr/>
          <a:lstStyle/>
          <a:p>
            <a:fld id="{B74EB0F0-7D7E-412A-B235-20FE2876EE16}" type="slidenum">
              <a:rPr lang="en-US" smtClean="0"/>
              <a:t>‹#›</a:t>
            </a:fld>
            <a:endParaRPr lang="en-US"/>
          </a:p>
        </p:txBody>
      </p:sp>
    </p:spTree>
    <p:extLst>
      <p:ext uri="{BB962C8B-B14F-4D97-AF65-F5344CB8AC3E}">
        <p14:creationId xmlns:p14="http://schemas.microsoft.com/office/powerpoint/2010/main" val="3614267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4960B1-2392-42C2-934B-D56F5C87C7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CB05FC-C0AF-4DAD-9799-F04827BABA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A7F9C7-7038-4374-B297-8F533A91093D}"/>
              </a:ext>
            </a:extLst>
          </p:cNvPr>
          <p:cNvSpPr>
            <a:spLocks noGrp="1"/>
          </p:cNvSpPr>
          <p:nvPr>
            <p:ph type="dt" sz="half" idx="10"/>
          </p:nvPr>
        </p:nvSpPr>
        <p:spPr/>
        <p:txBody>
          <a:bodyPr/>
          <a:lstStyle/>
          <a:p>
            <a:fld id="{BEB92232-B6B0-4DD4-B0ED-E06ABF041FC6}" type="datetime1">
              <a:rPr lang="en-US" smtClean="0"/>
              <a:t>3/20/2024</a:t>
            </a:fld>
            <a:endParaRPr lang="en-US"/>
          </a:p>
        </p:txBody>
      </p:sp>
      <p:sp>
        <p:nvSpPr>
          <p:cNvPr id="6" name="Footer Placeholder 5">
            <a:extLst>
              <a:ext uri="{FF2B5EF4-FFF2-40B4-BE49-F238E27FC236}">
                <a16:creationId xmlns:a16="http://schemas.microsoft.com/office/drawing/2014/main" id="{A29CA050-8CE5-40C4-AEF8-21EF42278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E21202-A6DB-4A09-8330-7F793D2D8605}"/>
              </a:ext>
            </a:extLst>
          </p:cNvPr>
          <p:cNvSpPr>
            <a:spLocks noGrp="1"/>
          </p:cNvSpPr>
          <p:nvPr>
            <p:ph type="sldNum" sz="quarter" idx="12"/>
          </p:nvPr>
        </p:nvSpPr>
        <p:spPr/>
        <p:txBody>
          <a:bodyPr/>
          <a:lstStyle/>
          <a:p>
            <a:fld id="{B74EB0F0-7D7E-412A-B235-20FE2876EE16}" type="slidenum">
              <a:rPr lang="en-US" smtClean="0"/>
              <a:t>‹#›</a:t>
            </a:fld>
            <a:endParaRPr lang="en-US"/>
          </a:p>
        </p:txBody>
      </p:sp>
      <p:sp>
        <p:nvSpPr>
          <p:cNvPr id="8" name="Freeform: Shape 7">
            <a:extLst>
              <a:ext uri="{FF2B5EF4-FFF2-40B4-BE49-F238E27FC236}">
                <a16:creationId xmlns:a16="http://schemas.microsoft.com/office/drawing/2014/main" id="{562688FB-17D7-4AFA-840D-AAAF7CBD9297}"/>
              </a:ext>
            </a:extLst>
          </p:cNvPr>
          <p:cNvSpPr/>
          <p:nvPr userDrawn="1"/>
        </p:nvSpPr>
        <p:spPr>
          <a:xfrm>
            <a:off x="817688" y="1371919"/>
            <a:ext cx="9438832"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lvl="0" hangingPunct="0">
              <a:buNone/>
              <a:tabLst/>
            </a:pPr>
            <a:endParaRPr lang="en-US" sz="2400" kern="1200">
              <a:latin typeface="Liberation Serif" pitchFamily="18"/>
              <a:ea typeface="DejaVu Sans" pitchFamily="2"/>
              <a:cs typeface="DejaVu Sans" pitchFamily="2"/>
            </a:endParaRPr>
          </a:p>
        </p:txBody>
      </p:sp>
      <p:pic>
        <p:nvPicPr>
          <p:cNvPr id="9" name="Picture 8">
            <a:extLst>
              <a:ext uri="{FF2B5EF4-FFF2-40B4-BE49-F238E27FC236}">
                <a16:creationId xmlns:a16="http://schemas.microsoft.com/office/drawing/2014/main" id="{08601543-0AA8-4775-97A3-8CB087A8733F}"/>
              </a:ext>
            </a:extLst>
          </p:cNvPr>
          <p:cNvPicPr>
            <a:picLocks noChangeAspect="1"/>
          </p:cNvPicPr>
          <p:nvPr userDrawn="1"/>
        </p:nvPicPr>
        <p:blipFill>
          <a:blip r:embed="rId2">
            <a:lum/>
            <a:alphaModFix/>
          </a:blip>
          <a:srcRect/>
          <a:stretch>
            <a:fillRect/>
          </a:stretch>
        </p:blipFill>
        <p:spPr>
          <a:xfrm>
            <a:off x="838200" y="6356350"/>
            <a:ext cx="916559" cy="411120"/>
          </a:xfrm>
          <a:prstGeom prst="rect">
            <a:avLst/>
          </a:prstGeom>
          <a:noFill/>
          <a:ln>
            <a:noFill/>
          </a:ln>
        </p:spPr>
      </p:pic>
      <p:sp>
        <p:nvSpPr>
          <p:cNvPr id="10" name="Title 1">
            <a:extLst>
              <a:ext uri="{FF2B5EF4-FFF2-40B4-BE49-F238E27FC236}">
                <a16:creationId xmlns:a16="http://schemas.microsoft.com/office/drawing/2014/main" id="{5FEBA6EA-B997-4328-A2C1-6ACD39D6F9AF}"/>
              </a:ext>
            </a:extLst>
          </p:cNvPr>
          <p:cNvSpPr>
            <a:spLocks noGrp="1"/>
          </p:cNvSpPr>
          <p:nvPr>
            <p:ph type="title"/>
          </p:nvPr>
        </p:nvSpPr>
        <p:spPr>
          <a:xfrm>
            <a:off x="811820" y="518746"/>
            <a:ext cx="10515600" cy="1040058"/>
          </a:xfrm>
        </p:spPr>
        <p:txBody>
          <a:bodyPr>
            <a:normAutofit/>
          </a:bodyPr>
          <a:lstStyle>
            <a:lvl1pPr>
              <a:defRPr sz="3200" b="1">
                <a:latin typeface="+mn-lt"/>
              </a:defRPr>
            </a:lvl1pPr>
          </a:lstStyle>
          <a:p>
            <a:r>
              <a:rPr lang="en-US" dirty="0"/>
              <a:t>Click to edit Master title style</a:t>
            </a:r>
          </a:p>
        </p:txBody>
      </p:sp>
    </p:spTree>
    <p:extLst>
      <p:ext uri="{BB962C8B-B14F-4D97-AF65-F5344CB8AC3E}">
        <p14:creationId xmlns:p14="http://schemas.microsoft.com/office/powerpoint/2010/main" val="3295057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44D46-CCC5-408A-BB55-2BC721DCFF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85DA4B-C32F-4B29-8506-6CCDC1BBA3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82A693-94CA-4046-A5F2-54F4F4DE87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F9F10C-0B83-4BD8-8433-26A864FA66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D6F767-015F-427C-AE36-937E420421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7EE13A-7224-453B-AE40-62462481074B}"/>
              </a:ext>
            </a:extLst>
          </p:cNvPr>
          <p:cNvSpPr>
            <a:spLocks noGrp="1"/>
          </p:cNvSpPr>
          <p:nvPr>
            <p:ph type="dt" sz="half" idx="10"/>
          </p:nvPr>
        </p:nvSpPr>
        <p:spPr/>
        <p:txBody>
          <a:bodyPr/>
          <a:lstStyle/>
          <a:p>
            <a:fld id="{80C4E74C-10E2-4223-AD54-37E0383366BD}" type="datetime1">
              <a:rPr lang="en-US" smtClean="0"/>
              <a:t>3/20/2024</a:t>
            </a:fld>
            <a:endParaRPr lang="en-US"/>
          </a:p>
        </p:txBody>
      </p:sp>
      <p:sp>
        <p:nvSpPr>
          <p:cNvPr id="8" name="Footer Placeholder 7">
            <a:extLst>
              <a:ext uri="{FF2B5EF4-FFF2-40B4-BE49-F238E27FC236}">
                <a16:creationId xmlns:a16="http://schemas.microsoft.com/office/drawing/2014/main" id="{0D074E8A-678C-4BB1-B2B0-19AE552AA4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7FE1EE-B1FE-4324-B538-55848365D240}"/>
              </a:ext>
            </a:extLst>
          </p:cNvPr>
          <p:cNvSpPr>
            <a:spLocks noGrp="1"/>
          </p:cNvSpPr>
          <p:nvPr>
            <p:ph type="sldNum" sz="quarter" idx="12"/>
          </p:nvPr>
        </p:nvSpPr>
        <p:spPr/>
        <p:txBody>
          <a:bodyPr/>
          <a:lstStyle/>
          <a:p>
            <a:fld id="{B74EB0F0-7D7E-412A-B235-20FE2876EE16}" type="slidenum">
              <a:rPr lang="en-US" smtClean="0"/>
              <a:t>‹#›</a:t>
            </a:fld>
            <a:endParaRPr lang="en-US"/>
          </a:p>
        </p:txBody>
      </p:sp>
    </p:spTree>
    <p:extLst>
      <p:ext uri="{BB962C8B-B14F-4D97-AF65-F5344CB8AC3E}">
        <p14:creationId xmlns:p14="http://schemas.microsoft.com/office/powerpoint/2010/main" val="2949802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5EDD-FE7C-4FB5-A1D3-6084462431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8534A-5667-4CAC-ADBE-0F2EE28EC7C8}"/>
              </a:ext>
            </a:extLst>
          </p:cNvPr>
          <p:cNvSpPr>
            <a:spLocks noGrp="1"/>
          </p:cNvSpPr>
          <p:nvPr>
            <p:ph type="dt" sz="half" idx="10"/>
          </p:nvPr>
        </p:nvSpPr>
        <p:spPr/>
        <p:txBody>
          <a:bodyPr/>
          <a:lstStyle/>
          <a:p>
            <a:fld id="{3EA055C0-BE2F-424B-9B10-99A90BCCA0FE}" type="datetime1">
              <a:rPr lang="en-US" smtClean="0"/>
              <a:t>3/20/2024</a:t>
            </a:fld>
            <a:endParaRPr lang="en-US"/>
          </a:p>
        </p:txBody>
      </p:sp>
      <p:sp>
        <p:nvSpPr>
          <p:cNvPr id="4" name="Footer Placeholder 3">
            <a:extLst>
              <a:ext uri="{FF2B5EF4-FFF2-40B4-BE49-F238E27FC236}">
                <a16:creationId xmlns:a16="http://schemas.microsoft.com/office/drawing/2014/main" id="{5A8D44B0-109C-49A2-9026-D731CD6FCD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EB0DE3-A520-427A-8D30-857390533F88}"/>
              </a:ext>
            </a:extLst>
          </p:cNvPr>
          <p:cNvSpPr>
            <a:spLocks noGrp="1"/>
          </p:cNvSpPr>
          <p:nvPr>
            <p:ph type="sldNum" sz="quarter" idx="12"/>
          </p:nvPr>
        </p:nvSpPr>
        <p:spPr/>
        <p:txBody>
          <a:bodyPr/>
          <a:lstStyle/>
          <a:p>
            <a:fld id="{B74EB0F0-7D7E-412A-B235-20FE2876EE16}" type="slidenum">
              <a:rPr lang="en-US" smtClean="0"/>
              <a:t>‹#›</a:t>
            </a:fld>
            <a:endParaRPr lang="en-US"/>
          </a:p>
        </p:txBody>
      </p:sp>
    </p:spTree>
    <p:extLst>
      <p:ext uri="{BB962C8B-B14F-4D97-AF65-F5344CB8AC3E}">
        <p14:creationId xmlns:p14="http://schemas.microsoft.com/office/powerpoint/2010/main" val="2166677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F819B-C471-49CE-8E53-08E9ADB20EFC}"/>
              </a:ext>
            </a:extLst>
          </p:cNvPr>
          <p:cNvSpPr>
            <a:spLocks noGrp="1"/>
          </p:cNvSpPr>
          <p:nvPr>
            <p:ph type="dt" sz="half" idx="10"/>
          </p:nvPr>
        </p:nvSpPr>
        <p:spPr/>
        <p:txBody>
          <a:bodyPr/>
          <a:lstStyle/>
          <a:p>
            <a:fld id="{2A2A1E5F-6D3B-480A-9891-781F8B5AD344}" type="datetime1">
              <a:rPr lang="en-US" smtClean="0"/>
              <a:t>3/20/2024</a:t>
            </a:fld>
            <a:endParaRPr lang="en-US"/>
          </a:p>
        </p:txBody>
      </p:sp>
      <p:sp>
        <p:nvSpPr>
          <p:cNvPr id="3" name="Footer Placeholder 2">
            <a:extLst>
              <a:ext uri="{FF2B5EF4-FFF2-40B4-BE49-F238E27FC236}">
                <a16:creationId xmlns:a16="http://schemas.microsoft.com/office/drawing/2014/main" id="{0AEE76DF-8428-4E52-AC0E-4AF57C42E8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F123E0-429A-4323-A898-77B587362F88}"/>
              </a:ext>
            </a:extLst>
          </p:cNvPr>
          <p:cNvSpPr>
            <a:spLocks noGrp="1"/>
          </p:cNvSpPr>
          <p:nvPr>
            <p:ph type="sldNum" sz="quarter" idx="12"/>
          </p:nvPr>
        </p:nvSpPr>
        <p:spPr/>
        <p:txBody>
          <a:bodyPr/>
          <a:lstStyle/>
          <a:p>
            <a:fld id="{B74EB0F0-7D7E-412A-B235-20FE2876EE16}" type="slidenum">
              <a:rPr lang="en-US" smtClean="0"/>
              <a:t>‹#›</a:t>
            </a:fld>
            <a:endParaRPr lang="en-US"/>
          </a:p>
        </p:txBody>
      </p:sp>
    </p:spTree>
    <p:extLst>
      <p:ext uri="{BB962C8B-B14F-4D97-AF65-F5344CB8AC3E}">
        <p14:creationId xmlns:p14="http://schemas.microsoft.com/office/powerpoint/2010/main" val="1212224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7C383-8317-4CBE-8C5B-862C320EA4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CC63E2-0341-4FE3-BC8B-86D02BB389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A47640-E8A3-4266-A4AC-B3322ED1FA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9F82CC-1925-4B5E-AA06-D59FC44EA9CF}"/>
              </a:ext>
            </a:extLst>
          </p:cNvPr>
          <p:cNvSpPr>
            <a:spLocks noGrp="1"/>
          </p:cNvSpPr>
          <p:nvPr>
            <p:ph type="dt" sz="half" idx="10"/>
          </p:nvPr>
        </p:nvSpPr>
        <p:spPr/>
        <p:txBody>
          <a:bodyPr/>
          <a:lstStyle/>
          <a:p>
            <a:fld id="{9299669F-05C5-437D-973C-9CC6830D8DC9}" type="datetime1">
              <a:rPr lang="en-US" smtClean="0"/>
              <a:t>3/20/2024</a:t>
            </a:fld>
            <a:endParaRPr lang="en-US"/>
          </a:p>
        </p:txBody>
      </p:sp>
      <p:sp>
        <p:nvSpPr>
          <p:cNvPr id="6" name="Footer Placeholder 5">
            <a:extLst>
              <a:ext uri="{FF2B5EF4-FFF2-40B4-BE49-F238E27FC236}">
                <a16:creationId xmlns:a16="http://schemas.microsoft.com/office/drawing/2014/main" id="{FA3B3AA4-62F6-4610-98E0-0A9F2AA26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B08512-1DE1-4435-829E-DFCC8CDF3759}"/>
              </a:ext>
            </a:extLst>
          </p:cNvPr>
          <p:cNvSpPr>
            <a:spLocks noGrp="1"/>
          </p:cNvSpPr>
          <p:nvPr>
            <p:ph type="sldNum" sz="quarter" idx="12"/>
          </p:nvPr>
        </p:nvSpPr>
        <p:spPr/>
        <p:txBody>
          <a:bodyPr/>
          <a:lstStyle/>
          <a:p>
            <a:fld id="{B74EB0F0-7D7E-412A-B235-20FE2876EE16}" type="slidenum">
              <a:rPr lang="en-US" smtClean="0"/>
              <a:t>‹#›</a:t>
            </a:fld>
            <a:endParaRPr lang="en-US"/>
          </a:p>
        </p:txBody>
      </p:sp>
    </p:spTree>
    <p:extLst>
      <p:ext uri="{BB962C8B-B14F-4D97-AF65-F5344CB8AC3E}">
        <p14:creationId xmlns:p14="http://schemas.microsoft.com/office/powerpoint/2010/main" val="1266602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5F271-E684-44B4-B8C8-29BA129616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F4BDEB-636D-4728-81CB-FA591C6D58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BEDDCA1-537D-4B0B-8CB1-F62D8C7739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E7F011-6E2C-4DB1-B3B2-C8998FD258CA}"/>
              </a:ext>
            </a:extLst>
          </p:cNvPr>
          <p:cNvSpPr>
            <a:spLocks noGrp="1"/>
          </p:cNvSpPr>
          <p:nvPr>
            <p:ph type="dt" sz="half" idx="10"/>
          </p:nvPr>
        </p:nvSpPr>
        <p:spPr/>
        <p:txBody>
          <a:bodyPr/>
          <a:lstStyle/>
          <a:p>
            <a:fld id="{0DC2561B-D112-41AA-A270-ABF3D5CF179B}" type="datetime1">
              <a:rPr lang="en-US" smtClean="0"/>
              <a:t>3/20/2024</a:t>
            </a:fld>
            <a:endParaRPr lang="en-US"/>
          </a:p>
        </p:txBody>
      </p:sp>
      <p:sp>
        <p:nvSpPr>
          <p:cNvPr id="6" name="Footer Placeholder 5">
            <a:extLst>
              <a:ext uri="{FF2B5EF4-FFF2-40B4-BE49-F238E27FC236}">
                <a16:creationId xmlns:a16="http://schemas.microsoft.com/office/drawing/2014/main" id="{D2C370A1-1964-4C2C-A6ED-C3C08D3D74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2D274B-AAE6-49F2-84AD-8001E2C7475D}"/>
              </a:ext>
            </a:extLst>
          </p:cNvPr>
          <p:cNvSpPr>
            <a:spLocks noGrp="1"/>
          </p:cNvSpPr>
          <p:nvPr>
            <p:ph type="sldNum" sz="quarter" idx="12"/>
          </p:nvPr>
        </p:nvSpPr>
        <p:spPr/>
        <p:txBody>
          <a:bodyPr/>
          <a:lstStyle/>
          <a:p>
            <a:fld id="{B74EB0F0-7D7E-412A-B235-20FE2876EE16}" type="slidenum">
              <a:rPr lang="en-US" smtClean="0"/>
              <a:t>‹#›</a:t>
            </a:fld>
            <a:endParaRPr lang="en-US"/>
          </a:p>
        </p:txBody>
      </p:sp>
    </p:spTree>
    <p:extLst>
      <p:ext uri="{BB962C8B-B14F-4D97-AF65-F5344CB8AC3E}">
        <p14:creationId xmlns:p14="http://schemas.microsoft.com/office/powerpoint/2010/main" val="4267631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E03A76-BA73-4FE8-99C8-85F00E2FFB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24940D-77B5-4D3F-8441-C78887D8F7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1FC9E7-48FB-4158-BAC3-93BE65F019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F4DD6-61D7-4878-BA4B-2AE18A735097}" type="datetime1">
              <a:rPr lang="en-US" smtClean="0"/>
              <a:t>3/20/2024</a:t>
            </a:fld>
            <a:endParaRPr lang="en-US"/>
          </a:p>
        </p:txBody>
      </p:sp>
      <p:sp>
        <p:nvSpPr>
          <p:cNvPr id="5" name="Footer Placeholder 4">
            <a:extLst>
              <a:ext uri="{FF2B5EF4-FFF2-40B4-BE49-F238E27FC236}">
                <a16:creationId xmlns:a16="http://schemas.microsoft.com/office/drawing/2014/main" id="{07F808D8-56E1-4B29-97FD-5F4646390E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0494D3-6A6D-4CF0-B7AC-0D4CF9957A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4EB0F0-7D7E-412A-B235-20FE2876EE16}" type="slidenum">
              <a:rPr lang="en-US" smtClean="0"/>
              <a:t>‹#›</a:t>
            </a:fld>
            <a:endParaRPr lang="en-US"/>
          </a:p>
        </p:txBody>
      </p:sp>
    </p:spTree>
    <p:extLst>
      <p:ext uri="{BB962C8B-B14F-4D97-AF65-F5344CB8AC3E}">
        <p14:creationId xmlns:p14="http://schemas.microsoft.com/office/powerpoint/2010/main" val="2688744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3.png"/><Relationship Id="rId4" Type="http://schemas.openxmlformats.org/officeDocument/2006/relationships/customXml" Target="../ink/ink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BB63EF-0B15-49A8-90CF-7B07ED53FD5D}"/>
              </a:ext>
            </a:extLst>
          </p:cNvPr>
          <p:cNvSpPr txBox="1">
            <a:spLocks/>
          </p:cNvSpPr>
          <p:nvPr/>
        </p:nvSpPr>
        <p:spPr>
          <a:xfrm>
            <a:off x="1066800" y="1293813"/>
            <a:ext cx="9848850" cy="265952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b="1"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700" b="1" i="0" u="none" strike="noStrike" kern="1200" cap="none" spc="0" normalizeH="0" baseline="0" noProof="0" dirty="0">
                <a:ln>
                  <a:noFill/>
                </a:ln>
                <a:solidFill>
                  <a:prstClr val="black"/>
                </a:solidFill>
                <a:effectLst/>
                <a:uLnTx/>
                <a:uFillTx/>
                <a:latin typeface="Calibri" panose="020F0502020204030204"/>
                <a:ea typeface="+mj-ea"/>
                <a:cs typeface="+mj-cs"/>
              </a:rPr>
              <a:t>PUSL 2026 - Computer Networks</a:t>
            </a: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2900" b="1" i="0" u="none" strike="noStrike" kern="1200" cap="none" spc="0" normalizeH="0" baseline="0" noProof="0" dirty="0">
              <a:ln>
                <a:noFill/>
              </a:ln>
              <a:solidFill>
                <a:prstClr val="black"/>
              </a:solidFill>
              <a:effectLst/>
              <a:uLnTx/>
              <a:uFillTx/>
              <a:latin typeface="Calibri" panose="020F0502020204030204"/>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300" b="1" i="0" u="none" strike="noStrike" kern="1200" cap="none" spc="0" normalizeH="0" baseline="0" noProof="0" dirty="0">
                <a:ln>
                  <a:noFill/>
                </a:ln>
                <a:solidFill>
                  <a:prstClr val="black"/>
                </a:solidFill>
                <a:effectLst/>
                <a:uLnTx/>
                <a:uFillTx/>
                <a:latin typeface="Calibri" panose="020F0502020204030204"/>
                <a:ea typeface="+mj-ea"/>
                <a:cs typeface="+mj-cs"/>
              </a:rPr>
              <a:t>Lecture 7 – </a:t>
            </a:r>
            <a:r>
              <a:rPr lang="en-US" sz="3300" dirty="0">
                <a:solidFill>
                  <a:prstClr val="black"/>
                </a:solidFill>
                <a:latin typeface="Calibri" panose="020F0502020204030204"/>
              </a:rPr>
              <a:t>Segmentations &amp; </a:t>
            </a:r>
            <a:r>
              <a:rPr kumimoji="0" lang="en-US" sz="3300" b="1" i="0" u="none" strike="noStrike" kern="1200" cap="none" spc="0" normalizeH="0" baseline="0" noProof="0" dirty="0">
                <a:ln>
                  <a:noFill/>
                </a:ln>
                <a:solidFill>
                  <a:prstClr val="black"/>
                </a:solidFill>
                <a:effectLst/>
                <a:uLnTx/>
                <a:uFillTx/>
                <a:latin typeface="Calibri" panose="020F0502020204030204"/>
                <a:ea typeface="+mj-ea"/>
                <a:cs typeface="+mj-cs"/>
              </a:rPr>
              <a:t>Network Topologies</a:t>
            </a:r>
            <a:br>
              <a:rPr kumimoji="0" lang="en-US" sz="6000" b="1" i="0" u="none" strike="noStrike" kern="1200" cap="none" spc="0" normalizeH="0" baseline="0" noProof="0" dirty="0">
                <a:ln>
                  <a:noFill/>
                </a:ln>
                <a:solidFill>
                  <a:prstClr val="black"/>
                </a:solidFill>
                <a:effectLst/>
                <a:uLnTx/>
                <a:uFillTx/>
                <a:latin typeface="Calibri Light" panose="020F0302020204030204"/>
                <a:ea typeface="+mj-ea"/>
                <a:cs typeface="+mj-cs"/>
              </a:rPr>
            </a:br>
            <a:endParaRPr kumimoji="0" lang="en-US" sz="60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5" name="Subtitle 2">
            <a:extLst>
              <a:ext uri="{FF2B5EF4-FFF2-40B4-BE49-F238E27FC236}">
                <a16:creationId xmlns:a16="http://schemas.microsoft.com/office/drawing/2014/main" id="{596D3F27-F507-4390-BE16-5420493F33F5}"/>
              </a:ext>
            </a:extLst>
          </p:cNvPr>
          <p:cNvSpPr txBox="1">
            <a:spLocks/>
          </p:cNvSpPr>
          <p:nvPr/>
        </p:nvSpPr>
        <p:spPr>
          <a:xfrm>
            <a:off x="4172506" y="4643022"/>
            <a:ext cx="7738367" cy="1074197"/>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Chamara Disanayake</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Senior Lecturer</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Department of Network and Security</a:t>
            </a:r>
          </a:p>
        </p:txBody>
      </p:sp>
    </p:spTree>
    <p:extLst>
      <p:ext uri="{BB962C8B-B14F-4D97-AF65-F5344CB8AC3E}">
        <p14:creationId xmlns:p14="http://schemas.microsoft.com/office/powerpoint/2010/main" val="2267155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4B96A-A764-4E02-BF20-2DBA78F592D7}"/>
              </a:ext>
            </a:extLst>
          </p:cNvPr>
          <p:cNvSpPr>
            <a:spLocks noGrp="1"/>
          </p:cNvSpPr>
          <p:nvPr>
            <p:ph type="title"/>
          </p:nvPr>
        </p:nvSpPr>
        <p:spPr/>
        <p:txBody>
          <a:bodyPr/>
          <a:lstStyle/>
          <a:p>
            <a:r>
              <a:rPr lang="en-US" b="1" dirty="0">
                <a:effectLst/>
              </a:rPr>
              <a:t>Why Is Network Topology Important?</a:t>
            </a:r>
            <a:endParaRPr lang="en-US" dirty="0"/>
          </a:p>
        </p:txBody>
      </p:sp>
      <p:sp>
        <p:nvSpPr>
          <p:cNvPr id="3" name="Content Placeholder 2">
            <a:extLst>
              <a:ext uri="{FF2B5EF4-FFF2-40B4-BE49-F238E27FC236}">
                <a16:creationId xmlns:a16="http://schemas.microsoft.com/office/drawing/2014/main" id="{6134BC1B-40FF-45A3-85C6-DAACDE85B73E}"/>
              </a:ext>
            </a:extLst>
          </p:cNvPr>
          <p:cNvSpPr>
            <a:spLocks noGrp="1"/>
          </p:cNvSpPr>
          <p:nvPr>
            <p:ph idx="1"/>
          </p:nvPr>
        </p:nvSpPr>
        <p:spPr/>
        <p:txBody>
          <a:bodyPr>
            <a:normAutofit/>
          </a:bodyPr>
          <a:lstStyle/>
          <a:p>
            <a:r>
              <a:rPr lang="en-US" dirty="0"/>
              <a:t>It is critical to have a clear understanding of network topology as it will enable you to choose the one that best suits your objectives and business requirements. </a:t>
            </a:r>
          </a:p>
          <a:p>
            <a:r>
              <a:rPr lang="en-US" dirty="0"/>
              <a:t>Different connectivity logics have different set of advantages and also drawbacks as well.</a:t>
            </a:r>
          </a:p>
          <a:p>
            <a:r>
              <a:rPr lang="en-US" dirty="0">
                <a:effectLst/>
              </a:rPr>
              <a:t>The choice of the right network topology can help you to:</a:t>
            </a:r>
          </a:p>
          <a:p>
            <a:pPr lvl="1"/>
            <a:r>
              <a:rPr lang="en-US" dirty="0">
                <a:effectLst/>
              </a:rPr>
              <a:t>Reduce network operational and maintenance costs,</a:t>
            </a:r>
          </a:p>
          <a:p>
            <a:pPr lvl="1"/>
            <a:r>
              <a:rPr lang="en-US" dirty="0">
                <a:effectLst/>
              </a:rPr>
              <a:t>Increase network performance,</a:t>
            </a:r>
          </a:p>
          <a:p>
            <a:pPr lvl="1"/>
            <a:r>
              <a:rPr lang="en-US" dirty="0">
                <a:effectLst/>
              </a:rPr>
              <a:t>Ensure optimal network health by the effective allocation of resources,</a:t>
            </a:r>
          </a:p>
          <a:p>
            <a:pPr lvl="1"/>
            <a:r>
              <a:rPr lang="en-US" dirty="0">
                <a:effectLst/>
              </a:rPr>
              <a:t>Locate and troubleshoot errors faster.</a:t>
            </a:r>
          </a:p>
          <a:p>
            <a:endParaRPr lang="en-US" dirty="0"/>
          </a:p>
        </p:txBody>
      </p:sp>
      <p:sp>
        <p:nvSpPr>
          <p:cNvPr id="4" name="Slide Number Placeholder 3">
            <a:extLst>
              <a:ext uri="{FF2B5EF4-FFF2-40B4-BE49-F238E27FC236}">
                <a16:creationId xmlns:a16="http://schemas.microsoft.com/office/drawing/2014/main" id="{60514747-D770-4B0E-96BD-330461BE3FDE}"/>
              </a:ext>
            </a:extLst>
          </p:cNvPr>
          <p:cNvSpPr>
            <a:spLocks noGrp="1"/>
          </p:cNvSpPr>
          <p:nvPr>
            <p:ph type="sldNum" sz="quarter" idx="12"/>
          </p:nvPr>
        </p:nvSpPr>
        <p:spPr/>
        <p:txBody>
          <a:bodyPr/>
          <a:lstStyle/>
          <a:p>
            <a:fld id="{B74EB0F0-7D7E-412A-B235-20FE2876EE16}" type="slidenum">
              <a:rPr lang="en-US" smtClean="0"/>
              <a:t>10</a:t>
            </a:fld>
            <a:endParaRPr lang="en-US"/>
          </a:p>
        </p:txBody>
      </p:sp>
    </p:spTree>
    <p:extLst>
      <p:ext uri="{BB962C8B-B14F-4D97-AF65-F5344CB8AC3E}">
        <p14:creationId xmlns:p14="http://schemas.microsoft.com/office/powerpoint/2010/main" val="91592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4411-749D-4B1A-A1D1-8235EF966CD7}"/>
              </a:ext>
            </a:extLst>
          </p:cNvPr>
          <p:cNvSpPr>
            <a:spLocks noGrp="1"/>
          </p:cNvSpPr>
          <p:nvPr>
            <p:ph type="title"/>
          </p:nvPr>
        </p:nvSpPr>
        <p:spPr/>
        <p:txBody>
          <a:bodyPr/>
          <a:lstStyle/>
          <a:p>
            <a:r>
              <a:rPr lang="en-US" dirty="0"/>
              <a:t>Why Different Topologies</a:t>
            </a:r>
          </a:p>
        </p:txBody>
      </p:sp>
      <p:sp>
        <p:nvSpPr>
          <p:cNvPr id="3" name="Content Placeholder 2">
            <a:extLst>
              <a:ext uri="{FF2B5EF4-FFF2-40B4-BE49-F238E27FC236}">
                <a16:creationId xmlns:a16="http://schemas.microsoft.com/office/drawing/2014/main" id="{219B8C99-138C-4F00-A827-5824037FA343}"/>
              </a:ext>
            </a:extLst>
          </p:cNvPr>
          <p:cNvSpPr>
            <a:spLocks noGrp="1"/>
          </p:cNvSpPr>
          <p:nvPr>
            <p:ph idx="1"/>
          </p:nvPr>
        </p:nvSpPr>
        <p:spPr/>
        <p:txBody>
          <a:bodyPr/>
          <a:lstStyle/>
          <a:p>
            <a:r>
              <a:rPr lang="en-US" dirty="0"/>
              <a:t>Different Networks having different goals and connectivity:</a:t>
            </a:r>
          </a:p>
          <a:p>
            <a:pPr lvl="1"/>
            <a:r>
              <a:rPr lang="en-US" dirty="0"/>
              <a:t>A LAN is a shared medium that serves many DTEs (data terminal equipment) located in proximity such as in one building. </a:t>
            </a:r>
          </a:p>
          <a:p>
            <a:pPr lvl="2"/>
            <a:r>
              <a:rPr lang="en-US" dirty="0"/>
              <a:t>LANs use  bus, ring and star</a:t>
            </a:r>
          </a:p>
          <a:p>
            <a:pPr lvl="1"/>
            <a:r>
              <a:rPr lang="en-US" dirty="0"/>
              <a:t>A WAN links networks that are geographically separated by long distance through switches, routers, and/or bridges.</a:t>
            </a:r>
          </a:p>
          <a:p>
            <a:pPr lvl="2"/>
            <a:r>
              <a:rPr lang="en-US" dirty="0"/>
              <a:t>WAN requires a different approach </a:t>
            </a:r>
            <a:r>
              <a:rPr lang="en-US" dirty="0" err="1"/>
              <a:t>eg</a:t>
            </a:r>
            <a:r>
              <a:rPr lang="en-US" dirty="0"/>
              <a:t> :mesh /tree</a:t>
            </a:r>
          </a:p>
        </p:txBody>
      </p:sp>
      <p:sp>
        <p:nvSpPr>
          <p:cNvPr id="4" name="Slide Number Placeholder 3">
            <a:extLst>
              <a:ext uri="{FF2B5EF4-FFF2-40B4-BE49-F238E27FC236}">
                <a16:creationId xmlns:a16="http://schemas.microsoft.com/office/drawing/2014/main" id="{7920CDFA-CA9C-4AD3-815C-7A1DAD78A657}"/>
              </a:ext>
            </a:extLst>
          </p:cNvPr>
          <p:cNvSpPr>
            <a:spLocks noGrp="1"/>
          </p:cNvSpPr>
          <p:nvPr>
            <p:ph type="sldNum" sz="quarter" idx="12"/>
          </p:nvPr>
        </p:nvSpPr>
        <p:spPr/>
        <p:txBody>
          <a:bodyPr/>
          <a:lstStyle/>
          <a:p>
            <a:fld id="{B74EB0F0-7D7E-412A-B235-20FE2876EE16}" type="slidenum">
              <a:rPr lang="en-US" smtClean="0"/>
              <a:t>11</a:t>
            </a:fld>
            <a:endParaRPr lang="en-US"/>
          </a:p>
        </p:txBody>
      </p:sp>
      <p:grpSp>
        <p:nvGrpSpPr>
          <p:cNvPr id="7" name="Group 4">
            <a:extLst>
              <a:ext uri="{FF2B5EF4-FFF2-40B4-BE49-F238E27FC236}">
                <a16:creationId xmlns:a16="http://schemas.microsoft.com/office/drawing/2014/main" id="{4636D857-ADF0-454A-A2CB-9334D3AB41A8}"/>
              </a:ext>
            </a:extLst>
          </p:cNvPr>
          <p:cNvGrpSpPr>
            <a:grpSpLocks/>
          </p:cNvGrpSpPr>
          <p:nvPr/>
        </p:nvGrpSpPr>
        <p:grpSpPr bwMode="auto">
          <a:xfrm>
            <a:off x="6360177" y="4846319"/>
            <a:ext cx="2864775" cy="1648283"/>
            <a:chOff x="816" y="2064"/>
            <a:chExt cx="4336" cy="1440"/>
          </a:xfrm>
        </p:grpSpPr>
        <p:sp>
          <p:nvSpPr>
            <p:cNvPr id="8" name="Oval 5">
              <a:extLst>
                <a:ext uri="{FF2B5EF4-FFF2-40B4-BE49-F238E27FC236}">
                  <a16:creationId xmlns:a16="http://schemas.microsoft.com/office/drawing/2014/main" id="{A2D96351-33FE-4DCE-A062-A3B87CA2B861}"/>
                </a:ext>
              </a:extLst>
            </p:cNvPr>
            <p:cNvSpPr>
              <a:spLocks noChangeArrowheads="1"/>
            </p:cNvSpPr>
            <p:nvPr/>
          </p:nvSpPr>
          <p:spPr bwMode="auto">
            <a:xfrm>
              <a:off x="2112" y="2064"/>
              <a:ext cx="624" cy="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New Roman" panose="02020603050405020304" pitchFamily="18" charset="0"/>
                </a:rPr>
                <a:t>N1</a:t>
              </a:r>
            </a:p>
          </p:txBody>
        </p:sp>
        <p:sp>
          <p:nvSpPr>
            <p:cNvPr id="9" name="Oval 6">
              <a:extLst>
                <a:ext uri="{FF2B5EF4-FFF2-40B4-BE49-F238E27FC236}">
                  <a16:creationId xmlns:a16="http://schemas.microsoft.com/office/drawing/2014/main" id="{7BE4B032-46BA-4206-B688-34775D280B2C}"/>
                </a:ext>
              </a:extLst>
            </p:cNvPr>
            <p:cNvSpPr>
              <a:spLocks noChangeArrowheads="1"/>
            </p:cNvSpPr>
            <p:nvPr/>
          </p:nvSpPr>
          <p:spPr bwMode="auto">
            <a:xfrm>
              <a:off x="816" y="2592"/>
              <a:ext cx="624" cy="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New Roman" panose="02020603050405020304" pitchFamily="18" charset="0"/>
                </a:rPr>
                <a:t>N2</a:t>
              </a:r>
            </a:p>
          </p:txBody>
        </p:sp>
        <p:sp>
          <p:nvSpPr>
            <p:cNvPr id="10" name="Oval 7">
              <a:extLst>
                <a:ext uri="{FF2B5EF4-FFF2-40B4-BE49-F238E27FC236}">
                  <a16:creationId xmlns:a16="http://schemas.microsoft.com/office/drawing/2014/main" id="{FE352B45-9C65-4110-A0F7-9489D845883B}"/>
                </a:ext>
              </a:extLst>
            </p:cNvPr>
            <p:cNvSpPr>
              <a:spLocks noChangeArrowheads="1"/>
            </p:cNvSpPr>
            <p:nvPr/>
          </p:nvSpPr>
          <p:spPr bwMode="auto">
            <a:xfrm>
              <a:off x="2112" y="2592"/>
              <a:ext cx="624" cy="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dirty="0">
                  <a:latin typeface="Times New Roman" panose="02020603050405020304" pitchFamily="18" charset="0"/>
                </a:rPr>
                <a:t>N3</a:t>
              </a:r>
            </a:p>
          </p:txBody>
        </p:sp>
        <p:sp>
          <p:nvSpPr>
            <p:cNvPr id="11" name="Oval 8">
              <a:extLst>
                <a:ext uri="{FF2B5EF4-FFF2-40B4-BE49-F238E27FC236}">
                  <a16:creationId xmlns:a16="http://schemas.microsoft.com/office/drawing/2014/main" id="{CC6A0746-AC2E-425E-9B88-6FB61845C72B}"/>
                </a:ext>
              </a:extLst>
            </p:cNvPr>
            <p:cNvSpPr>
              <a:spLocks noChangeArrowheads="1"/>
            </p:cNvSpPr>
            <p:nvPr/>
          </p:nvSpPr>
          <p:spPr bwMode="auto">
            <a:xfrm>
              <a:off x="3408" y="2592"/>
              <a:ext cx="624" cy="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dirty="0">
                  <a:latin typeface="Times New Roman" panose="02020603050405020304" pitchFamily="18" charset="0"/>
                </a:rPr>
                <a:t>N4</a:t>
              </a:r>
            </a:p>
          </p:txBody>
        </p:sp>
        <p:sp>
          <p:nvSpPr>
            <p:cNvPr id="12" name="Oval 9">
              <a:extLst>
                <a:ext uri="{FF2B5EF4-FFF2-40B4-BE49-F238E27FC236}">
                  <a16:creationId xmlns:a16="http://schemas.microsoft.com/office/drawing/2014/main" id="{EBBA47BE-A214-47AE-8654-D3254036C45B}"/>
                </a:ext>
              </a:extLst>
            </p:cNvPr>
            <p:cNvSpPr>
              <a:spLocks noChangeArrowheads="1"/>
            </p:cNvSpPr>
            <p:nvPr/>
          </p:nvSpPr>
          <p:spPr bwMode="auto">
            <a:xfrm>
              <a:off x="2112" y="3168"/>
              <a:ext cx="624" cy="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dirty="0">
                  <a:latin typeface="Times New Roman" panose="02020603050405020304" pitchFamily="18" charset="0"/>
                </a:rPr>
                <a:t>N6</a:t>
              </a:r>
            </a:p>
          </p:txBody>
        </p:sp>
        <p:sp>
          <p:nvSpPr>
            <p:cNvPr id="13" name="Oval 10">
              <a:extLst>
                <a:ext uri="{FF2B5EF4-FFF2-40B4-BE49-F238E27FC236}">
                  <a16:creationId xmlns:a16="http://schemas.microsoft.com/office/drawing/2014/main" id="{6F6EF1C6-542E-40E5-94AF-D49ED2F33464}"/>
                </a:ext>
              </a:extLst>
            </p:cNvPr>
            <p:cNvSpPr>
              <a:spLocks noChangeArrowheads="1"/>
            </p:cNvSpPr>
            <p:nvPr/>
          </p:nvSpPr>
          <p:spPr bwMode="auto">
            <a:xfrm>
              <a:off x="4528" y="2592"/>
              <a:ext cx="624" cy="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New Roman" panose="02020603050405020304" pitchFamily="18" charset="0"/>
                </a:rPr>
                <a:t>N5</a:t>
              </a:r>
            </a:p>
          </p:txBody>
        </p:sp>
        <p:sp>
          <p:nvSpPr>
            <p:cNvPr id="14" name="Line 11">
              <a:extLst>
                <a:ext uri="{FF2B5EF4-FFF2-40B4-BE49-F238E27FC236}">
                  <a16:creationId xmlns:a16="http://schemas.microsoft.com/office/drawing/2014/main" id="{894AB437-E391-4F7E-A782-5742AEB175CD}"/>
                </a:ext>
              </a:extLst>
            </p:cNvPr>
            <p:cNvSpPr>
              <a:spLocks noChangeShapeType="1"/>
            </p:cNvSpPr>
            <p:nvPr/>
          </p:nvSpPr>
          <p:spPr bwMode="auto">
            <a:xfrm flipV="1">
              <a:off x="1152" y="2256"/>
              <a:ext cx="96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 name="Line 12">
              <a:extLst>
                <a:ext uri="{FF2B5EF4-FFF2-40B4-BE49-F238E27FC236}">
                  <a16:creationId xmlns:a16="http://schemas.microsoft.com/office/drawing/2014/main" id="{06BD08B4-247C-4985-B30F-BBDD180A04F6}"/>
                </a:ext>
              </a:extLst>
            </p:cNvPr>
            <p:cNvSpPr>
              <a:spLocks noChangeShapeType="1"/>
            </p:cNvSpPr>
            <p:nvPr/>
          </p:nvSpPr>
          <p:spPr bwMode="auto">
            <a:xfrm>
              <a:off x="1440" y="2784"/>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6" name="Line 13">
              <a:extLst>
                <a:ext uri="{FF2B5EF4-FFF2-40B4-BE49-F238E27FC236}">
                  <a16:creationId xmlns:a16="http://schemas.microsoft.com/office/drawing/2014/main" id="{380D770F-0C8E-4CE7-8C6D-FEE45C47BC1B}"/>
                </a:ext>
              </a:extLst>
            </p:cNvPr>
            <p:cNvSpPr>
              <a:spLocks noChangeShapeType="1"/>
            </p:cNvSpPr>
            <p:nvPr/>
          </p:nvSpPr>
          <p:spPr bwMode="auto">
            <a:xfrm>
              <a:off x="1152" y="2928"/>
              <a:ext cx="96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7" name="Line 14">
              <a:extLst>
                <a:ext uri="{FF2B5EF4-FFF2-40B4-BE49-F238E27FC236}">
                  <a16:creationId xmlns:a16="http://schemas.microsoft.com/office/drawing/2014/main" id="{A58930AD-ABEC-4CA9-A9A3-808EFE941689}"/>
                </a:ext>
              </a:extLst>
            </p:cNvPr>
            <p:cNvSpPr>
              <a:spLocks noChangeShapeType="1"/>
            </p:cNvSpPr>
            <p:nvPr/>
          </p:nvSpPr>
          <p:spPr bwMode="auto">
            <a:xfrm>
              <a:off x="2736" y="2256"/>
              <a:ext cx="864"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8" name="Line 15">
              <a:extLst>
                <a:ext uri="{FF2B5EF4-FFF2-40B4-BE49-F238E27FC236}">
                  <a16:creationId xmlns:a16="http://schemas.microsoft.com/office/drawing/2014/main" id="{08ADD20D-BC93-42B1-A13C-3C6FF77A39EC}"/>
                </a:ext>
              </a:extLst>
            </p:cNvPr>
            <p:cNvSpPr>
              <a:spLocks noChangeShapeType="1"/>
            </p:cNvSpPr>
            <p:nvPr/>
          </p:nvSpPr>
          <p:spPr bwMode="auto">
            <a:xfrm>
              <a:off x="2736" y="2784"/>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9" name="Line 16">
              <a:extLst>
                <a:ext uri="{FF2B5EF4-FFF2-40B4-BE49-F238E27FC236}">
                  <a16:creationId xmlns:a16="http://schemas.microsoft.com/office/drawing/2014/main" id="{31FD7B0B-71BA-40B8-AFCB-3EEBF6FE0023}"/>
                </a:ext>
              </a:extLst>
            </p:cNvPr>
            <p:cNvSpPr>
              <a:spLocks noChangeShapeType="1"/>
            </p:cNvSpPr>
            <p:nvPr/>
          </p:nvSpPr>
          <p:spPr bwMode="auto">
            <a:xfrm flipV="1">
              <a:off x="2736" y="2928"/>
              <a:ext cx="86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20" name="Line 17">
              <a:extLst>
                <a:ext uri="{FF2B5EF4-FFF2-40B4-BE49-F238E27FC236}">
                  <a16:creationId xmlns:a16="http://schemas.microsoft.com/office/drawing/2014/main" id="{EB8260B0-A196-41DB-8CD5-350F5A985AE3}"/>
                </a:ext>
              </a:extLst>
            </p:cNvPr>
            <p:cNvSpPr>
              <a:spLocks noChangeShapeType="1"/>
            </p:cNvSpPr>
            <p:nvPr/>
          </p:nvSpPr>
          <p:spPr bwMode="auto">
            <a:xfrm>
              <a:off x="4032" y="2784"/>
              <a:ext cx="4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grpSp>
        <p:nvGrpSpPr>
          <p:cNvPr id="21" name="Group 19">
            <a:extLst>
              <a:ext uri="{FF2B5EF4-FFF2-40B4-BE49-F238E27FC236}">
                <a16:creationId xmlns:a16="http://schemas.microsoft.com/office/drawing/2014/main" id="{16B10550-6AAD-48A2-9FA0-001141370D65}"/>
              </a:ext>
            </a:extLst>
          </p:cNvPr>
          <p:cNvGrpSpPr>
            <a:grpSpLocks/>
          </p:cNvGrpSpPr>
          <p:nvPr/>
        </p:nvGrpSpPr>
        <p:grpSpPr bwMode="auto">
          <a:xfrm>
            <a:off x="3493982" y="5048833"/>
            <a:ext cx="2089934" cy="1219107"/>
            <a:chOff x="432" y="2064"/>
            <a:chExt cx="3360" cy="1536"/>
          </a:xfrm>
        </p:grpSpPr>
        <p:sp>
          <p:nvSpPr>
            <p:cNvPr id="22" name="Oval 20">
              <a:extLst>
                <a:ext uri="{FF2B5EF4-FFF2-40B4-BE49-F238E27FC236}">
                  <a16:creationId xmlns:a16="http://schemas.microsoft.com/office/drawing/2014/main" id="{F6F7EC32-5098-4CFD-8F2F-BB2412025150}"/>
                </a:ext>
              </a:extLst>
            </p:cNvPr>
            <p:cNvSpPr>
              <a:spLocks noChangeArrowheads="1"/>
            </p:cNvSpPr>
            <p:nvPr/>
          </p:nvSpPr>
          <p:spPr bwMode="auto">
            <a:xfrm>
              <a:off x="2016" y="2064"/>
              <a:ext cx="624" cy="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21">
              <a:extLst>
                <a:ext uri="{FF2B5EF4-FFF2-40B4-BE49-F238E27FC236}">
                  <a16:creationId xmlns:a16="http://schemas.microsoft.com/office/drawing/2014/main" id="{1934DEF6-CBEC-465B-A432-87C34B1ED6F5}"/>
                </a:ext>
              </a:extLst>
            </p:cNvPr>
            <p:cNvSpPr>
              <a:spLocks noChangeArrowheads="1"/>
            </p:cNvSpPr>
            <p:nvPr/>
          </p:nvSpPr>
          <p:spPr bwMode="auto">
            <a:xfrm>
              <a:off x="864" y="2496"/>
              <a:ext cx="624" cy="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Oval 22">
              <a:extLst>
                <a:ext uri="{FF2B5EF4-FFF2-40B4-BE49-F238E27FC236}">
                  <a16:creationId xmlns:a16="http://schemas.microsoft.com/office/drawing/2014/main" id="{02F94AEB-2F55-49F0-B1C5-010C4A2F0DC9}"/>
                </a:ext>
              </a:extLst>
            </p:cNvPr>
            <p:cNvSpPr>
              <a:spLocks noChangeArrowheads="1"/>
            </p:cNvSpPr>
            <p:nvPr/>
          </p:nvSpPr>
          <p:spPr bwMode="auto">
            <a:xfrm>
              <a:off x="3168" y="2496"/>
              <a:ext cx="624" cy="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Oval 23">
              <a:extLst>
                <a:ext uri="{FF2B5EF4-FFF2-40B4-BE49-F238E27FC236}">
                  <a16:creationId xmlns:a16="http://schemas.microsoft.com/office/drawing/2014/main" id="{49017EA1-6B5D-465F-9270-56827687E2DC}"/>
                </a:ext>
              </a:extLst>
            </p:cNvPr>
            <p:cNvSpPr>
              <a:spLocks noChangeArrowheads="1"/>
            </p:cNvSpPr>
            <p:nvPr/>
          </p:nvSpPr>
          <p:spPr bwMode="auto">
            <a:xfrm>
              <a:off x="432" y="3264"/>
              <a:ext cx="624" cy="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24">
              <a:extLst>
                <a:ext uri="{FF2B5EF4-FFF2-40B4-BE49-F238E27FC236}">
                  <a16:creationId xmlns:a16="http://schemas.microsoft.com/office/drawing/2014/main" id="{EBA805B0-1051-457F-AD80-90CC08AA3016}"/>
                </a:ext>
              </a:extLst>
            </p:cNvPr>
            <p:cNvSpPr>
              <a:spLocks noChangeArrowheads="1"/>
            </p:cNvSpPr>
            <p:nvPr/>
          </p:nvSpPr>
          <p:spPr bwMode="auto">
            <a:xfrm>
              <a:off x="1488" y="3264"/>
              <a:ext cx="624" cy="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25">
              <a:extLst>
                <a:ext uri="{FF2B5EF4-FFF2-40B4-BE49-F238E27FC236}">
                  <a16:creationId xmlns:a16="http://schemas.microsoft.com/office/drawing/2014/main" id="{B419BB94-1F68-415F-B8C4-AAF9D5811DE2}"/>
                </a:ext>
              </a:extLst>
            </p:cNvPr>
            <p:cNvSpPr>
              <a:spLocks noChangeArrowheads="1"/>
            </p:cNvSpPr>
            <p:nvPr/>
          </p:nvSpPr>
          <p:spPr bwMode="auto">
            <a:xfrm>
              <a:off x="2640" y="3264"/>
              <a:ext cx="624" cy="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6">
              <a:extLst>
                <a:ext uri="{FF2B5EF4-FFF2-40B4-BE49-F238E27FC236}">
                  <a16:creationId xmlns:a16="http://schemas.microsoft.com/office/drawing/2014/main" id="{342D8E55-9611-4336-8DC0-831D7B3CA993}"/>
                </a:ext>
              </a:extLst>
            </p:cNvPr>
            <p:cNvSpPr>
              <a:spLocks noChangeShapeType="1"/>
            </p:cNvSpPr>
            <p:nvPr/>
          </p:nvSpPr>
          <p:spPr bwMode="auto">
            <a:xfrm flipH="1">
              <a:off x="1344" y="2256"/>
              <a:ext cx="67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7">
              <a:extLst>
                <a:ext uri="{FF2B5EF4-FFF2-40B4-BE49-F238E27FC236}">
                  <a16:creationId xmlns:a16="http://schemas.microsoft.com/office/drawing/2014/main" id="{EB4B3FDB-D935-41CA-B4D7-B25D4E1C4047}"/>
                </a:ext>
              </a:extLst>
            </p:cNvPr>
            <p:cNvSpPr>
              <a:spLocks noChangeShapeType="1"/>
            </p:cNvSpPr>
            <p:nvPr/>
          </p:nvSpPr>
          <p:spPr bwMode="auto">
            <a:xfrm flipH="1">
              <a:off x="720" y="2832"/>
              <a:ext cx="336"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8">
              <a:extLst>
                <a:ext uri="{FF2B5EF4-FFF2-40B4-BE49-F238E27FC236}">
                  <a16:creationId xmlns:a16="http://schemas.microsoft.com/office/drawing/2014/main" id="{3EAAB31B-B7FD-4B8B-A6CB-F0B139CD1231}"/>
                </a:ext>
              </a:extLst>
            </p:cNvPr>
            <p:cNvSpPr>
              <a:spLocks noChangeShapeType="1"/>
            </p:cNvSpPr>
            <p:nvPr/>
          </p:nvSpPr>
          <p:spPr bwMode="auto">
            <a:xfrm>
              <a:off x="1344" y="2832"/>
              <a:ext cx="38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9">
              <a:extLst>
                <a:ext uri="{FF2B5EF4-FFF2-40B4-BE49-F238E27FC236}">
                  <a16:creationId xmlns:a16="http://schemas.microsoft.com/office/drawing/2014/main" id="{44A609DC-E064-4D6D-B1C4-471E40C20FE4}"/>
                </a:ext>
              </a:extLst>
            </p:cNvPr>
            <p:cNvSpPr>
              <a:spLocks noChangeShapeType="1"/>
            </p:cNvSpPr>
            <p:nvPr/>
          </p:nvSpPr>
          <p:spPr bwMode="auto">
            <a:xfrm>
              <a:off x="2640" y="2256"/>
              <a:ext cx="528"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30">
              <a:extLst>
                <a:ext uri="{FF2B5EF4-FFF2-40B4-BE49-F238E27FC236}">
                  <a16:creationId xmlns:a16="http://schemas.microsoft.com/office/drawing/2014/main" id="{4E24088A-2309-4C52-8A9C-E0DAB2225C0F}"/>
                </a:ext>
              </a:extLst>
            </p:cNvPr>
            <p:cNvSpPr>
              <a:spLocks noChangeShapeType="1"/>
            </p:cNvSpPr>
            <p:nvPr/>
          </p:nvSpPr>
          <p:spPr bwMode="auto">
            <a:xfrm flipH="1">
              <a:off x="2976" y="2832"/>
              <a:ext cx="38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39225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B83E-5981-4759-BA6A-181AA0FFC24C}"/>
              </a:ext>
            </a:extLst>
          </p:cNvPr>
          <p:cNvSpPr>
            <a:spLocks noGrp="1"/>
          </p:cNvSpPr>
          <p:nvPr>
            <p:ph type="title"/>
          </p:nvPr>
        </p:nvSpPr>
        <p:spPr/>
        <p:txBody>
          <a:bodyPr/>
          <a:lstStyle/>
          <a:p>
            <a:r>
              <a:rPr lang="en-US" dirty="0"/>
              <a:t>Categories of Network Topologies</a:t>
            </a:r>
          </a:p>
        </p:txBody>
      </p:sp>
      <p:sp>
        <p:nvSpPr>
          <p:cNvPr id="3" name="Content Placeholder 2">
            <a:extLst>
              <a:ext uri="{FF2B5EF4-FFF2-40B4-BE49-F238E27FC236}">
                <a16:creationId xmlns:a16="http://schemas.microsoft.com/office/drawing/2014/main" id="{D72184A8-EF25-48DE-8622-E3B9035663C5}"/>
              </a:ext>
            </a:extLst>
          </p:cNvPr>
          <p:cNvSpPr>
            <a:spLocks noGrp="1"/>
          </p:cNvSpPr>
          <p:nvPr>
            <p:ph idx="1"/>
          </p:nvPr>
        </p:nvSpPr>
        <p:spPr/>
        <p:txBody>
          <a:bodyPr/>
          <a:lstStyle/>
          <a:p>
            <a:r>
              <a:rPr lang="en-US" altLang="en-US" dirty="0"/>
              <a:t>There are two types of LAN topologies: </a:t>
            </a:r>
          </a:p>
          <a:p>
            <a:pPr lvl="1"/>
            <a:r>
              <a:rPr lang="en-US" altLang="en-US" dirty="0"/>
              <a:t> Logical</a:t>
            </a:r>
          </a:p>
          <a:p>
            <a:pPr lvl="1"/>
            <a:r>
              <a:rPr lang="en-US" altLang="en-US" dirty="0"/>
              <a:t> Physical</a:t>
            </a:r>
          </a:p>
          <a:p>
            <a:r>
              <a:rPr lang="en-US" altLang="en-US" dirty="0"/>
              <a:t>Logical topology is concerned with how messages are passed from node to node within the network. It corresponds to the media access control (MAC) protocol used in the LAN.</a:t>
            </a:r>
          </a:p>
          <a:p>
            <a:pPr lvl="1"/>
            <a:r>
              <a:rPr lang="en-US" dirty="0"/>
              <a:t>Having a good grasp of the logical topology is essential for effective network management and monitoring, which ensures that your network is efficient and healthy.</a:t>
            </a:r>
          </a:p>
        </p:txBody>
      </p:sp>
      <p:sp>
        <p:nvSpPr>
          <p:cNvPr id="4" name="Slide Number Placeholder 3">
            <a:extLst>
              <a:ext uri="{FF2B5EF4-FFF2-40B4-BE49-F238E27FC236}">
                <a16:creationId xmlns:a16="http://schemas.microsoft.com/office/drawing/2014/main" id="{692EEAB1-6301-45EF-B95A-809532DA9A02}"/>
              </a:ext>
            </a:extLst>
          </p:cNvPr>
          <p:cNvSpPr>
            <a:spLocks noGrp="1"/>
          </p:cNvSpPr>
          <p:nvPr>
            <p:ph type="sldNum" sz="quarter" idx="12"/>
          </p:nvPr>
        </p:nvSpPr>
        <p:spPr/>
        <p:txBody>
          <a:bodyPr/>
          <a:lstStyle/>
          <a:p>
            <a:fld id="{B74EB0F0-7D7E-412A-B235-20FE2876EE16}" type="slidenum">
              <a:rPr lang="en-US" smtClean="0"/>
              <a:t>12</a:t>
            </a:fld>
            <a:endParaRPr lang="en-US"/>
          </a:p>
        </p:txBody>
      </p:sp>
    </p:spTree>
    <p:extLst>
      <p:ext uri="{BB962C8B-B14F-4D97-AF65-F5344CB8AC3E}">
        <p14:creationId xmlns:p14="http://schemas.microsoft.com/office/powerpoint/2010/main" val="283737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7653-1E81-4D81-B7AC-0BCC6D333292}"/>
              </a:ext>
            </a:extLst>
          </p:cNvPr>
          <p:cNvSpPr>
            <a:spLocks noGrp="1"/>
          </p:cNvSpPr>
          <p:nvPr>
            <p:ph type="title"/>
          </p:nvPr>
        </p:nvSpPr>
        <p:spPr/>
        <p:txBody>
          <a:bodyPr/>
          <a:lstStyle/>
          <a:p>
            <a:r>
              <a:rPr lang="en-US" dirty="0"/>
              <a:t>Physical Topology</a:t>
            </a:r>
          </a:p>
        </p:txBody>
      </p:sp>
      <p:sp>
        <p:nvSpPr>
          <p:cNvPr id="3" name="Content Placeholder 2">
            <a:extLst>
              <a:ext uri="{FF2B5EF4-FFF2-40B4-BE49-F238E27FC236}">
                <a16:creationId xmlns:a16="http://schemas.microsoft.com/office/drawing/2014/main" id="{479B854D-70C7-4593-821D-F880C1BAA7EE}"/>
              </a:ext>
            </a:extLst>
          </p:cNvPr>
          <p:cNvSpPr>
            <a:spLocks noGrp="1"/>
          </p:cNvSpPr>
          <p:nvPr>
            <p:ph idx="1"/>
          </p:nvPr>
        </p:nvSpPr>
        <p:spPr/>
        <p:txBody>
          <a:bodyPr/>
          <a:lstStyle/>
          <a:p>
            <a:r>
              <a:rPr lang="en-US" altLang="en-US" dirty="0"/>
              <a:t>Physical topology refers to the physical layout of the network.</a:t>
            </a:r>
          </a:p>
          <a:p>
            <a:pPr lvl="1"/>
            <a:r>
              <a:rPr lang="en-US" altLang="en-US" dirty="0"/>
              <a:t>The way in which the communication is configured and how nodes attach to the network. </a:t>
            </a:r>
          </a:p>
          <a:p>
            <a:pPr lvl="1"/>
            <a:r>
              <a:rPr lang="en-US" dirty="0"/>
              <a:t>It refers to the placement of the various network devices such as the routers, switches, wireless access points, computers, etc. including the method employed to connect those devices, i.e. the network cables. </a:t>
            </a:r>
          </a:p>
          <a:p>
            <a:pPr lvl="1"/>
            <a:r>
              <a:rPr lang="en-US" dirty="0"/>
              <a:t>Knowing the physical topology of your network is important because it helps you set up expansions, with maintenance, and for provisioning tasks.</a:t>
            </a:r>
            <a:endParaRPr lang="en-US" altLang="en-US" dirty="0"/>
          </a:p>
          <a:p>
            <a:pPr marL="0" indent="0">
              <a:buNone/>
            </a:pPr>
            <a:endParaRPr lang="en-US" dirty="0"/>
          </a:p>
        </p:txBody>
      </p:sp>
      <p:sp>
        <p:nvSpPr>
          <p:cNvPr id="4" name="Slide Number Placeholder 3">
            <a:extLst>
              <a:ext uri="{FF2B5EF4-FFF2-40B4-BE49-F238E27FC236}">
                <a16:creationId xmlns:a16="http://schemas.microsoft.com/office/drawing/2014/main" id="{B2995F21-539C-42C0-A433-769450B9156D}"/>
              </a:ext>
            </a:extLst>
          </p:cNvPr>
          <p:cNvSpPr>
            <a:spLocks noGrp="1"/>
          </p:cNvSpPr>
          <p:nvPr>
            <p:ph type="sldNum" sz="quarter" idx="12"/>
          </p:nvPr>
        </p:nvSpPr>
        <p:spPr/>
        <p:txBody>
          <a:bodyPr/>
          <a:lstStyle/>
          <a:p>
            <a:fld id="{B74EB0F0-7D7E-412A-B235-20FE2876EE16}" type="slidenum">
              <a:rPr lang="en-US" smtClean="0"/>
              <a:t>13</a:t>
            </a:fld>
            <a:endParaRPr lang="en-US"/>
          </a:p>
        </p:txBody>
      </p:sp>
    </p:spTree>
    <p:extLst>
      <p:ext uri="{BB962C8B-B14F-4D97-AF65-F5344CB8AC3E}">
        <p14:creationId xmlns:p14="http://schemas.microsoft.com/office/powerpoint/2010/main" val="897893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2DB1AB-DD3F-42A7-9D5F-F0CD4C367316}"/>
              </a:ext>
            </a:extLst>
          </p:cNvPr>
          <p:cNvSpPr>
            <a:spLocks noGrp="1"/>
          </p:cNvSpPr>
          <p:nvPr>
            <p:ph sz="half" idx="1"/>
          </p:nvPr>
        </p:nvSpPr>
        <p:spPr>
          <a:xfrm>
            <a:off x="838200" y="1825625"/>
            <a:ext cx="5181600" cy="4351338"/>
          </a:xfrm>
        </p:spPr>
        <p:txBody>
          <a:bodyPr>
            <a:normAutofit/>
          </a:bodyPr>
          <a:lstStyle/>
          <a:p>
            <a:r>
              <a:rPr lang="en-US" dirty="0"/>
              <a:t>Star topology</a:t>
            </a:r>
          </a:p>
          <a:p>
            <a:r>
              <a:rPr lang="en-US" dirty="0"/>
              <a:t>Bus topology</a:t>
            </a:r>
          </a:p>
          <a:p>
            <a:r>
              <a:rPr lang="en-US" dirty="0"/>
              <a:t>Ring topology</a:t>
            </a:r>
          </a:p>
          <a:p>
            <a:r>
              <a:rPr lang="en-US" dirty="0"/>
              <a:t>Mesh topology</a:t>
            </a:r>
          </a:p>
          <a:p>
            <a:r>
              <a:rPr lang="en-US" dirty="0"/>
              <a:t>Tree topology</a:t>
            </a:r>
          </a:p>
          <a:p>
            <a:r>
              <a:rPr lang="en-US" dirty="0"/>
              <a:t>Hybrid topology</a:t>
            </a:r>
          </a:p>
        </p:txBody>
      </p:sp>
      <p:pic>
        <p:nvPicPr>
          <p:cNvPr id="6" name="Picture 5" descr="Diagram, engineering drawing&#10;&#10;Description automatically generated">
            <a:extLst>
              <a:ext uri="{FF2B5EF4-FFF2-40B4-BE49-F238E27FC236}">
                <a16:creationId xmlns:a16="http://schemas.microsoft.com/office/drawing/2014/main" id="{9F8E0EF5-FA17-4538-98F7-F26B6427B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626" y="1482947"/>
            <a:ext cx="6408174" cy="4533783"/>
          </a:xfrm>
          <a:prstGeom prst="rect">
            <a:avLst/>
          </a:prstGeom>
          <a:noFill/>
        </p:spPr>
      </p:pic>
      <p:sp>
        <p:nvSpPr>
          <p:cNvPr id="4" name="Slide Number Placeholder 3">
            <a:extLst>
              <a:ext uri="{FF2B5EF4-FFF2-40B4-BE49-F238E27FC236}">
                <a16:creationId xmlns:a16="http://schemas.microsoft.com/office/drawing/2014/main" id="{E899F727-9CFB-49D6-B90E-EB532845DBEB}"/>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74EB0F0-7D7E-412A-B235-20FE2876EE16}" type="slidenum">
              <a:rPr lang="en-US" smtClean="0"/>
              <a:pPr>
                <a:spcAft>
                  <a:spcPts val="600"/>
                </a:spcAft>
              </a:pPr>
              <a:t>14</a:t>
            </a:fld>
            <a:endParaRPr lang="en-US"/>
          </a:p>
        </p:txBody>
      </p:sp>
      <p:sp>
        <p:nvSpPr>
          <p:cNvPr id="2" name="Title 1">
            <a:extLst>
              <a:ext uri="{FF2B5EF4-FFF2-40B4-BE49-F238E27FC236}">
                <a16:creationId xmlns:a16="http://schemas.microsoft.com/office/drawing/2014/main" id="{E8415A70-3AA9-4311-8AC5-E9E4DC28C71D}"/>
              </a:ext>
            </a:extLst>
          </p:cNvPr>
          <p:cNvSpPr>
            <a:spLocks noGrp="1"/>
          </p:cNvSpPr>
          <p:nvPr>
            <p:ph type="title"/>
          </p:nvPr>
        </p:nvSpPr>
        <p:spPr>
          <a:xfrm>
            <a:off x="811820" y="518746"/>
            <a:ext cx="10515600" cy="1040058"/>
          </a:xfrm>
        </p:spPr>
        <p:txBody>
          <a:bodyPr anchor="ctr">
            <a:normAutofit/>
          </a:bodyPr>
          <a:lstStyle/>
          <a:p>
            <a:r>
              <a:rPr lang="en-US" b="1" dirty="0">
                <a:effectLst/>
              </a:rPr>
              <a:t>Types of Network Topologies</a:t>
            </a:r>
            <a:endParaRPr lang="en-US" dirty="0"/>
          </a:p>
        </p:txBody>
      </p:sp>
    </p:spTree>
    <p:extLst>
      <p:ext uri="{BB962C8B-B14F-4D97-AF65-F5344CB8AC3E}">
        <p14:creationId xmlns:p14="http://schemas.microsoft.com/office/powerpoint/2010/main" val="2045103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10;&#10;Description automatically generated">
            <a:extLst>
              <a:ext uri="{FF2B5EF4-FFF2-40B4-BE49-F238E27FC236}">
                <a16:creationId xmlns:a16="http://schemas.microsoft.com/office/drawing/2014/main" id="{5A4DBAF7-9442-483C-A912-C52B788CEE0D}"/>
              </a:ext>
            </a:extLst>
          </p:cNvPr>
          <p:cNvPicPr>
            <a:picLocks noChangeAspect="1"/>
          </p:cNvPicPr>
          <p:nvPr/>
        </p:nvPicPr>
        <p:blipFill rotWithShape="1">
          <a:blip r:embed="rId2">
            <a:extLst>
              <a:ext uri="{28A0092B-C50C-407E-A947-70E740481C1C}">
                <a14:useLocalDpi xmlns:a14="http://schemas.microsoft.com/office/drawing/2010/main" val="0"/>
              </a:ext>
            </a:extLst>
          </a:blip>
          <a:srcRect l="24788" r="16952"/>
          <a:stretch/>
        </p:blipFill>
        <p:spPr>
          <a:xfrm>
            <a:off x="10009238" y="0"/>
            <a:ext cx="2182761" cy="2108119"/>
          </a:xfrm>
          <a:prstGeom prst="rect">
            <a:avLst/>
          </a:prstGeom>
        </p:spPr>
      </p:pic>
      <p:sp>
        <p:nvSpPr>
          <p:cNvPr id="6" name="Title 5">
            <a:extLst>
              <a:ext uri="{FF2B5EF4-FFF2-40B4-BE49-F238E27FC236}">
                <a16:creationId xmlns:a16="http://schemas.microsoft.com/office/drawing/2014/main" id="{110CAA73-72D3-4D05-8D2F-D743763ECADF}"/>
              </a:ext>
            </a:extLst>
          </p:cNvPr>
          <p:cNvSpPr>
            <a:spLocks noGrp="1"/>
          </p:cNvSpPr>
          <p:nvPr>
            <p:ph type="title"/>
          </p:nvPr>
        </p:nvSpPr>
        <p:spPr/>
        <p:txBody>
          <a:bodyPr/>
          <a:lstStyle/>
          <a:p>
            <a:r>
              <a:rPr lang="en-US" dirty="0"/>
              <a:t>Star Topology</a:t>
            </a:r>
          </a:p>
        </p:txBody>
      </p:sp>
      <p:sp>
        <p:nvSpPr>
          <p:cNvPr id="7" name="Content Placeholder 6">
            <a:extLst>
              <a:ext uri="{FF2B5EF4-FFF2-40B4-BE49-F238E27FC236}">
                <a16:creationId xmlns:a16="http://schemas.microsoft.com/office/drawing/2014/main" id="{A7D0F3F3-2754-45DD-A9DC-CFEB10D386C6}"/>
              </a:ext>
            </a:extLst>
          </p:cNvPr>
          <p:cNvSpPr>
            <a:spLocks noGrp="1"/>
          </p:cNvSpPr>
          <p:nvPr>
            <p:ph idx="1"/>
          </p:nvPr>
        </p:nvSpPr>
        <p:spPr>
          <a:xfrm>
            <a:off x="838200" y="1708520"/>
            <a:ext cx="10515600" cy="4351338"/>
          </a:xfrm>
        </p:spPr>
        <p:txBody>
          <a:bodyPr/>
          <a:lstStyle/>
          <a:p>
            <a:r>
              <a:rPr lang="en-US" dirty="0"/>
              <a:t>A star topology is the one in which each peripheral node is connected to a central hub or switch. </a:t>
            </a:r>
          </a:p>
          <a:p>
            <a:pPr lvl="1"/>
            <a:r>
              <a:rPr lang="en-US" dirty="0"/>
              <a:t>It is probably the most used network topology for LAN because it is considered the easiest topology to design and implement. </a:t>
            </a:r>
          </a:p>
        </p:txBody>
      </p:sp>
      <p:sp>
        <p:nvSpPr>
          <p:cNvPr id="4" name="Slide Number Placeholder 3">
            <a:extLst>
              <a:ext uri="{FF2B5EF4-FFF2-40B4-BE49-F238E27FC236}">
                <a16:creationId xmlns:a16="http://schemas.microsoft.com/office/drawing/2014/main" id="{3A384C47-C072-47B3-A8A2-60FC1946FC63}"/>
              </a:ext>
            </a:extLst>
          </p:cNvPr>
          <p:cNvSpPr>
            <a:spLocks noGrp="1"/>
          </p:cNvSpPr>
          <p:nvPr>
            <p:ph type="sldNum" sz="quarter" idx="12"/>
          </p:nvPr>
        </p:nvSpPr>
        <p:spPr/>
        <p:txBody>
          <a:bodyPr/>
          <a:lstStyle/>
          <a:p>
            <a:fld id="{B74EB0F0-7D7E-412A-B235-20FE2876EE16}" type="slidenum">
              <a:rPr lang="en-US" smtClean="0"/>
              <a:t>15</a:t>
            </a:fld>
            <a:endParaRPr lang="en-US" dirty="0"/>
          </a:p>
        </p:txBody>
      </p:sp>
      <p:pic>
        <p:nvPicPr>
          <p:cNvPr id="11" name="Picture 10" descr="Diagram&#10;&#10;Description automatically generated">
            <a:extLst>
              <a:ext uri="{FF2B5EF4-FFF2-40B4-BE49-F238E27FC236}">
                <a16:creationId xmlns:a16="http://schemas.microsoft.com/office/drawing/2014/main" id="{F022528E-D377-4B74-B94F-2EBC2E8B64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4271" y="3426533"/>
            <a:ext cx="4432165" cy="3430496"/>
          </a:xfrm>
          <a:prstGeom prst="rect">
            <a:avLst/>
          </a:prstGeom>
        </p:spPr>
      </p:pic>
      <p:sp>
        <p:nvSpPr>
          <p:cNvPr id="13" name="TextBox 12">
            <a:extLst>
              <a:ext uri="{FF2B5EF4-FFF2-40B4-BE49-F238E27FC236}">
                <a16:creationId xmlns:a16="http://schemas.microsoft.com/office/drawing/2014/main" id="{817E3E6E-D73C-4FC6-91CA-6F3DE467C569}"/>
              </a:ext>
            </a:extLst>
          </p:cNvPr>
          <p:cNvSpPr txBox="1"/>
          <p:nvPr/>
        </p:nvSpPr>
        <p:spPr>
          <a:xfrm>
            <a:off x="1262164" y="3426533"/>
            <a:ext cx="6181926" cy="2031325"/>
          </a:xfrm>
          <a:prstGeom prst="rect">
            <a:avLst/>
          </a:prstGeom>
          <a:noFill/>
        </p:spPr>
        <p:txBody>
          <a:bodyPr wrap="square">
            <a:spAutoFit/>
          </a:bodyPr>
          <a:lstStyle/>
          <a:p>
            <a:pPr marL="742950" lvl="1" indent="-285750">
              <a:buFont typeface="Arial" panose="020B0604020202020204" pitchFamily="34" charset="0"/>
              <a:buChar char="•"/>
            </a:pPr>
            <a:r>
              <a:rPr lang="en-US" dirty="0"/>
              <a:t>The central hub functions as the server for the peripheral nodes or clients.</a:t>
            </a:r>
          </a:p>
          <a:p>
            <a:pPr marL="742950" lvl="1" indent="-285750">
              <a:buFont typeface="Arial" panose="020B0604020202020204" pitchFamily="34" charset="0"/>
              <a:buChar char="•"/>
            </a:pPr>
            <a:r>
              <a:rPr lang="en-US" dirty="0"/>
              <a:t>All the network traffic passes through the central hub and this is the only requirement for the topology to be classified as a star topology; </a:t>
            </a:r>
          </a:p>
          <a:p>
            <a:pPr marL="1200150" lvl="2" indent="-285750">
              <a:buFont typeface="Arial" panose="020B0604020202020204" pitchFamily="34" charset="0"/>
              <a:buChar char="•"/>
            </a:pPr>
            <a:r>
              <a:rPr lang="en-US" dirty="0"/>
              <a:t>The network doesn’t have to resemble a star in the physical arrangement.</a:t>
            </a:r>
          </a:p>
        </p:txBody>
      </p:sp>
    </p:spTree>
    <p:extLst>
      <p:ext uri="{BB962C8B-B14F-4D97-AF65-F5344CB8AC3E}">
        <p14:creationId xmlns:p14="http://schemas.microsoft.com/office/powerpoint/2010/main" val="429540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3A54C6B-F066-4411-9465-169CD0F67F98}"/>
              </a:ext>
            </a:extLst>
          </p:cNvPr>
          <p:cNvSpPr>
            <a:spLocks noGrp="1"/>
          </p:cNvSpPr>
          <p:nvPr>
            <p:ph sz="half" idx="1"/>
          </p:nvPr>
        </p:nvSpPr>
        <p:spPr/>
        <p:txBody>
          <a:bodyPr/>
          <a:lstStyle/>
          <a:p>
            <a:r>
              <a:rPr lang="en-US" dirty="0">
                <a:solidFill>
                  <a:srgbClr val="0070C0"/>
                </a:solidFill>
              </a:rPr>
              <a:t>Advantages</a:t>
            </a:r>
          </a:p>
          <a:p>
            <a:pPr lvl="1"/>
            <a:r>
              <a:rPr lang="en-US" dirty="0">
                <a:solidFill>
                  <a:srgbClr val="0070C0"/>
                </a:solidFill>
              </a:rPr>
              <a:t>Each node has a dedicated connection to the network – disconnecting  a single node does not bring down the rest of the nodes on the network</a:t>
            </a:r>
          </a:p>
          <a:p>
            <a:pPr lvl="1"/>
            <a:r>
              <a:rPr lang="en-US" dirty="0">
                <a:solidFill>
                  <a:srgbClr val="0070C0"/>
                </a:solidFill>
              </a:rPr>
              <a:t>Network and cable administration are centralized</a:t>
            </a:r>
          </a:p>
          <a:p>
            <a:pPr lvl="1"/>
            <a:r>
              <a:rPr lang="en-US" dirty="0">
                <a:solidFill>
                  <a:srgbClr val="0070C0"/>
                </a:solidFill>
              </a:rPr>
              <a:t>New nodes can be added or removed without taking the whole network offline</a:t>
            </a:r>
          </a:p>
          <a:p>
            <a:pPr lvl="1"/>
            <a:endParaRPr lang="en-US" dirty="0"/>
          </a:p>
        </p:txBody>
      </p:sp>
      <p:sp>
        <p:nvSpPr>
          <p:cNvPr id="7" name="Content Placeholder 6">
            <a:extLst>
              <a:ext uri="{FF2B5EF4-FFF2-40B4-BE49-F238E27FC236}">
                <a16:creationId xmlns:a16="http://schemas.microsoft.com/office/drawing/2014/main" id="{66134973-F775-4B3A-971D-7EDDD41F2FE1}"/>
              </a:ext>
            </a:extLst>
          </p:cNvPr>
          <p:cNvSpPr>
            <a:spLocks noGrp="1"/>
          </p:cNvSpPr>
          <p:nvPr>
            <p:ph sz="half" idx="2"/>
          </p:nvPr>
        </p:nvSpPr>
        <p:spPr/>
        <p:txBody>
          <a:bodyPr/>
          <a:lstStyle/>
          <a:p>
            <a:r>
              <a:rPr lang="en-US" dirty="0"/>
              <a:t>Disadvantages</a:t>
            </a:r>
          </a:p>
          <a:p>
            <a:pPr lvl="1"/>
            <a:r>
              <a:rPr lang="en-US" dirty="0"/>
              <a:t>If the concentrator (hub) on which the whole topology relies fails, the whole system will crash down.</a:t>
            </a:r>
          </a:p>
          <a:p>
            <a:pPr lvl="1"/>
            <a:r>
              <a:rPr lang="en-US" dirty="0"/>
              <a:t>The cost of installation is high.</a:t>
            </a:r>
          </a:p>
          <a:p>
            <a:pPr lvl="1"/>
            <a:r>
              <a:rPr lang="en-US" dirty="0"/>
              <a:t>Performance is based on the single concentrator i.e. hub.</a:t>
            </a:r>
          </a:p>
        </p:txBody>
      </p:sp>
      <p:sp>
        <p:nvSpPr>
          <p:cNvPr id="4" name="Slide Number Placeholder 3">
            <a:extLst>
              <a:ext uri="{FF2B5EF4-FFF2-40B4-BE49-F238E27FC236}">
                <a16:creationId xmlns:a16="http://schemas.microsoft.com/office/drawing/2014/main" id="{1EE60BFD-871E-46EF-8B29-40033B9FE307}"/>
              </a:ext>
            </a:extLst>
          </p:cNvPr>
          <p:cNvSpPr>
            <a:spLocks noGrp="1"/>
          </p:cNvSpPr>
          <p:nvPr>
            <p:ph type="sldNum" sz="quarter" idx="12"/>
          </p:nvPr>
        </p:nvSpPr>
        <p:spPr/>
        <p:txBody>
          <a:bodyPr/>
          <a:lstStyle/>
          <a:p>
            <a:fld id="{B74EB0F0-7D7E-412A-B235-20FE2876EE16}" type="slidenum">
              <a:rPr lang="en-US" smtClean="0"/>
              <a:t>16</a:t>
            </a:fld>
            <a:endParaRPr lang="en-US"/>
          </a:p>
        </p:txBody>
      </p:sp>
      <p:sp>
        <p:nvSpPr>
          <p:cNvPr id="5" name="Title 4">
            <a:extLst>
              <a:ext uri="{FF2B5EF4-FFF2-40B4-BE49-F238E27FC236}">
                <a16:creationId xmlns:a16="http://schemas.microsoft.com/office/drawing/2014/main" id="{E32BA4A4-B2D2-4E34-A129-824A26A95F31}"/>
              </a:ext>
            </a:extLst>
          </p:cNvPr>
          <p:cNvSpPr>
            <a:spLocks noGrp="1"/>
          </p:cNvSpPr>
          <p:nvPr>
            <p:ph type="title"/>
          </p:nvPr>
        </p:nvSpPr>
        <p:spPr/>
        <p:txBody>
          <a:bodyPr/>
          <a:lstStyle/>
          <a:p>
            <a:r>
              <a:rPr lang="en-US" dirty="0"/>
              <a:t>Star Topology</a:t>
            </a:r>
          </a:p>
        </p:txBody>
      </p:sp>
    </p:spTree>
    <p:extLst>
      <p:ext uri="{BB962C8B-B14F-4D97-AF65-F5344CB8AC3E}">
        <p14:creationId xmlns:p14="http://schemas.microsoft.com/office/powerpoint/2010/main" val="2922734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Chart, box and whisker chart&#10;&#10;Description automatically generated">
            <a:extLst>
              <a:ext uri="{FF2B5EF4-FFF2-40B4-BE49-F238E27FC236}">
                <a16:creationId xmlns:a16="http://schemas.microsoft.com/office/drawing/2014/main" id="{5F313A92-AC21-476F-BFC2-31F2DFF93A0B}"/>
              </a:ext>
            </a:extLst>
          </p:cNvPr>
          <p:cNvPicPr>
            <a:picLocks noChangeAspect="1"/>
          </p:cNvPicPr>
          <p:nvPr/>
        </p:nvPicPr>
        <p:blipFill rotWithShape="1">
          <a:blip r:embed="rId2">
            <a:extLst>
              <a:ext uri="{28A0092B-C50C-407E-A947-70E740481C1C}">
                <a14:useLocalDpi xmlns:a14="http://schemas.microsoft.com/office/drawing/2010/main" val="0"/>
              </a:ext>
            </a:extLst>
          </a:blip>
          <a:srcRect l="20361" t="9947" r="21494" b="10916"/>
          <a:stretch/>
        </p:blipFill>
        <p:spPr>
          <a:xfrm>
            <a:off x="9670026" y="13248"/>
            <a:ext cx="2438399" cy="1867346"/>
          </a:xfrm>
          <a:prstGeom prst="rect">
            <a:avLst/>
          </a:prstGeom>
        </p:spPr>
      </p:pic>
      <p:sp>
        <p:nvSpPr>
          <p:cNvPr id="6" name="Title 5">
            <a:extLst>
              <a:ext uri="{FF2B5EF4-FFF2-40B4-BE49-F238E27FC236}">
                <a16:creationId xmlns:a16="http://schemas.microsoft.com/office/drawing/2014/main" id="{BC0281D1-DA90-4687-BFB1-6D764DCFA6EA}"/>
              </a:ext>
            </a:extLst>
          </p:cNvPr>
          <p:cNvSpPr>
            <a:spLocks noGrp="1"/>
          </p:cNvSpPr>
          <p:nvPr>
            <p:ph type="title"/>
          </p:nvPr>
        </p:nvSpPr>
        <p:spPr/>
        <p:txBody>
          <a:bodyPr/>
          <a:lstStyle/>
          <a:p>
            <a:r>
              <a:rPr lang="en-US" dirty="0"/>
              <a:t>Bus Topology</a:t>
            </a:r>
          </a:p>
        </p:txBody>
      </p:sp>
      <p:sp>
        <p:nvSpPr>
          <p:cNvPr id="7" name="Content Placeholder 6">
            <a:extLst>
              <a:ext uri="{FF2B5EF4-FFF2-40B4-BE49-F238E27FC236}">
                <a16:creationId xmlns:a16="http://schemas.microsoft.com/office/drawing/2014/main" id="{145B4646-0ED0-4FC4-BBC8-E23777D1858B}"/>
              </a:ext>
            </a:extLst>
          </p:cNvPr>
          <p:cNvSpPr>
            <a:spLocks noGrp="1"/>
          </p:cNvSpPr>
          <p:nvPr>
            <p:ph idx="1"/>
          </p:nvPr>
        </p:nvSpPr>
        <p:spPr/>
        <p:txBody>
          <a:bodyPr/>
          <a:lstStyle/>
          <a:p>
            <a:r>
              <a:rPr lang="en-US" dirty="0"/>
              <a:t>It is the simplest network topology among all topologies. In this topology, all computers and networking devices are connected to a single Backbone Cable.</a:t>
            </a:r>
          </a:p>
          <a:p>
            <a:r>
              <a:rPr lang="en-US" dirty="0"/>
              <a:t>Both IEEE 802.3 standard and IEEE 802.4 standards and their protocols address communication over LANs with bus topologies.</a:t>
            </a:r>
          </a:p>
          <a:p>
            <a:endParaRPr lang="en-US" dirty="0"/>
          </a:p>
        </p:txBody>
      </p:sp>
      <p:sp>
        <p:nvSpPr>
          <p:cNvPr id="4" name="Slide Number Placeholder 3">
            <a:extLst>
              <a:ext uri="{FF2B5EF4-FFF2-40B4-BE49-F238E27FC236}">
                <a16:creationId xmlns:a16="http://schemas.microsoft.com/office/drawing/2014/main" id="{C5E567BC-DA84-411E-8921-40EB69411565}"/>
              </a:ext>
            </a:extLst>
          </p:cNvPr>
          <p:cNvSpPr>
            <a:spLocks noGrp="1"/>
          </p:cNvSpPr>
          <p:nvPr>
            <p:ph type="sldNum" sz="quarter" idx="12"/>
          </p:nvPr>
        </p:nvSpPr>
        <p:spPr/>
        <p:txBody>
          <a:bodyPr/>
          <a:lstStyle/>
          <a:p>
            <a:fld id="{B74EB0F0-7D7E-412A-B235-20FE2876EE16}" type="slidenum">
              <a:rPr lang="en-US" smtClean="0"/>
              <a:t>17</a:t>
            </a:fld>
            <a:endParaRPr lang="en-US"/>
          </a:p>
        </p:txBody>
      </p:sp>
      <p:pic>
        <p:nvPicPr>
          <p:cNvPr id="9" name="Picture 8" descr="Diagram, schematic&#10;&#10;Description automatically generated">
            <a:extLst>
              <a:ext uri="{FF2B5EF4-FFF2-40B4-BE49-F238E27FC236}">
                <a16:creationId xmlns:a16="http://schemas.microsoft.com/office/drawing/2014/main" id="{73403538-842C-490C-B079-DEACDEAB35D2}"/>
              </a:ext>
            </a:extLst>
          </p:cNvPr>
          <p:cNvPicPr>
            <a:picLocks noChangeAspect="1"/>
          </p:cNvPicPr>
          <p:nvPr/>
        </p:nvPicPr>
        <p:blipFill rotWithShape="1">
          <a:blip r:embed="rId3">
            <a:extLst>
              <a:ext uri="{28A0092B-C50C-407E-A947-70E740481C1C}">
                <a14:useLocalDpi xmlns:a14="http://schemas.microsoft.com/office/drawing/2010/main" val="0"/>
              </a:ext>
            </a:extLst>
          </a:blip>
          <a:srcRect t="10227"/>
          <a:stretch/>
        </p:blipFill>
        <p:spPr>
          <a:xfrm>
            <a:off x="7688826" y="3796324"/>
            <a:ext cx="3962400" cy="2873532"/>
          </a:xfrm>
          <a:prstGeom prst="rect">
            <a:avLst/>
          </a:prstGeom>
        </p:spPr>
      </p:pic>
      <p:sp>
        <p:nvSpPr>
          <p:cNvPr id="15" name="TextBox 14">
            <a:extLst>
              <a:ext uri="{FF2B5EF4-FFF2-40B4-BE49-F238E27FC236}">
                <a16:creationId xmlns:a16="http://schemas.microsoft.com/office/drawing/2014/main" id="{E032F8AC-75A2-48EF-A070-A442E174B13F}"/>
              </a:ext>
            </a:extLst>
          </p:cNvPr>
          <p:cNvSpPr txBox="1"/>
          <p:nvPr/>
        </p:nvSpPr>
        <p:spPr>
          <a:xfrm>
            <a:off x="955338" y="4064249"/>
            <a:ext cx="6616351" cy="1754326"/>
          </a:xfrm>
          <a:prstGeom prst="rect">
            <a:avLst/>
          </a:prstGeom>
          <a:noFill/>
        </p:spPr>
        <p:txBody>
          <a:bodyPr wrap="square">
            <a:spAutoFit/>
          </a:bodyPr>
          <a:lstStyle/>
          <a:p>
            <a:pPr marL="342900" indent="-342900">
              <a:buFont typeface="Arial" panose="020B0604020202020204" pitchFamily="34" charset="0"/>
              <a:buChar char="•"/>
            </a:pPr>
            <a:r>
              <a:rPr lang="en-US" sz="2400" dirty="0"/>
              <a:t>Early Ethernet LAN implementations were typically physical bus architectures;</a:t>
            </a:r>
          </a:p>
          <a:p>
            <a:pPr marL="800100" lvl="1" indent="-342900">
              <a:buFont typeface="Arial" panose="020B0604020202020204" pitchFamily="34" charset="0"/>
              <a:buChar char="•"/>
            </a:pPr>
            <a:r>
              <a:rPr lang="en-US" sz="2000" dirty="0"/>
              <a:t>Today, most Ethernet implementations are physical stars. (However, an Ethernet shared media hub is sometimes called a “bus in a box”)</a:t>
            </a:r>
          </a:p>
        </p:txBody>
      </p:sp>
    </p:spTree>
    <p:extLst>
      <p:ext uri="{BB962C8B-B14F-4D97-AF65-F5344CB8AC3E}">
        <p14:creationId xmlns:p14="http://schemas.microsoft.com/office/powerpoint/2010/main" val="3635182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CF02EA-5AF8-473D-9140-70293D2A5D9F}"/>
              </a:ext>
            </a:extLst>
          </p:cNvPr>
          <p:cNvSpPr>
            <a:spLocks noGrp="1"/>
          </p:cNvSpPr>
          <p:nvPr>
            <p:ph sz="half" idx="1"/>
          </p:nvPr>
        </p:nvSpPr>
        <p:spPr/>
        <p:txBody>
          <a:bodyPr/>
          <a:lstStyle/>
          <a:p>
            <a:r>
              <a:rPr lang="en-US" dirty="0">
                <a:solidFill>
                  <a:srgbClr val="0070C0"/>
                </a:solidFill>
              </a:rPr>
              <a:t>Advantages</a:t>
            </a:r>
          </a:p>
          <a:p>
            <a:pPr lvl="1"/>
            <a:r>
              <a:rPr lang="en-US" dirty="0">
                <a:solidFill>
                  <a:srgbClr val="0070C0"/>
                </a:solidFill>
              </a:rPr>
              <a:t>As it uses less cable, it is simple to build and less expensive compared to the other network topologies.</a:t>
            </a:r>
          </a:p>
          <a:p>
            <a:pPr lvl="1"/>
            <a:r>
              <a:rPr lang="en-US" dirty="0">
                <a:solidFill>
                  <a:srgbClr val="0070C0"/>
                </a:solidFill>
              </a:rPr>
              <a:t>Adding new nodes to the network is easier and can be achieved by simply joining additional cables with connectors.</a:t>
            </a:r>
          </a:p>
          <a:p>
            <a:endParaRPr lang="en-US" dirty="0"/>
          </a:p>
        </p:txBody>
      </p:sp>
      <p:sp>
        <p:nvSpPr>
          <p:cNvPr id="3" name="Content Placeholder 2">
            <a:extLst>
              <a:ext uri="{FF2B5EF4-FFF2-40B4-BE49-F238E27FC236}">
                <a16:creationId xmlns:a16="http://schemas.microsoft.com/office/drawing/2014/main" id="{219E2AA4-7E55-4807-84E1-E7DCF9288545}"/>
              </a:ext>
            </a:extLst>
          </p:cNvPr>
          <p:cNvSpPr>
            <a:spLocks noGrp="1"/>
          </p:cNvSpPr>
          <p:nvPr>
            <p:ph sz="half" idx="2"/>
          </p:nvPr>
        </p:nvSpPr>
        <p:spPr/>
        <p:txBody>
          <a:bodyPr/>
          <a:lstStyle/>
          <a:p>
            <a:r>
              <a:rPr lang="en-US" dirty="0"/>
              <a:t>Disadvantages</a:t>
            </a:r>
          </a:p>
          <a:p>
            <a:pPr lvl="1"/>
            <a:r>
              <a:rPr lang="en-US" dirty="0"/>
              <a:t>Since the entire network depends on a single cable for data transmission, if that cable fails, the whole network will go down.</a:t>
            </a:r>
          </a:p>
          <a:p>
            <a:pPr lvl="1"/>
            <a:r>
              <a:rPr lang="en-US" dirty="0"/>
              <a:t>Overall maximum length of the bus is limited (10-Base-2)</a:t>
            </a:r>
          </a:p>
          <a:p>
            <a:pPr lvl="1"/>
            <a:r>
              <a:rPr lang="en-US" altLang="en-US" sz="2400" dirty="0">
                <a:solidFill>
                  <a:schemeClr val="tx1">
                    <a:lumMod val="75000"/>
                    <a:lumOff val="25000"/>
                  </a:schemeClr>
                </a:solidFill>
              </a:rPr>
              <a:t>Can be expensive to maintain and troubleshoot</a:t>
            </a:r>
          </a:p>
          <a:p>
            <a:pPr lvl="1"/>
            <a:endParaRPr lang="en-US" dirty="0"/>
          </a:p>
        </p:txBody>
      </p:sp>
      <p:sp>
        <p:nvSpPr>
          <p:cNvPr id="4" name="Slide Number Placeholder 3">
            <a:extLst>
              <a:ext uri="{FF2B5EF4-FFF2-40B4-BE49-F238E27FC236}">
                <a16:creationId xmlns:a16="http://schemas.microsoft.com/office/drawing/2014/main" id="{B0C0D9DC-3481-476B-9F73-EFE3D0482B08}"/>
              </a:ext>
            </a:extLst>
          </p:cNvPr>
          <p:cNvSpPr>
            <a:spLocks noGrp="1"/>
          </p:cNvSpPr>
          <p:nvPr>
            <p:ph type="sldNum" sz="quarter" idx="12"/>
          </p:nvPr>
        </p:nvSpPr>
        <p:spPr/>
        <p:txBody>
          <a:bodyPr/>
          <a:lstStyle/>
          <a:p>
            <a:fld id="{B74EB0F0-7D7E-412A-B235-20FE2876EE16}" type="slidenum">
              <a:rPr lang="en-US" smtClean="0"/>
              <a:t>18</a:t>
            </a:fld>
            <a:endParaRPr lang="en-US"/>
          </a:p>
        </p:txBody>
      </p:sp>
      <p:sp>
        <p:nvSpPr>
          <p:cNvPr id="5" name="Title 4">
            <a:extLst>
              <a:ext uri="{FF2B5EF4-FFF2-40B4-BE49-F238E27FC236}">
                <a16:creationId xmlns:a16="http://schemas.microsoft.com/office/drawing/2014/main" id="{5B47C771-DC32-4BFA-840C-A0F84723BCAF}"/>
              </a:ext>
            </a:extLst>
          </p:cNvPr>
          <p:cNvSpPr>
            <a:spLocks noGrp="1"/>
          </p:cNvSpPr>
          <p:nvPr>
            <p:ph type="title"/>
          </p:nvPr>
        </p:nvSpPr>
        <p:spPr/>
        <p:txBody>
          <a:bodyPr/>
          <a:lstStyle/>
          <a:p>
            <a:r>
              <a:rPr lang="en-US" dirty="0"/>
              <a:t>Bus Topology</a:t>
            </a:r>
          </a:p>
        </p:txBody>
      </p:sp>
    </p:spTree>
    <p:extLst>
      <p:ext uri="{BB962C8B-B14F-4D97-AF65-F5344CB8AC3E}">
        <p14:creationId xmlns:p14="http://schemas.microsoft.com/office/powerpoint/2010/main" val="1267550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4866F8-3F18-413E-BF99-A99E95FB002D}"/>
              </a:ext>
            </a:extLst>
          </p:cNvPr>
          <p:cNvSpPr>
            <a:spLocks noGrp="1"/>
          </p:cNvSpPr>
          <p:nvPr>
            <p:ph type="title"/>
          </p:nvPr>
        </p:nvSpPr>
        <p:spPr/>
        <p:txBody>
          <a:bodyPr/>
          <a:lstStyle/>
          <a:p>
            <a:r>
              <a:rPr lang="en-US" dirty="0"/>
              <a:t>Ring Topology	</a:t>
            </a:r>
          </a:p>
        </p:txBody>
      </p:sp>
      <p:sp>
        <p:nvSpPr>
          <p:cNvPr id="6" name="Content Placeholder 5">
            <a:extLst>
              <a:ext uri="{FF2B5EF4-FFF2-40B4-BE49-F238E27FC236}">
                <a16:creationId xmlns:a16="http://schemas.microsoft.com/office/drawing/2014/main" id="{CDAA5D6B-7E49-4899-9F7C-FD0797B6F532}"/>
              </a:ext>
            </a:extLst>
          </p:cNvPr>
          <p:cNvSpPr>
            <a:spLocks noGrp="1"/>
          </p:cNvSpPr>
          <p:nvPr>
            <p:ph idx="1"/>
          </p:nvPr>
        </p:nvSpPr>
        <p:spPr/>
        <p:txBody>
          <a:bodyPr/>
          <a:lstStyle/>
          <a:p>
            <a:r>
              <a:rPr lang="en-US" dirty="0"/>
              <a:t>The nodes are arranged in a ring or circle. </a:t>
            </a:r>
          </a:p>
          <a:p>
            <a:pPr lvl="1"/>
            <a:r>
              <a:rPr lang="en-US" dirty="0"/>
              <a:t>The last end of the network is connected to the first end.</a:t>
            </a:r>
          </a:p>
          <a:p>
            <a:r>
              <a:rPr lang="en-US" dirty="0"/>
              <a:t>Each node has exactly two peers and the data travels in one direction passing through each intermediate node on the ring until it reaches the destination node. </a:t>
            </a:r>
          </a:p>
          <a:p>
            <a:pPr lvl="1"/>
            <a:r>
              <a:rPr lang="en-US" dirty="0"/>
              <a:t>The transmission is unidirectional, but it can be made bidirectional by having 2 connections between each Network Node, it is called Dual Ring Topology.</a:t>
            </a:r>
          </a:p>
          <a:p>
            <a:pPr lvl="1"/>
            <a:endParaRPr lang="en-US" dirty="0"/>
          </a:p>
        </p:txBody>
      </p:sp>
      <p:sp>
        <p:nvSpPr>
          <p:cNvPr id="4" name="Slide Number Placeholder 3">
            <a:extLst>
              <a:ext uri="{FF2B5EF4-FFF2-40B4-BE49-F238E27FC236}">
                <a16:creationId xmlns:a16="http://schemas.microsoft.com/office/drawing/2014/main" id="{AA83F9E5-9F9A-4147-B097-A661FADC12E3}"/>
              </a:ext>
            </a:extLst>
          </p:cNvPr>
          <p:cNvSpPr>
            <a:spLocks noGrp="1"/>
          </p:cNvSpPr>
          <p:nvPr>
            <p:ph type="sldNum" sz="quarter" idx="12"/>
          </p:nvPr>
        </p:nvSpPr>
        <p:spPr/>
        <p:txBody>
          <a:bodyPr/>
          <a:lstStyle/>
          <a:p>
            <a:fld id="{B74EB0F0-7D7E-412A-B235-20FE2876EE16}" type="slidenum">
              <a:rPr lang="en-US" smtClean="0"/>
              <a:t>19</a:t>
            </a:fld>
            <a:endParaRPr lang="en-US"/>
          </a:p>
        </p:txBody>
      </p:sp>
      <p:pic>
        <p:nvPicPr>
          <p:cNvPr id="8" name="Picture 7" descr="Diagram&#10;&#10;Description automatically generated">
            <a:extLst>
              <a:ext uri="{FF2B5EF4-FFF2-40B4-BE49-F238E27FC236}">
                <a16:creationId xmlns:a16="http://schemas.microsoft.com/office/drawing/2014/main" id="{3A4715C6-2AF1-4BE0-8021-A26E09CA6B65}"/>
              </a:ext>
            </a:extLst>
          </p:cNvPr>
          <p:cNvPicPr>
            <a:picLocks noChangeAspect="1"/>
          </p:cNvPicPr>
          <p:nvPr/>
        </p:nvPicPr>
        <p:blipFill rotWithShape="1">
          <a:blip r:embed="rId2">
            <a:extLst>
              <a:ext uri="{28A0092B-C50C-407E-A947-70E740481C1C}">
                <a14:useLocalDpi xmlns:a14="http://schemas.microsoft.com/office/drawing/2010/main" val="0"/>
              </a:ext>
            </a:extLst>
          </a:blip>
          <a:srcRect l="31006" t="16549" r="30593" b="13492"/>
          <a:stretch/>
        </p:blipFill>
        <p:spPr>
          <a:xfrm>
            <a:off x="10196051" y="56077"/>
            <a:ext cx="1917291" cy="1965395"/>
          </a:xfrm>
          <a:prstGeom prst="rect">
            <a:avLst/>
          </a:prstGeom>
        </p:spPr>
      </p:pic>
      <p:sp>
        <p:nvSpPr>
          <p:cNvPr id="12" name="TextBox 11">
            <a:extLst>
              <a:ext uri="{FF2B5EF4-FFF2-40B4-BE49-F238E27FC236}">
                <a16:creationId xmlns:a16="http://schemas.microsoft.com/office/drawing/2014/main" id="{FB6E2833-ED14-4853-AE3E-420412E5BAC1}"/>
              </a:ext>
            </a:extLst>
          </p:cNvPr>
          <p:cNvSpPr txBox="1"/>
          <p:nvPr/>
        </p:nvSpPr>
        <p:spPr>
          <a:xfrm>
            <a:off x="1157195" y="4690150"/>
            <a:ext cx="6094378" cy="2031325"/>
          </a:xfrm>
          <a:prstGeom prst="rect">
            <a:avLst/>
          </a:prstGeom>
          <a:noFill/>
        </p:spPr>
        <p:txBody>
          <a:bodyPr wrap="square">
            <a:spAutoFit/>
          </a:bodyPr>
          <a:lstStyle/>
          <a:p>
            <a:r>
              <a:rPr lang="en-US" dirty="0"/>
              <a:t>In a ring topology, an electrical “token” circulates around the network. Any node that wants to transmit data has to wait until it has possession of the token. </a:t>
            </a:r>
          </a:p>
          <a:p>
            <a:r>
              <a:rPr lang="en-US" dirty="0"/>
              <a:t>Physical ring topologies are less common than bus or star topologies</a:t>
            </a:r>
          </a:p>
          <a:p>
            <a:r>
              <a:rPr lang="en-US" dirty="0">
                <a:solidFill>
                  <a:srgbClr val="0070C0"/>
                </a:solidFill>
              </a:rPr>
              <a:t>Token ring and FDDI LANs have physical ring topologies</a:t>
            </a:r>
          </a:p>
          <a:p>
            <a:endParaRPr lang="en-US" dirty="0"/>
          </a:p>
        </p:txBody>
      </p:sp>
      <p:pic>
        <p:nvPicPr>
          <p:cNvPr id="13" name="Picture 12" descr="Diagram&#10;&#10;Description automatically generated">
            <a:extLst>
              <a:ext uri="{FF2B5EF4-FFF2-40B4-BE49-F238E27FC236}">
                <a16:creationId xmlns:a16="http://schemas.microsoft.com/office/drawing/2014/main" id="{EDF112A1-624F-42F1-B27D-2D43093A0D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1115" y="4573517"/>
            <a:ext cx="2313016" cy="1965395"/>
          </a:xfrm>
          <a:prstGeom prst="rect">
            <a:avLst/>
          </a:prstGeom>
        </p:spPr>
      </p:pic>
    </p:spTree>
    <p:extLst>
      <p:ext uri="{BB962C8B-B14F-4D97-AF65-F5344CB8AC3E}">
        <p14:creationId xmlns:p14="http://schemas.microsoft.com/office/powerpoint/2010/main" val="874224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A6684-7778-F66F-8C2D-B587EC033F0D}"/>
              </a:ext>
            </a:extLst>
          </p:cNvPr>
          <p:cNvSpPr>
            <a:spLocks noGrp="1"/>
          </p:cNvSpPr>
          <p:nvPr>
            <p:ph type="title"/>
          </p:nvPr>
        </p:nvSpPr>
        <p:spPr/>
        <p:txBody>
          <a:bodyPr/>
          <a:lstStyle/>
          <a:p>
            <a:r>
              <a:rPr lang="en-US" dirty="0"/>
              <a:t>Network Designing Progress</a:t>
            </a:r>
          </a:p>
        </p:txBody>
      </p:sp>
      <p:sp>
        <p:nvSpPr>
          <p:cNvPr id="3" name="Content Placeholder 2">
            <a:extLst>
              <a:ext uri="{FF2B5EF4-FFF2-40B4-BE49-F238E27FC236}">
                <a16:creationId xmlns:a16="http://schemas.microsoft.com/office/drawing/2014/main" id="{EE0C44E5-4B22-4CCB-6C44-574DDB453632}"/>
              </a:ext>
            </a:extLst>
          </p:cNvPr>
          <p:cNvSpPr>
            <a:spLocks noGrp="1"/>
          </p:cNvSpPr>
          <p:nvPr>
            <p:ph idx="1"/>
          </p:nvPr>
        </p:nvSpPr>
        <p:spPr/>
        <p:txBody>
          <a:bodyPr/>
          <a:lstStyle/>
          <a:p>
            <a:r>
              <a:rPr lang="en-US" dirty="0"/>
              <a:t>Requirements identification</a:t>
            </a:r>
          </a:p>
          <a:p>
            <a:pPr lvl="1"/>
            <a:r>
              <a:rPr lang="en-US" dirty="0"/>
              <a:t>User, Application, Device, Network, Other requirements</a:t>
            </a:r>
          </a:p>
          <a:p>
            <a:r>
              <a:rPr lang="en-US" dirty="0"/>
              <a:t>Operational Requirements</a:t>
            </a:r>
          </a:p>
          <a:p>
            <a:pPr lvl="1"/>
            <a:r>
              <a:rPr lang="en-US" dirty="0"/>
              <a:t>RMA</a:t>
            </a:r>
          </a:p>
          <a:p>
            <a:r>
              <a:rPr lang="en-US" dirty="0"/>
              <a:t>Requirement Analysis</a:t>
            </a:r>
          </a:p>
          <a:p>
            <a:pPr lvl="1"/>
            <a:r>
              <a:rPr lang="en-US" dirty="0"/>
              <a:t>Requirement mapping, Flow Analysis, Capacity Planning</a:t>
            </a:r>
          </a:p>
          <a:p>
            <a:endParaRPr lang="en-US" dirty="0"/>
          </a:p>
        </p:txBody>
      </p:sp>
      <p:sp>
        <p:nvSpPr>
          <p:cNvPr id="4" name="Slide Number Placeholder 3">
            <a:extLst>
              <a:ext uri="{FF2B5EF4-FFF2-40B4-BE49-F238E27FC236}">
                <a16:creationId xmlns:a16="http://schemas.microsoft.com/office/drawing/2014/main" id="{A0C6DB97-0348-3372-59C7-2C8CD5FAEBAC}"/>
              </a:ext>
            </a:extLst>
          </p:cNvPr>
          <p:cNvSpPr>
            <a:spLocks noGrp="1"/>
          </p:cNvSpPr>
          <p:nvPr>
            <p:ph type="sldNum" sz="quarter" idx="12"/>
          </p:nvPr>
        </p:nvSpPr>
        <p:spPr/>
        <p:txBody>
          <a:bodyPr/>
          <a:lstStyle/>
          <a:p>
            <a:fld id="{B74EB0F0-7D7E-412A-B235-20FE2876EE16}" type="slidenum">
              <a:rPr lang="en-US" smtClean="0"/>
              <a:t>2</a:t>
            </a:fld>
            <a:endParaRPr lang="en-US"/>
          </a:p>
        </p:txBody>
      </p:sp>
    </p:spTree>
    <p:extLst>
      <p:ext uri="{BB962C8B-B14F-4D97-AF65-F5344CB8AC3E}">
        <p14:creationId xmlns:p14="http://schemas.microsoft.com/office/powerpoint/2010/main" val="2425709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094B11-E002-491F-96E6-24C8C079571C}"/>
              </a:ext>
            </a:extLst>
          </p:cNvPr>
          <p:cNvSpPr>
            <a:spLocks noGrp="1"/>
          </p:cNvSpPr>
          <p:nvPr>
            <p:ph sz="half" idx="1"/>
          </p:nvPr>
        </p:nvSpPr>
        <p:spPr/>
        <p:txBody>
          <a:bodyPr/>
          <a:lstStyle/>
          <a:p>
            <a:r>
              <a:rPr lang="en-US" dirty="0">
                <a:solidFill>
                  <a:srgbClr val="0070C0"/>
                </a:solidFill>
              </a:rPr>
              <a:t>Advantages</a:t>
            </a:r>
          </a:p>
          <a:p>
            <a:pPr lvl="1"/>
            <a:r>
              <a:rPr lang="en-US" dirty="0">
                <a:solidFill>
                  <a:srgbClr val="0070C0"/>
                </a:solidFill>
              </a:rPr>
              <a:t> The possibility of collision is minimum in this type of topology.</a:t>
            </a:r>
          </a:p>
          <a:p>
            <a:pPr lvl="1"/>
            <a:r>
              <a:rPr lang="en-US" dirty="0">
                <a:solidFill>
                  <a:srgbClr val="0070C0"/>
                </a:solidFill>
              </a:rPr>
              <a:t>Cheap to install and expand.</a:t>
            </a:r>
          </a:p>
        </p:txBody>
      </p:sp>
      <p:sp>
        <p:nvSpPr>
          <p:cNvPr id="7" name="Content Placeholder 6">
            <a:extLst>
              <a:ext uri="{FF2B5EF4-FFF2-40B4-BE49-F238E27FC236}">
                <a16:creationId xmlns:a16="http://schemas.microsoft.com/office/drawing/2014/main" id="{E5A216A6-CF36-4292-A639-198CF78B3C8A}"/>
              </a:ext>
            </a:extLst>
          </p:cNvPr>
          <p:cNvSpPr>
            <a:spLocks noGrp="1"/>
          </p:cNvSpPr>
          <p:nvPr>
            <p:ph sz="half" idx="2"/>
          </p:nvPr>
        </p:nvSpPr>
        <p:spPr/>
        <p:txBody>
          <a:bodyPr/>
          <a:lstStyle/>
          <a:p>
            <a:r>
              <a:rPr lang="en-US" dirty="0"/>
              <a:t>Disadvantages</a:t>
            </a:r>
          </a:p>
          <a:p>
            <a:pPr lvl="1"/>
            <a:r>
              <a:rPr lang="en-US" dirty="0"/>
              <a:t>The addition of stations in between or removal of stations can disturb the whole topology.</a:t>
            </a:r>
          </a:p>
          <a:p>
            <a:pPr lvl="1"/>
            <a:r>
              <a:rPr lang="en-US" dirty="0"/>
              <a:t>Less Secure</a:t>
            </a:r>
          </a:p>
          <a:p>
            <a:pPr lvl="1"/>
            <a:r>
              <a:rPr lang="en-US" dirty="0"/>
              <a:t>Troubleshooting is difficult </a:t>
            </a:r>
          </a:p>
        </p:txBody>
      </p:sp>
      <p:sp>
        <p:nvSpPr>
          <p:cNvPr id="4" name="Slide Number Placeholder 3">
            <a:extLst>
              <a:ext uri="{FF2B5EF4-FFF2-40B4-BE49-F238E27FC236}">
                <a16:creationId xmlns:a16="http://schemas.microsoft.com/office/drawing/2014/main" id="{362827AB-AEC5-4C5E-BFB8-77116E68EDD9}"/>
              </a:ext>
            </a:extLst>
          </p:cNvPr>
          <p:cNvSpPr>
            <a:spLocks noGrp="1"/>
          </p:cNvSpPr>
          <p:nvPr>
            <p:ph type="sldNum" sz="quarter" idx="12"/>
          </p:nvPr>
        </p:nvSpPr>
        <p:spPr/>
        <p:txBody>
          <a:bodyPr/>
          <a:lstStyle/>
          <a:p>
            <a:fld id="{B74EB0F0-7D7E-412A-B235-20FE2876EE16}" type="slidenum">
              <a:rPr lang="en-US" smtClean="0"/>
              <a:t>20</a:t>
            </a:fld>
            <a:endParaRPr lang="en-US"/>
          </a:p>
        </p:txBody>
      </p:sp>
      <p:sp>
        <p:nvSpPr>
          <p:cNvPr id="5" name="Title 4">
            <a:extLst>
              <a:ext uri="{FF2B5EF4-FFF2-40B4-BE49-F238E27FC236}">
                <a16:creationId xmlns:a16="http://schemas.microsoft.com/office/drawing/2014/main" id="{CD2CC3D5-0DE0-4EBB-8D46-30223A03DA9E}"/>
              </a:ext>
            </a:extLst>
          </p:cNvPr>
          <p:cNvSpPr>
            <a:spLocks noGrp="1"/>
          </p:cNvSpPr>
          <p:nvPr>
            <p:ph type="title"/>
          </p:nvPr>
        </p:nvSpPr>
        <p:spPr/>
        <p:txBody>
          <a:bodyPr/>
          <a:lstStyle/>
          <a:p>
            <a:r>
              <a:rPr lang="en-US" dirty="0"/>
              <a:t>Ring Topology</a:t>
            </a:r>
          </a:p>
        </p:txBody>
      </p:sp>
    </p:spTree>
    <p:extLst>
      <p:ext uri="{BB962C8B-B14F-4D97-AF65-F5344CB8AC3E}">
        <p14:creationId xmlns:p14="http://schemas.microsoft.com/office/powerpoint/2010/main" val="3756237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F374C78-687D-4407-B9EF-8DE26361BB68}"/>
              </a:ext>
            </a:extLst>
          </p:cNvPr>
          <p:cNvSpPr>
            <a:spLocks noGrp="1"/>
          </p:cNvSpPr>
          <p:nvPr>
            <p:ph type="title"/>
          </p:nvPr>
        </p:nvSpPr>
        <p:spPr/>
        <p:txBody>
          <a:bodyPr/>
          <a:lstStyle/>
          <a:p>
            <a:r>
              <a:rPr lang="en-US" dirty="0"/>
              <a:t>Tree Topology</a:t>
            </a:r>
          </a:p>
        </p:txBody>
      </p:sp>
      <p:sp>
        <p:nvSpPr>
          <p:cNvPr id="7" name="Content Placeholder 6">
            <a:extLst>
              <a:ext uri="{FF2B5EF4-FFF2-40B4-BE49-F238E27FC236}">
                <a16:creationId xmlns:a16="http://schemas.microsoft.com/office/drawing/2014/main" id="{60ED09CD-F991-42DD-9791-F6B8DBBC2D24}"/>
              </a:ext>
            </a:extLst>
          </p:cNvPr>
          <p:cNvSpPr>
            <a:spLocks noGrp="1"/>
          </p:cNvSpPr>
          <p:nvPr>
            <p:ph idx="1"/>
          </p:nvPr>
        </p:nvSpPr>
        <p:spPr/>
        <p:txBody>
          <a:bodyPr/>
          <a:lstStyle/>
          <a:p>
            <a:r>
              <a:rPr lang="en-US" dirty="0"/>
              <a:t>The networking topology based on the hierarchy technique is called Tree Topology.</a:t>
            </a:r>
          </a:p>
          <a:p>
            <a:r>
              <a:rPr lang="en-US" dirty="0"/>
              <a:t>The Tree topology is best for wide area network (WAN). </a:t>
            </a:r>
          </a:p>
          <a:p>
            <a:r>
              <a:rPr lang="en-US" dirty="0"/>
              <a:t>Here adding and removing nodes are very easy and simple. </a:t>
            </a:r>
          </a:p>
        </p:txBody>
      </p:sp>
      <p:sp>
        <p:nvSpPr>
          <p:cNvPr id="4" name="Slide Number Placeholder 3">
            <a:extLst>
              <a:ext uri="{FF2B5EF4-FFF2-40B4-BE49-F238E27FC236}">
                <a16:creationId xmlns:a16="http://schemas.microsoft.com/office/drawing/2014/main" id="{5DC0B07F-CD89-4493-AEEF-506CA33D3E19}"/>
              </a:ext>
            </a:extLst>
          </p:cNvPr>
          <p:cNvSpPr>
            <a:spLocks noGrp="1"/>
          </p:cNvSpPr>
          <p:nvPr>
            <p:ph type="sldNum" sz="quarter" idx="12"/>
          </p:nvPr>
        </p:nvSpPr>
        <p:spPr/>
        <p:txBody>
          <a:bodyPr/>
          <a:lstStyle/>
          <a:p>
            <a:fld id="{B74EB0F0-7D7E-412A-B235-20FE2876EE16}" type="slidenum">
              <a:rPr lang="en-US" smtClean="0"/>
              <a:t>21</a:t>
            </a:fld>
            <a:endParaRPr lang="en-US"/>
          </a:p>
        </p:txBody>
      </p:sp>
      <p:sp>
        <p:nvSpPr>
          <p:cNvPr id="10" name="TextBox 9">
            <a:extLst>
              <a:ext uri="{FF2B5EF4-FFF2-40B4-BE49-F238E27FC236}">
                <a16:creationId xmlns:a16="http://schemas.microsoft.com/office/drawing/2014/main" id="{4115C688-B2AF-4DE1-ADE9-EBE3951B4342}"/>
              </a:ext>
            </a:extLst>
          </p:cNvPr>
          <p:cNvSpPr txBox="1"/>
          <p:nvPr/>
        </p:nvSpPr>
        <p:spPr>
          <a:xfrm>
            <a:off x="1259840" y="4013815"/>
            <a:ext cx="6096000" cy="1754326"/>
          </a:xfrm>
          <a:prstGeom prst="rect">
            <a:avLst/>
          </a:prstGeom>
          <a:noFill/>
        </p:spPr>
        <p:txBody>
          <a:bodyPr wrap="square">
            <a:spAutoFit/>
          </a:bodyPr>
          <a:lstStyle/>
          <a:p>
            <a:pPr marL="0" indent="0">
              <a:buNone/>
            </a:pPr>
            <a:r>
              <a:rPr lang="en-US" dirty="0"/>
              <a:t>The administration process is also very simple. Fault can be found easily. The management of the whole network is divided into each networking devices or computer of that network.</a:t>
            </a:r>
          </a:p>
          <a:p>
            <a:pPr marL="0" indent="0">
              <a:buNone/>
            </a:pPr>
            <a:endParaRPr lang="en-US" dirty="0"/>
          </a:p>
          <a:p>
            <a:pPr marL="0" indent="0">
              <a:buNone/>
            </a:pPr>
            <a:r>
              <a:rPr lang="en-US" sz="1800" dirty="0">
                <a:effectLst/>
                <a:ea typeface="Times New Roman" panose="02020603050405020304" pitchFamily="18" charset="0"/>
                <a:cs typeface="Times New Roman" panose="02020603050405020304" pitchFamily="18" charset="0"/>
              </a:rPr>
              <a:t>Corporate Network mainly based on the TREE Topology which helps to maintain the management system.</a:t>
            </a:r>
            <a:endParaRPr lang="en-US" dirty="0"/>
          </a:p>
        </p:txBody>
      </p:sp>
      <p:pic>
        <p:nvPicPr>
          <p:cNvPr id="12" name="Picture 11">
            <a:extLst>
              <a:ext uri="{FF2B5EF4-FFF2-40B4-BE49-F238E27FC236}">
                <a16:creationId xmlns:a16="http://schemas.microsoft.com/office/drawing/2014/main" id="{B7E45EC9-7968-4443-BDB1-B99D8D97E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4135" y="3868122"/>
            <a:ext cx="3963501" cy="2670790"/>
          </a:xfrm>
          <a:prstGeom prst="rect">
            <a:avLst/>
          </a:prstGeom>
        </p:spPr>
      </p:pic>
    </p:spTree>
    <p:extLst>
      <p:ext uri="{BB962C8B-B14F-4D97-AF65-F5344CB8AC3E}">
        <p14:creationId xmlns:p14="http://schemas.microsoft.com/office/powerpoint/2010/main" val="4031910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BAEC4-BA9B-4BD1-9E23-9094A2ECDAE7}"/>
              </a:ext>
            </a:extLst>
          </p:cNvPr>
          <p:cNvSpPr>
            <a:spLocks noGrp="1"/>
          </p:cNvSpPr>
          <p:nvPr>
            <p:ph type="title"/>
          </p:nvPr>
        </p:nvSpPr>
        <p:spPr/>
        <p:txBody>
          <a:bodyPr/>
          <a:lstStyle/>
          <a:p>
            <a:r>
              <a:rPr lang="en-US" dirty="0"/>
              <a:t>Mesh Topology</a:t>
            </a:r>
          </a:p>
        </p:txBody>
      </p:sp>
      <p:sp>
        <p:nvSpPr>
          <p:cNvPr id="3" name="Content Placeholder 2">
            <a:extLst>
              <a:ext uri="{FF2B5EF4-FFF2-40B4-BE49-F238E27FC236}">
                <a16:creationId xmlns:a16="http://schemas.microsoft.com/office/drawing/2014/main" id="{28ECEE28-E9A0-491A-8553-630E767A0719}"/>
              </a:ext>
            </a:extLst>
          </p:cNvPr>
          <p:cNvSpPr>
            <a:spLocks noGrp="1"/>
          </p:cNvSpPr>
          <p:nvPr>
            <p:ph idx="1"/>
          </p:nvPr>
        </p:nvSpPr>
        <p:spPr/>
        <p:txBody>
          <a:bodyPr/>
          <a:lstStyle/>
          <a:p>
            <a:r>
              <a:rPr lang="en-US" dirty="0"/>
              <a:t>In the Mesh Topology, all devices are connected to each other so here a point-to-point connection is formed between networking devices.</a:t>
            </a:r>
          </a:p>
          <a:p>
            <a:r>
              <a:rPr lang="en-US" dirty="0"/>
              <a:t>In the mesh topology, data transmission is based on two techniques that are Routing and Flooding. </a:t>
            </a:r>
          </a:p>
          <a:p>
            <a:r>
              <a:rPr lang="en-US" dirty="0"/>
              <a:t>Mesh is also used in WAN to provide redundancy and multi-homing networks.</a:t>
            </a:r>
          </a:p>
          <a:p>
            <a:r>
              <a:rPr lang="en-US" dirty="0"/>
              <a:t>Mesh topology required more cables that is why the cost of this network topology is very high than other topologies. </a:t>
            </a:r>
          </a:p>
        </p:txBody>
      </p:sp>
      <p:sp>
        <p:nvSpPr>
          <p:cNvPr id="4" name="Slide Number Placeholder 3">
            <a:extLst>
              <a:ext uri="{FF2B5EF4-FFF2-40B4-BE49-F238E27FC236}">
                <a16:creationId xmlns:a16="http://schemas.microsoft.com/office/drawing/2014/main" id="{45C4767B-2C43-4EDC-A188-6B930C68340C}"/>
              </a:ext>
            </a:extLst>
          </p:cNvPr>
          <p:cNvSpPr>
            <a:spLocks noGrp="1"/>
          </p:cNvSpPr>
          <p:nvPr>
            <p:ph type="sldNum" sz="quarter" idx="12"/>
          </p:nvPr>
        </p:nvSpPr>
        <p:spPr/>
        <p:txBody>
          <a:bodyPr/>
          <a:lstStyle/>
          <a:p>
            <a:fld id="{B74EB0F0-7D7E-412A-B235-20FE2876EE16}" type="slidenum">
              <a:rPr lang="en-US" smtClean="0"/>
              <a:t>22</a:t>
            </a:fld>
            <a:endParaRPr lang="en-US"/>
          </a:p>
        </p:txBody>
      </p:sp>
      <p:pic>
        <p:nvPicPr>
          <p:cNvPr id="8" name="Picture 7" descr="A picture containing watch&#10;&#10;Description automatically generated">
            <a:extLst>
              <a:ext uri="{FF2B5EF4-FFF2-40B4-BE49-F238E27FC236}">
                <a16:creationId xmlns:a16="http://schemas.microsoft.com/office/drawing/2014/main" id="{9764A738-E4A6-4CD3-B758-930339E1C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3860" y="4787900"/>
            <a:ext cx="2362200" cy="1933575"/>
          </a:xfrm>
          <a:prstGeom prst="rect">
            <a:avLst/>
          </a:prstGeom>
        </p:spPr>
      </p:pic>
    </p:spTree>
    <p:extLst>
      <p:ext uri="{BB962C8B-B14F-4D97-AF65-F5344CB8AC3E}">
        <p14:creationId xmlns:p14="http://schemas.microsoft.com/office/powerpoint/2010/main" val="245697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9F5E-1010-424F-96AB-3DFDEAD1655E}"/>
              </a:ext>
            </a:extLst>
          </p:cNvPr>
          <p:cNvSpPr>
            <a:spLocks noGrp="1"/>
          </p:cNvSpPr>
          <p:nvPr>
            <p:ph type="title"/>
          </p:nvPr>
        </p:nvSpPr>
        <p:spPr/>
        <p:txBody>
          <a:bodyPr/>
          <a:lstStyle/>
          <a:p>
            <a:r>
              <a:rPr lang="en-US" dirty="0"/>
              <a:t>Mesh Topology</a:t>
            </a:r>
          </a:p>
        </p:txBody>
      </p:sp>
      <p:sp>
        <p:nvSpPr>
          <p:cNvPr id="3" name="Content Placeholder 2">
            <a:extLst>
              <a:ext uri="{FF2B5EF4-FFF2-40B4-BE49-F238E27FC236}">
                <a16:creationId xmlns:a16="http://schemas.microsoft.com/office/drawing/2014/main" id="{CEEF90BC-C6AE-4B1A-A1CD-8D36FF4F7BBD}"/>
              </a:ext>
            </a:extLst>
          </p:cNvPr>
          <p:cNvSpPr>
            <a:spLocks noGrp="1"/>
          </p:cNvSpPr>
          <p:nvPr>
            <p:ph idx="1"/>
          </p:nvPr>
        </p:nvSpPr>
        <p:spPr/>
        <p:txBody>
          <a:bodyPr/>
          <a:lstStyle/>
          <a:p>
            <a:r>
              <a:rPr lang="en-US" dirty="0"/>
              <a:t>Mesh topology is classified into two types that are Partial-Mesh Topology and Full Mesh Topology. </a:t>
            </a:r>
          </a:p>
        </p:txBody>
      </p:sp>
      <p:sp>
        <p:nvSpPr>
          <p:cNvPr id="4" name="Slide Number Placeholder 3">
            <a:extLst>
              <a:ext uri="{FF2B5EF4-FFF2-40B4-BE49-F238E27FC236}">
                <a16:creationId xmlns:a16="http://schemas.microsoft.com/office/drawing/2014/main" id="{4E07FF91-F783-4C7A-96DC-18077C98A33F}"/>
              </a:ext>
            </a:extLst>
          </p:cNvPr>
          <p:cNvSpPr>
            <a:spLocks noGrp="1"/>
          </p:cNvSpPr>
          <p:nvPr>
            <p:ph type="sldNum" sz="quarter" idx="12"/>
          </p:nvPr>
        </p:nvSpPr>
        <p:spPr/>
        <p:txBody>
          <a:bodyPr/>
          <a:lstStyle/>
          <a:p>
            <a:fld id="{B74EB0F0-7D7E-412A-B235-20FE2876EE16}" type="slidenum">
              <a:rPr lang="en-US" smtClean="0"/>
              <a:t>23</a:t>
            </a:fld>
            <a:endParaRPr lang="en-US"/>
          </a:p>
        </p:txBody>
      </p:sp>
      <p:pic>
        <p:nvPicPr>
          <p:cNvPr id="8" name="Picture 7">
            <a:extLst>
              <a:ext uri="{FF2B5EF4-FFF2-40B4-BE49-F238E27FC236}">
                <a16:creationId xmlns:a16="http://schemas.microsoft.com/office/drawing/2014/main" id="{5520EA97-11FE-4E9F-A8C7-21538A519371}"/>
              </a:ext>
            </a:extLst>
          </p:cNvPr>
          <p:cNvPicPr>
            <a:picLocks noChangeAspect="1"/>
          </p:cNvPicPr>
          <p:nvPr/>
        </p:nvPicPr>
        <p:blipFill>
          <a:blip r:embed="rId2"/>
          <a:stretch>
            <a:fillRect/>
          </a:stretch>
        </p:blipFill>
        <p:spPr>
          <a:xfrm>
            <a:off x="5847080" y="3597337"/>
            <a:ext cx="6020322" cy="2941575"/>
          </a:xfrm>
          <a:prstGeom prst="rect">
            <a:avLst/>
          </a:prstGeom>
        </p:spPr>
      </p:pic>
      <p:sp>
        <p:nvSpPr>
          <p:cNvPr id="9" name="TextBox 8">
            <a:extLst>
              <a:ext uri="{FF2B5EF4-FFF2-40B4-BE49-F238E27FC236}">
                <a16:creationId xmlns:a16="http://schemas.microsoft.com/office/drawing/2014/main" id="{3EE9B47D-9A15-4CE4-978E-1247D83DC264}"/>
              </a:ext>
            </a:extLst>
          </p:cNvPr>
          <p:cNvSpPr txBox="1"/>
          <p:nvPr/>
        </p:nvSpPr>
        <p:spPr>
          <a:xfrm>
            <a:off x="1026160" y="3065652"/>
            <a:ext cx="4632960" cy="2031325"/>
          </a:xfrm>
          <a:prstGeom prst="rect">
            <a:avLst/>
          </a:prstGeom>
          <a:noFill/>
        </p:spPr>
        <p:txBody>
          <a:bodyPr wrap="square">
            <a:spAutoFit/>
          </a:bodyPr>
          <a:lstStyle/>
          <a:p>
            <a:r>
              <a:rPr lang="en-US" sz="1800" dirty="0">
                <a:effectLst/>
                <a:ea typeface="Times New Roman" panose="02020603050405020304" pitchFamily="18" charset="0"/>
                <a:cs typeface="Times New Roman" panose="02020603050405020304" pitchFamily="18" charset="0"/>
              </a:rPr>
              <a:t>ALOHA, </a:t>
            </a:r>
            <a:r>
              <a:rPr lang="en-US" sz="1800" dirty="0" err="1">
                <a:effectLst/>
                <a:ea typeface="Times New Roman" panose="02020603050405020304" pitchFamily="18" charset="0"/>
                <a:cs typeface="Times New Roman" panose="02020603050405020304" pitchFamily="18" charset="0"/>
              </a:rPr>
              <a:t>FabFi</a:t>
            </a:r>
            <a:r>
              <a:rPr lang="en-US" sz="1800" dirty="0">
                <a:effectLst/>
                <a:ea typeface="Times New Roman" panose="02020603050405020304" pitchFamily="18" charset="0"/>
                <a:cs typeface="Times New Roman" panose="02020603050405020304" pitchFamily="18" charset="0"/>
              </a:rPr>
              <a:t> networking systems are the example of Mesh Topology. </a:t>
            </a:r>
            <a:endParaRPr lang="en-US" dirty="0">
              <a:ea typeface="Times New Roman" panose="02020603050405020304" pitchFamily="18" charset="0"/>
              <a:cs typeface="Times New Roman" panose="02020603050405020304" pitchFamily="18" charset="0"/>
            </a:endParaRPr>
          </a:p>
          <a:p>
            <a:r>
              <a:rPr lang="en-US" dirty="0"/>
              <a:t>Mesh topology is widely employed to </a:t>
            </a:r>
            <a:r>
              <a:rPr lang="en-US" b="1" dirty="0"/>
              <a:t>extend the coverage</a:t>
            </a:r>
            <a:r>
              <a:rPr lang="en-US" dirty="0"/>
              <a:t> of short-range wireless technologies such as Zigbee, Z-Wave, </a:t>
            </a:r>
            <a:r>
              <a:rPr lang="en-US" dirty="0" err="1"/>
              <a:t>WirelessHART</a:t>
            </a:r>
            <a:r>
              <a:rPr lang="en-US" dirty="0"/>
              <a:t>.</a:t>
            </a:r>
          </a:p>
          <a:p>
            <a:endParaRPr lang="en-US" sz="18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6760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2D3EB-D06E-4064-8050-BA00E56CE9C9}"/>
              </a:ext>
            </a:extLst>
          </p:cNvPr>
          <p:cNvSpPr>
            <a:spLocks noGrp="1"/>
          </p:cNvSpPr>
          <p:nvPr>
            <p:ph type="title"/>
          </p:nvPr>
        </p:nvSpPr>
        <p:spPr/>
        <p:txBody>
          <a:bodyPr/>
          <a:lstStyle/>
          <a:p>
            <a:r>
              <a:rPr lang="en-US" dirty="0"/>
              <a:t>Other Topologies</a:t>
            </a:r>
          </a:p>
        </p:txBody>
      </p:sp>
      <p:sp>
        <p:nvSpPr>
          <p:cNvPr id="3" name="Content Placeholder 2">
            <a:extLst>
              <a:ext uri="{FF2B5EF4-FFF2-40B4-BE49-F238E27FC236}">
                <a16:creationId xmlns:a16="http://schemas.microsoft.com/office/drawing/2014/main" id="{1E2A5746-2BD2-480F-B2C7-79003A123A0B}"/>
              </a:ext>
            </a:extLst>
          </p:cNvPr>
          <p:cNvSpPr>
            <a:spLocks noGrp="1"/>
          </p:cNvSpPr>
          <p:nvPr>
            <p:ph idx="1"/>
          </p:nvPr>
        </p:nvSpPr>
        <p:spPr/>
        <p:txBody>
          <a:bodyPr>
            <a:normAutofit/>
          </a:bodyPr>
          <a:lstStyle/>
          <a:p>
            <a:r>
              <a:rPr lang="en-US" dirty="0"/>
              <a:t>The ad-hoc Mesh </a:t>
            </a:r>
          </a:p>
          <a:p>
            <a:pPr lvl="1"/>
            <a:r>
              <a:rPr lang="en-US" dirty="0"/>
              <a:t>Very popular with wireless networking </a:t>
            </a:r>
          </a:p>
          <a:p>
            <a:pPr lvl="1"/>
            <a:r>
              <a:rPr lang="en-US" dirty="0"/>
              <a:t>Currently used in beacon technology ( Bluetooth beacon - </a:t>
            </a:r>
            <a:r>
              <a:rPr lang="en-US" dirty="0" err="1"/>
              <a:t>ibeacon</a:t>
            </a:r>
            <a:r>
              <a:rPr lang="en-US" dirty="0"/>
              <a:t>, </a:t>
            </a:r>
            <a:r>
              <a:rPr lang="en-US" dirty="0" err="1"/>
              <a:t>edistone</a:t>
            </a:r>
            <a:r>
              <a:rPr lang="en-US"/>
              <a:t> ). </a:t>
            </a:r>
            <a:endParaRPr lang="en-US" dirty="0"/>
          </a:p>
          <a:p>
            <a:pPr lvl="1"/>
            <a:r>
              <a:rPr lang="en-US" dirty="0"/>
              <a:t>Mobile ad hoc networks (MANETs)</a:t>
            </a:r>
          </a:p>
          <a:p>
            <a:pPr lvl="1"/>
            <a:r>
              <a:rPr lang="en-US" dirty="0"/>
              <a:t>Vehicular ad hoc networks (VANETs)</a:t>
            </a:r>
          </a:p>
          <a:p>
            <a:pPr lvl="1"/>
            <a:r>
              <a:rPr lang="en-US" dirty="0"/>
              <a:t>Smart phone ad hoc networks (SPANs)</a:t>
            </a:r>
          </a:p>
          <a:p>
            <a:pPr lvl="1"/>
            <a:r>
              <a:rPr lang="en-US" dirty="0"/>
              <a:t>Wireless mesh networks</a:t>
            </a:r>
          </a:p>
          <a:p>
            <a:endParaRPr lang="en-US" dirty="0"/>
          </a:p>
        </p:txBody>
      </p:sp>
      <p:sp>
        <p:nvSpPr>
          <p:cNvPr id="4" name="Slide Number Placeholder 3">
            <a:extLst>
              <a:ext uri="{FF2B5EF4-FFF2-40B4-BE49-F238E27FC236}">
                <a16:creationId xmlns:a16="http://schemas.microsoft.com/office/drawing/2014/main" id="{FFA722C2-5B6B-4CF1-96BA-A8F71ED93773}"/>
              </a:ext>
            </a:extLst>
          </p:cNvPr>
          <p:cNvSpPr>
            <a:spLocks noGrp="1"/>
          </p:cNvSpPr>
          <p:nvPr>
            <p:ph type="sldNum" sz="quarter" idx="12"/>
          </p:nvPr>
        </p:nvSpPr>
        <p:spPr/>
        <p:txBody>
          <a:bodyPr/>
          <a:lstStyle/>
          <a:p>
            <a:fld id="{B74EB0F0-7D7E-412A-B235-20FE2876EE16}" type="slidenum">
              <a:rPr lang="en-US" smtClean="0"/>
              <a:t>24</a:t>
            </a:fld>
            <a:endParaRPr lang="en-US"/>
          </a:p>
        </p:txBody>
      </p:sp>
      <p:pic>
        <p:nvPicPr>
          <p:cNvPr id="5" name="Picture 4">
            <a:extLst>
              <a:ext uri="{FF2B5EF4-FFF2-40B4-BE49-F238E27FC236}">
                <a16:creationId xmlns:a16="http://schemas.microsoft.com/office/drawing/2014/main" id="{5E6AACE8-7C81-4AC9-8945-C9D86FAC1A71}"/>
              </a:ext>
            </a:extLst>
          </p:cNvPr>
          <p:cNvPicPr>
            <a:picLocks noChangeAspect="1"/>
          </p:cNvPicPr>
          <p:nvPr/>
        </p:nvPicPr>
        <p:blipFill>
          <a:blip r:embed="rId2"/>
          <a:stretch>
            <a:fillRect/>
          </a:stretch>
        </p:blipFill>
        <p:spPr>
          <a:xfrm>
            <a:off x="6374955" y="3134796"/>
            <a:ext cx="4780725" cy="3588356"/>
          </a:xfrm>
          <a:prstGeom prst="rect">
            <a:avLst/>
          </a:prstGeom>
        </p:spPr>
      </p:pic>
    </p:spTree>
    <p:extLst>
      <p:ext uri="{BB962C8B-B14F-4D97-AF65-F5344CB8AC3E}">
        <p14:creationId xmlns:p14="http://schemas.microsoft.com/office/powerpoint/2010/main" val="31668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5556C-E0E5-43E4-8AEC-477C8F90D772}"/>
              </a:ext>
            </a:extLst>
          </p:cNvPr>
          <p:cNvSpPr>
            <a:spLocks noGrp="1"/>
          </p:cNvSpPr>
          <p:nvPr>
            <p:ph type="title"/>
          </p:nvPr>
        </p:nvSpPr>
        <p:spPr/>
        <p:txBody>
          <a:bodyPr/>
          <a:lstStyle/>
          <a:p>
            <a:r>
              <a:rPr lang="en-US" dirty="0"/>
              <a:t>Cell Architecture ( mobile cell)</a:t>
            </a:r>
          </a:p>
        </p:txBody>
      </p:sp>
      <p:sp>
        <p:nvSpPr>
          <p:cNvPr id="3" name="Content Placeholder 2">
            <a:extLst>
              <a:ext uri="{FF2B5EF4-FFF2-40B4-BE49-F238E27FC236}">
                <a16:creationId xmlns:a16="http://schemas.microsoft.com/office/drawing/2014/main" id="{99A247FC-7D40-4F1D-94A9-978239078D55}"/>
              </a:ext>
            </a:extLst>
          </p:cNvPr>
          <p:cNvSpPr>
            <a:spLocks noGrp="1"/>
          </p:cNvSpPr>
          <p:nvPr>
            <p:ph idx="1"/>
          </p:nvPr>
        </p:nvSpPr>
        <p:spPr/>
        <p:txBody>
          <a:bodyPr/>
          <a:lstStyle/>
          <a:p>
            <a:r>
              <a:rPr lang="en-US" sz="2800" dirty="0"/>
              <a:t>Specially design for Mobile cell network/and </a:t>
            </a:r>
            <a:r>
              <a:rPr lang="en-US" sz="2800" dirty="0" err="1"/>
              <a:t>WiFi</a:t>
            </a:r>
            <a:endParaRPr lang="en-US" sz="2800" dirty="0"/>
          </a:p>
          <a:p>
            <a:r>
              <a:rPr lang="en-US" sz="2800" dirty="0"/>
              <a:t>Warless censor networks.</a:t>
            </a:r>
          </a:p>
          <a:p>
            <a:r>
              <a:rPr lang="en-US" sz="2800" dirty="0"/>
              <a:t>On demand usage and sheared infrastructure. </a:t>
            </a:r>
          </a:p>
          <a:p>
            <a:endParaRPr lang="en-US" dirty="0"/>
          </a:p>
        </p:txBody>
      </p:sp>
      <p:sp>
        <p:nvSpPr>
          <p:cNvPr id="4" name="Slide Number Placeholder 3">
            <a:extLst>
              <a:ext uri="{FF2B5EF4-FFF2-40B4-BE49-F238E27FC236}">
                <a16:creationId xmlns:a16="http://schemas.microsoft.com/office/drawing/2014/main" id="{0307F734-B717-4887-BA02-62D35F548AF8}"/>
              </a:ext>
            </a:extLst>
          </p:cNvPr>
          <p:cNvSpPr>
            <a:spLocks noGrp="1"/>
          </p:cNvSpPr>
          <p:nvPr>
            <p:ph type="sldNum" sz="quarter" idx="12"/>
          </p:nvPr>
        </p:nvSpPr>
        <p:spPr/>
        <p:txBody>
          <a:bodyPr/>
          <a:lstStyle/>
          <a:p>
            <a:fld id="{B74EB0F0-7D7E-412A-B235-20FE2876EE16}" type="slidenum">
              <a:rPr lang="en-US" smtClean="0"/>
              <a:t>25</a:t>
            </a:fld>
            <a:endParaRPr lang="en-US"/>
          </a:p>
        </p:txBody>
      </p:sp>
      <p:pic>
        <p:nvPicPr>
          <p:cNvPr id="5" name="Picture 2" descr="Related image">
            <a:extLst>
              <a:ext uri="{FF2B5EF4-FFF2-40B4-BE49-F238E27FC236}">
                <a16:creationId xmlns:a16="http://schemas.microsoft.com/office/drawing/2014/main" id="{7FB58877-C287-4488-BCFF-3998F4F30B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0605" y="3389780"/>
            <a:ext cx="4495800" cy="2949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474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15D0-440A-4228-ADF6-F6BC47A0A31A}"/>
              </a:ext>
            </a:extLst>
          </p:cNvPr>
          <p:cNvSpPr>
            <a:spLocks noGrp="1"/>
          </p:cNvSpPr>
          <p:nvPr>
            <p:ph type="title"/>
          </p:nvPr>
        </p:nvSpPr>
        <p:spPr/>
        <p:txBody>
          <a:bodyPr/>
          <a:lstStyle/>
          <a:p>
            <a:r>
              <a:rPr lang="en-US" dirty="0"/>
              <a:t>Spine and Leaf Topology</a:t>
            </a:r>
          </a:p>
        </p:txBody>
      </p:sp>
      <p:sp>
        <p:nvSpPr>
          <p:cNvPr id="3" name="Content Placeholder 2">
            <a:extLst>
              <a:ext uri="{FF2B5EF4-FFF2-40B4-BE49-F238E27FC236}">
                <a16:creationId xmlns:a16="http://schemas.microsoft.com/office/drawing/2014/main" id="{3C20283F-F720-4F40-830E-38F0AB5606E0}"/>
              </a:ext>
            </a:extLst>
          </p:cNvPr>
          <p:cNvSpPr>
            <a:spLocks noGrp="1"/>
          </p:cNvSpPr>
          <p:nvPr>
            <p:ph idx="1"/>
          </p:nvPr>
        </p:nvSpPr>
        <p:spPr/>
        <p:txBody>
          <a:bodyPr/>
          <a:lstStyle/>
          <a:p>
            <a:r>
              <a:rPr lang="en-US" dirty="0"/>
              <a:t>A spine-leaf architecture is data center network </a:t>
            </a:r>
            <a:r>
              <a:rPr lang="en-US" i="1" dirty="0"/>
              <a:t>topology</a:t>
            </a:r>
            <a:r>
              <a:rPr lang="en-US" dirty="0"/>
              <a:t> that consists of two switching layers—</a:t>
            </a:r>
            <a:r>
              <a:rPr lang="en-US" dirty="0">
                <a:solidFill>
                  <a:srgbClr val="0070C0"/>
                </a:solidFill>
              </a:rPr>
              <a:t>a </a:t>
            </a:r>
            <a:r>
              <a:rPr lang="en-US" i="1" dirty="0">
                <a:solidFill>
                  <a:srgbClr val="0070C0"/>
                </a:solidFill>
              </a:rPr>
              <a:t>spine and leaf</a:t>
            </a:r>
          </a:p>
          <a:p>
            <a:pPr lvl="1"/>
            <a:r>
              <a:rPr lang="en-US" dirty="0"/>
              <a:t>Used in scalable core networks.</a:t>
            </a:r>
          </a:p>
          <a:p>
            <a:pPr lvl="1"/>
            <a:r>
              <a:rPr lang="en-US" dirty="0"/>
              <a:t>Can be scaled to very high densities.</a:t>
            </a:r>
          </a:p>
          <a:p>
            <a:pPr lvl="1"/>
            <a:r>
              <a:rPr lang="en-US" dirty="0"/>
              <a:t>Used by Google and Many others who are in large Scale distributed computing industry.</a:t>
            </a:r>
          </a:p>
          <a:p>
            <a:pPr lvl="2"/>
            <a:r>
              <a:rPr lang="en-US" dirty="0"/>
              <a:t>mainly used in Datacenters.</a:t>
            </a:r>
          </a:p>
          <a:p>
            <a:pPr lvl="1"/>
            <a:endParaRPr lang="en-US" dirty="0"/>
          </a:p>
        </p:txBody>
      </p:sp>
      <p:sp>
        <p:nvSpPr>
          <p:cNvPr id="4" name="Slide Number Placeholder 3">
            <a:extLst>
              <a:ext uri="{FF2B5EF4-FFF2-40B4-BE49-F238E27FC236}">
                <a16:creationId xmlns:a16="http://schemas.microsoft.com/office/drawing/2014/main" id="{B4C0768C-D7FE-43E5-B323-89D54E782D3C}"/>
              </a:ext>
            </a:extLst>
          </p:cNvPr>
          <p:cNvSpPr>
            <a:spLocks noGrp="1"/>
          </p:cNvSpPr>
          <p:nvPr>
            <p:ph type="sldNum" sz="quarter" idx="12"/>
          </p:nvPr>
        </p:nvSpPr>
        <p:spPr/>
        <p:txBody>
          <a:bodyPr/>
          <a:lstStyle/>
          <a:p>
            <a:fld id="{B74EB0F0-7D7E-412A-B235-20FE2876EE16}" type="slidenum">
              <a:rPr lang="en-US" smtClean="0"/>
              <a:t>26</a:t>
            </a:fld>
            <a:endParaRPr lang="en-US"/>
          </a:p>
        </p:txBody>
      </p:sp>
      <p:pic>
        <p:nvPicPr>
          <p:cNvPr id="6" name="Picture 5" descr="Diagram&#10;&#10;Description automatically generated">
            <a:extLst>
              <a:ext uri="{FF2B5EF4-FFF2-40B4-BE49-F238E27FC236}">
                <a16:creationId xmlns:a16="http://schemas.microsoft.com/office/drawing/2014/main" id="{95EF5CAE-A558-4D87-A44B-06662AEF77DD}"/>
              </a:ext>
            </a:extLst>
          </p:cNvPr>
          <p:cNvPicPr>
            <a:picLocks noChangeAspect="1"/>
          </p:cNvPicPr>
          <p:nvPr/>
        </p:nvPicPr>
        <p:blipFill rotWithShape="1">
          <a:blip r:embed="rId2">
            <a:extLst>
              <a:ext uri="{28A0092B-C50C-407E-A947-70E740481C1C}">
                <a14:useLocalDpi xmlns:a14="http://schemas.microsoft.com/office/drawing/2010/main" val="0"/>
              </a:ext>
            </a:extLst>
          </a:blip>
          <a:srcRect t="16843" r="48333"/>
          <a:stretch/>
        </p:blipFill>
        <p:spPr>
          <a:xfrm>
            <a:off x="5852160" y="3863975"/>
            <a:ext cx="5039360" cy="2994025"/>
          </a:xfrm>
          <a:prstGeom prst="rect">
            <a:avLst/>
          </a:prstGeom>
        </p:spPr>
      </p:pic>
    </p:spTree>
    <p:extLst>
      <p:ext uri="{BB962C8B-B14F-4D97-AF65-F5344CB8AC3E}">
        <p14:creationId xmlns:p14="http://schemas.microsoft.com/office/powerpoint/2010/main" val="469065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5734D-2950-41F3-9459-7EEB2FF33E99}"/>
              </a:ext>
            </a:extLst>
          </p:cNvPr>
          <p:cNvSpPr>
            <a:spLocks noGrp="1"/>
          </p:cNvSpPr>
          <p:nvPr>
            <p:ph type="title"/>
          </p:nvPr>
        </p:nvSpPr>
        <p:spPr/>
        <p:txBody>
          <a:bodyPr/>
          <a:lstStyle/>
          <a:p>
            <a:r>
              <a:rPr lang="en-US" dirty="0"/>
              <a:t>Current Trend</a:t>
            </a:r>
          </a:p>
        </p:txBody>
      </p:sp>
      <p:sp>
        <p:nvSpPr>
          <p:cNvPr id="3" name="Content Placeholder 2">
            <a:extLst>
              <a:ext uri="{FF2B5EF4-FFF2-40B4-BE49-F238E27FC236}">
                <a16:creationId xmlns:a16="http://schemas.microsoft.com/office/drawing/2014/main" id="{57629D75-0B12-4F19-807C-B1DDA3E0E3B6}"/>
              </a:ext>
            </a:extLst>
          </p:cNvPr>
          <p:cNvSpPr>
            <a:spLocks noGrp="1"/>
          </p:cNvSpPr>
          <p:nvPr>
            <p:ph idx="1"/>
          </p:nvPr>
        </p:nvSpPr>
        <p:spPr/>
        <p:txBody>
          <a:bodyPr/>
          <a:lstStyle/>
          <a:p>
            <a:r>
              <a:rPr lang="en-US" dirty="0"/>
              <a:t>The topologies are hard to differentiate as LAN ,WAN etc..</a:t>
            </a:r>
          </a:p>
          <a:p>
            <a:r>
              <a:rPr lang="en-US" dirty="0"/>
              <a:t>The rings are used in MAN  mesh is used in special WLAN technologies.</a:t>
            </a:r>
          </a:p>
          <a:p>
            <a:r>
              <a:rPr lang="en-US" dirty="0"/>
              <a:t>New trends are emerging in ad-hoc and special purpose  network field.</a:t>
            </a:r>
          </a:p>
          <a:p>
            <a:r>
              <a:rPr lang="en-US" dirty="0"/>
              <a:t>Remember if a special requirement exists it needs to be address with special design,</a:t>
            </a:r>
          </a:p>
          <a:p>
            <a:r>
              <a:rPr lang="en-US" dirty="0"/>
              <a:t>Generally, star networks preferred for LAN.</a:t>
            </a:r>
          </a:p>
          <a:p>
            <a:endParaRPr lang="en-US" dirty="0"/>
          </a:p>
          <a:p>
            <a:endParaRPr lang="en-US" dirty="0"/>
          </a:p>
        </p:txBody>
      </p:sp>
      <p:sp>
        <p:nvSpPr>
          <p:cNvPr id="4" name="Slide Number Placeholder 3">
            <a:extLst>
              <a:ext uri="{FF2B5EF4-FFF2-40B4-BE49-F238E27FC236}">
                <a16:creationId xmlns:a16="http://schemas.microsoft.com/office/drawing/2014/main" id="{E2AA122C-1646-4F99-9F92-F480BA70FD37}"/>
              </a:ext>
            </a:extLst>
          </p:cNvPr>
          <p:cNvSpPr>
            <a:spLocks noGrp="1"/>
          </p:cNvSpPr>
          <p:nvPr>
            <p:ph type="sldNum" sz="quarter" idx="12"/>
          </p:nvPr>
        </p:nvSpPr>
        <p:spPr/>
        <p:txBody>
          <a:bodyPr/>
          <a:lstStyle/>
          <a:p>
            <a:fld id="{B74EB0F0-7D7E-412A-B235-20FE2876EE16}" type="slidenum">
              <a:rPr lang="en-US" smtClean="0"/>
              <a:t>27</a:t>
            </a:fld>
            <a:endParaRPr lang="en-US"/>
          </a:p>
        </p:txBody>
      </p:sp>
    </p:spTree>
    <p:extLst>
      <p:ext uri="{BB962C8B-B14F-4D97-AF65-F5344CB8AC3E}">
        <p14:creationId xmlns:p14="http://schemas.microsoft.com/office/powerpoint/2010/main" val="3370617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63C971-0B20-43B0-972C-5750D773E83E}"/>
              </a:ext>
            </a:extLst>
          </p:cNvPr>
          <p:cNvSpPr>
            <a:spLocks noGrp="1"/>
          </p:cNvSpPr>
          <p:nvPr>
            <p:ph type="ctrTitle"/>
          </p:nvPr>
        </p:nvSpPr>
        <p:spPr/>
        <p:txBody>
          <a:bodyPr/>
          <a:lstStyle/>
          <a:p>
            <a:r>
              <a:rPr lang="en-US" dirty="0"/>
              <a:t>Addressing</a:t>
            </a:r>
          </a:p>
        </p:txBody>
      </p:sp>
      <p:sp>
        <p:nvSpPr>
          <p:cNvPr id="6" name="Subtitle 5">
            <a:extLst>
              <a:ext uri="{FF2B5EF4-FFF2-40B4-BE49-F238E27FC236}">
                <a16:creationId xmlns:a16="http://schemas.microsoft.com/office/drawing/2014/main" id="{51497605-0D65-444D-AA86-4F0E58B40B58}"/>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7402BF44-8DDA-4177-91CF-8FA392DD322F}"/>
              </a:ext>
            </a:extLst>
          </p:cNvPr>
          <p:cNvSpPr>
            <a:spLocks noGrp="1"/>
          </p:cNvSpPr>
          <p:nvPr>
            <p:ph type="sldNum" sz="quarter" idx="12"/>
          </p:nvPr>
        </p:nvSpPr>
        <p:spPr/>
        <p:txBody>
          <a:bodyPr/>
          <a:lstStyle/>
          <a:p>
            <a:fld id="{B74EB0F0-7D7E-412A-B235-20FE2876EE16}" type="slidenum">
              <a:rPr lang="en-US" smtClean="0"/>
              <a:t>28</a:t>
            </a:fld>
            <a:endParaRPr lang="en-US"/>
          </a:p>
        </p:txBody>
      </p:sp>
    </p:spTree>
    <p:extLst>
      <p:ext uri="{BB962C8B-B14F-4D97-AF65-F5344CB8AC3E}">
        <p14:creationId xmlns:p14="http://schemas.microsoft.com/office/powerpoint/2010/main" val="346327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527EE-F765-4E7E-9508-108213ED6A36}"/>
              </a:ext>
            </a:extLst>
          </p:cNvPr>
          <p:cNvSpPr>
            <a:spLocks noGrp="1"/>
          </p:cNvSpPr>
          <p:nvPr>
            <p:ph type="title"/>
          </p:nvPr>
        </p:nvSpPr>
        <p:spPr/>
        <p:txBody>
          <a:bodyPr/>
          <a:lstStyle/>
          <a:p>
            <a:r>
              <a:rPr lang="en-US" dirty="0"/>
              <a:t>Why an Address?</a:t>
            </a:r>
          </a:p>
        </p:txBody>
      </p:sp>
      <p:sp>
        <p:nvSpPr>
          <p:cNvPr id="3" name="Content Placeholder 2">
            <a:extLst>
              <a:ext uri="{FF2B5EF4-FFF2-40B4-BE49-F238E27FC236}">
                <a16:creationId xmlns:a16="http://schemas.microsoft.com/office/drawing/2014/main" id="{8B4DA744-16CB-46E3-84BF-B3F24900553F}"/>
              </a:ext>
            </a:extLst>
          </p:cNvPr>
          <p:cNvSpPr>
            <a:spLocks noGrp="1"/>
          </p:cNvSpPr>
          <p:nvPr>
            <p:ph idx="1"/>
          </p:nvPr>
        </p:nvSpPr>
        <p:spPr/>
        <p:txBody>
          <a:bodyPr>
            <a:normAutofit/>
          </a:bodyPr>
          <a:lstStyle/>
          <a:p>
            <a:r>
              <a:rPr lang="en-US" sz="2400" dirty="0"/>
              <a:t>Everyone must be uniquely identifiable ( e.g. Name /ID numbers/passport numbers/social security /Student ID no /exam index).</a:t>
            </a:r>
          </a:p>
          <a:p>
            <a:pPr lvl="1"/>
            <a:r>
              <a:rPr lang="en-US" sz="2000" dirty="0"/>
              <a:t>The names are easy to remember for us.</a:t>
            </a:r>
          </a:p>
          <a:p>
            <a:pPr lvl="1"/>
            <a:r>
              <a:rPr lang="en-US" sz="2000" dirty="0"/>
              <a:t>Why we need different identifiers?</a:t>
            </a:r>
          </a:p>
          <a:p>
            <a:r>
              <a:rPr lang="en-US" sz="2400" dirty="0"/>
              <a:t>Network nodes needs to be identified uniquely for reliable communication.</a:t>
            </a:r>
          </a:p>
          <a:p>
            <a:pPr lvl="1"/>
            <a:r>
              <a:rPr lang="en-US" sz="2000" dirty="0"/>
              <a:t>The numbers are easy for computers especially binary, but difficult for humans.</a:t>
            </a:r>
          </a:p>
          <a:p>
            <a:pPr lvl="1"/>
            <a:r>
              <a:rPr lang="en-US" sz="2000" dirty="0"/>
              <a:t>Binary can be easily handling by logic gates ( AND/ OR/ XOR/ NAND).</a:t>
            </a:r>
          </a:p>
          <a:p>
            <a:r>
              <a:rPr lang="en-US" sz="2400" dirty="0"/>
              <a:t>There are different addressing methods used for data communication</a:t>
            </a:r>
          </a:p>
          <a:p>
            <a:pPr lvl="1"/>
            <a:r>
              <a:rPr lang="en-US" dirty="0">
                <a:solidFill>
                  <a:srgbClr val="0070C0"/>
                </a:solidFill>
              </a:rPr>
              <a:t>They are used in different formats, in different conditions and by different layers </a:t>
            </a:r>
          </a:p>
        </p:txBody>
      </p:sp>
    </p:spTree>
    <p:extLst>
      <p:ext uri="{BB962C8B-B14F-4D97-AF65-F5344CB8AC3E}">
        <p14:creationId xmlns:p14="http://schemas.microsoft.com/office/powerpoint/2010/main" val="3626101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CAD2A-B4B7-9B19-8D85-B5AD961B13D3}"/>
              </a:ext>
            </a:extLst>
          </p:cNvPr>
          <p:cNvSpPr>
            <a:spLocks noGrp="1"/>
          </p:cNvSpPr>
          <p:nvPr>
            <p:ph type="title"/>
          </p:nvPr>
        </p:nvSpPr>
        <p:spPr/>
        <p:txBody>
          <a:bodyPr/>
          <a:lstStyle/>
          <a:p>
            <a:r>
              <a:rPr lang="en-US" dirty="0"/>
              <a:t>Security and Manageability as a Requirement</a:t>
            </a:r>
          </a:p>
        </p:txBody>
      </p:sp>
      <p:sp>
        <p:nvSpPr>
          <p:cNvPr id="3" name="Content Placeholder 2">
            <a:extLst>
              <a:ext uri="{FF2B5EF4-FFF2-40B4-BE49-F238E27FC236}">
                <a16:creationId xmlns:a16="http://schemas.microsoft.com/office/drawing/2014/main" id="{528A084B-4C78-2C30-BD75-46B7051A20AF}"/>
              </a:ext>
            </a:extLst>
          </p:cNvPr>
          <p:cNvSpPr>
            <a:spLocks noGrp="1"/>
          </p:cNvSpPr>
          <p:nvPr>
            <p:ph idx="1"/>
          </p:nvPr>
        </p:nvSpPr>
        <p:spPr/>
        <p:txBody>
          <a:bodyPr>
            <a:normAutofit lnSpcReduction="10000"/>
          </a:bodyPr>
          <a:lstStyle/>
          <a:p>
            <a:r>
              <a:rPr lang="en-US" dirty="0"/>
              <a:t>Network security is a main concern in computer networks.</a:t>
            </a:r>
          </a:p>
          <a:p>
            <a:pPr lvl="1"/>
            <a:r>
              <a:rPr lang="en-US" dirty="0"/>
              <a:t>Network Security protects network and data from breaches, intrusions and other threats.</a:t>
            </a:r>
          </a:p>
          <a:p>
            <a:pPr lvl="1"/>
            <a:r>
              <a:rPr lang="en-US" dirty="0"/>
              <a:t>Detection/monitoring and containment of security attacks are very important, and the network should be facilitated.</a:t>
            </a:r>
          </a:p>
          <a:p>
            <a:r>
              <a:rPr lang="en-US" dirty="0"/>
              <a:t>Manageability</a:t>
            </a:r>
          </a:p>
          <a:p>
            <a:pPr lvl="1"/>
            <a:r>
              <a:rPr lang="en-US" dirty="0"/>
              <a:t>Manageability is the ability of managing the network in efficient and effective to achieve RMA</a:t>
            </a:r>
          </a:p>
          <a:p>
            <a:pPr lvl="1"/>
            <a:r>
              <a:rPr lang="en-US" dirty="0"/>
              <a:t>Simplicity of the network enhance the manageability and complex large networks are less manageable </a:t>
            </a:r>
          </a:p>
          <a:p>
            <a:r>
              <a:rPr lang="en-US" dirty="0"/>
              <a:t>How the manageability and security integrated to network design?</a:t>
            </a:r>
          </a:p>
        </p:txBody>
      </p:sp>
      <p:sp>
        <p:nvSpPr>
          <p:cNvPr id="4" name="Slide Number Placeholder 3">
            <a:extLst>
              <a:ext uri="{FF2B5EF4-FFF2-40B4-BE49-F238E27FC236}">
                <a16:creationId xmlns:a16="http://schemas.microsoft.com/office/drawing/2014/main" id="{4B752ADE-7D89-5EE6-ECC1-F3BB6184C93C}"/>
              </a:ext>
            </a:extLst>
          </p:cNvPr>
          <p:cNvSpPr>
            <a:spLocks noGrp="1"/>
          </p:cNvSpPr>
          <p:nvPr>
            <p:ph type="sldNum" sz="quarter" idx="12"/>
          </p:nvPr>
        </p:nvSpPr>
        <p:spPr/>
        <p:txBody>
          <a:bodyPr/>
          <a:lstStyle/>
          <a:p>
            <a:fld id="{B74EB0F0-7D7E-412A-B235-20FE2876EE16}" type="slidenum">
              <a:rPr lang="en-US" smtClean="0"/>
              <a:t>3</a:t>
            </a:fld>
            <a:endParaRPr lang="en-US"/>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5CCA7C1A-624A-4AB6-A660-C449ECFFC8AE}"/>
                  </a:ext>
                </a:extLst>
              </p14:cNvPr>
              <p14:cNvContentPartPr/>
              <p14:nvPr/>
            </p14:nvContentPartPr>
            <p14:xfrm>
              <a:off x="1147887" y="5358125"/>
              <a:ext cx="9592200" cy="197280"/>
            </p14:xfrm>
          </p:contentPart>
        </mc:Choice>
        <mc:Fallback xmlns="">
          <p:pic>
            <p:nvPicPr>
              <p:cNvPr id="5" name="Ink 4">
                <a:extLst>
                  <a:ext uri="{FF2B5EF4-FFF2-40B4-BE49-F238E27FC236}">
                    <a16:creationId xmlns:a16="http://schemas.microsoft.com/office/drawing/2014/main" id="{5CCA7C1A-624A-4AB6-A660-C449ECFFC8AE}"/>
                  </a:ext>
                </a:extLst>
              </p:cNvPr>
              <p:cNvPicPr/>
              <p:nvPr/>
            </p:nvPicPr>
            <p:blipFill>
              <a:blip r:embed="rId3"/>
              <a:stretch>
                <a:fillRect/>
              </a:stretch>
            </p:blipFill>
            <p:spPr>
              <a:xfrm>
                <a:off x="1058247" y="5178125"/>
                <a:ext cx="9771840" cy="556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A820582E-FADA-3C41-009C-4DEF8B91DBAD}"/>
                  </a:ext>
                </a:extLst>
              </p14:cNvPr>
              <p14:cNvContentPartPr/>
              <p14:nvPr/>
            </p14:nvContentPartPr>
            <p14:xfrm>
              <a:off x="1546407" y="5418245"/>
              <a:ext cx="360" cy="360"/>
            </p14:xfrm>
          </p:contentPart>
        </mc:Choice>
        <mc:Fallback xmlns="">
          <p:pic>
            <p:nvPicPr>
              <p:cNvPr id="6" name="Ink 5">
                <a:extLst>
                  <a:ext uri="{FF2B5EF4-FFF2-40B4-BE49-F238E27FC236}">
                    <a16:creationId xmlns:a16="http://schemas.microsoft.com/office/drawing/2014/main" id="{A820582E-FADA-3C41-009C-4DEF8B91DBAD}"/>
                  </a:ext>
                </a:extLst>
              </p:cNvPr>
              <p:cNvPicPr/>
              <p:nvPr/>
            </p:nvPicPr>
            <p:blipFill>
              <a:blip r:embed="rId5"/>
              <a:stretch>
                <a:fillRect/>
              </a:stretch>
            </p:blipFill>
            <p:spPr>
              <a:xfrm>
                <a:off x="1456407" y="5238605"/>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CC916815-6675-6C73-95A8-38B008FA6CFD}"/>
                  </a:ext>
                </a:extLst>
              </p14:cNvPr>
              <p14:cNvContentPartPr/>
              <p14:nvPr/>
            </p14:nvContentPartPr>
            <p14:xfrm>
              <a:off x="1283967" y="5427965"/>
              <a:ext cx="360" cy="360"/>
            </p14:xfrm>
          </p:contentPart>
        </mc:Choice>
        <mc:Fallback xmlns="">
          <p:pic>
            <p:nvPicPr>
              <p:cNvPr id="7" name="Ink 6">
                <a:extLst>
                  <a:ext uri="{FF2B5EF4-FFF2-40B4-BE49-F238E27FC236}">
                    <a16:creationId xmlns:a16="http://schemas.microsoft.com/office/drawing/2014/main" id="{CC916815-6675-6C73-95A8-38B008FA6CFD}"/>
                  </a:ext>
                </a:extLst>
              </p:cNvPr>
              <p:cNvPicPr/>
              <p:nvPr/>
            </p:nvPicPr>
            <p:blipFill>
              <a:blip r:embed="rId5"/>
              <a:stretch>
                <a:fillRect/>
              </a:stretch>
            </p:blipFill>
            <p:spPr>
              <a:xfrm>
                <a:off x="1193967" y="5248325"/>
                <a:ext cx="180000" cy="360000"/>
              </a:xfrm>
              <a:prstGeom prst="rect">
                <a:avLst/>
              </a:prstGeom>
            </p:spPr>
          </p:pic>
        </mc:Fallback>
      </mc:AlternateContent>
    </p:spTree>
    <p:extLst>
      <p:ext uri="{BB962C8B-B14F-4D97-AF65-F5344CB8AC3E}">
        <p14:creationId xmlns:p14="http://schemas.microsoft.com/office/powerpoint/2010/main" val="345783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1F230-5816-48B4-8BE0-9A986E658FA1}"/>
              </a:ext>
            </a:extLst>
          </p:cNvPr>
          <p:cNvSpPr>
            <a:spLocks noGrp="1"/>
          </p:cNvSpPr>
          <p:nvPr>
            <p:ph type="title"/>
          </p:nvPr>
        </p:nvSpPr>
        <p:spPr/>
        <p:txBody>
          <a:bodyPr/>
          <a:lstStyle/>
          <a:p>
            <a:r>
              <a:rPr lang="en-US" dirty="0"/>
              <a:t>Unique Communication</a:t>
            </a:r>
          </a:p>
        </p:txBody>
      </p:sp>
      <p:sp>
        <p:nvSpPr>
          <p:cNvPr id="3" name="Content Placeholder 2">
            <a:extLst>
              <a:ext uri="{FF2B5EF4-FFF2-40B4-BE49-F238E27FC236}">
                <a16:creationId xmlns:a16="http://schemas.microsoft.com/office/drawing/2014/main" id="{00E86478-7BCE-4A54-831F-A86A0F0B6A54}"/>
              </a:ext>
            </a:extLst>
          </p:cNvPr>
          <p:cNvSpPr>
            <a:spLocks noGrp="1"/>
          </p:cNvSpPr>
          <p:nvPr>
            <p:ph idx="1"/>
          </p:nvPr>
        </p:nvSpPr>
        <p:spPr/>
        <p:txBody>
          <a:bodyPr/>
          <a:lstStyle/>
          <a:p>
            <a:r>
              <a:rPr lang="en-US" dirty="0"/>
              <a:t>Identify each other</a:t>
            </a:r>
          </a:p>
          <a:p>
            <a:pPr lvl="1"/>
            <a:r>
              <a:rPr lang="en-US" dirty="0"/>
              <a:t>Addressing methods</a:t>
            </a:r>
          </a:p>
          <a:p>
            <a:pPr lvl="1"/>
            <a:r>
              <a:rPr lang="en-US" dirty="0"/>
              <a:t>Each address method is used in different layers</a:t>
            </a:r>
          </a:p>
        </p:txBody>
      </p:sp>
      <p:sp>
        <p:nvSpPr>
          <p:cNvPr id="4" name="Slide Number Placeholder 3">
            <a:extLst>
              <a:ext uri="{FF2B5EF4-FFF2-40B4-BE49-F238E27FC236}">
                <a16:creationId xmlns:a16="http://schemas.microsoft.com/office/drawing/2014/main" id="{339B4F8B-D142-40E4-99CE-124F2423963B}"/>
              </a:ext>
            </a:extLst>
          </p:cNvPr>
          <p:cNvSpPr>
            <a:spLocks noGrp="1"/>
          </p:cNvSpPr>
          <p:nvPr>
            <p:ph type="sldNum" sz="quarter" idx="12"/>
          </p:nvPr>
        </p:nvSpPr>
        <p:spPr/>
        <p:txBody>
          <a:bodyPr/>
          <a:lstStyle/>
          <a:p>
            <a:fld id="{B74EB0F0-7D7E-412A-B235-20FE2876EE16}" type="slidenum">
              <a:rPr lang="en-US" smtClean="0"/>
              <a:t>30</a:t>
            </a:fld>
            <a:endParaRPr lang="en-US"/>
          </a:p>
        </p:txBody>
      </p:sp>
      <p:pic>
        <p:nvPicPr>
          <p:cNvPr id="6" name="Picture 5">
            <a:extLst>
              <a:ext uri="{FF2B5EF4-FFF2-40B4-BE49-F238E27FC236}">
                <a16:creationId xmlns:a16="http://schemas.microsoft.com/office/drawing/2014/main" id="{105B1252-9617-4C1C-AAE1-8931BD89293E}"/>
              </a:ext>
            </a:extLst>
          </p:cNvPr>
          <p:cNvPicPr>
            <a:picLocks noChangeAspect="1"/>
          </p:cNvPicPr>
          <p:nvPr/>
        </p:nvPicPr>
        <p:blipFill>
          <a:blip r:embed="rId2"/>
          <a:stretch>
            <a:fillRect/>
          </a:stretch>
        </p:blipFill>
        <p:spPr>
          <a:xfrm>
            <a:off x="5432474" y="338726"/>
            <a:ext cx="6759526" cy="2263336"/>
          </a:xfrm>
          <a:prstGeom prst="rect">
            <a:avLst/>
          </a:prstGeom>
        </p:spPr>
      </p:pic>
      <p:pic>
        <p:nvPicPr>
          <p:cNvPr id="8" name="Picture 7">
            <a:extLst>
              <a:ext uri="{FF2B5EF4-FFF2-40B4-BE49-F238E27FC236}">
                <a16:creationId xmlns:a16="http://schemas.microsoft.com/office/drawing/2014/main" id="{4FCB3898-8AC4-4EB9-AEAD-6DA06E030EC3}"/>
              </a:ext>
            </a:extLst>
          </p:cNvPr>
          <p:cNvPicPr>
            <a:picLocks noChangeAspect="1"/>
          </p:cNvPicPr>
          <p:nvPr/>
        </p:nvPicPr>
        <p:blipFill>
          <a:blip r:embed="rId3"/>
          <a:stretch>
            <a:fillRect/>
          </a:stretch>
        </p:blipFill>
        <p:spPr>
          <a:xfrm>
            <a:off x="2486375" y="2957781"/>
            <a:ext cx="5661945" cy="3632315"/>
          </a:xfrm>
          <a:prstGeom prst="rect">
            <a:avLst/>
          </a:prstGeom>
        </p:spPr>
      </p:pic>
    </p:spTree>
    <p:extLst>
      <p:ext uri="{BB962C8B-B14F-4D97-AF65-F5344CB8AC3E}">
        <p14:creationId xmlns:p14="http://schemas.microsoft.com/office/powerpoint/2010/main" val="1589185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A95D8-D74D-F9AF-11B0-5B12E44EF561}"/>
              </a:ext>
            </a:extLst>
          </p:cNvPr>
          <p:cNvSpPr>
            <a:spLocks noGrp="1"/>
          </p:cNvSpPr>
          <p:nvPr>
            <p:ph type="title"/>
          </p:nvPr>
        </p:nvSpPr>
        <p:spPr/>
        <p:txBody>
          <a:bodyPr/>
          <a:lstStyle/>
          <a:p>
            <a:r>
              <a:rPr lang="en-US" dirty="0"/>
              <a:t>How these Addresses are Used</a:t>
            </a:r>
          </a:p>
        </p:txBody>
      </p:sp>
      <p:sp>
        <p:nvSpPr>
          <p:cNvPr id="3" name="Content Placeholder 2">
            <a:extLst>
              <a:ext uri="{FF2B5EF4-FFF2-40B4-BE49-F238E27FC236}">
                <a16:creationId xmlns:a16="http://schemas.microsoft.com/office/drawing/2014/main" id="{6CE1C47A-3E40-2E0D-5111-5460C40F6B70}"/>
              </a:ext>
            </a:extLst>
          </p:cNvPr>
          <p:cNvSpPr>
            <a:spLocks noGrp="1"/>
          </p:cNvSpPr>
          <p:nvPr>
            <p:ph idx="1"/>
          </p:nvPr>
        </p:nvSpPr>
        <p:spPr/>
        <p:txBody>
          <a:bodyPr>
            <a:normAutofit/>
          </a:bodyPr>
          <a:lstStyle/>
          <a:p>
            <a:r>
              <a:rPr lang="en-US" sz="2400" dirty="0"/>
              <a:t>Data link layer – MAC addressing </a:t>
            </a:r>
          </a:p>
          <a:p>
            <a:r>
              <a:rPr lang="en-US" sz="2400" dirty="0"/>
              <a:t>Network layer – IP addressing</a:t>
            </a:r>
          </a:p>
          <a:p>
            <a:r>
              <a:rPr lang="en-US" sz="2400" dirty="0"/>
              <a:t>Transport layer – Port addressing</a:t>
            </a:r>
          </a:p>
        </p:txBody>
      </p:sp>
      <p:sp>
        <p:nvSpPr>
          <p:cNvPr id="4" name="Slide Number Placeholder 3">
            <a:extLst>
              <a:ext uri="{FF2B5EF4-FFF2-40B4-BE49-F238E27FC236}">
                <a16:creationId xmlns:a16="http://schemas.microsoft.com/office/drawing/2014/main" id="{D4FFE4E1-7E02-370F-C5F9-2D14BA9430DE}"/>
              </a:ext>
            </a:extLst>
          </p:cNvPr>
          <p:cNvSpPr>
            <a:spLocks noGrp="1"/>
          </p:cNvSpPr>
          <p:nvPr>
            <p:ph type="sldNum" sz="quarter" idx="12"/>
          </p:nvPr>
        </p:nvSpPr>
        <p:spPr/>
        <p:txBody>
          <a:bodyPr/>
          <a:lstStyle/>
          <a:p>
            <a:fld id="{B74EB0F0-7D7E-412A-B235-20FE2876EE16}" type="slidenum">
              <a:rPr lang="en-US" smtClean="0"/>
              <a:t>31</a:t>
            </a:fld>
            <a:endParaRPr lang="en-US"/>
          </a:p>
        </p:txBody>
      </p:sp>
      <p:pic>
        <p:nvPicPr>
          <p:cNvPr id="5" name="Picture 2">
            <a:extLst>
              <a:ext uri="{FF2B5EF4-FFF2-40B4-BE49-F238E27FC236}">
                <a16:creationId xmlns:a16="http://schemas.microsoft.com/office/drawing/2014/main" id="{9359CCB6-294D-E134-6ADF-EF4AE23C792E}"/>
              </a:ext>
            </a:extLst>
          </p:cNvPr>
          <p:cNvPicPr>
            <a:picLocks noChangeAspect="1" noChangeArrowheads="1"/>
          </p:cNvPicPr>
          <p:nvPr/>
        </p:nvPicPr>
        <p:blipFill>
          <a:blip r:embed="rId2"/>
          <a:srcRect/>
          <a:stretch>
            <a:fillRect/>
          </a:stretch>
        </p:blipFill>
        <p:spPr bwMode="auto">
          <a:xfrm>
            <a:off x="2639704" y="3255367"/>
            <a:ext cx="7866062" cy="3759949"/>
          </a:xfrm>
          <a:prstGeom prst="rect">
            <a:avLst/>
          </a:prstGeom>
          <a:noFill/>
          <a:ln w="9525">
            <a:noFill/>
            <a:miter lim="800000"/>
            <a:headEnd/>
            <a:tailEnd/>
          </a:ln>
          <a:effectLst/>
        </p:spPr>
      </p:pic>
    </p:spTree>
    <p:extLst>
      <p:ext uri="{BB962C8B-B14F-4D97-AF65-F5344CB8AC3E}">
        <p14:creationId xmlns:p14="http://schemas.microsoft.com/office/powerpoint/2010/main" val="3913318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2C15-EFD0-4360-993E-1FA5CD312712}"/>
              </a:ext>
            </a:extLst>
          </p:cNvPr>
          <p:cNvSpPr>
            <a:spLocks noGrp="1"/>
          </p:cNvSpPr>
          <p:nvPr>
            <p:ph type="title"/>
          </p:nvPr>
        </p:nvSpPr>
        <p:spPr/>
        <p:txBody>
          <a:bodyPr/>
          <a:lstStyle/>
          <a:p>
            <a:r>
              <a:rPr lang="en-US" dirty="0"/>
              <a:t>Addressing Formats</a:t>
            </a:r>
          </a:p>
        </p:txBody>
      </p:sp>
      <p:sp>
        <p:nvSpPr>
          <p:cNvPr id="3" name="Content Placeholder 2">
            <a:extLst>
              <a:ext uri="{FF2B5EF4-FFF2-40B4-BE49-F238E27FC236}">
                <a16:creationId xmlns:a16="http://schemas.microsoft.com/office/drawing/2014/main" id="{00D1FFE7-B253-424C-9EEA-DE4C0165D496}"/>
              </a:ext>
            </a:extLst>
          </p:cNvPr>
          <p:cNvSpPr>
            <a:spLocks noGrp="1"/>
          </p:cNvSpPr>
          <p:nvPr>
            <p:ph idx="1"/>
          </p:nvPr>
        </p:nvSpPr>
        <p:spPr/>
        <p:txBody>
          <a:bodyPr/>
          <a:lstStyle/>
          <a:p>
            <a:r>
              <a:rPr lang="en-US" dirty="0"/>
              <a:t>Each layer use their specific addressing in directing the communication between the end points.</a:t>
            </a:r>
          </a:p>
        </p:txBody>
      </p:sp>
      <p:sp>
        <p:nvSpPr>
          <p:cNvPr id="4" name="Slide Number Placeholder 3">
            <a:extLst>
              <a:ext uri="{FF2B5EF4-FFF2-40B4-BE49-F238E27FC236}">
                <a16:creationId xmlns:a16="http://schemas.microsoft.com/office/drawing/2014/main" id="{68FA00AE-3BC8-403E-97B4-DEC36BF10341}"/>
              </a:ext>
            </a:extLst>
          </p:cNvPr>
          <p:cNvSpPr>
            <a:spLocks noGrp="1"/>
          </p:cNvSpPr>
          <p:nvPr>
            <p:ph type="sldNum" sz="quarter" idx="12"/>
          </p:nvPr>
        </p:nvSpPr>
        <p:spPr/>
        <p:txBody>
          <a:bodyPr/>
          <a:lstStyle/>
          <a:p>
            <a:fld id="{B74EB0F0-7D7E-412A-B235-20FE2876EE16}" type="slidenum">
              <a:rPr lang="en-US" smtClean="0"/>
              <a:t>32</a:t>
            </a:fld>
            <a:endParaRPr lang="en-US"/>
          </a:p>
        </p:txBody>
      </p:sp>
      <p:pic>
        <p:nvPicPr>
          <p:cNvPr id="6" name="Picture 5">
            <a:extLst>
              <a:ext uri="{FF2B5EF4-FFF2-40B4-BE49-F238E27FC236}">
                <a16:creationId xmlns:a16="http://schemas.microsoft.com/office/drawing/2014/main" id="{7FC04C71-1FDF-4FD9-9CFD-3DFFD07006BE}"/>
              </a:ext>
            </a:extLst>
          </p:cNvPr>
          <p:cNvPicPr>
            <a:picLocks noChangeAspect="1"/>
          </p:cNvPicPr>
          <p:nvPr/>
        </p:nvPicPr>
        <p:blipFill>
          <a:blip r:embed="rId2"/>
          <a:stretch>
            <a:fillRect/>
          </a:stretch>
        </p:blipFill>
        <p:spPr>
          <a:xfrm>
            <a:off x="811820" y="2705717"/>
            <a:ext cx="4182329" cy="2232043"/>
          </a:xfrm>
          <a:prstGeom prst="rect">
            <a:avLst/>
          </a:prstGeom>
        </p:spPr>
      </p:pic>
      <p:pic>
        <p:nvPicPr>
          <p:cNvPr id="8" name="Picture 7">
            <a:extLst>
              <a:ext uri="{FF2B5EF4-FFF2-40B4-BE49-F238E27FC236}">
                <a16:creationId xmlns:a16="http://schemas.microsoft.com/office/drawing/2014/main" id="{F4520269-2D66-4474-A906-E83C34C6B716}"/>
              </a:ext>
            </a:extLst>
          </p:cNvPr>
          <p:cNvPicPr>
            <a:picLocks noChangeAspect="1"/>
          </p:cNvPicPr>
          <p:nvPr/>
        </p:nvPicPr>
        <p:blipFill>
          <a:blip r:embed="rId3"/>
          <a:stretch>
            <a:fillRect/>
          </a:stretch>
        </p:blipFill>
        <p:spPr>
          <a:xfrm>
            <a:off x="5020529" y="2705717"/>
            <a:ext cx="4323659" cy="2699403"/>
          </a:xfrm>
          <a:prstGeom prst="rect">
            <a:avLst/>
          </a:prstGeom>
        </p:spPr>
      </p:pic>
      <p:pic>
        <p:nvPicPr>
          <p:cNvPr id="10" name="Picture 9">
            <a:extLst>
              <a:ext uri="{FF2B5EF4-FFF2-40B4-BE49-F238E27FC236}">
                <a16:creationId xmlns:a16="http://schemas.microsoft.com/office/drawing/2014/main" id="{23A1A2DF-024B-4C48-B5A1-39CFDED7CE41}"/>
              </a:ext>
            </a:extLst>
          </p:cNvPr>
          <p:cNvPicPr>
            <a:picLocks noChangeAspect="1"/>
          </p:cNvPicPr>
          <p:nvPr/>
        </p:nvPicPr>
        <p:blipFill>
          <a:blip r:embed="rId4"/>
          <a:stretch>
            <a:fillRect/>
          </a:stretch>
        </p:blipFill>
        <p:spPr>
          <a:xfrm>
            <a:off x="838200" y="4937760"/>
            <a:ext cx="4155949" cy="1128193"/>
          </a:xfrm>
          <a:prstGeom prst="rect">
            <a:avLst/>
          </a:prstGeom>
        </p:spPr>
      </p:pic>
      <p:pic>
        <p:nvPicPr>
          <p:cNvPr id="11" name="Picture 10">
            <a:extLst>
              <a:ext uri="{FF2B5EF4-FFF2-40B4-BE49-F238E27FC236}">
                <a16:creationId xmlns:a16="http://schemas.microsoft.com/office/drawing/2014/main" id="{F40E4939-B646-4429-8175-4C97BF827010}"/>
              </a:ext>
            </a:extLst>
          </p:cNvPr>
          <p:cNvPicPr/>
          <p:nvPr/>
        </p:nvPicPr>
        <p:blipFill>
          <a:blip r:embed="rId5"/>
          <a:stretch/>
        </p:blipFill>
        <p:spPr>
          <a:xfrm>
            <a:off x="5203565" y="5397882"/>
            <a:ext cx="3154680" cy="1509085"/>
          </a:xfrm>
          <a:prstGeom prst="rect">
            <a:avLst/>
          </a:prstGeom>
          <a:ln w="0">
            <a:noFill/>
          </a:ln>
        </p:spPr>
      </p:pic>
      <p:pic>
        <p:nvPicPr>
          <p:cNvPr id="12" name="Picture 11" descr="Graphical user interface, text&#10;&#10;Description automatically generated">
            <a:extLst>
              <a:ext uri="{FF2B5EF4-FFF2-40B4-BE49-F238E27FC236}">
                <a16:creationId xmlns:a16="http://schemas.microsoft.com/office/drawing/2014/main" id="{2AB9FEED-8932-4FDF-AE2F-FDDB97DAAC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67661" y="5531887"/>
            <a:ext cx="3136355" cy="841247"/>
          </a:xfrm>
          <a:prstGeom prst="rect">
            <a:avLst/>
          </a:prstGeom>
        </p:spPr>
      </p:pic>
      <p:sp>
        <p:nvSpPr>
          <p:cNvPr id="13" name="TextBox 12">
            <a:extLst>
              <a:ext uri="{FF2B5EF4-FFF2-40B4-BE49-F238E27FC236}">
                <a16:creationId xmlns:a16="http://schemas.microsoft.com/office/drawing/2014/main" id="{5CA58FFE-3C27-423D-A7D0-023F96E0D02A}"/>
              </a:ext>
            </a:extLst>
          </p:cNvPr>
          <p:cNvSpPr txBox="1"/>
          <p:nvPr/>
        </p:nvSpPr>
        <p:spPr>
          <a:xfrm>
            <a:off x="9470100" y="4013238"/>
            <a:ext cx="2144726" cy="923330"/>
          </a:xfrm>
          <a:prstGeom prst="rect">
            <a:avLst/>
          </a:prstGeom>
          <a:noFill/>
        </p:spPr>
        <p:txBody>
          <a:bodyPr wrap="square" rtlCol="0">
            <a:spAutoFit/>
          </a:bodyPr>
          <a:lstStyle/>
          <a:p>
            <a:r>
              <a:rPr lang="en-US" b="1" dirty="0">
                <a:solidFill>
                  <a:schemeClr val="accent1">
                    <a:lumMod val="75000"/>
                  </a:schemeClr>
                </a:solidFill>
              </a:rPr>
              <a:t>Two Versions used</a:t>
            </a:r>
          </a:p>
          <a:p>
            <a:pPr marL="285750" indent="-285750">
              <a:buFont typeface="Arial" panose="020B0604020202020204" pitchFamily="34" charset="0"/>
              <a:buChar char="•"/>
            </a:pPr>
            <a:r>
              <a:rPr lang="en-US" dirty="0"/>
              <a:t>IPv4</a:t>
            </a:r>
          </a:p>
          <a:p>
            <a:pPr marL="285750" indent="-285750">
              <a:buFont typeface="Arial" panose="020B0604020202020204" pitchFamily="34" charset="0"/>
              <a:buChar char="•"/>
            </a:pPr>
            <a:r>
              <a:rPr lang="en-US" dirty="0"/>
              <a:t>IPv6</a:t>
            </a:r>
          </a:p>
        </p:txBody>
      </p:sp>
    </p:spTree>
    <p:extLst>
      <p:ext uri="{BB962C8B-B14F-4D97-AF65-F5344CB8AC3E}">
        <p14:creationId xmlns:p14="http://schemas.microsoft.com/office/powerpoint/2010/main" val="15146977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2F667-BDCB-4963-9669-EAB61E7B159E}"/>
              </a:ext>
            </a:extLst>
          </p:cNvPr>
          <p:cNvSpPr>
            <a:spLocks noGrp="1"/>
          </p:cNvSpPr>
          <p:nvPr>
            <p:ph type="title"/>
          </p:nvPr>
        </p:nvSpPr>
        <p:spPr/>
        <p:txBody>
          <a:bodyPr/>
          <a:lstStyle/>
          <a:p>
            <a:r>
              <a:rPr lang="en-US" dirty="0"/>
              <a:t>Addressing</a:t>
            </a:r>
          </a:p>
        </p:txBody>
      </p:sp>
      <p:sp>
        <p:nvSpPr>
          <p:cNvPr id="3" name="Content Placeholder 2">
            <a:extLst>
              <a:ext uri="{FF2B5EF4-FFF2-40B4-BE49-F238E27FC236}">
                <a16:creationId xmlns:a16="http://schemas.microsoft.com/office/drawing/2014/main" id="{520ECAC0-E44B-4759-937A-782C32F57384}"/>
              </a:ext>
            </a:extLst>
          </p:cNvPr>
          <p:cNvSpPr>
            <a:spLocks noGrp="1"/>
          </p:cNvSpPr>
          <p:nvPr>
            <p:ph idx="1"/>
          </p:nvPr>
        </p:nvSpPr>
        <p:spPr/>
        <p:txBody>
          <a:bodyPr/>
          <a:lstStyle/>
          <a:p>
            <a:r>
              <a:rPr lang="en-US" dirty="0"/>
              <a:t>Port Addresses and Specific Addresses</a:t>
            </a:r>
          </a:p>
        </p:txBody>
      </p:sp>
      <p:sp>
        <p:nvSpPr>
          <p:cNvPr id="4" name="Slide Number Placeholder 3">
            <a:extLst>
              <a:ext uri="{FF2B5EF4-FFF2-40B4-BE49-F238E27FC236}">
                <a16:creationId xmlns:a16="http://schemas.microsoft.com/office/drawing/2014/main" id="{C947E99A-829A-4BBE-B69E-2B357B876B60}"/>
              </a:ext>
            </a:extLst>
          </p:cNvPr>
          <p:cNvSpPr>
            <a:spLocks noGrp="1"/>
          </p:cNvSpPr>
          <p:nvPr>
            <p:ph type="sldNum" sz="quarter" idx="12"/>
          </p:nvPr>
        </p:nvSpPr>
        <p:spPr/>
        <p:txBody>
          <a:bodyPr/>
          <a:lstStyle/>
          <a:p>
            <a:fld id="{B74EB0F0-7D7E-412A-B235-20FE2876EE16}" type="slidenum">
              <a:rPr lang="en-US" smtClean="0"/>
              <a:t>33</a:t>
            </a:fld>
            <a:endParaRPr lang="en-US"/>
          </a:p>
        </p:txBody>
      </p:sp>
      <p:pic>
        <p:nvPicPr>
          <p:cNvPr id="6" name="Picture 5">
            <a:extLst>
              <a:ext uri="{FF2B5EF4-FFF2-40B4-BE49-F238E27FC236}">
                <a16:creationId xmlns:a16="http://schemas.microsoft.com/office/drawing/2014/main" id="{8BF0972A-6465-49D9-96B1-C43CCB6B5497}"/>
              </a:ext>
            </a:extLst>
          </p:cNvPr>
          <p:cNvPicPr>
            <a:picLocks noChangeAspect="1"/>
          </p:cNvPicPr>
          <p:nvPr/>
        </p:nvPicPr>
        <p:blipFill>
          <a:blip r:embed="rId2"/>
          <a:stretch>
            <a:fillRect/>
          </a:stretch>
        </p:blipFill>
        <p:spPr>
          <a:xfrm>
            <a:off x="1038553" y="2176556"/>
            <a:ext cx="4205580" cy="3066004"/>
          </a:xfrm>
          <a:prstGeom prst="rect">
            <a:avLst/>
          </a:prstGeom>
        </p:spPr>
      </p:pic>
      <p:pic>
        <p:nvPicPr>
          <p:cNvPr id="8" name="Picture 7">
            <a:extLst>
              <a:ext uri="{FF2B5EF4-FFF2-40B4-BE49-F238E27FC236}">
                <a16:creationId xmlns:a16="http://schemas.microsoft.com/office/drawing/2014/main" id="{45A167D6-F5F5-4E1D-B751-F3212DBEE298}"/>
              </a:ext>
            </a:extLst>
          </p:cNvPr>
          <p:cNvPicPr>
            <a:picLocks noChangeAspect="1"/>
          </p:cNvPicPr>
          <p:nvPr/>
        </p:nvPicPr>
        <p:blipFill>
          <a:blip r:embed="rId3"/>
          <a:stretch>
            <a:fillRect/>
          </a:stretch>
        </p:blipFill>
        <p:spPr>
          <a:xfrm>
            <a:off x="5710874" y="2176556"/>
            <a:ext cx="5616546" cy="2858159"/>
          </a:xfrm>
          <a:prstGeom prst="rect">
            <a:avLst/>
          </a:prstGeom>
        </p:spPr>
      </p:pic>
    </p:spTree>
    <p:extLst>
      <p:ext uri="{BB962C8B-B14F-4D97-AF65-F5344CB8AC3E}">
        <p14:creationId xmlns:p14="http://schemas.microsoft.com/office/powerpoint/2010/main" val="2916115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AC24A-CAEB-440B-93DE-8A7828C9B458}"/>
              </a:ext>
            </a:extLst>
          </p:cNvPr>
          <p:cNvSpPr>
            <a:spLocks noGrp="1"/>
          </p:cNvSpPr>
          <p:nvPr>
            <p:ph type="title"/>
          </p:nvPr>
        </p:nvSpPr>
        <p:spPr/>
        <p:txBody>
          <a:bodyPr/>
          <a:lstStyle/>
          <a:p>
            <a:r>
              <a:rPr lang="en-US" dirty="0"/>
              <a:t>IPv4 Address Schema </a:t>
            </a:r>
          </a:p>
        </p:txBody>
      </p:sp>
      <p:sp>
        <p:nvSpPr>
          <p:cNvPr id="3" name="Content Placeholder 2">
            <a:extLst>
              <a:ext uri="{FF2B5EF4-FFF2-40B4-BE49-F238E27FC236}">
                <a16:creationId xmlns:a16="http://schemas.microsoft.com/office/drawing/2014/main" id="{D31C3025-46F0-4FCA-80D9-F0545E1F9EEE}"/>
              </a:ext>
            </a:extLst>
          </p:cNvPr>
          <p:cNvSpPr>
            <a:spLocks noGrp="1"/>
          </p:cNvSpPr>
          <p:nvPr>
            <p:ph idx="1"/>
          </p:nvPr>
        </p:nvSpPr>
        <p:spPr/>
        <p:txBody>
          <a:bodyPr/>
          <a:lstStyle/>
          <a:p>
            <a:r>
              <a:rPr lang="en-US" dirty="0"/>
              <a:t>Internet Protocol version 4 (IPv4) is the fourth version of the Internet Protocol (IP).</a:t>
            </a:r>
          </a:p>
          <a:p>
            <a:pPr lvl="1"/>
            <a:r>
              <a:rPr lang="en-US" dirty="0"/>
              <a:t>IPv4 uses 32-bit addresses which limits the address space to 4294967296 (232) addresses. </a:t>
            </a:r>
          </a:p>
          <a:p>
            <a:r>
              <a:rPr lang="en-US" dirty="0"/>
              <a:t> IPv4 was the first version deployed for production on SATNET in 1982 and on the ARPANET in January 1983. </a:t>
            </a:r>
          </a:p>
          <a:p>
            <a:pPr lvl="1"/>
            <a:r>
              <a:rPr lang="en-US" dirty="0"/>
              <a:t>It is still used to route most Internet traffic today – Over 60%</a:t>
            </a:r>
          </a:p>
          <a:p>
            <a:r>
              <a:rPr lang="en-US" dirty="0"/>
              <a:t>IPv4 is a connectionless protocol, and operates on a </a:t>
            </a:r>
            <a:r>
              <a:rPr lang="en-US" dirty="0">
                <a:solidFill>
                  <a:srgbClr val="0070C0"/>
                </a:solidFill>
              </a:rPr>
              <a:t>best-effort</a:t>
            </a:r>
            <a:r>
              <a:rPr lang="en-US" dirty="0"/>
              <a:t> delivery model, in that it does not guarantee delivery, nor does it assure proper sequencing or avoidance of duplicate delivery. </a:t>
            </a:r>
          </a:p>
        </p:txBody>
      </p:sp>
      <p:sp>
        <p:nvSpPr>
          <p:cNvPr id="4" name="Slide Number Placeholder 3">
            <a:extLst>
              <a:ext uri="{FF2B5EF4-FFF2-40B4-BE49-F238E27FC236}">
                <a16:creationId xmlns:a16="http://schemas.microsoft.com/office/drawing/2014/main" id="{5E1D4955-F625-4A35-9BAC-5C4BBB023145}"/>
              </a:ext>
            </a:extLst>
          </p:cNvPr>
          <p:cNvSpPr>
            <a:spLocks noGrp="1"/>
          </p:cNvSpPr>
          <p:nvPr>
            <p:ph type="sldNum" sz="quarter" idx="12"/>
          </p:nvPr>
        </p:nvSpPr>
        <p:spPr/>
        <p:txBody>
          <a:bodyPr/>
          <a:lstStyle/>
          <a:p>
            <a:fld id="{B74EB0F0-7D7E-412A-B235-20FE2876EE16}" type="slidenum">
              <a:rPr lang="en-US" smtClean="0"/>
              <a:t>34</a:t>
            </a:fld>
            <a:endParaRPr lang="en-US"/>
          </a:p>
        </p:txBody>
      </p:sp>
    </p:spTree>
    <p:extLst>
      <p:ext uri="{BB962C8B-B14F-4D97-AF65-F5344CB8AC3E}">
        <p14:creationId xmlns:p14="http://schemas.microsoft.com/office/powerpoint/2010/main" val="3705876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D2E81F-F2E4-47F2-B26F-276AB7BF8E4E}"/>
              </a:ext>
            </a:extLst>
          </p:cNvPr>
          <p:cNvSpPr>
            <a:spLocks noGrp="1"/>
          </p:cNvSpPr>
          <p:nvPr>
            <p:ph sz="half" idx="1"/>
          </p:nvPr>
        </p:nvSpPr>
        <p:spPr>
          <a:xfrm>
            <a:off x="838200" y="1825625"/>
            <a:ext cx="5181600" cy="4351338"/>
          </a:xfrm>
        </p:spPr>
        <p:txBody>
          <a:bodyPr>
            <a:normAutofit/>
          </a:bodyPr>
          <a:lstStyle/>
          <a:p>
            <a:r>
              <a:rPr lang="en-US" dirty="0"/>
              <a:t>A binary number with 32 bits</a:t>
            </a:r>
          </a:p>
          <a:p>
            <a:r>
              <a:rPr lang="en-US" dirty="0"/>
              <a:t>Typically written in decimal digits, formatted as four 8-bit fields that are separated by periods(.)</a:t>
            </a:r>
          </a:p>
          <a:p>
            <a:r>
              <a:rPr lang="en-US" dirty="0"/>
              <a:t>Each of the four numbers can range from 0 to 255.</a:t>
            </a:r>
          </a:p>
          <a:p>
            <a:endParaRPr lang="en-US" dirty="0"/>
          </a:p>
          <a:p>
            <a:endParaRPr lang="en-US" dirty="0"/>
          </a:p>
          <a:p>
            <a:endParaRPr lang="en-US" dirty="0"/>
          </a:p>
        </p:txBody>
      </p:sp>
      <p:pic>
        <p:nvPicPr>
          <p:cNvPr id="6" name="Picture 5" descr="Shape&#10;&#10;Description automatically generated with medium confidence">
            <a:extLst>
              <a:ext uri="{FF2B5EF4-FFF2-40B4-BE49-F238E27FC236}">
                <a16:creationId xmlns:a16="http://schemas.microsoft.com/office/drawing/2014/main" id="{01264068-8D95-4598-A24A-46CBE6620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446814"/>
            <a:ext cx="5181600" cy="3108959"/>
          </a:xfrm>
          <a:prstGeom prst="rect">
            <a:avLst/>
          </a:prstGeom>
          <a:noFill/>
        </p:spPr>
      </p:pic>
      <p:sp>
        <p:nvSpPr>
          <p:cNvPr id="4" name="Slide Number Placeholder 3">
            <a:extLst>
              <a:ext uri="{FF2B5EF4-FFF2-40B4-BE49-F238E27FC236}">
                <a16:creationId xmlns:a16="http://schemas.microsoft.com/office/drawing/2014/main" id="{B2D28E4A-FCC6-4EBB-AB03-FF7CA6EE29E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74EB0F0-7D7E-412A-B235-20FE2876EE16}" type="slidenum">
              <a:rPr lang="en-US" smtClean="0"/>
              <a:pPr>
                <a:spcAft>
                  <a:spcPts val="600"/>
                </a:spcAft>
              </a:pPr>
              <a:t>35</a:t>
            </a:fld>
            <a:endParaRPr lang="en-US"/>
          </a:p>
        </p:txBody>
      </p:sp>
      <p:sp>
        <p:nvSpPr>
          <p:cNvPr id="2" name="Title 1">
            <a:extLst>
              <a:ext uri="{FF2B5EF4-FFF2-40B4-BE49-F238E27FC236}">
                <a16:creationId xmlns:a16="http://schemas.microsoft.com/office/drawing/2014/main" id="{002A91A7-9DF9-4847-BB62-36EF53EBDD72}"/>
              </a:ext>
            </a:extLst>
          </p:cNvPr>
          <p:cNvSpPr>
            <a:spLocks noGrp="1"/>
          </p:cNvSpPr>
          <p:nvPr>
            <p:ph type="title"/>
          </p:nvPr>
        </p:nvSpPr>
        <p:spPr>
          <a:xfrm>
            <a:off x="811820" y="518746"/>
            <a:ext cx="10515600" cy="1040058"/>
          </a:xfrm>
        </p:spPr>
        <p:txBody>
          <a:bodyPr anchor="ctr">
            <a:normAutofit/>
          </a:bodyPr>
          <a:lstStyle/>
          <a:p>
            <a:r>
              <a:rPr lang="en-US" dirty="0"/>
              <a:t>IPv4 Addressing</a:t>
            </a:r>
          </a:p>
        </p:txBody>
      </p:sp>
    </p:spTree>
    <p:extLst>
      <p:ext uri="{BB962C8B-B14F-4D97-AF65-F5344CB8AC3E}">
        <p14:creationId xmlns:p14="http://schemas.microsoft.com/office/powerpoint/2010/main" val="3758582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6C32F4E-F636-4E6C-9220-C11A5C35A2E3}"/>
              </a:ext>
            </a:extLst>
          </p:cNvPr>
          <p:cNvSpPr>
            <a:spLocks noGrp="1"/>
          </p:cNvSpPr>
          <p:nvPr>
            <p:ph type="title"/>
          </p:nvPr>
        </p:nvSpPr>
        <p:spPr/>
        <p:txBody>
          <a:bodyPr/>
          <a:lstStyle/>
          <a:p>
            <a:r>
              <a:rPr lang="en-US" dirty="0"/>
              <a:t>IPv4 Address Classes</a:t>
            </a:r>
          </a:p>
        </p:txBody>
      </p:sp>
      <p:sp>
        <p:nvSpPr>
          <p:cNvPr id="7" name="Content Placeholder 6">
            <a:extLst>
              <a:ext uri="{FF2B5EF4-FFF2-40B4-BE49-F238E27FC236}">
                <a16:creationId xmlns:a16="http://schemas.microsoft.com/office/drawing/2014/main" id="{E25C29AB-FA30-4C24-8BE4-0912CA404F93}"/>
              </a:ext>
            </a:extLst>
          </p:cNvPr>
          <p:cNvSpPr>
            <a:spLocks noGrp="1"/>
          </p:cNvSpPr>
          <p:nvPr>
            <p:ph idx="1"/>
          </p:nvPr>
        </p:nvSpPr>
        <p:spPr/>
        <p:txBody>
          <a:bodyPr/>
          <a:lstStyle/>
          <a:p>
            <a:r>
              <a:rPr lang="en-US" dirty="0"/>
              <a:t>Used in earlier network address assigning processes.</a:t>
            </a:r>
          </a:p>
          <a:p>
            <a:r>
              <a:rPr lang="en-US" dirty="0"/>
              <a:t>Address classes are defined according to “First Octet Rule”</a:t>
            </a:r>
          </a:p>
          <a:p>
            <a:endParaRPr lang="en-US" dirty="0"/>
          </a:p>
        </p:txBody>
      </p:sp>
      <p:sp>
        <p:nvSpPr>
          <p:cNvPr id="4" name="Slide Number Placeholder 3">
            <a:extLst>
              <a:ext uri="{FF2B5EF4-FFF2-40B4-BE49-F238E27FC236}">
                <a16:creationId xmlns:a16="http://schemas.microsoft.com/office/drawing/2014/main" id="{004E9BAF-26C4-4117-8B28-60DCF7192283}"/>
              </a:ext>
            </a:extLst>
          </p:cNvPr>
          <p:cNvSpPr>
            <a:spLocks noGrp="1"/>
          </p:cNvSpPr>
          <p:nvPr>
            <p:ph type="sldNum" sz="quarter" idx="12"/>
          </p:nvPr>
        </p:nvSpPr>
        <p:spPr/>
        <p:txBody>
          <a:bodyPr/>
          <a:lstStyle/>
          <a:p>
            <a:fld id="{B74EB0F0-7D7E-412A-B235-20FE2876EE16}" type="slidenum">
              <a:rPr lang="en-US" smtClean="0"/>
              <a:t>36</a:t>
            </a:fld>
            <a:endParaRPr lang="en-US"/>
          </a:p>
        </p:txBody>
      </p:sp>
      <p:graphicFrame>
        <p:nvGraphicFramePr>
          <p:cNvPr id="8" name="object 4">
            <a:extLst>
              <a:ext uri="{FF2B5EF4-FFF2-40B4-BE49-F238E27FC236}">
                <a16:creationId xmlns:a16="http://schemas.microsoft.com/office/drawing/2014/main" id="{0616616D-42D8-4052-86E9-E334A8017275}"/>
              </a:ext>
            </a:extLst>
          </p:cNvPr>
          <p:cNvGraphicFramePr>
            <a:graphicFrameLocks noGrp="1"/>
          </p:cNvGraphicFramePr>
          <p:nvPr>
            <p:extLst>
              <p:ext uri="{D42A27DB-BD31-4B8C-83A1-F6EECF244321}">
                <p14:modId xmlns:p14="http://schemas.microsoft.com/office/powerpoint/2010/main" val="2738444113"/>
              </p:ext>
            </p:extLst>
          </p:nvPr>
        </p:nvGraphicFramePr>
        <p:xfrm>
          <a:off x="978211" y="2859454"/>
          <a:ext cx="9173494" cy="3352800"/>
        </p:xfrm>
        <a:graphic>
          <a:graphicData uri="http://schemas.openxmlformats.org/drawingml/2006/table">
            <a:tbl>
              <a:tblPr firstRow="1" bandRow="1">
                <a:tableStyleId>{2D5ABB26-0587-4C30-8999-92F81FD0307C}</a:tableStyleId>
              </a:tblPr>
              <a:tblGrid>
                <a:gridCol w="2809899">
                  <a:extLst>
                    <a:ext uri="{9D8B030D-6E8A-4147-A177-3AD203B41FA5}">
                      <a16:colId xmlns:a16="http://schemas.microsoft.com/office/drawing/2014/main" val="20000"/>
                    </a:ext>
                  </a:extLst>
                </a:gridCol>
                <a:gridCol w="2975186">
                  <a:extLst>
                    <a:ext uri="{9D8B030D-6E8A-4147-A177-3AD203B41FA5}">
                      <a16:colId xmlns:a16="http://schemas.microsoft.com/office/drawing/2014/main" val="20001"/>
                    </a:ext>
                  </a:extLst>
                </a:gridCol>
                <a:gridCol w="3388409">
                  <a:extLst>
                    <a:ext uri="{9D8B030D-6E8A-4147-A177-3AD203B41FA5}">
                      <a16:colId xmlns:a16="http://schemas.microsoft.com/office/drawing/2014/main" val="20002"/>
                    </a:ext>
                  </a:extLst>
                </a:gridCol>
              </a:tblGrid>
              <a:tr h="520700">
                <a:tc>
                  <a:txBody>
                    <a:bodyPr/>
                    <a:lstStyle/>
                    <a:p>
                      <a:pPr marL="85090">
                        <a:lnSpc>
                          <a:spcPct val="100000"/>
                        </a:lnSpc>
                        <a:spcBef>
                          <a:spcPts val="265"/>
                        </a:spcBef>
                      </a:pPr>
                      <a:r>
                        <a:rPr sz="2000" b="1" spc="-5" dirty="0">
                          <a:latin typeface="Arial"/>
                          <a:cs typeface="Arial"/>
                        </a:rPr>
                        <a:t>Rule</a:t>
                      </a:r>
                      <a:endParaRPr sz="2000" dirty="0">
                        <a:latin typeface="Arial"/>
                        <a:cs typeface="Arial"/>
                      </a:endParaRPr>
                    </a:p>
                  </a:txBody>
                  <a:tcPr marL="0" marR="0" marT="0" marB="0">
                    <a:lnL w="12700">
                      <a:solidFill>
                        <a:srgbClr val="0083B7"/>
                      </a:solidFill>
                      <a:prstDash val="solid"/>
                    </a:lnL>
                    <a:lnR w="12700">
                      <a:solidFill>
                        <a:srgbClr val="0083B7"/>
                      </a:solidFill>
                      <a:prstDash val="solid"/>
                    </a:lnR>
                    <a:lnT w="12700">
                      <a:solidFill>
                        <a:srgbClr val="0083B7"/>
                      </a:solidFill>
                      <a:prstDash val="solid"/>
                    </a:lnT>
                    <a:lnB w="25400">
                      <a:solidFill>
                        <a:srgbClr val="0083B7"/>
                      </a:solidFill>
                      <a:prstDash val="solid"/>
                    </a:lnB>
                  </a:tcPr>
                </a:tc>
                <a:tc>
                  <a:txBody>
                    <a:bodyPr/>
                    <a:lstStyle/>
                    <a:p>
                      <a:pPr marL="85725">
                        <a:lnSpc>
                          <a:spcPct val="100000"/>
                        </a:lnSpc>
                        <a:spcBef>
                          <a:spcPts val="265"/>
                        </a:spcBef>
                      </a:pPr>
                      <a:r>
                        <a:rPr sz="2000" b="1" dirty="0">
                          <a:latin typeface="Arial"/>
                          <a:cs typeface="Arial"/>
                        </a:rPr>
                        <a:t>Minimum and</a:t>
                      </a:r>
                      <a:r>
                        <a:rPr sz="2000" b="1" spc="-90" dirty="0">
                          <a:latin typeface="Arial"/>
                          <a:cs typeface="Arial"/>
                        </a:rPr>
                        <a:t> </a:t>
                      </a:r>
                      <a:r>
                        <a:rPr sz="2000" b="1" spc="-5" dirty="0">
                          <a:latin typeface="Arial"/>
                          <a:cs typeface="Arial"/>
                        </a:rPr>
                        <a:t>Maximum</a:t>
                      </a:r>
                      <a:endParaRPr sz="2000">
                        <a:latin typeface="Arial"/>
                        <a:cs typeface="Arial"/>
                      </a:endParaRPr>
                    </a:p>
                  </a:txBody>
                  <a:tcPr marL="0" marR="0" marT="0" marB="0">
                    <a:lnL w="12700">
                      <a:solidFill>
                        <a:srgbClr val="0083B7"/>
                      </a:solidFill>
                      <a:prstDash val="solid"/>
                    </a:lnL>
                    <a:lnR w="12700">
                      <a:solidFill>
                        <a:srgbClr val="0083B7"/>
                      </a:solidFill>
                      <a:prstDash val="solid"/>
                    </a:lnR>
                    <a:lnT w="12700">
                      <a:solidFill>
                        <a:srgbClr val="0083B7"/>
                      </a:solidFill>
                      <a:prstDash val="solid"/>
                    </a:lnT>
                    <a:lnB w="25400">
                      <a:solidFill>
                        <a:srgbClr val="0083B7"/>
                      </a:solidFill>
                      <a:prstDash val="solid"/>
                    </a:lnB>
                  </a:tcPr>
                </a:tc>
                <a:tc>
                  <a:txBody>
                    <a:bodyPr/>
                    <a:lstStyle/>
                    <a:p>
                      <a:pPr marL="85725">
                        <a:lnSpc>
                          <a:spcPct val="100000"/>
                        </a:lnSpc>
                        <a:spcBef>
                          <a:spcPts val="265"/>
                        </a:spcBef>
                      </a:pPr>
                      <a:r>
                        <a:rPr sz="2000" b="1" spc="-5" dirty="0">
                          <a:latin typeface="Arial"/>
                          <a:cs typeface="Arial"/>
                        </a:rPr>
                        <a:t>Decimal</a:t>
                      </a:r>
                      <a:r>
                        <a:rPr sz="2000" b="1" spc="-55" dirty="0">
                          <a:latin typeface="Arial"/>
                          <a:cs typeface="Arial"/>
                        </a:rPr>
                        <a:t> </a:t>
                      </a:r>
                      <a:r>
                        <a:rPr sz="2000" b="1" spc="-5" dirty="0">
                          <a:latin typeface="Arial"/>
                          <a:cs typeface="Arial"/>
                        </a:rPr>
                        <a:t>Range</a:t>
                      </a:r>
                      <a:endParaRPr sz="2000">
                        <a:latin typeface="Arial"/>
                        <a:cs typeface="Arial"/>
                      </a:endParaRPr>
                    </a:p>
                  </a:txBody>
                  <a:tcPr marL="0" marR="0" marT="0" marB="0">
                    <a:lnL w="12700">
                      <a:solidFill>
                        <a:srgbClr val="0083B7"/>
                      </a:solidFill>
                      <a:prstDash val="solid"/>
                    </a:lnL>
                    <a:lnR w="12700" cap="flat" cmpd="sng" algn="ctr">
                      <a:solidFill>
                        <a:srgbClr val="0083B7"/>
                      </a:solidFill>
                      <a:prstDash val="solid"/>
                      <a:round/>
                      <a:headEnd type="none" w="med" len="med"/>
                      <a:tailEnd type="none" w="med" len="med"/>
                    </a:lnR>
                    <a:lnT w="12700">
                      <a:solidFill>
                        <a:srgbClr val="0083B7"/>
                      </a:solidFill>
                      <a:prstDash val="solid"/>
                    </a:lnT>
                    <a:lnB w="25400">
                      <a:solidFill>
                        <a:srgbClr val="0083B7"/>
                      </a:solidFill>
                      <a:prstDash val="solid"/>
                    </a:lnB>
                  </a:tcPr>
                </a:tc>
                <a:extLst>
                  <a:ext uri="{0D108BD9-81ED-4DB2-BD59-A6C34878D82A}">
                    <a16:rowId xmlns:a16="http://schemas.microsoft.com/office/drawing/2014/main" val="10000"/>
                  </a:ext>
                </a:extLst>
              </a:tr>
              <a:tr h="946150">
                <a:tc>
                  <a:txBody>
                    <a:bodyPr/>
                    <a:lstStyle/>
                    <a:p>
                      <a:pPr marL="91440">
                        <a:lnSpc>
                          <a:spcPct val="100000"/>
                        </a:lnSpc>
                        <a:spcBef>
                          <a:spcPts val="415"/>
                        </a:spcBef>
                      </a:pPr>
                      <a:r>
                        <a:rPr lang="en-US" sz="2000" spc="-5" dirty="0">
                          <a:latin typeface="Arial"/>
                          <a:cs typeface="Arial"/>
                        </a:rPr>
                        <a:t>Class </a:t>
                      </a:r>
                      <a:r>
                        <a:rPr lang="en-US" sz="2000" dirty="0">
                          <a:latin typeface="Arial"/>
                          <a:cs typeface="Arial"/>
                        </a:rPr>
                        <a:t>A: First </a:t>
                      </a:r>
                      <a:r>
                        <a:rPr lang="en-US" sz="2000" spc="-5" dirty="0">
                          <a:latin typeface="Arial"/>
                          <a:cs typeface="Arial"/>
                        </a:rPr>
                        <a:t>bit </a:t>
                      </a:r>
                      <a:r>
                        <a:rPr lang="en-US" sz="2000" dirty="0">
                          <a:latin typeface="Arial"/>
                          <a:cs typeface="Arial"/>
                        </a:rPr>
                        <a:t>is </a:t>
                      </a:r>
                      <a:r>
                        <a:rPr lang="en-US" sz="2000" spc="-15" dirty="0">
                          <a:latin typeface="Arial"/>
                          <a:cs typeface="Arial"/>
                        </a:rPr>
                        <a:t>always</a:t>
                      </a:r>
                      <a:r>
                        <a:rPr lang="en-US" sz="2000" spc="-100" dirty="0">
                          <a:latin typeface="Arial"/>
                          <a:cs typeface="Arial"/>
                        </a:rPr>
                        <a:t> </a:t>
                      </a:r>
                      <a:r>
                        <a:rPr lang="en-US" sz="2000" dirty="0">
                          <a:latin typeface="Arial"/>
                          <a:cs typeface="Arial"/>
                        </a:rPr>
                        <a:t>0</a:t>
                      </a:r>
                      <a:endParaRPr sz="2000" dirty="0">
                        <a:latin typeface="Arial"/>
                        <a:cs typeface="Arial"/>
                      </a:endParaRPr>
                    </a:p>
                  </a:txBody>
                  <a:tcPr marL="0" marR="0" marT="0" marB="0">
                    <a:lnT w="25400" cap="flat" cmpd="sng" algn="ctr">
                      <a:solidFill>
                        <a:srgbClr val="0083B7"/>
                      </a:solidFill>
                      <a:prstDash val="solid"/>
                      <a:round/>
                      <a:headEnd type="none" w="med" len="med"/>
                      <a:tailEnd type="none" w="med" len="med"/>
                    </a:lnT>
                    <a:solidFill>
                      <a:srgbClr val="0083B7"/>
                    </a:solidFill>
                  </a:tcPr>
                </a:tc>
                <a:tc>
                  <a:txBody>
                    <a:bodyPr/>
                    <a:lstStyle/>
                    <a:p>
                      <a:pPr marL="92075">
                        <a:lnSpc>
                          <a:spcPct val="100000"/>
                        </a:lnSpc>
                        <a:spcBef>
                          <a:spcPts val="415"/>
                        </a:spcBef>
                      </a:pPr>
                      <a:r>
                        <a:rPr sz="2000" b="1" spc="-10" dirty="0">
                          <a:latin typeface="Arial"/>
                          <a:cs typeface="Arial"/>
                        </a:rPr>
                        <a:t>0</a:t>
                      </a:r>
                      <a:r>
                        <a:rPr sz="2000" spc="-10" dirty="0">
                          <a:latin typeface="Arial"/>
                          <a:cs typeface="Arial"/>
                        </a:rPr>
                        <a:t>0000000 </a:t>
                      </a:r>
                      <a:r>
                        <a:rPr sz="2000" dirty="0">
                          <a:latin typeface="Arial"/>
                          <a:cs typeface="Arial"/>
                        </a:rPr>
                        <a:t>=</a:t>
                      </a:r>
                      <a:r>
                        <a:rPr sz="2000" spc="-60" dirty="0">
                          <a:latin typeface="Arial"/>
                          <a:cs typeface="Arial"/>
                        </a:rPr>
                        <a:t> </a:t>
                      </a:r>
                      <a:r>
                        <a:rPr sz="2000" dirty="0">
                          <a:latin typeface="Arial"/>
                          <a:cs typeface="Arial"/>
                        </a:rPr>
                        <a:t>0</a:t>
                      </a:r>
                    </a:p>
                    <a:p>
                      <a:pPr marL="92075">
                        <a:lnSpc>
                          <a:spcPct val="100000"/>
                        </a:lnSpc>
                      </a:pPr>
                      <a:r>
                        <a:rPr sz="2000" b="1" spc="-5" dirty="0">
                          <a:latin typeface="Arial"/>
                          <a:cs typeface="Arial"/>
                        </a:rPr>
                        <a:t>0</a:t>
                      </a:r>
                      <a:r>
                        <a:rPr sz="2000" spc="-5" dirty="0">
                          <a:latin typeface="Arial"/>
                          <a:cs typeface="Arial"/>
                        </a:rPr>
                        <a:t>1111111 </a:t>
                      </a:r>
                      <a:r>
                        <a:rPr sz="2000" dirty="0">
                          <a:latin typeface="Arial"/>
                          <a:cs typeface="Arial"/>
                        </a:rPr>
                        <a:t>=</a:t>
                      </a:r>
                      <a:r>
                        <a:rPr sz="2000" spc="-65" dirty="0">
                          <a:latin typeface="Arial"/>
                          <a:cs typeface="Arial"/>
                        </a:rPr>
                        <a:t> </a:t>
                      </a:r>
                      <a:r>
                        <a:rPr sz="2000" spc="-10" dirty="0">
                          <a:latin typeface="Arial"/>
                          <a:cs typeface="Arial"/>
                        </a:rPr>
                        <a:t>127</a:t>
                      </a:r>
                      <a:endParaRPr sz="2000" dirty="0">
                        <a:latin typeface="Arial"/>
                        <a:cs typeface="Arial"/>
                      </a:endParaRPr>
                    </a:p>
                  </a:txBody>
                  <a:tcPr marL="0" marR="0" marT="0" marB="0">
                    <a:lnT w="25400" cap="flat" cmpd="sng" algn="ctr">
                      <a:solidFill>
                        <a:srgbClr val="0083B7"/>
                      </a:solidFill>
                      <a:prstDash val="solid"/>
                      <a:round/>
                      <a:headEnd type="none" w="med" len="med"/>
                      <a:tailEnd type="none" w="med" len="med"/>
                    </a:lnT>
                    <a:solidFill>
                      <a:srgbClr val="0083B7"/>
                    </a:solidFill>
                  </a:tcPr>
                </a:tc>
                <a:tc>
                  <a:txBody>
                    <a:bodyPr/>
                    <a:lstStyle/>
                    <a:p>
                      <a:pPr marL="92075">
                        <a:lnSpc>
                          <a:spcPct val="100000"/>
                        </a:lnSpc>
                        <a:spcBef>
                          <a:spcPts val="415"/>
                        </a:spcBef>
                      </a:pPr>
                      <a:r>
                        <a:rPr sz="2000" dirty="0">
                          <a:latin typeface="Arial"/>
                          <a:cs typeface="Arial"/>
                        </a:rPr>
                        <a:t>1 – </a:t>
                      </a:r>
                      <a:r>
                        <a:rPr sz="2000" spc="-10" dirty="0">
                          <a:latin typeface="Arial"/>
                          <a:cs typeface="Arial"/>
                        </a:rPr>
                        <a:t>126</a:t>
                      </a:r>
                      <a:r>
                        <a:rPr sz="2000" spc="-90" dirty="0">
                          <a:latin typeface="Arial"/>
                          <a:cs typeface="Arial"/>
                        </a:rPr>
                        <a:t> </a:t>
                      </a:r>
                      <a:r>
                        <a:rPr sz="2000" dirty="0">
                          <a:latin typeface="Arial"/>
                          <a:cs typeface="Arial"/>
                        </a:rPr>
                        <a:t>*</a:t>
                      </a:r>
                      <a:endParaRPr lang="en-US" sz="2000" dirty="0">
                        <a:latin typeface="Arial"/>
                        <a:cs typeface="Arial"/>
                      </a:endParaRPr>
                    </a:p>
                    <a:p>
                      <a:pPr marL="92075">
                        <a:lnSpc>
                          <a:spcPct val="100000"/>
                        </a:lnSpc>
                        <a:spcBef>
                          <a:spcPts val="415"/>
                        </a:spcBef>
                      </a:pPr>
                      <a:r>
                        <a:rPr lang="en-US" sz="2000" dirty="0">
                          <a:latin typeface="Arial"/>
                          <a:cs typeface="Arial"/>
                        </a:rPr>
                        <a:t>(1.0.0.0 – 126.255.255.255)</a:t>
                      </a:r>
                      <a:endParaRPr sz="2000" dirty="0">
                        <a:latin typeface="Arial"/>
                        <a:cs typeface="Arial"/>
                      </a:endParaRPr>
                    </a:p>
                  </a:txBody>
                  <a:tcPr marL="0" marR="0" marT="0" marB="0">
                    <a:lnT w="25400" cap="flat" cmpd="sng" algn="ctr">
                      <a:solidFill>
                        <a:srgbClr val="0083B7"/>
                      </a:solidFill>
                      <a:prstDash val="solid"/>
                      <a:round/>
                      <a:headEnd type="none" w="med" len="med"/>
                      <a:tailEnd type="none" w="med" len="med"/>
                    </a:lnT>
                    <a:solidFill>
                      <a:srgbClr val="0083B7"/>
                    </a:solidFill>
                  </a:tcPr>
                </a:tc>
                <a:extLst>
                  <a:ext uri="{0D108BD9-81ED-4DB2-BD59-A6C34878D82A}">
                    <a16:rowId xmlns:a16="http://schemas.microsoft.com/office/drawing/2014/main" val="10001"/>
                  </a:ext>
                </a:extLst>
              </a:tr>
              <a:tr h="933450">
                <a:tc>
                  <a:txBody>
                    <a:bodyPr/>
                    <a:lstStyle/>
                    <a:p>
                      <a:pPr marL="85090" marR="411480">
                        <a:lnSpc>
                          <a:spcPct val="100000"/>
                        </a:lnSpc>
                        <a:spcBef>
                          <a:spcPts val="270"/>
                        </a:spcBef>
                      </a:pPr>
                      <a:r>
                        <a:rPr sz="2000" spc="-5" dirty="0">
                          <a:latin typeface="Arial"/>
                          <a:cs typeface="Arial"/>
                        </a:rPr>
                        <a:t>Class </a:t>
                      </a:r>
                      <a:r>
                        <a:rPr sz="2000" dirty="0">
                          <a:latin typeface="Arial"/>
                          <a:cs typeface="Arial"/>
                        </a:rPr>
                        <a:t>B: First </a:t>
                      </a:r>
                      <a:r>
                        <a:rPr sz="2000" spc="-15" dirty="0">
                          <a:latin typeface="Arial"/>
                          <a:cs typeface="Arial"/>
                        </a:rPr>
                        <a:t>two </a:t>
                      </a:r>
                      <a:r>
                        <a:rPr sz="2000" spc="-5" dirty="0">
                          <a:latin typeface="Arial"/>
                          <a:cs typeface="Arial"/>
                        </a:rPr>
                        <a:t>bits are  </a:t>
                      </a:r>
                      <a:r>
                        <a:rPr sz="2000" spc="-15" dirty="0">
                          <a:latin typeface="Arial"/>
                          <a:cs typeface="Arial"/>
                        </a:rPr>
                        <a:t>always </a:t>
                      </a:r>
                      <a:r>
                        <a:rPr sz="2000" spc="-5" dirty="0">
                          <a:latin typeface="Arial"/>
                          <a:cs typeface="Arial"/>
                        </a:rPr>
                        <a:t>10</a:t>
                      </a:r>
                      <a:endParaRPr sz="2000">
                        <a:latin typeface="Arial"/>
                        <a:cs typeface="Arial"/>
                      </a:endParaRPr>
                    </a:p>
                  </a:txBody>
                  <a:tcPr marL="0" marR="0" marT="0" marB="0">
                    <a:lnL w="12700">
                      <a:solidFill>
                        <a:srgbClr val="0083B7"/>
                      </a:solidFill>
                      <a:prstDash val="solid"/>
                    </a:lnL>
                    <a:lnR w="12700">
                      <a:solidFill>
                        <a:srgbClr val="0083B7"/>
                      </a:solidFill>
                      <a:prstDash val="solid"/>
                    </a:lnR>
                    <a:lnB w="12700">
                      <a:solidFill>
                        <a:srgbClr val="0083B7"/>
                      </a:solidFill>
                      <a:prstDash val="solid"/>
                    </a:lnB>
                  </a:tcPr>
                </a:tc>
                <a:tc>
                  <a:txBody>
                    <a:bodyPr/>
                    <a:lstStyle/>
                    <a:p>
                      <a:pPr marL="85725">
                        <a:lnSpc>
                          <a:spcPct val="100000"/>
                        </a:lnSpc>
                        <a:spcBef>
                          <a:spcPts val="270"/>
                        </a:spcBef>
                      </a:pPr>
                      <a:r>
                        <a:rPr sz="2000" b="1" spc="-5" dirty="0">
                          <a:latin typeface="Arial"/>
                          <a:cs typeface="Arial"/>
                        </a:rPr>
                        <a:t>10</a:t>
                      </a:r>
                      <a:r>
                        <a:rPr sz="2000" spc="-5" dirty="0">
                          <a:latin typeface="Arial"/>
                          <a:cs typeface="Arial"/>
                        </a:rPr>
                        <a:t>000000 </a:t>
                      </a:r>
                      <a:r>
                        <a:rPr sz="2000" dirty="0">
                          <a:latin typeface="Arial"/>
                          <a:cs typeface="Arial"/>
                        </a:rPr>
                        <a:t>=</a:t>
                      </a:r>
                      <a:r>
                        <a:rPr sz="2000" spc="-70" dirty="0">
                          <a:latin typeface="Arial"/>
                          <a:cs typeface="Arial"/>
                        </a:rPr>
                        <a:t> </a:t>
                      </a:r>
                      <a:r>
                        <a:rPr sz="2000" spc="-5" dirty="0">
                          <a:latin typeface="Arial"/>
                          <a:cs typeface="Arial"/>
                        </a:rPr>
                        <a:t>128</a:t>
                      </a:r>
                      <a:endParaRPr sz="2000" dirty="0">
                        <a:latin typeface="Arial"/>
                        <a:cs typeface="Arial"/>
                      </a:endParaRPr>
                    </a:p>
                    <a:p>
                      <a:pPr marL="85725">
                        <a:lnSpc>
                          <a:spcPct val="100000"/>
                        </a:lnSpc>
                      </a:pPr>
                      <a:r>
                        <a:rPr sz="2000" b="1" spc="-5" dirty="0">
                          <a:latin typeface="Arial"/>
                          <a:cs typeface="Arial"/>
                        </a:rPr>
                        <a:t>10</a:t>
                      </a:r>
                      <a:r>
                        <a:rPr sz="2000" spc="-5" dirty="0">
                          <a:latin typeface="Arial"/>
                          <a:cs typeface="Arial"/>
                        </a:rPr>
                        <a:t>111111 </a:t>
                      </a:r>
                      <a:r>
                        <a:rPr sz="2000" dirty="0">
                          <a:latin typeface="Arial"/>
                          <a:cs typeface="Arial"/>
                        </a:rPr>
                        <a:t>=</a:t>
                      </a:r>
                      <a:r>
                        <a:rPr sz="2000" spc="-70" dirty="0">
                          <a:latin typeface="Arial"/>
                          <a:cs typeface="Arial"/>
                        </a:rPr>
                        <a:t> </a:t>
                      </a:r>
                      <a:r>
                        <a:rPr sz="2000" spc="-5" dirty="0">
                          <a:latin typeface="Arial"/>
                          <a:cs typeface="Arial"/>
                        </a:rPr>
                        <a:t>191</a:t>
                      </a:r>
                      <a:endParaRPr sz="2000" dirty="0">
                        <a:latin typeface="Arial"/>
                        <a:cs typeface="Arial"/>
                      </a:endParaRPr>
                    </a:p>
                  </a:txBody>
                  <a:tcPr marL="0" marR="0" marT="0" marB="0">
                    <a:lnL w="12700">
                      <a:solidFill>
                        <a:srgbClr val="0083B7"/>
                      </a:solidFill>
                      <a:prstDash val="solid"/>
                    </a:lnL>
                    <a:lnR w="12700">
                      <a:solidFill>
                        <a:srgbClr val="0083B7"/>
                      </a:solidFill>
                      <a:prstDash val="solid"/>
                    </a:lnR>
                    <a:lnB w="12700">
                      <a:solidFill>
                        <a:srgbClr val="0083B7"/>
                      </a:solidFill>
                      <a:prstDash val="solid"/>
                    </a:lnB>
                  </a:tcPr>
                </a:tc>
                <a:tc>
                  <a:txBody>
                    <a:bodyPr/>
                    <a:lstStyle/>
                    <a:p>
                      <a:pPr marL="85725">
                        <a:lnSpc>
                          <a:spcPct val="100000"/>
                        </a:lnSpc>
                        <a:spcBef>
                          <a:spcPts val="270"/>
                        </a:spcBef>
                      </a:pPr>
                      <a:r>
                        <a:rPr sz="2000" spc="-5" dirty="0">
                          <a:latin typeface="Arial"/>
                          <a:cs typeface="Arial"/>
                        </a:rPr>
                        <a:t>128 –</a:t>
                      </a:r>
                      <a:r>
                        <a:rPr sz="2000" spc="-65" dirty="0">
                          <a:latin typeface="Arial"/>
                          <a:cs typeface="Arial"/>
                        </a:rPr>
                        <a:t> </a:t>
                      </a:r>
                      <a:r>
                        <a:rPr sz="2000" spc="-10" dirty="0">
                          <a:latin typeface="Arial"/>
                          <a:cs typeface="Arial"/>
                        </a:rPr>
                        <a:t>191</a:t>
                      </a:r>
                      <a:endParaRPr lang="en-US" sz="2000" spc="-10" dirty="0">
                        <a:latin typeface="Arial"/>
                        <a:cs typeface="Arial"/>
                      </a:endParaRPr>
                    </a:p>
                    <a:p>
                      <a:pPr marL="85725">
                        <a:lnSpc>
                          <a:spcPct val="100000"/>
                        </a:lnSpc>
                        <a:spcBef>
                          <a:spcPts val="270"/>
                        </a:spcBef>
                      </a:pPr>
                      <a:r>
                        <a:rPr lang="en-US" sz="2000" spc="-10" dirty="0">
                          <a:latin typeface="Arial"/>
                          <a:cs typeface="Arial"/>
                        </a:rPr>
                        <a:t>(128.0.0.0 -191.255.255.255)</a:t>
                      </a:r>
                      <a:endParaRPr sz="2000" dirty="0">
                        <a:latin typeface="Arial"/>
                        <a:cs typeface="Arial"/>
                      </a:endParaRPr>
                    </a:p>
                  </a:txBody>
                  <a:tcPr marL="0" marR="0" marT="0" marB="0">
                    <a:lnL w="12700">
                      <a:solidFill>
                        <a:srgbClr val="0083B7"/>
                      </a:solidFill>
                      <a:prstDash val="solid"/>
                    </a:lnL>
                    <a:lnR w="12700" cap="flat" cmpd="sng" algn="ctr">
                      <a:solidFill>
                        <a:srgbClr val="0083B7"/>
                      </a:solidFill>
                      <a:prstDash val="solid"/>
                      <a:round/>
                      <a:headEnd type="none" w="med" len="med"/>
                      <a:tailEnd type="none" w="med" len="med"/>
                    </a:lnR>
                    <a:lnB w="12700">
                      <a:solidFill>
                        <a:srgbClr val="0083B7"/>
                      </a:solidFill>
                      <a:prstDash val="solid"/>
                    </a:lnB>
                  </a:tcPr>
                </a:tc>
                <a:extLst>
                  <a:ext uri="{0D108BD9-81ED-4DB2-BD59-A6C34878D82A}">
                    <a16:rowId xmlns:a16="http://schemas.microsoft.com/office/drawing/2014/main" val="10002"/>
                  </a:ext>
                </a:extLst>
              </a:tr>
              <a:tr h="933450">
                <a:tc>
                  <a:txBody>
                    <a:bodyPr/>
                    <a:lstStyle/>
                    <a:p>
                      <a:pPr marL="91440" marR="239395">
                        <a:lnSpc>
                          <a:spcPct val="100000"/>
                        </a:lnSpc>
                        <a:spcBef>
                          <a:spcPts val="320"/>
                        </a:spcBef>
                      </a:pPr>
                      <a:r>
                        <a:rPr sz="2000" spc="-5" dirty="0">
                          <a:latin typeface="Arial"/>
                          <a:cs typeface="Arial"/>
                        </a:rPr>
                        <a:t>Class </a:t>
                      </a:r>
                      <a:r>
                        <a:rPr sz="2000" dirty="0">
                          <a:latin typeface="Arial"/>
                          <a:cs typeface="Arial"/>
                        </a:rPr>
                        <a:t>C: First </a:t>
                      </a:r>
                      <a:r>
                        <a:rPr sz="2000" spc="-5" dirty="0">
                          <a:latin typeface="Arial"/>
                          <a:cs typeface="Arial"/>
                        </a:rPr>
                        <a:t>three bits</a:t>
                      </a:r>
                      <a:r>
                        <a:rPr sz="2000" spc="-40" dirty="0">
                          <a:latin typeface="Arial"/>
                          <a:cs typeface="Arial"/>
                        </a:rPr>
                        <a:t> </a:t>
                      </a:r>
                      <a:r>
                        <a:rPr sz="2000" spc="-5" dirty="0">
                          <a:latin typeface="Arial"/>
                          <a:cs typeface="Arial"/>
                        </a:rPr>
                        <a:t>are  </a:t>
                      </a:r>
                      <a:r>
                        <a:rPr sz="2000" spc="-15" dirty="0">
                          <a:latin typeface="Arial"/>
                          <a:cs typeface="Arial"/>
                        </a:rPr>
                        <a:t>always </a:t>
                      </a:r>
                      <a:r>
                        <a:rPr sz="2000" spc="-50" dirty="0">
                          <a:latin typeface="Arial"/>
                          <a:cs typeface="Arial"/>
                        </a:rPr>
                        <a:t>110</a:t>
                      </a:r>
                      <a:endParaRPr sz="2000" dirty="0">
                        <a:latin typeface="Arial"/>
                        <a:cs typeface="Arial"/>
                      </a:endParaRPr>
                    </a:p>
                  </a:txBody>
                  <a:tcPr marL="0" marR="0" marT="0" marB="0">
                    <a:lnT w="12700" cap="flat" cmpd="sng" algn="ctr">
                      <a:solidFill>
                        <a:srgbClr val="0083B7"/>
                      </a:solidFill>
                      <a:prstDash val="solid"/>
                      <a:round/>
                      <a:headEnd type="none" w="med" len="med"/>
                      <a:tailEnd type="none" w="med" len="med"/>
                    </a:lnT>
                    <a:solidFill>
                      <a:srgbClr val="0083B7"/>
                    </a:solidFill>
                  </a:tcPr>
                </a:tc>
                <a:tc>
                  <a:txBody>
                    <a:bodyPr/>
                    <a:lstStyle/>
                    <a:p>
                      <a:pPr marL="92075">
                        <a:lnSpc>
                          <a:spcPct val="100000"/>
                        </a:lnSpc>
                        <a:spcBef>
                          <a:spcPts val="320"/>
                        </a:spcBef>
                      </a:pPr>
                      <a:r>
                        <a:rPr sz="2000" b="1" spc="-5" dirty="0">
                          <a:latin typeface="Arial"/>
                          <a:cs typeface="Arial"/>
                        </a:rPr>
                        <a:t>110</a:t>
                      </a:r>
                      <a:r>
                        <a:rPr sz="2000" spc="-5" dirty="0">
                          <a:latin typeface="Arial"/>
                          <a:cs typeface="Arial"/>
                        </a:rPr>
                        <a:t>00000 </a:t>
                      </a:r>
                      <a:r>
                        <a:rPr sz="2000" dirty="0">
                          <a:latin typeface="Arial"/>
                          <a:cs typeface="Arial"/>
                        </a:rPr>
                        <a:t>=</a:t>
                      </a:r>
                      <a:r>
                        <a:rPr sz="2000" spc="-70" dirty="0">
                          <a:latin typeface="Arial"/>
                          <a:cs typeface="Arial"/>
                        </a:rPr>
                        <a:t> </a:t>
                      </a:r>
                      <a:r>
                        <a:rPr sz="2000" spc="-5" dirty="0">
                          <a:latin typeface="Arial"/>
                          <a:cs typeface="Arial"/>
                        </a:rPr>
                        <a:t>192</a:t>
                      </a:r>
                      <a:endParaRPr sz="2000">
                        <a:latin typeface="Arial"/>
                        <a:cs typeface="Arial"/>
                      </a:endParaRPr>
                    </a:p>
                    <a:p>
                      <a:pPr marL="92075">
                        <a:lnSpc>
                          <a:spcPct val="100000"/>
                        </a:lnSpc>
                      </a:pPr>
                      <a:r>
                        <a:rPr sz="2000" b="1" spc="-5" dirty="0">
                          <a:latin typeface="Arial"/>
                          <a:cs typeface="Arial"/>
                        </a:rPr>
                        <a:t>110</a:t>
                      </a:r>
                      <a:r>
                        <a:rPr sz="2000" spc="-5" dirty="0">
                          <a:latin typeface="Arial"/>
                          <a:cs typeface="Arial"/>
                        </a:rPr>
                        <a:t>11111 </a:t>
                      </a:r>
                      <a:r>
                        <a:rPr sz="2000" dirty="0">
                          <a:latin typeface="Arial"/>
                          <a:cs typeface="Arial"/>
                        </a:rPr>
                        <a:t>=</a:t>
                      </a:r>
                      <a:r>
                        <a:rPr sz="2000" spc="-70" dirty="0">
                          <a:latin typeface="Arial"/>
                          <a:cs typeface="Arial"/>
                        </a:rPr>
                        <a:t> </a:t>
                      </a:r>
                      <a:r>
                        <a:rPr sz="2000" spc="-5" dirty="0">
                          <a:latin typeface="Arial"/>
                          <a:cs typeface="Arial"/>
                        </a:rPr>
                        <a:t>223</a:t>
                      </a:r>
                      <a:endParaRPr sz="2000">
                        <a:latin typeface="Arial"/>
                        <a:cs typeface="Arial"/>
                      </a:endParaRPr>
                    </a:p>
                  </a:txBody>
                  <a:tcPr marL="0" marR="0" marT="0" marB="0">
                    <a:lnT w="12700" cap="flat" cmpd="sng" algn="ctr">
                      <a:solidFill>
                        <a:srgbClr val="0083B7"/>
                      </a:solidFill>
                      <a:prstDash val="solid"/>
                      <a:round/>
                      <a:headEnd type="none" w="med" len="med"/>
                      <a:tailEnd type="none" w="med" len="med"/>
                    </a:lnT>
                    <a:solidFill>
                      <a:srgbClr val="0083B7"/>
                    </a:solidFill>
                  </a:tcPr>
                </a:tc>
                <a:tc>
                  <a:txBody>
                    <a:bodyPr/>
                    <a:lstStyle/>
                    <a:p>
                      <a:pPr marL="92075">
                        <a:lnSpc>
                          <a:spcPct val="100000"/>
                        </a:lnSpc>
                        <a:spcBef>
                          <a:spcPts val="320"/>
                        </a:spcBef>
                      </a:pPr>
                      <a:r>
                        <a:rPr sz="2000" spc="-5" dirty="0">
                          <a:latin typeface="Arial"/>
                          <a:cs typeface="Arial"/>
                        </a:rPr>
                        <a:t>192 –</a:t>
                      </a:r>
                      <a:r>
                        <a:rPr sz="2000" spc="-65" dirty="0">
                          <a:latin typeface="Arial"/>
                          <a:cs typeface="Arial"/>
                        </a:rPr>
                        <a:t> </a:t>
                      </a:r>
                      <a:r>
                        <a:rPr sz="2000" spc="-10" dirty="0">
                          <a:latin typeface="Arial"/>
                          <a:cs typeface="Arial"/>
                        </a:rPr>
                        <a:t>223</a:t>
                      </a:r>
                      <a:endParaRPr lang="en-US" sz="2000" spc="-10" dirty="0">
                        <a:latin typeface="Arial"/>
                        <a:cs typeface="Arial"/>
                      </a:endParaRPr>
                    </a:p>
                    <a:p>
                      <a:pPr marL="92075">
                        <a:lnSpc>
                          <a:spcPct val="100000"/>
                        </a:lnSpc>
                        <a:spcBef>
                          <a:spcPts val="320"/>
                        </a:spcBef>
                      </a:pPr>
                      <a:r>
                        <a:rPr lang="en-US" sz="2000" spc="-10" dirty="0">
                          <a:latin typeface="Arial"/>
                          <a:cs typeface="Arial"/>
                        </a:rPr>
                        <a:t>(192.0.0.0 –223.255.255.255)</a:t>
                      </a:r>
                      <a:endParaRPr sz="2000" dirty="0">
                        <a:latin typeface="Arial"/>
                        <a:cs typeface="Arial"/>
                      </a:endParaRPr>
                    </a:p>
                  </a:txBody>
                  <a:tcPr marL="0" marR="0" marT="0" marB="0">
                    <a:lnT w="12700" cap="flat" cmpd="sng" algn="ctr">
                      <a:solidFill>
                        <a:srgbClr val="0083B7"/>
                      </a:solidFill>
                      <a:prstDash val="solid"/>
                      <a:round/>
                      <a:headEnd type="none" w="med" len="med"/>
                      <a:tailEnd type="none" w="med" len="med"/>
                    </a:lnT>
                    <a:solidFill>
                      <a:srgbClr val="0083B7"/>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47263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6147-CE95-4A8F-8653-4BE191F9B53C}"/>
              </a:ext>
            </a:extLst>
          </p:cNvPr>
          <p:cNvSpPr>
            <a:spLocks noGrp="1"/>
          </p:cNvSpPr>
          <p:nvPr>
            <p:ph type="title"/>
          </p:nvPr>
        </p:nvSpPr>
        <p:spPr/>
        <p:txBody>
          <a:bodyPr/>
          <a:lstStyle/>
          <a:p>
            <a:r>
              <a:rPr lang="en-US" dirty="0"/>
              <a:t>IP Address Classes </a:t>
            </a:r>
          </a:p>
        </p:txBody>
      </p:sp>
      <p:sp>
        <p:nvSpPr>
          <p:cNvPr id="3" name="Content Placeholder 2">
            <a:extLst>
              <a:ext uri="{FF2B5EF4-FFF2-40B4-BE49-F238E27FC236}">
                <a16:creationId xmlns:a16="http://schemas.microsoft.com/office/drawing/2014/main" id="{ED559AB6-766B-4AAA-8F99-2A11D60D2E1A}"/>
              </a:ext>
            </a:extLst>
          </p:cNvPr>
          <p:cNvSpPr>
            <a:spLocks noGrp="1"/>
          </p:cNvSpPr>
          <p:nvPr>
            <p:ph idx="1"/>
          </p:nvPr>
        </p:nvSpPr>
        <p:spPr>
          <a:xfrm>
            <a:off x="1259840" y="4078441"/>
            <a:ext cx="7315200" cy="2260813"/>
          </a:xfrm>
        </p:spPr>
        <p:txBody>
          <a:bodyPr>
            <a:normAutofit/>
          </a:bodyPr>
          <a:lstStyle/>
          <a:p>
            <a:r>
              <a:rPr lang="en-US" dirty="0"/>
              <a:t>Reserve space for Private  Addressing </a:t>
            </a:r>
          </a:p>
          <a:p>
            <a:pPr lvl="1"/>
            <a:r>
              <a:rPr lang="en-US" dirty="0"/>
              <a:t>10.0.0.0/8</a:t>
            </a:r>
          </a:p>
          <a:p>
            <a:pPr lvl="1"/>
            <a:r>
              <a:rPr lang="en-US" dirty="0"/>
              <a:t>172.16.0.0/12</a:t>
            </a:r>
          </a:p>
          <a:p>
            <a:pPr lvl="1"/>
            <a:r>
              <a:rPr lang="en-US" dirty="0"/>
              <a:t>192.168.0.0/16</a:t>
            </a:r>
          </a:p>
          <a:p>
            <a:endParaRPr lang="en-US" sz="1600" dirty="0"/>
          </a:p>
        </p:txBody>
      </p:sp>
      <p:pic>
        <p:nvPicPr>
          <p:cNvPr id="4" name="Picture 116" descr="C:\My Documents\TCP_IP\9.jpg">
            <a:extLst>
              <a:ext uri="{FF2B5EF4-FFF2-40B4-BE49-F238E27FC236}">
                <a16:creationId xmlns:a16="http://schemas.microsoft.com/office/drawing/2014/main" id="{1FD1E7BB-4CA7-478B-80F9-213D0E8CC11C}"/>
              </a:ext>
            </a:extLst>
          </p:cNvPr>
          <p:cNvPicPr>
            <a:picLocks noChangeAspect="1" noChangeArrowheads="1"/>
          </p:cNvPicPr>
          <p:nvPr/>
        </p:nvPicPr>
        <p:blipFill>
          <a:blip r:embed="rId2" cstate="print"/>
          <a:srcRect/>
          <a:stretch>
            <a:fillRect/>
          </a:stretch>
        </p:blipFill>
        <p:spPr bwMode="auto">
          <a:xfrm>
            <a:off x="1435481" y="1558804"/>
            <a:ext cx="4660519" cy="2093444"/>
          </a:xfrm>
          <a:prstGeom prst="rect">
            <a:avLst/>
          </a:prstGeom>
          <a:noFill/>
        </p:spPr>
      </p:pic>
      <p:pic>
        <p:nvPicPr>
          <p:cNvPr id="6" name="Picture 5">
            <a:extLst>
              <a:ext uri="{FF2B5EF4-FFF2-40B4-BE49-F238E27FC236}">
                <a16:creationId xmlns:a16="http://schemas.microsoft.com/office/drawing/2014/main" id="{F773F07E-022C-D191-A46E-D17E0EE1626C}"/>
              </a:ext>
            </a:extLst>
          </p:cNvPr>
          <p:cNvPicPr>
            <a:picLocks noChangeAspect="1"/>
          </p:cNvPicPr>
          <p:nvPr/>
        </p:nvPicPr>
        <p:blipFill>
          <a:blip r:embed="rId3"/>
          <a:stretch>
            <a:fillRect/>
          </a:stretch>
        </p:blipFill>
        <p:spPr>
          <a:xfrm>
            <a:off x="7546380" y="1264873"/>
            <a:ext cx="4645620" cy="1282384"/>
          </a:xfrm>
          <a:prstGeom prst="rect">
            <a:avLst/>
          </a:prstGeom>
        </p:spPr>
      </p:pic>
      <p:pic>
        <p:nvPicPr>
          <p:cNvPr id="8" name="Picture 7">
            <a:extLst>
              <a:ext uri="{FF2B5EF4-FFF2-40B4-BE49-F238E27FC236}">
                <a16:creationId xmlns:a16="http://schemas.microsoft.com/office/drawing/2014/main" id="{0C967035-882B-1628-74B7-FAEC2B8F737E}"/>
              </a:ext>
            </a:extLst>
          </p:cNvPr>
          <p:cNvPicPr>
            <a:picLocks noChangeAspect="1"/>
          </p:cNvPicPr>
          <p:nvPr/>
        </p:nvPicPr>
        <p:blipFill>
          <a:blip r:embed="rId4"/>
          <a:stretch>
            <a:fillRect/>
          </a:stretch>
        </p:blipFill>
        <p:spPr>
          <a:xfrm>
            <a:off x="7546381" y="2625742"/>
            <a:ext cx="4645620" cy="1199609"/>
          </a:xfrm>
          <a:prstGeom prst="rect">
            <a:avLst/>
          </a:prstGeom>
        </p:spPr>
      </p:pic>
      <p:pic>
        <p:nvPicPr>
          <p:cNvPr id="10" name="Picture 9">
            <a:extLst>
              <a:ext uri="{FF2B5EF4-FFF2-40B4-BE49-F238E27FC236}">
                <a16:creationId xmlns:a16="http://schemas.microsoft.com/office/drawing/2014/main" id="{12ADF06C-BF42-FCFA-D2B4-B4D50E8008F0}"/>
              </a:ext>
            </a:extLst>
          </p:cNvPr>
          <p:cNvPicPr>
            <a:picLocks noChangeAspect="1"/>
          </p:cNvPicPr>
          <p:nvPr/>
        </p:nvPicPr>
        <p:blipFill>
          <a:blip r:embed="rId5"/>
          <a:stretch>
            <a:fillRect/>
          </a:stretch>
        </p:blipFill>
        <p:spPr>
          <a:xfrm>
            <a:off x="7546380" y="3884129"/>
            <a:ext cx="4569293" cy="1111263"/>
          </a:xfrm>
          <a:prstGeom prst="rect">
            <a:avLst/>
          </a:prstGeom>
        </p:spPr>
      </p:pic>
      <p:pic>
        <p:nvPicPr>
          <p:cNvPr id="12" name="Picture 11">
            <a:extLst>
              <a:ext uri="{FF2B5EF4-FFF2-40B4-BE49-F238E27FC236}">
                <a16:creationId xmlns:a16="http://schemas.microsoft.com/office/drawing/2014/main" id="{0F70F801-192B-525D-3380-F9911BC93371}"/>
              </a:ext>
            </a:extLst>
          </p:cNvPr>
          <p:cNvPicPr>
            <a:picLocks noChangeAspect="1"/>
          </p:cNvPicPr>
          <p:nvPr/>
        </p:nvPicPr>
        <p:blipFill>
          <a:blip r:embed="rId6"/>
          <a:stretch>
            <a:fillRect/>
          </a:stretch>
        </p:blipFill>
        <p:spPr>
          <a:xfrm>
            <a:off x="7546379" y="5061469"/>
            <a:ext cx="4569294" cy="1029796"/>
          </a:xfrm>
          <a:prstGeom prst="rect">
            <a:avLst/>
          </a:prstGeom>
        </p:spPr>
      </p:pic>
    </p:spTree>
    <p:extLst>
      <p:ext uri="{BB962C8B-B14F-4D97-AF65-F5344CB8AC3E}">
        <p14:creationId xmlns:p14="http://schemas.microsoft.com/office/powerpoint/2010/main" val="3043686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C107-0256-9036-058C-74967D1F0F11}"/>
              </a:ext>
            </a:extLst>
          </p:cNvPr>
          <p:cNvSpPr>
            <a:spLocks noGrp="1"/>
          </p:cNvSpPr>
          <p:nvPr>
            <p:ph type="title"/>
          </p:nvPr>
        </p:nvSpPr>
        <p:spPr/>
        <p:txBody>
          <a:bodyPr/>
          <a:lstStyle/>
          <a:p>
            <a:r>
              <a:rPr lang="en-US" b="1" dirty="0"/>
              <a:t>Problems with Classful Addressing</a:t>
            </a:r>
            <a:endParaRPr lang="en-US" dirty="0"/>
          </a:p>
        </p:txBody>
      </p:sp>
      <p:sp>
        <p:nvSpPr>
          <p:cNvPr id="3" name="Content Placeholder 2">
            <a:extLst>
              <a:ext uri="{FF2B5EF4-FFF2-40B4-BE49-F238E27FC236}">
                <a16:creationId xmlns:a16="http://schemas.microsoft.com/office/drawing/2014/main" id="{48D261AF-F295-23B6-C6E5-54A0409FCD4E}"/>
              </a:ext>
            </a:extLst>
          </p:cNvPr>
          <p:cNvSpPr>
            <a:spLocks noGrp="1"/>
          </p:cNvSpPr>
          <p:nvPr>
            <p:ph idx="1"/>
          </p:nvPr>
        </p:nvSpPr>
        <p:spPr/>
        <p:txBody>
          <a:bodyPr/>
          <a:lstStyle/>
          <a:p>
            <a:r>
              <a:rPr lang="en-US" dirty="0"/>
              <a:t>Wasting IP addresses as no flexibility in allocating IP addressing for the organizations</a:t>
            </a:r>
            <a:r>
              <a:rPr lang="en-US"/>
              <a:t>/networks.</a:t>
            </a:r>
            <a:endParaRPr lang="en-US" dirty="0"/>
          </a:p>
          <a:p>
            <a:pPr lvl="1"/>
            <a:r>
              <a:rPr lang="en-US" dirty="0"/>
              <a:t>Millions of class A addresses are wasted.</a:t>
            </a:r>
          </a:p>
          <a:p>
            <a:pPr lvl="1"/>
            <a:r>
              <a:rPr lang="en-US" dirty="0"/>
              <a:t>Many of the class B addresses are wasted, where as, the number of addresses available in class C is so small that it cannot cater to the needs of organizations.</a:t>
            </a:r>
          </a:p>
          <a:p>
            <a:pPr lvl="1"/>
            <a:r>
              <a:rPr lang="en-US" dirty="0"/>
              <a:t>Class D addresses are used for multicast routing and are therefore available as a single block only. Class E addresses are reserved.</a:t>
            </a:r>
          </a:p>
          <a:p>
            <a:r>
              <a:rPr lang="en-US" dirty="0"/>
              <a:t>As a solution to preserve IP addresses while catering the requirements of networking, Classless Interdomain Routing (CIDR) was introduced in 1993.</a:t>
            </a:r>
          </a:p>
        </p:txBody>
      </p:sp>
      <p:sp>
        <p:nvSpPr>
          <p:cNvPr id="4" name="Slide Number Placeholder 3">
            <a:extLst>
              <a:ext uri="{FF2B5EF4-FFF2-40B4-BE49-F238E27FC236}">
                <a16:creationId xmlns:a16="http://schemas.microsoft.com/office/drawing/2014/main" id="{CB2F700A-E213-B9C4-3236-89EC8835CAB3}"/>
              </a:ext>
            </a:extLst>
          </p:cNvPr>
          <p:cNvSpPr>
            <a:spLocks noGrp="1"/>
          </p:cNvSpPr>
          <p:nvPr>
            <p:ph type="sldNum" sz="quarter" idx="12"/>
          </p:nvPr>
        </p:nvSpPr>
        <p:spPr/>
        <p:txBody>
          <a:bodyPr/>
          <a:lstStyle/>
          <a:p>
            <a:fld id="{B74EB0F0-7D7E-412A-B235-20FE2876EE16}" type="slidenum">
              <a:rPr lang="en-US" smtClean="0"/>
              <a:t>38</a:t>
            </a:fld>
            <a:endParaRPr lang="en-US"/>
          </a:p>
        </p:txBody>
      </p:sp>
    </p:spTree>
    <p:extLst>
      <p:ext uri="{BB962C8B-B14F-4D97-AF65-F5344CB8AC3E}">
        <p14:creationId xmlns:p14="http://schemas.microsoft.com/office/powerpoint/2010/main" val="2110543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BDBE-68A5-4158-BDD3-FC92C26EC166}"/>
              </a:ext>
            </a:extLst>
          </p:cNvPr>
          <p:cNvSpPr>
            <a:spLocks noGrp="1"/>
          </p:cNvSpPr>
          <p:nvPr>
            <p:ph type="title"/>
          </p:nvPr>
        </p:nvSpPr>
        <p:spPr/>
        <p:txBody>
          <a:bodyPr/>
          <a:lstStyle/>
          <a:p>
            <a:r>
              <a:rPr lang="en-US" dirty="0"/>
              <a:t>The Requirement for Breakdown of Network - Subnetting</a:t>
            </a:r>
          </a:p>
        </p:txBody>
      </p:sp>
      <p:sp>
        <p:nvSpPr>
          <p:cNvPr id="3" name="Content Placeholder 2">
            <a:extLst>
              <a:ext uri="{FF2B5EF4-FFF2-40B4-BE49-F238E27FC236}">
                <a16:creationId xmlns:a16="http://schemas.microsoft.com/office/drawing/2014/main" id="{F6531EC9-E6C8-459A-ACE3-4B5BA5286180}"/>
              </a:ext>
            </a:extLst>
          </p:cNvPr>
          <p:cNvSpPr>
            <a:spLocks noGrp="1"/>
          </p:cNvSpPr>
          <p:nvPr>
            <p:ph idx="1"/>
          </p:nvPr>
        </p:nvSpPr>
        <p:spPr/>
        <p:txBody>
          <a:bodyPr>
            <a:normAutofit/>
          </a:bodyPr>
          <a:lstStyle/>
          <a:p>
            <a:r>
              <a:rPr lang="en-US" sz="2400" dirty="0"/>
              <a:t>Our requirements of networks differs form individuals/ applications / geography/ time/ etc..</a:t>
            </a:r>
          </a:p>
          <a:p>
            <a:r>
              <a:rPr lang="en-US" sz="2400" dirty="0"/>
              <a:t>They require different level of service delivery /Quality /availability/ operation and Management controls/ security /</a:t>
            </a:r>
            <a:r>
              <a:rPr lang="en-US" sz="2400" dirty="0" err="1"/>
              <a:t>etc</a:t>
            </a:r>
            <a:endParaRPr lang="en-US" sz="2400" dirty="0"/>
          </a:p>
          <a:p>
            <a:r>
              <a:rPr lang="en-US" sz="2400" dirty="0"/>
              <a:t>When number </a:t>
            </a:r>
            <a:r>
              <a:rPr lang="en-US" sz="2400"/>
              <a:t>of devices </a:t>
            </a:r>
            <a:r>
              <a:rPr lang="en-US" sz="2400" dirty="0"/>
              <a:t>are large its difficult to manage.</a:t>
            </a:r>
          </a:p>
          <a:p>
            <a:pPr lvl="1"/>
            <a:r>
              <a:rPr lang="en-US" sz="2000" dirty="0"/>
              <a:t>Best is “Divided and Conquer”.</a:t>
            </a:r>
          </a:p>
          <a:p>
            <a:r>
              <a:rPr lang="en-US" sz="2400" dirty="0"/>
              <a:t>Needs to control the shouting ( broadcast ) in the network.</a:t>
            </a:r>
          </a:p>
          <a:p>
            <a:r>
              <a:rPr lang="en-US" sz="2400" dirty="0"/>
              <a:t>Isolation is a remedy for many problems</a:t>
            </a:r>
          </a:p>
          <a:p>
            <a:r>
              <a:rPr lang="en-US" sz="2400" dirty="0"/>
              <a:t>Subnetting is the way of deriving the network in to sub networks according to the requirement</a:t>
            </a:r>
          </a:p>
        </p:txBody>
      </p:sp>
    </p:spTree>
    <p:extLst>
      <p:ext uri="{BB962C8B-B14F-4D97-AF65-F5344CB8AC3E}">
        <p14:creationId xmlns:p14="http://schemas.microsoft.com/office/powerpoint/2010/main" val="225302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EA99F568-AD21-E720-BB67-6FC1FD162B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1039" y="1445890"/>
            <a:ext cx="3671427" cy="2358997"/>
          </a:xfrm>
          <a:prstGeom prst="rect">
            <a:avLst/>
          </a:prstGeom>
        </p:spPr>
      </p:pic>
      <p:sp>
        <p:nvSpPr>
          <p:cNvPr id="2" name="Title 1">
            <a:extLst>
              <a:ext uri="{FF2B5EF4-FFF2-40B4-BE49-F238E27FC236}">
                <a16:creationId xmlns:a16="http://schemas.microsoft.com/office/drawing/2014/main" id="{2202949E-2A24-66FE-8EDA-6F8240C89F41}"/>
              </a:ext>
            </a:extLst>
          </p:cNvPr>
          <p:cNvSpPr>
            <a:spLocks noGrp="1"/>
          </p:cNvSpPr>
          <p:nvPr>
            <p:ph type="title"/>
          </p:nvPr>
        </p:nvSpPr>
        <p:spPr/>
        <p:txBody>
          <a:bodyPr/>
          <a:lstStyle/>
          <a:p>
            <a:r>
              <a:rPr lang="en-US" dirty="0"/>
              <a:t>Network Segmentation</a:t>
            </a:r>
          </a:p>
        </p:txBody>
      </p:sp>
      <p:sp>
        <p:nvSpPr>
          <p:cNvPr id="3" name="Content Placeholder 2">
            <a:extLst>
              <a:ext uri="{FF2B5EF4-FFF2-40B4-BE49-F238E27FC236}">
                <a16:creationId xmlns:a16="http://schemas.microsoft.com/office/drawing/2014/main" id="{635D09A2-EB4A-9777-0F1B-C1971BBD537F}"/>
              </a:ext>
            </a:extLst>
          </p:cNvPr>
          <p:cNvSpPr>
            <a:spLocks noGrp="1"/>
          </p:cNvSpPr>
          <p:nvPr>
            <p:ph idx="1"/>
          </p:nvPr>
        </p:nvSpPr>
        <p:spPr>
          <a:xfrm>
            <a:off x="945204" y="3978581"/>
            <a:ext cx="10515600" cy="4351338"/>
          </a:xfrm>
        </p:spPr>
        <p:txBody>
          <a:bodyPr>
            <a:normAutofit/>
          </a:bodyPr>
          <a:lstStyle/>
          <a:p>
            <a:r>
              <a:rPr lang="en-US" sz="2400" dirty="0"/>
              <a:t>Segmentation works by </a:t>
            </a:r>
            <a:r>
              <a:rPr lang="en-US" sz="2400" dirty="0">
                <a:solidFill>
                  <a:srgbClr val="0070C0"/>
                </a:solidFill>
              </a:rPr>
              <a:t>controlling the flow of traffic </a:t>
            </a:r>
            <a:r>
              <a:rPr lang="en-US" sz="2400" dirty="0"/>
              <a:t>within the network.</a:t>
            </a:r>
          </a:p>
          <a:p>
            <a:pPr lvl="1"/>
            <a:r>
              <a:rPr lang="en-US" sz="2000" dirty="0"/>
              <a:t>Traffic can be restricted in or to segments based on location, along with where traffic can and cannot flow. Traffic flow can also be limited by traffic type, source and destination.</a:t>
            </a:r>
          </a:p>
          <a:p>
            <a:r>
              <a:rPr lang="en-US" sz="2400" dirty="0"/>
              <a:t>It improves network performance and security. </a:t>
            </a:r>
          </a:p>
          <a:p>
            <a:r>
              <a:rPr lang="en-US" sz="2400" dirty="0"/>
              <a:t>Similar terms: network segregation, network partitioning, and network isolation.</a:t>
            </a:r>
          </a:p>
        </p:txBody>
      </p:sp>
      <p:sp>
        <p:nvSpPr>
          <p:cNvPr id="4" name="Slide Number Placeholder 3">
            <a:extLst>
              <a:ext uri="{FF2B5EF4-FFF2-40B4-BE49-F238E27FC236}">
                <a16:creationId xmlns:a16="http://schemas.microsoft.com/office/drawing/2014/main" id="{C8CA2971-33C0-D025-08C4-FA4999032D82}"/>
              </a:ext>
            </a:extLst>
          </p:cNvPr>
          <p:cNvSpPr>
            <a:spLocks noGrp="1"/>
          </p:cNvSpPr>
          <p:nvPr>
            <p:ph type="sldNum" sz="quarter" idx="12"/>
          </p:nvPr>
        </p:nvSpPr>
        <p:spPr/>
        <p:txBody>
          <a:bodyPr/>
          <a:lstStyle/>
          <a:p>
            <a:fld id="{B74EB0F0-7D7E-412A-B235-20FE2876EE16}" type="slidenum">
              <a:rPr lang="en-US" smtClean="0"/>
              <a:t>4</a:t>
            </a:fld>
            <a:endParaRPr lang="en-US"/>
          </a:p>
        </p:txBody>
      </p:sp>
      <p:sp>
        <p:nvSpPr>
          <p:cNvPr id="6" name="Rectangle: Rounded Corners 5">
            <a:extLst>
              <a:ext uri="{FF2B5EF4-FFF2-40B4-BE49-F238E27FC236}">
                <a16:creationId xmlns:a16="http://schemas.microsoft.com/office/drawing/2014/main" id="{F9402742-AE7D-126D-96CF-3216B87D51B4}"/>
              </a:ext>
            </a:extLst>
          </p:cNvPr>
          <p:cNvSpPr/>
          <p:nvPr/>
        </p:nvSpPr>
        <p:spPr>
          <a:xfrm>
            <a:off x="8134185" y="2666875"/>
            <a:ext cx="1635169" cy="1179499"/>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11A89618-3DF1-9B37-BEEF-A144B05114F6}"/>
              </a:ext>
            </a:extLst>
          </p:cNvPr>
          <p:cNvSpPr/>
          <p:nvPr/>
        </p:nvSpPr>
        <p:spPr>
          <a:xfrm>
            <a:off x="8134186" y="1593767"/>
            <a:ext cx="1635168" cy="1088078"/>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E14356B-19F3-7FCF-0F87-394C740AE145}"/>
              </a:ext>
            </a:extLst>
          </p:cNvPr>
          <p:cNvSpPr txBox="1"/>
          <p:nvPr/>
        </p:nvSpPr>
        <p:spPr>
          <a:xfrm>
            <a:off x="811819" y="1445890"/>
            <a:ext cx="6999491" cy="2185214"/>
          </a:xfrm>
          <a:prstGeom prst="rect">
            <a:avLst/>
          </a:prstGeom>
          <a:noFill/>
        </p:spPr>
        <p:txBody>
          <a:bodyPr wrap="square">
            <a:spAutoFit/>
          </a:bodyPr>
          <a:lstStyle/>
          <a:p>
            <a:pPr marL="342900" indent="-342900">
              <a:buFont typeface="Arial" panose="020B0604020202020204" pitchFamily="34" charset="0"/>
              <a:buChar char="•"/>
            </a:pPr>
            <a:r>
              <a:rPr lang="en-US" sz="2400" dirty="0"/>
              <a:t>Network segmentation is a networking architectural design that divides a network into multiple segments (subnets) with each functioning as a smaller, individual network</a:t>
            </a:r>
          </a:p>
          <a:p>
            <a:pPr marL="800100" lvl="1" indent="-342900">
              <a:buFont typeface="Arial" panose="020B0604020202020204" pitchFamily="34" charset="0"/>
              <a:buChar char="•"/>
            </a:pPr>
            <a:r>
              <a:rPr lang="en-US" sz="2000" dirty="0"/>
              <a:t>Segmentation divides a computer network into smaller parts.</a:t>
            </a:r>
          </a:p>
        </p:txBody>
      </p:sp>
      <p:sp>
        <p:nvSpPr>
          <p:cNvPr id="8" name="Rectangle 7">
            <a:extLst>
              <a:ext uri="{FF2B5EF4-FFF2-40B4-BE49-F238E27FC236}">
                <a16:creationId xmlns:a16="http://schemas.microsoft.com/office/drawing/2014/main" id="{6327B6B9-298E-9C9D-6947-0ECF20DB51B4}"/>
              </a:ext>
            </a:extLst>
          </p:cNvPr>
          <p:cNvSpPr/>
          <p:nvPr/>
        </p:nvSpPr>
        <p:spPr>
          <a:xfrm>
            <a:off x="4481192" y="712712"/>
            <a:ext cx="5856090" cy="646331"/>
          </a:xfrm>
          <a:prstGeom prst="rect">
            <a:avLst/>
          </a:prstGeom>
          <a:noFill/>
        </p:spPr>
        <p:txBody>
          <a:bodyPr wrap="square" lIns="91440" tIns="45720" rIns="91440" bIns="45720">
            <a:spAutoFit/>
          </a:bodyPr>
          <a:lstStyle/>
          <a:p>
            <a:pPr algn="ctr"/>
            <a:r>
              <a:rPr lang="en-US"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Divide and Conquer</a:t>
            </a:r>
          </a:p>
        </p:txBody>
      </p:sp>
    </p:spTree>
    <p:extLst>
      <p:ext uri="{BB962C8B-B14F-4D97-AF65-F5344CB8AC3E}">
        <p14:creationId xmlns:p14="http://schemas.microsoft.com/office/powerpoint/2010/main" val="309276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200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4706B1-6BF1-445F-BD79-88174888E685}"/>
              </a:ext>
            </a:extLst>
          </p:cNvPr>
          <p:cNvSpPr>
            <a:spLocks noGrp="1"/>
          </p:cNvSpPr>
          <p:nvPr>
            <p:ph type="title"/>
          </p:nvPr>
        </p:nvSpPr>
        <p:spPr/>
        <p:txBody>
          <a:bodyPr/>
          <a:lstStyle/>
          <a:p>
            <a:r>
              <a:rPr lang="en-US" sz="3200" dirty="0"/>
              <a:t>Address</a:t>
            </a:r>
            <a:r>
              <a:rPr lang="en-US" sz="3200" spc="-105" dirty="0"/>
              <a:t> </a:t>
            </a:r>
            <a:r>
              <a:rPr lang="en-US" sz="3200" spc="-5" dirty="0"/>
              <a:t>Masks / Subnet Mask</a:t>
            </a:r>
            <a:endParaRPr lang="en-US" dirty="0"/>
          </a:p>
        </p:txBody>
      </p:sp>
      <p:sp>
        <p:nvSpPr>
          <p:cNvPr id="7" name="Content Placeholder 6">
            <a:extLst>
              <a:ext uri="{FF2B5EF4-FFF2-40B4-BE49-F238E27FC236}">
                <a16:creationId xmlns:a16="http://schemas.microsoft.com/office/drawing/2014/main" id="{5F852B8D-5E9E-4DF4-BB87-47A4B335176F}"/>
              </a:ext>
            </a:extLst>
          </p:cNvPr>
          <p:cNvSpPr>
            <a:spLocks noGrp="1"/>
          </p:cNvSpPr>
          <p:nvPr>
            <p:ph idx="1"/>
          </p:nvPr>
        </p:nvSpPr>
        <p:spPr>
          <a:xfrm>
            <a:off x="811820" y="1513592"/>
            <a:ext cx="10515600" cy="4351338"/>
          </a:xfrm>
        </p:spPr>
        <p:txBody>
          <a:bodyPr>
            <a:normAutofit/>
          </a:bodyPr>
          <a:lstStyle/>
          <a:p>
            <a:r>
              <a:rPr lang="en-US" dirty="0"/>
              <a:t>The address mask has </a:t>
            </a:r>
            <a:r>
              <a:rPr lang="en-US" b="1" dirty="0">
                <a:solidFill>
                  <a:srgbClr val="FF0000"/>
                </a:solidFill>
              </a:rPr>
              <a:t>ones</a:t>
            </a:r>
            <a:r>
              <a:rPr lang="en-US" dirty="0"/>
              <a:t> in </a:t>
            </a:r>
            <a:r>
              <a:rPr lang="en-US" dirty="0">
                <a:solidFill>
                  <a:srgbClr val="FF0000"/>
                </a:solidFill>
              </a:rPr>
              <a:t>positions corresponding to the network </a:t>
            </a:r>
            <a:r>
              <a:rPr lang="en-US" dirty="0"/>
              <a:t>and subnet numbers and </a:t>
            </a:r>
            <a:r>
              <a:rPr lang="en-US" b="1" dirty="0">
                <a:solidFill>
                  <a:srgbClr val="0070C0"/>
                </a:solidFill>
              </a:rPr>
              <a:t>zeros</a:t>
            </a:r>
            <a:r>
              <a:rPr lang="en-US" dirty="0"/>
              <a:t> in the </a:t>
            </a:r>
            <a:r>
              <a:rPr lang="en-US" dirty="0">
                <a:solidFill>
                  <a:srgbClr val="0070C0"/>
                </a:solidFill>
              </a:rPr>
              <a:t>host number positions</a:t>
            </a:r>
            <a:r>
              <a:rPr lang="en-US" dirty="0"/>
              <a:t>.</a:t>
            </a:r>
          </a:p>
          <a:p>
            <a:pPr lvl="1"/>
            <a:r>
              <a:rPr lang="en-US" dirty="0" err="1"/>
              <a:t>Eg</a:t>
            </a:r>
            <a:r>
              <a:rPr lang="en-US" dirty="0"/>
              <a:t>:</a:t>
            </a:r>
          </a:p>
          <a:p>
            <a:pPr lvl="1"/>
            <a:r>
              <a:rPr lang="en-US" dirty="0"/>
              <a:t>172.21.0.0 is a Class B address, the last 16bits make up the host  bits.</a:t>
            </a:r>
          </a:p>
          <a:p>
            <a:pPr lvl="2"/>
            <a:r>
              <a:rPr lang="en-US" dirty="0"/>
              <a:t>Each device or interface will be assigned a unique, host-specific  address such as 172.21.35.17</a:t>
            </a:r>
          </a:p>
          <a:p>
            <a:pPr lvl="1"/>
            <a:r>
              <a:rPr lang="en-US" dirty="0"/>
              <a:t>The subnet mask is 11111111 11111111 00000000 00000000</a:t>
            </a:r>
          </a:p>
          <a:p>
            <a:pPr lvl="1"/>
            <a:r>
              <a:rPr lang="en-US" dirty="0"/>
              <a:t>Which derives </a:t>
            </a:r>
            <a:r>
              <a:rPr lang="en-US" dirty="0">
                <a:sym typeface="Wingdings" panose="05000000000000000000" pitchFamily="2" charset="2"/>
              </a:rPr>
              <a:t> 255.255.0.0</a:t>
            </a:r>
          </a:p>
          <a:p>
            <a:pPr lvl="1"/>
            <a:r>
              <a:rPr lang="en-US" dirty="0">
                <a:sym typeface="Wingdings" panose="05000000000000000000" pitchFamily="2" charset="2"/>
              </a:rPr>
              <a:t>E.g. If the host bits are 6 what is the derive the subnet mask</a:t>
            </a:r>
            <a:endParaRPr lang="en-US" dirty="0"/>
          </a:p>
          <a:p>
            <a:pPr marL="0" indent="0">
              <a:buNone/>
            </a:pPr>
            <a:endParaRPr lang="en-US" dirty="0"/>
          </a:p>
        </p:txBody>
      </p:sp>
      <p:pic>
        <p:nvPicPr>
          <p:cNvPr id="8" name="Picture 7">
            <a:extLst>
              <a:ext uri="{FF2B5EF4-FFF2-40B4-BE49-F238E27FC236}">
                <a16:creationId xmlns:a16="http://schemas.microsoft.com/office/drawing/2014/main" id="{C0131B7D-0AA6-448D-BA0A-97E63020402D}"/>
              </a:ext>
            </a:extLst>
          </p:cNvPr>
          <p:cNvPicPr/>
          <p:nvPr/>
        </p:nvPicPr>
        <p:blipFill>
          <a:blip r:embed="rId2"/>
          <a:stretch/>
        </p:blipFill>
        <p:spPr>
          <a:xfrm>
            <a:off x="3586220" y="5344408"/>
            <a:ext cx="5759280" cy="1216440"/>
          </a:xfrm>
          <a:prstGeom prst="rect">
            <a:avLst/>
          </a:prstGeom>
          <a:ln w="0">
            <a:noFill/>
          </a:ln>
        </p:spPr>
      </p:pic>
    </p:spTree>
    <p:extLst>
      <p:ext uri="{BB962C8B-B14F-4D97-AF65-F5344CB8AC3E}">
        <p14:creationId xmlns:p14="http://schemas.microsoft.com/office/powerpoint/2010/main" val="8240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911CD-DEB1-46AF-BB3C-6927C44059A1}"/>
              </a:ext>
            </a:extLst>
          </p:cNvPr>
          <p:cNvSpPr>
            <a:spLocks noGrp="1"/>
          </p:cNvSpPr>
          <p:nvPr>
            <p:ph type="title"/>
          </p:nvPr>
        </p:nvSpPr>
        <p:spPr/>
        <p:txBody>
          <a:bodyPr/>
          <a:lstStyle/>
          <a:p>
            <a:r>
              <a:rPr lang="en-US" dirty="0"/>
              <a:t>Addresses in a Subnet</a:t>
            </a:r>
          </a:p>
        </p:txBody>
      </p:sp>
      <p:sp>
        <p:nvSpPr>
          <p:cNvPr id="3" name="Content Placeholder 2">
            <a:extLst>
              <a:ext uri="{FF2B5EF4-FFF2-40B4-BE49-F238E27FC236}">
                <a16:creationId xmlns:a16="http://schemas.microsoft.com/office/drawing/2014/main" id="{9D245FB4-1EE3-4ADD-B666-9E6665F81402}"/>
              </a:ext>
            </a:extLst>
          </p:cNvPr>
          <p:cNvSpPr>
            <a:spLocks noGrp="1"/>
          </p:cNvSpPr>
          <p:nvPr>
            <p:ph idx="1"/>
          </p:nvPr>
        </p:nvSpPr>
        <p:spPr/>
        <p:txBody>
          <a:bodyPr/>
          <a:lstStyle/>
          <a:p>
            <a:r>
              <a:rPr lang="en-US" dirty="0"/>
              <a:t>In any network (or subnet) we can not use all the IP addresses for host addresses.</a:t>
            </a:r>
          </a:p>
          <a:p>
            <a:r>
              <a:rPr lang="en-US" dirty="0"/>
              <a:t>We lose two addresses for every network or subnet.</a:t>
            </a:r>
          </a:p>
          <a:p>
            <a:r>
              <a:rPr lang="en-US" dirty="0"/>
              <a:t>Network Address - One address is reserved to that of the network. This address can not be assigned to an interface</a:t>
            </a:r>
          </a:p>
          <a:p>
            <a:r>
              <a:rPr lang="en-US" dirty="0"/>
              <a:t>Broadcast Address – One address is reserved to address all hosts in that network or subnet. This address can not be assigned to an interface.</a:t>
            </a:r>
          </a:p>
        </p:txBody>
      </p:sp>
      <p:sp>
        <p:nvSpPr>
          <p:cNvPr id="4" name="Slide Number Placeholder 3">
            <a:extLst>
              <a:ext uri="{FF2B5EF4-FFF2-40B4-BE49-F238E27FC236}">
                <a16:creationId xmlns:a16="http://schemas.microsoft.com/office/drawing/2014/main" id="{DE2D3495-E634-4C1F-81A1-218C9155DCC0}"/>
              </a:ext>
            </a:extLst>
          </p:cNvPr>
          <p:cNvSpPr>
            <a:spLocks noGrp="1"/>
          </p:cNvSpPr>
          <p:nvPr>
            <p:ph type="sldNum" sz="quarter" idx="12"/>
          </p:nvPr>
        </p:nvSpPr>
        <p:spPr/>
        <p:txBody>
          <a:bodyPr/>
          <a:lstStyle/>
          <a:p>
            <a:fld id="{B74EB0F0-7D7E-412A-B235-20FE2876EE16}" type="slidenum">
              <a:rPr lang="en-US" smtClean="0"/>
              <a:t>41</a:t>
            </a:fld>
            <a:endParaRPr lang="en-US"/>
          </a:p>
        </p:txBody>
      </p:sp>
    </p:spTree>
    <p:extLst>
      <p:ext uri="{BB962C8B-B14F-4D97-AF65-F5344CB8AC3E}">
        <p14:creationId xmlns:p14="http://schemas.microsoft.com/office/powerpoint/2010/main" val="3891483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9D03-6325-4813-A164-4C4611DAFB0F}"/>
              </a:ext>
            </a:extLst>
          </p:cNvPr>
          <p:cNvSpPr>
            <a:spLocks noGrp="1"/>
          </p:cNvSpPr>
          <p:nvPr>
            <p:ph type="title"/>
          </p:nvPr>
        </p:nvSpPr>
        <p:spPr/>
        <p:txBody>
          <a:bodyPr/>
          <a:lstStyle/>
          <a:p>
            <a:r>
              <a:rPr lang="en-US" dirty="0"/>
              <a:t>Subnet and Notation</a:t>
            </a:r>
          </a:p>
        </p:txBody>
      </p:sp>
      <p:sp>
        <p:nvSpPr>
          <p:cNvPr id="3" name="Content Placeholder 2">
            <a:extLst>
              <a:ext uri="{FF2B5EF4-FFF2-40B4-BE49-F238E27FC236}">
                <a16:creationId xmlns:a16="http://schemas.microsoft.com/office/drawing/2014/main" id="{53EA97DD-38EB-4AEB-8BC4-3EDF81AECEFA}"/>
              </a:ext>
            </a:extLst>
          </p:cNvPr>
          <p:cNvSpPr>
            <a:spLocks noGrp="1"/>
          </p:cNvSpPr>
          <p:nvPr>
            <p:ph idx="1"/>
          </p:nvPr>
        </p:nvSpPr>
        <p:spPr/>
        <p:txBody>
          <a:bodyPr/>
          <a:lstStyle/>
          <a:p>
            <a:r>
              <a:rPr lang="en-US" dirty="0"/>
              <a:t>Notation which used to Identify the IP subnets in CIDR</a:t>
            </a:r>
          </a:p>
          <a:p>
            <a:pPr lvl="1"/>
            <a:r>
              <a:rPr lang="en-US" dirty="0"/>
              <a:t>E.g. Subnet of 192.248.8.0/24</a:t>
            </a:r>
          </a:p>
          <a:p>
            <a:pPr lvl="1"/>
            <a:r>
              <a:rPr lang="en-US" dirty="0"/>
              <a:t>/24 is defined as the </a:t>
            </a:r>
            <a:r>
              <a:rPr lang="en-US" b="1" dirty="0">
                <a:solidFill>
                  <a:srgbClr val="0070C0"/>
                </a:solidFill>
              </a:rPr>
              <a:t>prefix</a:t>
            </a:r>
          </a:p>
          <a:p>
            <a:r>
              <a:rPr lang="en-US" dirty="0"/>
              <a:t>This means the number of bits allocated for the network </a:t>
            </a:r>
          </a:p>
          <a:p>
            <a:r>
              <a:rPr lang="en-US" dirty="0"/>
              <a:t>We can calculate the host bits</a:t>
            </a:r>
          </a:p>
          <a:p>
            <a:pPr lvl="1"/>
            <a:r>
              <a:rPr lang="en-US" dirty="0"/>
              <a:t>32-24 = 8 bits</a:t>
            </a:r>
          </a:p>
          <a:p>
            <a:r>
              <a:rPr lang="en-US" dirty="0"/>
              <a:t>If the prefix is given for an IP address, it is simple to derive the subnet mask and hence the network IP address.</a:t>
            </a:r>
          </a:p>
          <a:p>
            <a:pPr lvl="1"/>
            <a:r>
              <a:rPr lang="en-US" dirty="0"/>
              <a:t>How?</a:t>
            </a:r>
          </a:p>
        </p:txBody>
      </p:sp>
      <p:sp>
        <p:nvSpPr>
          <p:cNvPr id="4" name="Slide Number Placeholder 3">
            <a:extLst>
              <a:ext uri="{FF2B5EF4-FFF2-40B4-BE49-F238E27FC236}">
                <a16:creationId xmlns:a16="http://schemas.microsoft.com/office/drawing/2014/main" id="{0DAC76C6-2AC1-422B-A8FB-1267D8AB75A6}"/>
              </a:ext>
            </a:extLst>
          </p:cNvPr>
          <p:cNvSpPr>
            <a:spLocks noGrp="1"/>
          </p:cNvSpPr>
          <p:nvPr>
            <p:ph type="sldNum" sz="quarter" idx="12"/>
          </p:nvPr>
        </p:nvSpPr>
        <p:spPr/>
        <p:txBody>
          <a:bodyPr/>
          <a:lstStyle/>
          <a:p>
            <a:fld id="{B74EB0F0-7D7E-412A-B235-20FE2876EE16}" type="slidenum">
              <a:rPr lang="en-US" smtClean="0"/>
              <a:t>42</a:t>
            </a:fld>
            <a:endParaRPr lang="en-US"/>
          </a:p>
        </p:txBody>
      </p:sp>
    </p:spTree>
    <p:extLst>
      <p:ext uri="{BB962C8B-B14F-4D97-AF65-F5344CB8AC3E}">
        <p14:creationId xmlns:p14="http://schemas.microsoft.com/office/powerpoint/2010/main" val="34474560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3ED39-2639-4608-8A6A-1C57A293606D}"/>
              </a:ext>
            </a:extLst>
          </p:cNvPr>
          <p:cNvSpPr>
            <a:spLocks noGrp="1"/>
          </p:cNvSpPr>
          <p:nvPr>
            <p:ph type="title"/>
          </p:nvPr>
        </p:nvSpPr>
        <p:spPr/>
        <p:txBody>
          <a:bodyPr/>
          <a:lstStyle/>
          <a:p>
            <a:r>
              <a:rPr lang="en-US" dirty="0"/>
              <a:t>Network Address</a:t>
            </a:r>
          </a:p>
        </p:txBody>
      </p:sp>
      <p:sp>
        <p:nvSpPr>
          <p:cNvPr id="3" name="Content Placeholder 2">
            <a:extLst>
              <a:ext uri="{FF2B5EF4-FFF2-40B4-BE49-F238E27FC236}">
                <a16:creationId xmlns:a16="http://schemas.microsoft.com/office/drawing/2014/main" id="{AA00A0AB-4314-4017-BFE7-C1E8DDCCF880}"/>
              </a:ext>
            </a:extLst>
          </p:cNvPr>
          <p:cNvSpPr>
            <a:spLocks noGrp="1"/>
          </p:cNvSpPr>
          <p:nvPr>
            <p:ph idx="1"/>
          </p:nvPr>
        </p:nvSpPr>
        <p:spPr/>
        <p:txBody>
          <a:bodyPr/>
          <a:lstStyle/>
          <a:p>
            <a:r>
              <a:rPr lang="en-US" dirty="0"/>
              <a:t>Network Address is the starting address( 1</a:t>
            </a:r>
            <a:r>
              <a:rPr lang="en-US" baseline="30000" dirty="0"/>
              <a:t>st</a:t>
            </a:r>
            <a:r>
              <a:rPr lang="en-US" dirty="0"/>
              <a:t> Address) of the given IP network.</a:t>
            </a:r>
          </a:p>
          <a:p>
            <a:r>
              <a:rPr lang="en-US" dirty="0"/>
              <a:t>It can be derived with AND operation</a:t>
            </a:r>
          </a:p>
          <a:p>
            <a:pPr lvl="1"/>
            <a:r>
              <a:rPr lang="en-US" dirty="0"/>
              <a:t>For each bit of the IPv4 address, performs a Boolean (logical) AND function with the corresponding bit of the subnet mask, which is a 32-bit string to derive the network address.</a:t>
            </a:r>
          </a:p>
          <a:p>
            <a:pPr lvl="1"/>
            <a:r>
              <a:rPr lang="en-US" dirty="0"/>
              <a:t>Example Given IP 138.101.114.250  and host part is 6 bits </a:t>
            </a:r>
            <a:r>
              <a:rPr lang="en-US" dirty="0" err="1"/>
              <a:t>i.e</a:t>
            </a:r>
            <a:r>
              <a:rPr lang="en-US" dirty="0"/>
              <a:t> /26</a:t>
            </a:r>
          </a:p>
          <a:p>
            <a:endParaRPr lang="en-US" dirty="0"/>
          </a:p>
        </p:txBody>
      </p:sp>
      <p:sp>
        <p:nvSpPr>
          <p:cNvPr id="4" name="Slide Number Placeholder 3">
            <a:extLst>
              <a:ext uri="{FF2B5EF4-FFF2-40B4-BE49-F238E27FC236}">
                <a16:creationId xmlns:a16="http://schemas.microsoft.com/office/drawing/2014/main" id="{161DEF52-80FA-4503-8591-6111AC586A98}"/>
              </a:ext>
            </a:extLst>
          </p:cNvPr>
          <p:cNvSpPr>
            <a:spLocks noGrp="1"/>
          </p:cNvSpPr>
          <p:nvPr>
            <p:ph type="sldNum" sz="quarter" idx="12"/>
          </p:nvPr>
        </p:nvSpPr>
        <p:spPr/>
        <p:txBody>
          <a:bodyPr/>
          <a:lstStyle/>
          <a:p>
            <a:fld id="{B74EB0F0-7D7E-412A-B235-20FE2876EE16}" type="slidenum">
              <a:rPr lang="en-US" smtClean="0"/>
              <a:t>43</a:t>
            </a:fld>
            <a:endParaRPr lang="en-US"/>
          </a:p>
        </p:txBody>
      </p:sp>
      <p:graphicFrame>
        <p:nvGraphicFramePr>
          <p:cNvPr id="5" name="Object 3">
            <a:extLst>
              <a:ext uri="{FF2B5EF4-FFF2-40B4-BE49-F238E27FC236}">
                <a16:creationId xmlns:a16="http://schemas.microsoft.com/office/drawing/2014/main" id="{4008B398-742A-4C28-8238-15CB9B6905E7}"/>
              </a:ext>
            </a:extLst>
          </p:cNvPr>
          <p:cNvGraphicFramePr>
            <a:graphicFrameLocks noChangeAspect="1"/>
          </p:cNvGraphicFramePr>
          <p:nvPr>
            <p:extLst>
              <p:ext uri="{D42A27DB-BD31-4B8C-83A1-F6EECF244321}">
                <p14:modId xmlns:p14="http://schemas.microsoft.com/office/powerpoint/2010/main" val="66740961"/>
              </p:ext>
            </p:extLst>
          </p:nvPr>
        </p:nvGraphicFramePr>
        <p:xfrm>
          <a:off x="1447696" y="5076825"/>
          <a:ext cx="8229600" cy="1279525"/>
        </p:xfrm>
        <a:graphic>
          <a:graphicData uri="http://schemas.openxmlformats.org/presentationml/2006/ole">
            <mc:AlternateContent xmlns:mc="http://schemas.openxmlformats.org/markup-compatibility/2006">
              <mc:Choice xmlns:v="urn:schemas-microsoft-com:vml" Requires="v">
                <p:oleObj name="Document" r:id="rId2" imgW="5632920" imgH="876240" progId="Word.Document.8">
                  <p:embed/>
                </p:oleObj>
              </mc:Choice>
              <mc:Fallback>
                <p:oleObj name="Document" r:id="rId2" imgW="5632920" imgH="876240" progId="Word.Document.8">
                  <p:embed/>
                  <p:pic>
                    <p:nvPicPr>
                      <p:cNvPr id="921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696" y="5076825"/>
                        <a:ext cx="8229600"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404159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C741-D9DE-4AF0-A965-8A98B504ECF4}"/>
              </a:ext>
            </a:extLst>
          </p:cNvPr>
          <p:cNvSpPr>
            <a:spLocks noGrp="1"/>
          </p:cNvSpPr>
          <p:nvPr>
            <p:ph type="title"/>
          </p:nvPr>
        </p:nvSpPr>
        <p:spPr/>
        <p:txBody>
          <a:bodyPr/>
          <a:lstStyle/>
          <a:p>
            <a:r>
              <a:rPr lang="en-US" dirty="0"/>
              <a:t>Exercise </a:t>
            </a:r>
          </a:p>
        </p:txBody>
      </p:sp>
      <p:sp>
        <p:nvSpPr>
          <p:cNvPr id="3" name="Content Placeholder 2">
            <a:extLst>
              <a:ext uri="{FF2B5EF4-FFF2-40B4-BE49-F238E27FC236}">
                <a16:creationId xmlns:a16="http://schemas.microsoft.com/office/drawing/2014/main" id="{69769CFF-AF36-4C8F-88D5-67B39CD946BE}"/>
              </a:ext>
            </a:extLst>
          </p:cNvPr>
          <p:cNvSpPr>
            <a:spLocks noGrp="1"/>
          </p:cNvSpPr>
          <p:nvPr>
            <p:ph idx="1"/>
          </p:nvPr>
        </p:nvSpPr>
        <p:spPr/>
        <p:txBody>
          <a:bodyPr/>
          <a:lstStyle/>
          <a:p>
            <a:r>
              <a:rPr lang="en-US" dirty="0"/>
              <a:t>IP address and a prefix is given as 192.168.2.17/28</a:t>
            </a:r>
          </a:p>
          <a:p>
            <a:pPr lvl="1"/>
            <a:r>
              <a:rPr lang="en-US" dirty="0"/>
              <a:t>How many IP addresses available in the subnet</a:t>
            </a:r>
          </a:p>
          <a:p>
            <a:pPr lvl="1"/>
            <a:r>
              <a:rPr lang="en-US" dirty="0"/>
              <a:t>What is the netmask?</a:t>
            </a:r>
          </a:p>
          <a:p>
            <a:pPr lvl="1"/>
            <a:r>
              <a:rPr lang="en-US" dirty="0"/>
              <a:t>What is the Network Address</a:t>
            </a:r>
          </a:p>
          <a:p>
            <a:pPr lvl="1"/>
            <a:r>
              <a:rPr lang="en-US" dirty="0"/>
              <a:t>What is the broadcast IP</a:t>
            </a:r>
          </a:p>
          <a:p>
            <a:pPr lvl="1"/>
            <a:r>
              <a:rPr lang="en-US" dirty="0"/>
              <a:t>What can be used as the gateway</a:t>
            </a:r>
          </a:p>
          <a:p>
            <a:endParaRPr lang="en-US" dirty="0"/>
          </a:p>
          <a:p>
            <a:endParaRPr lang="en-US" dirty="0"/>
          </a:p>
        </p:txBody>
      </p:sp>
      <p:sp>
        <p:nvSpPr>
          <p:cNvPr id="4" name="Slide Number Placeholder 3">
            <a:extLst>
              <a:ext uri="{FF2B5EF4-FFF2-40B4-BE49-F238E27FC236}">
                <a16:creationId xmlns:a16="http://schemas.microsoft.com/office/drawing/2014/main" id="{1E406EB5-CAC2-44D8-BB1E-46EE25D7065C}"/>
              </a:ext>
            </a:extLst>
          </p:cNvPr>
          <p:cNvSpPr>
            <a:spLocks noGrp="1"/>
          </p:cNvSpPr>
          <p:nvPr>
            <p:ph type="sldNum" sz="quarter" idx="12"/>
          </p:nvPr>
        </p:nvSpPr>
        <p:spPr/>
        <p:txBody>
          <a:bodyPr/>
          <a:lstStyle/>
          <a:p>
            <a:fld id="{B74EB0F0-7D7E-412A-B235-20FE2876EE16}" type="slidenum">
              <a:rPr lang="en-US" smtClean="0"/>
              <a:t>44</a:t>
            </a:fld>
            <a:endParaRPr lang="en-US"/>
          </a:p>
        </p:txBody>
      </p:sp>
    </p:spTree>
    <p:extLst>
      <p:ext uri="{BB962C8B-B14F-4D97-AF65-F5344CB8AC3E}">
        <p14:creationId xmlns:p14="http://schemas.microsoft.com/office/powerpoint/2010/main" val="3102553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18FB7-7102-486C-9D94-11C4D6ECB486}"/>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id="{B34849AB-5D73-4D7A-AF9B-33C51213C43F}"/>
              </a:ext>
            </a:extLst>
          </p:cNvPr>
          <p:cNvSpPr>
            <a:spLocks noGrp="1"/>
          </p:cNvSpPr>
          <p:nvPr>
            <p:ph idx="1"/>
          </p:nvPr>
        </p:nvSpPr>
        <p:spPr/>
        <p:txBody>
          <a:bodyPr/>
          <a:lstStyle/>
          <a:p>
            <a:r>
              <a:rPr lang="en-US" dirty="0"/>
              <a:t>/28 is the network bits → 32-28 → 4 bits for host → 2^4 → 16 hosts can be allocated</a:t>
            </a:r>
          </a:p>
          <a:p>
            <a:r>
              <a:rPr lang="en-US" dirty="0"/>
              <a:t>Netmask</a:t>
            </a:r>
          </a:p>
          <a:p>
            <a:pPr lvl="1"/>
            <a:r>
              <a:rPr lang="en-US" dirty="0"/>
              <a:t>11111111.11111111.11111111.11110000</a:t>
            </a:r>
          </a:p>
          <a:p>
            <a:r>
              <a:rPr lang="en-US" dirty="0"/>
              <a:t>Network Address</a:t>
            </a:r>
          </a:p>
          <a:p>
            <a:endParaRPr lang="en-US" dirty="0"/>
          </a:p>
        </p:txBody>
      </p:sp>
      <p:sp>
        <p:nvSpPr>
          <p:cNvPr id="4" name="Slide Number Placeholder 3">
            <a:extLst>
              <a:ext uri="{FF2B5EF4-FFF2-40B4-BE49-F238E27FC236}">
                <a16:creationId xmlns:a16="http://schemas.microsoft.com/office/drawing/2014/main" id="{F42637AB-DC58-406C-9E44-25292FDFCDB0}"/>
              </a:ext>
            </a:extLst>
          </p:cNvPr>
          <p:cNvSpPr>
            <a:spLocks noGrp="1"/>
          </p:cNvSpPr>
          <p:nvPr>
            <p:ph type="sldNum" sz="quarter" idx="12"/>
          </p:nvPr>
        </p:nvSpPr>
        <p:spPr/>
        <p:txBody>
          <a:bodyPr/>
          <a:lstStyle/>
          <a:p>
            <a:fld id="{B74EB0F0-7D7E-412A-B235-20FE2876EE16}" type="slidenum">
              <a:rPr lang="en-US" smtClean="0"/>
              <a:t>45</a:t>
            </a:fld>
            <a:endParaRPr lang="en-US"/>
          </a:p>
        </p:txBody>
      </p:sp>
      <p:pic>
        <p:nvPicPr>
          <p:cNvPr id="5" name="Picture 4">
            <a:extLst>
              <a:ext uri="{FF2B5EF4-FFF2-40B4-BE49-F238E27FC236}">
                <a16:creationId xmlns:a16="http://schemas.microsoft.com/office/drawing/2014/main" id="{FABF0BDB-9EE0-42EB-90FE-6384145309AD}"/>
              </a:ext>
            </a:extLst>
          </p:cNvPr>
          <p:cNvPicPr/>
          <p:nvPr/>
        </p:nvPicPr>
        <p:blipFill>
          <a:blip r:embed="rId2"/>
          <a:stretch/>
        </p:blipFill>
        <p:spPr>
          <a:xfrm>
            <a:off x="4084320" y="4079840"/>
            <a:ext cx="5963920" cy="2188100"/>
          </a:xfrm>
          <a:prstGeom prst="rect">
            <a:avLst/>
          </a:prstGeom>
          <a:ln w="0">
            <a:noFill/>
          </a:ln>
        </p:spPr>
      </p:pic>
    </p:spTree>
    <p:extLst>
      <p:ext uri="{BB962C8B-B14F-4D97-AF65-F5344CB8AC3E}">
        <p14:creationId xmlns:p14="http://schemas.microsoft.com/office/powerpoint/2010/main" val="11369830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4DC61-3483-42F9-BCE4-6A8AD5D8A870}"/>
              </a:ext>
            </a:extLst>
          </p:cNvPr>
          <p:cNvSpPr>
            <a:spLocks noGrp="1"/>
          </p:cNvSpPr>
          <p:nvPr>
            <p:ph type="title"/>
          </p:nvPr>
        </p:nvSpPr>
        <p:spPr/>
        <p:txBody>
          <a:bodyPr/>
          <a:lstStyle/>
          <a:p>
            <a:r>
              <a:rPr lang="en-US" dirty="0"/>
              <a:t>Session Break</a:t>
            </a:r>
          </a:p>
        </p:txBody>
      </p:sp>
      <p:sp>
        <p:nvSpPr>
          <p:cNvPr id="3" name="Content Placeholder 2">
            <a:extLst>
              <a:ext uri="{FF2B5EF4-FFF2-40B4-BE49-F238E27FC236}">
                <a16:creationId xmlns:a16="http://schemas.microsoft.com/office/drawing/2014/main" id="{B8C2A13D-126F-4AB9-891C-302E460531DE}"/>
              </a:ext>
            </a:extLst>
          </p:cNvPr>
          <p:cNvSpPr>
            <a:spLocks noGrp="1"/>
          </p:cNvSpPr>
          <p:nvPr>
            <p:ph idx="1"/>
          </p:nvPr>
        </p:nvSpPr>
        <p:spPr/>
        <p:txBody>
          <a:bodyPr/>
          <a:lstStyle/>
          <a:p>
            <a:r>
              <a:rPr lang="en-US"/>
              <a:t>From 10.35 – 10.45 </a:t>
            </a:r>
            <a:r>
              <a:rPr lang="en-US" dirty="0"/>
              <a:t>am</a:t>
            </a:r>
          </a:p>
        </p:txBody>
      </p:sp>
      <p:sp>
        <p:nvSpPr>
          <p:cNvPr id="4" name="Slide Number Placeholder 3">
            <a:extLst>
              <a:ext uri="{FF2B5EF4-FFF2-40B4-BE49-F238E27FC236}">
                <a16:creationId xmlns:a16="http://schemas.microsoft.com/office/drawing/2014/main" id="{14EAA8AC-70CA-4973-BA37-D5C1B76D6F25}"/>
              </a:ext>
            </a:extLst>
          </p:cNvPr>
          <p:cNvSpPr>
            <a:spLocks noGrp="1"/>
          </p:cNvSpPr>
          <p:nvPr>
            <p:ph type="sldNum" sz="quarter" idx="12"/>
          </p:nvPr>
        </p:nvSpPr>
        <p:spPr/>
        <p:txBody>
          <a:bodyPr/>
          <a:lstStyle/>
          <a:p>
            <a:fld id="{B74EB0F0-7D7E-412A-B235-20FE2876EE16}" type="slidenum">
              <a:rPr lang="en-US" smtClean="0"/>
              <a:t>46</a:t>
            </a:fld>
            <a:endParaRPr lang="en-US"/>
          </a:p>
        </p:txBody>
      </p:sp>
    </p:spTree>
    <p:extLst>
      <p:ext uri="{BB962C8B-B14F-4D97-AF65-F5344CB8AC3E}">
        <p14:creationId xmlns:p14="http://schemas.microsoft.com/office/powerpoint/2010/main" val="1545297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DA473-640E-32BB-1265-85073038ACFA}"/>
              </a:ext>
            </a:extLst>
          </p:cNvPr>
          <p:cNvSpPr>
            <a:spLocks noGrp="1"/>
          </p:cNvSpPr>
          <p:nvPr>
            <p:ph type="title"/>
          </p:nvPr>
        </p:nvSpPr>
        <p:spPr/>
        <p:txBody>
          <a:bodyPr/>
          <a:lstStyle/>
          <a:p>
            <a:r>
              <a:rPr lang="en-US" dirty="0"/>
              <a:t>How Network Segmentation Works</a:t>
            </a:r>
          </a:p>
        </p:txBody>
      </p:sp>
      <p:sp>
        <p:nvSpPr>
          <p:cNvPr id="3" name="Content Placeholder 2">
            <a:extLst>
              <a:ext uri="{FF2B5EF4-FFF2-40B4-BE49-F238E27FC236}">
                <a16:creationId xmlns:a16="http://schemas.microsoft.com/office/drawing/2014/main" id="{889A6F32-DB4F-E7E7-79D1-B6BE7D812F63}"/>
              </a:ext>
            </a:extLst>
          </p:cNvPr>
          <p:cNvSpPr>
            <a:spLocks noGrp="1"/>
          </p:cNvSpPr>
          <p:nvPr>
            <p:ph idx="1"/>
          </p:nvPr>
        </p:nvSpPr>
        <p:spPr>
          <a:xfrm>
            <a:off x="680884" y="1987916"/>
            <a:ext cx="10515600" cy="4351338"/>
          </a:xfrm>
        </p:spPr>
        <p:txBody>
          <a:bodyPr>
            <a:normAutofit fontScale="92500"/>
          </a:bodyPr>
          <a:lstStyle/>
          <a:p>
            <a:r>
              <a:rPr lang="en-US" dirty="0"/>
              <a:t>Network segmentation divides a network into multiple zones and manages each zone, or segment, individually.</a:t>
            </a:r>
          </a:p>
          <a:p>
            <a:pPr lvl="1"/>
            <a:r>
              <a:rPr lang="en-US" dirty="0"/>
              <a:t>Segmentation is done based on the functions, by data types or by user levels.</a:t>
            </a:r>
          </a:p>
          <a:p>
            <a:pPr lvl="1"/>
            <a:r>
              <a:rPr lang="en-US" dirty="0"/>
              <a:t> Applying traffic protocols to manage what traffic passes through the segment and what is not allowed.</a:t>
            </a:r>
          </a:p>
          <a:p>
            <a:pPr lvl="1"/>
            <a:r>
              <a:rPr lang="en-US" dirty="0"/>
              <a:t>Applying security protocols to each zone to manage security and compliance.</a:t>
            </a:r>
          </a:p>
          <a:p>
            <a:r>
              <a:rPr lang="en-US" dirty="0"/>
              <a:t>Network segments are designated with their own dedicated hardware to wall each other off and only allow credentialed users to access the system. </a:t>
            </a:r>
          </a:p>
          <a:p>
            <a:r>
              <a:rPr lang="en-US" dirty="0"/>
              <a:t>Rules are built into network configurations to determine how users, services and devices on subnetworks can interconnect with each other.</a:t>
            </a:r>
          </a:p>
        </p:txBody>
      </p:sp>
      <p:sp>
        <p:nvSpPr>
          <p:cNvPr id="4" name="Slide Number Placeholder 3">
            <a:extLst>
              <a:ext uri="{FF2B5EF4-FFF2-40B4-BE49-F238E27FC236}">
                <a16:creationId xmlns:a16="http://schemas.microsoft.com/office/drawing/2014/main" id="{9D257EFB-4354-89D7-9707-C661BFEB33AF}"/>
              </a:ext>
            </a:extLst>
          </p:cNvPr>
          <p:cNvSpPr>
            <a:spLocks noGrp="1"/>
          </p:cNvSpPr>
          <p:nvPr>
            <p:ph type="sldNum" sz="quarter" idx="12"/>
          </p:nvPr>
        </p:nvSpPr>
        <p:spPr/>
        <p:txBody>
          <a:bodyPr/>
          <a:lstStyle/>
          <a:p>
            <a:fld id="{B74EB0F0-7D7E-412A-B235-20FE2876EE16}" type="slidenum">
              <a:rPr lang="en-US" smtClean="0"/>
              <a:t>5</a:t>
            </a:fld>
            <a:endParaRPr lang="en-US"/>
          </a:p>
        </p:txBody>
      </p:sp>
      <p:pic>
        <p:nvPicPr>
          <p:cNvPr id="6" name="Picture 5">
            <a:extLst>
              <a:ext uri="{FF2B5EF4-FFF2-40B4-BE49-F238E27FC236}">
                <a16:creationId xmlns:a16="http://schemas.microsoft.com/office/drawing/2014/main" id="{7FEB50A6-3A70-8F7C-0590-6B73D80C4B16}"/>
              </a:ext>
            </a:extLst>
          </p:cNvPr>
          <p:cNvPicPr>
            <a:picLocks noChangeAspect="1"/>
          </p:cNvPicPr>
          <p:nvPr/>
        </p:nvPicPr>
        <p:blipFill>
          <a:blip r:embed="rId2"/>
          <a:stretch>
            <a:fillRect/>
          </a:stretch>
        </p:blipFill>
        <p:spPr>
          <a:xfrm>
            <a:off x="8700458" y="-104922"/>
            <a:ext cx="3349935" cy="2052256"/>
          </a:xfrm>
          <a:prstGeom prst="rect">
            <a:avLst/>
          </a:prstGeom>
        </p:spPr>
      </p:pic>
    </p:spTree>
    <p:extLst>
      <p:ext uri="{BB962C8B-B14F-4D97-AF65-F5344CB8AC3E}">
        <p14:creationId xmlns:p14="http://schemas.microsoft.com/office/powerpoint/2010/main" val="146745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E17F9-B7FB-0F82-B26E-01F57DBAD65C}"/>
              </a:ext>
            </a:extLst>
          </p:cNvPr>
          <p:cNvSpPr>
            <a:spLocks noGrp="1"/>
          </p:cNvSpPr>
          <p:nvPr>
            <p:ph type="title"/>
          </p:nvPr>
        </p:nvSpPr>
        <p:spPr/>
        <p:txBody>
          <a:bodyPr/>
          <a:lstStyle/>
          <a:p>
            <a:r>
              <a:rPr lang="en-US" dirty="0"/>
              <a:t>Types of Segmentation</a:t>
            </a:r>
          </a:p>
        </p:txBody>
      </p:sp>
      <p:sp>
        <p:nvSpPr>
          <p:cNvPr id="3" name="Content Placeholder 2">
            <a:extLst>
              <a:ext uri="{FF2B5EF4-FFF2-40B4-BE49-F238E27FC236}">
                <a16:creationId xmlns:a16="http://schemas.microsoft.com/office/drawing/2014/main" id="{0DA7204A-D6BD-8376-B305-35DD126FF9DC}"/>
              </a:ext>
            </a:extLst>
          </p:cNvPr>
          <p:cNvSpPr>
            <a:spLocks noGrp="1"/>
          </p:cNvSpPr>
          <p:nvPr>
            <p:ph idx="1"/>
          </p:nvPr>
        </p:nvSpPr>
        <p:spPr/>
        <p:txBody>
          <a:bodyPr/>
          <a:lstStyle/>
          <a:p>
            <a:r>
              <a:rPr lang="en-US" dirty="0"/>
              <a:t>There are two types of network segmentation: Physical and Virtual.</a:t>
            </a:r>
          </a:p>
          <a:p>
            <a:r>
              <a:rPr lang="en-US" dirty="0"/>
              <a:t>Physical segmentation uses dedicated hardware to build segments.</a:t>
            </a:r>
          </a:p>
          <a:p>
            <a:pPr lvl="1"/>
            <a:r>
              <a:rPr lang="en-US" dirty="0"/>
              <a:t>One must plug different groups of devices into separate switches.</a:t>
            </a:r>
          </a:p>
          <a:p>
            <a:pPr lvl="1"/>
            <a:r>
              <a:rPr lang="en-US" dirty="0"/>
              <a:t>Physical segmentation is the most secure method, it is also the most difficult to manage. </a:t>
            </a:r>
          </a:p>
          <a:p>
            <a:pPr lvl="1"/>
            <a:r>
              <a:rPr lang="en-US" dirty="0"/>
              <a:t>Also known as </a:t>
            </a:r>
            <a:r>
              <a:rPr lang="en-US" i="1" dirty="0">
                <a:solidFill>
                  <a:srgbClr val="0070C0"/>
                </a:solidFill>
              </a:rPr>
              <a:t>perimeter-based segmentation, </a:t>
            </a:r>
            <a:r>
              <a:rPr lang="en-US" dirty="0"/>
              <a:t>each segment needs its own internet connection, physical wiring and firewall. </a:t>
            </a:r>
          </a:p>
          <a:p>
            <a:pPr lvl="1"/>
            <a:r>
              <a:rPr lang="en-US" dirty="0"/>
              <a:t>This type of segmentation operates on trust, in which anything internal is trusted and anything external is not. </a:t>
            </a:r>
          </a:p>
        </p:txBody>
      </p:sp>
      <p:sp>
        <p:nvSpPr>
          <p:cNvPr id="4" name="Slide Number Placeholder 3">
            <a:extLst>
              <a:ext uri="{FF2B5EF4-FFF2-40B4-BE49-F238E27FC236}">
                <a16:creationId xmlns:a16="http://schemas.microsoft.com/office/drawing/2014/main" id="{2E3FBD4A-5DF2-B311-BA52-92B22D50EB76}"/>
              </a:ext>
            </a:extLst>
          </p:cNvPr>
          <p:cNvSpPr>
            <a:spLocks noGrp="1"/>
          </p:cNvSpPr>
          <p:nvPr>
            <p:ph type="sldNum" sz="quarter" idx="12"/>
          </p:nvPr>
        </p:nvSpPr>
        <p:spPr/>
        <p:txBody>
          <a:bodyPr/>
          <a:lstStyle/>
          <a:p>
            <a:fld id="{B74EB0F0-7D7E-412A-B235-20FE2876EE16}" type="slidenum">
              <a:rPr lang="en-US" smtClean="0"/>
              <a:t>6</a:t>
            </a:fld>
            <a:endParaRPr lang="en-US"/>
          </a:p>
        </p:txBody>
      </p:sp>
    </p:spTree>
    <p:extLst>
      <p:ext uri="{BB962C8B-B14F-4D97-AF65-F5344CB8AC3E}">
        <p14:creationId xmlns:p14="http://schemas.microsoft.com/office/powerpoint/2010/main" val="2773601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6E790-8A50-8107-2762-73D138FCF31F}"/>
              </a:ext>
            </a:extLst>
          </p:cNvPr>
          <p:cNvSpPr>
            <a:spLocks noGrp="1"/>
          </p:cNvSpPr>
          <p:nvPr>
            <p:ph type="title"/>
          </p:nvPr>
        </p:nvSpPr>
        <p:spPr/>
        <p:txBody>
          <a:bodyPr/>
          <a:lstStyle/>
          <a:p>
            <a:r>
              <a:rPr lang="en-US" dirty="0"/>
              <a:t>Segmentation Types - Virtual</a:t>
            </a:r>
          </a:p>
        </p:txBody>
      </p:sp>
      <p:sp>
        <p:nvSpPr>
          <p:cNvPr id="3" name="Content Placeholder 2">
            <a:extLst>
              <a:ext uri="{FF2B5EF4-FFF2-40B4-BE49-F238E27FC236}">
                <a16:creationId xmlns:a16="http://schemas.microsoft.com/office/drawing/2014/main" id="{5FFEF0C1-8365-137C-6DCD-84AD5CAD50C8}"/>
              </a:ext>
            </a:extLst>
          </p:cNvPr>
          <p:cNvSpPr>
            <a:spLocks noGrp="1"/>
          </p:cNvSpPr>
          <p:nvPr>
            <p:ph idx="1"/>
          </p:nvPr>
        </p:nvSpPr>
        <p:spPr/>
        <p:txBody>
          <a:bodyPr/>
          <a:lstStyle/>
          <a:p>
            <a:r>
              <a:rPr lang="en-US" dirty="0"/>
              <a:t>Virtual Segmentation uses software defined perimeters to defined segments in the network.</a:t>
            </a:r>
          </a:p>
          <a:p>
            <a:pPr lvl="1"/>
            <a:r>
              <a:rPr lang="en-US" dirty="0"/>
              <a:t>Layer 2 Segmentation</a:t>
            </a:r>
          </a:p>
          <a:p>
            <a:pPr lvl="2"/>
            <a:r>
              <a:rPr lang="en-US" dirty="0"/>
              <a:t>VLAN (Virtual Local Area Networks) provides a segmentation of LAN in to separate sub networks with layer 2 devices like VLAN enabled switches.</a:t>
            </a:r>
          </a:p>
          <a:p>
            <a:pPr lvl="1"/>
            <a:r>
              <a:rPr lang="en-US" dirty="0"/>
              <a:t>Layer 3 segmentation</a:t>
            </a:r>
          </a:p>
          <a:p>
            <a:pPr lvl="2"/>
            <a:r>
              <a:rPr lang="en-US" dirty="0"/>
              <a:t>IP Subnets provides different IP networks to devices.</a:t>
            </a:r>
          </a:p>
          <a:p>
            <a:pPr lvl="2"/>
            <a:r>
              <a:rPr lang="en-US" dirty="0"/>
              <a:t>Layer 3 devices used to control the access and traffic.</a:t>
            </a:r>
          </a:p>
          <a:p>
            <a:pPr lvl="1"/>
            <a:endParaRPr lang="en-US" dirty="0"/>
          </a:p>
          <a:p>
            <a:pPr lvl="1"/>
            <a:endParaRPr lang="en-US" dirty="0"/>
          </a:p>
          <a:p>
            <a:endParaRPr lang="en-US" dirty="0"/>
          </a:p>
          <a:p>
            <a:pPr lvl="1"/>
            <a:endParaRPr lang="en-US" dirty="0"/>
          </a:p>
        </p:txBody>
      </p:sp>
      <p:sp>
        <p:nvSpPr>
          <p:cNvPr id="4" name="Slide Number Placeholder 3">
            <a:extLst>
              <a:ext uri="{FF2B5EF4-FFF2-40B4-BE49-F238E27FC236}">
                <a16:creationId xmlns:a16="http://schemas.microsoft.com/office/drawing/2014/main" id="{0DA78A60-4B10-168D-102B-C7A5F5C2B104}"/>
              </a:ext>
            </a:extLst>
          </p:cNvPr>
          <p:cNvSpPr>
            <a:spLocks noGrp="1"/>
          </p:cNvSpPr>
          <p:nvPr>
            <p:ph type="sldNum" sz="quarter" idx="12"/>
          </p:nvPr>
        </p:nvSpPr>
        <p:spPr/>
        <p:txBody>
          <a:bodyPr/>
          <a:lstStyle/>
          <a:p>
            <a:fld id="{B74EB0F0-7D7E-412A-B235-20FE2876EE16}" type="slidenum">
              <a:rPr lang="en-US" smtClean="0"/>
              <a:t>7</a:t>
            </a:fld>
            <a:endParaRPr lang="en-US"/>
          </a:p>
        </p:txBody>
      </p:sp>
      <p:pic>
        <p:nvPicPr>
          <p:cNvPr id="10" name="Picture 9" descr="Diagram&#10;&#10;Description automatically generated">
            <a:extLst>
              <a:ext uri="{FF2B5EF4-FFF2-40B4-BE49-F238E27FC236}">
                <a16:creationId xmlns:a16="http://schemas.microsoft.com/office/drawing/2014/main" id="{ADA6CC33-3F4C-D35B-5D2D-00077073B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8675" y="3367087"/>
            <a:ext cx="3067050" cy="3171825"/>
          </a:xfrm>
          <a:prstGeom prst="rect">
            <a:avLst/>
          </a:prstGeom>
        </p:spPr>
      </p:pic>
    </p:spTree>
    <p:extLst>
      <p:ext uri="{BB962C8B-B14F-4D97-AF65-F5344CB8AC3E}">
        <p14:creationId xmlns:p14="http://schemas.microsoft.com/office/powerpoint/2010/main" val="1739596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03C9F-D36E-038B-EA0C-CB99D0BD7936}"/>
              </a:ext>
            </a:extLst>
          </p:cNvPr>
          <p:cNvSpPr>
            <a:spLocks noGrp="1"/>
          </p:cNvSpPr>
          <p:nvPr>
            <p:ph type="title"/>
          </p:nvPr>
        </p:nvSpPr>
        <p:spPr/>
        <p:txBody>
          <a:bodyPr>
            <a:normAutofit fontScale="90000"/>
          </a:bodyPr>
          <a:lstStyle/>
          <a:p>
            <a:br>
              <a:rPr lang="en-US" dirty="0"/>
            </a:br>
            <a:r>
              <a:rPr lang="en-US" dirty="0"/>
              <a:t>Benefits of Network Segmentation</a:t>
            </a:r>
            <a:br>
              <a:rPr lang="en-US" dirty="0"/>
            </a:br>
            <a:endParaRPr lang="en-US" dirty="0"/>
          </a:p>
        </p:txBody>
      </p:sp>
      <p:sp>
        <p:nvSpPr>
          <p:cNvPr id="3" name="Content Placeholder 2">
            <a:extLst>
              <a:ext uri="{FF2B5EF4-FFF2-40B4-BE49-F238E27FC236}">
                <a16:creationId xmlns:a16="http://schemas.microsoft.com/office/drawing/2014/main" id="{A7F6A8E0-536E-AC1B-35D8-FE1E7641102F}"/>
              </a:ext>
            </a:extLst>
          </p:cNvPr>
          <p:cNvSpPr>
            <a:spLocks noGrp="1"/>
          </p:cNvSpPr>
          <p:nvPr>
            <p:ph idx="1"/>
          </p:nvPr>
        </p:nvSpPr>
        <p:spPr/>
        <p:txBody>
          <a:bodyPr>
            <a:normAutofit fontScale="92500" lnSpcReduction="20000"/>
          </a:bodyPr>
          <a:lstStyle/>
          <a:p>
            <a:r>
              <a:rPr lang="en-US" dirty="0"/>
              <a:t>Improve operational performance</a:t>
            </a:r>
          </a:p>
          <a:p>
            <a:pPr lvl="1"/>
            <a:r>
              <a:rPr lang="en-US" dirty="0"/>
              <a:t>Reduces network congestion. </a:t>
            </a:r>
          </a:p>
          <a:p>
            <a:pPr lvl="2"/>
            <a:r>
              <a:rPr lang="en-US" dirty="0"/>
              <a:t>For example, a hospital's medical devices can be segmented from its visitor network so that medical devices are unaffected by web browsing.</a:t>
            </a:r>
          </a:p>
          <a:p>
            <a:r>
              <a:rPr lang="en-US" dirty="0"/>
              <a:t>Limit cyberattack damage</a:t>
            </a:r>
          </a:p>
          <a:p>
            <a:pPr lvl="1"/>
            <a:r>
              <a:rPr lang="en-US" dirty="0"/>
              <a:t>Improves cybersecurity by limiting how far an attack can spread (Containment). </a:t>
            </a:r>
          </a:p>
          <a:p>
            <a:pPr lvl="2"/>
            <a:r>
              <a:rPr lang="en-US" dirty="0"/>
              <a:t>For example, segmentation keeps a malware outbreak in one section from affecting systems in another.</a:t>
            </a:r>
          </a:p>
          <a:p>
            <a:r>
              <a:rPr lang="en-US" dirty="0"/>
              <a:t>Protect vulnerable devices</a:t>
            </a:r>
          </a:p>
          <a:p>
            <a:pPr lvl="1"/>
            <a:r>
              <a:rPr lang="en-US" dirty="0"/>
              <a:t>Stop harmful traffic from reaching devices that are unable to protect themselves from attack. </a:t>
            </a:r>
          </a:p>
          <a:p>
            <a:pPr lvl="2"/>
            <a:r>
              <a:rPr lang="en-US" dirty="0"/>
              <a:t>For example, a hospital's connected infusion pumps may not be designed with advanced security defenses. Network segmentation can stop harmful Internet traffic from ever reaching them.</a:t>
            </a:r>
          </a:p>
          <a:p>
            <a:endParaRPr lang="en-US" dirty="0"/>
          </a:p>
          <a:p>
            <a:pPr lvl="1"/>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B23563BE-D6FD-0141-4D94-842D46DCE3DF}"/>
              </a:ext>
            </a:extLst>
          </p:cNvPr>
          <p:cNvSpPr>
            <a:spLocks noGrp="1"/>
          </p:cNvSpPr>
          <p:nvPr>
            <p:ph type="sldNum" sz="quarter" idx="12"/>
          </p:nvPr>
        </p:nvSpPr>
        <p:spPr/>
        <p:txBody>
          <a:bodyPr/>
          <a:lstStyle/>
          <a:p>
            <a:fld id="{B74EB0F0-7D7E-412A-B235-20FE2876EE16}" type="slidenum">
              <a:rPr lang="en-US" smtClean="0"/>
              <a:t>8</a:t>
            </a:fld>
            <a:endParaRPr lang="en-US"/>
          </a:p>
        </p:txBody>
      </p:sp>
    </p:spTree>
    <p:extLst>
      <p:ext uri="{BB962C8B-B14F-4D97-AF65-F5344CB8AC3E}">
        <p14:creationId xmlns:p14="http://schemas.microsoft.com/office/powerpoint/2010/main" val="201383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D25F7-D688-4CAD-A02F-3F8825D73B9B}"/>
              </a:ext>
            </a:extLst>
          </p:cNvPr>
          <p:cNvSpPr>
            <a:spLocks noGrp="1"/>
          </p:cNvSpPr>
          <p:nvPr>
            <p:ph type="title"/>
          </p:nvPr>
        </p:nvSpPr>
        <p:spPr/>
        <p:txBody>
          <a:bodyPr/>
          <a:lstStyle/>
          <a:p>
            <a:r>
              <a:rPr lang="en-US" dirty="0"/>
              <a:t>What is Network Topology</a:t>
            </a:r>
          </a:p>
        </p:txBody>
      </p:sp>
      <p:sp>
        <p:nvSpPr>
          <p:cNvPr id="3" name="Content Placeholder 2">
            <a:extLst>
              <a:ext uri="{FF2B5EF4-FFF2-40B4-BE49-F238E27FC236}">
                <a16:creationId xmlns:a16="http://schemas.microsoft.com/office/drawing/2014/main" id="{C388141E-4F97-4299-8A32-B57A73DBB26D}"/>
              </a:ext>
            </a:extLst>
          </p:cNvPr>
          <p:cNvSpPr>
            <a:spLocks noGrp="1"/>
          </p:cNvSpPr>
          <p:nvPr>
            <p:ph idx="1"/>
          </p:nvPr>
        </p:nvSpPr>
        <p:spPr/>
        <p:txBody>
          <a:bodyPr/>
          <a:lstStyle/>
          <a:p>
            <a:r>
              <a:rPr lang="en-US" dirty="0"/>
              <a:t>Topology: The way in which elements are interrelated or arranged.</a:t>
            </a:r>
          </a:p>
          <a:p>
            <a:r>
              <a:rPr lang="en-US" dirty="0"/>
              <a:t>Network Topology:</a:t>
            </a:r>
          </a:p>
          <a:p>
            <a:pPr lvl="1"/>
            <a:r>
              <a:rPr lang="en-US" dirty="0"/>
              <a:t>“The arrangement of a network that comprises nodes and connecting lines via sender and receiver”</a:t>
            </a:r>
          </a:p>
        </p:txBody>
      </p:sp>
      <p:sp>
        <p:nvSpPr>
          <p:cNvPr id="4" name="Slide Number Placeholder 3">
            <a:extLst>
              <a:ext uri="{FF2B5EF4-FFF2-40B4-BE49-F238E27FC236}">
                <a16:creationId xmlns:a16="http://schemas.microsoft.com/office/drawing/2014/main" id="{2C95B14A-172A-4471-B050-180C3864F995}"/>
              </a:ext>
            </a:extLst>
          </p:cNvPr>
          <p:cNvSpPr>
            <a:spLocks noGrp="1"/>
          </p:cNvSpPr>
          <p:nvPr>
            <p:ph type="sldNum" sz="quarter" idx="12"/>
          </p:nvPr>
        </p:nvSpPr>
        <p:spPr/>
        <p:txBody>
          <a:bodyPr/>
          <a:lstStyle/>
          <a:p>
            <a:fld id="{B74EB0F0-7D7E-412A-B235-20FE2876EE16}" type="slidenum">
              <a:rPr lang="en-US" smtClean="0"/>
              <a:t>9</a:t>
            </a:fld>
            <a:endParaRPr lang="en-US"/>
          </a:p>
        </p:txBody>
      </p:sp>
      <p:pic>
        <p:nvPicPr>
          <p:cNvPr id="6" name="Picture 5" descr="Diagram&#10;&#10;Description automatically generated">
            <a:extLst>
              <a:ext uri="{FF2B5EF4-FFF2-40B4-BE49-F238E27FC236}">
                <a16:creationId xmlns:a16="http://schemas.microsoft.com/office/drawing/2014/main" id="{18FCB784-E439-4346-B502-39B76CF056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2375" y="3730526"/>
            <a:ext cx="5118265" cy="2492170"/>
          </a:xfrm>
          <a:prstGeom prst="rect">
            <a:avLst/>
          </a:prstGeom>
        </p:spPr>
      </p:pic>
    </p:spTree>
    <p:extLst>
      <p:ext uri="{BB962C8B-B14F-4D97-AF65-F5344CB8AC3E}">
        <p14:creationId xmlns:p14="http://schemas.microsoft.com/office/powerpoint/2010/main" val="11519518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ctureSlides" id="{ABE79801-4083-46BE-945E-2E01B7E13FE2}" vid="{D325130D-3D76-4BE9-AD0A-8AC275FE50FA}"/>
    </a:ext>
  </a:extLst>
</a:theme>
</file>

<file path=docProps/app.xml><?xml version="1.0" encoding="utf-8"?>
<Properties xmlns="http://schemas.openxmlformats.org/officeDocument/2006/extended-properties" xmlns:vt="http://schemas.openxmlformats.org/officeDocument/2006/docPropsVTypes">
  <TotalTime>968</TotalTime>
  <Words>3045</Words>
  <Application>Microsoft Office PowerPoint</Application>
  <PresentationFormat>Widescreen</PresentationFormat>
  <Paragraphs>348</Paragraphs>
  <Slides>46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5" baseType="lpstr">
      <vt:lpstr>Arial</vt:lpstr>
      <vt:lpstr>Arial Black</vt:lpstr>
      <vt:lpstr>Calibri</vt:lpstr>
      <vt:lpstr>Calibri Light</vt:lpstr>
      <vt:lpstr>Liberation Serif</vt:lpstr>
      <vt:lpstr>Times New Roman</vt:lpstr>
      <vt:lpstr>Wingdings</vt:lpstr>
      <vt:lpstr>1_Office Theme</vt:lpstr>
      <vt:lpstr>Document</vt:lpstr>
      <vt:lpstr>PowerPoint Presentation</vt:lpstr>
      <vt:lpstr>Network Designing Progress</vt:lpstr>
      <vt:lpstr>Security and Manageability as a Requirement</vt:lpstr>
      <vt:lpstr>Network Segmentation</vt:lpstr>
      <vt:lpstr>How Network Segmentation Works</vt:lpstr>
      <vt:lpstr>Types of Segmentation</vt:lpstr>
      <vt:lpstr>Segmentation Types - Virtual</vt:lpstr>
      <vt:lpstr> Benefits of Network Segmentation </vt:lpstr>
      <vt:lpstr>What is Network Topology</vt:lpstr>
      <vt:lpstr>Why Is Network Topology Important?</vt:lpstr>
      <vt:lpstr>Why Different Topologies</vt:lpstr>
      <vt:lpstr>Categories of Network Topologies</vt:lpstr>
      <vt:lpstr>Physical Topology</vt:lpstr>
      <vt:lpstr>Types of Network Topologies</vt:lpstr>
      <vt:lpstr>Star Topology</vt:lpstr>
      <vt:lpstr>Star Topology</vt:lpstr>
      <vt:lpstr>Bus Topology</vt:lpstr>
      <vt:lpstr>Bus Topology</vt:lpstr>
      <vt:lpstr>Ring Topology </vt:lpstr>
      <vt:lpstr>Ring Topology</vt:lpstr>
      <vt:lpstr>Tree Topology</vt:lpstr>
      <vt:lpstr>Mesh Topology</vt:lpstr>
      <vt:lpstr>Mesh Topology</vt:lpstr>
      <vt:lpstr>Other Topologies</vt:lpstr>
      <vt:lpstr>Cell Architecture ( mobile cell)</vt:lpstr>
      <vt:lpstr>Spine and Leaf Topology</vt:lpstr>
      <vt:lpstr>Current Trend</vt:lpstr>
      <vt:lpstr>Addressing</vt:lpstr>
      <vt:lpstr>Why an Address?</vt:lpstr>
      <vt:lpstr>Unique Communication</vt:lpstr>
      <vt:lpstr>How these Addresses are Used</vt:lpstr>
      <vt:lpstr>Addressing Formats</vt:lpstr>
      <vt:lpstr>Addressing</vt:lpstr>
      <vt:lpstr>IPv4 Address Schema </vt:lpstr>
      <vt:lpstr>IPv4 Addressing</vt:lpstr>
      <vt:lpstr>IPv4 Address Classes</vt:lpstr>
      <vt:lpstr>IP Address Classes </vt:lpstr>
      <vt:lpstr>Problems with Classful Addressing</vt:lpstr>
      <vt:lpstr>The Requirement for Breakdown of Network - Subnetting</vt:lpstr>
      <vt:lpstr>Address Masks / Subnet Mask</vt:lpstr>
      <vt:lpstr>Addresses in a Subnet</vt:lpstr>
      <vt:lpstr>Subnet and Notation</vt:lpstr>
      <vt:lpstr>Network Address</vt:lpstr>
      <vt:lpstr>Exercise </vt:lpstr>
      <vt:lpstr>Answer</vt:lpstr>
      <vt:lpstr>Session Break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Chamara Disanayaka</dc:creator>
  <cp:lastModifiedBy>Chamara Disanayaka</cp:lastModifiedBy>
  <cp:revision>24</cp:revision>
  <dcterms:created xsi:type="dcterms:W3CDTF">2022-03-17T13:53:41Z</dcterms:created>
  <dcterms:modified xsi:type="dcterms:W3CDTF">2024-03-20T16:33:40Z</dcterms:modified>
</cp:coreProperties>
</file>