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C045AA-33FA-4DFB-8593-45920FDA2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6A628AE-BD2F-4286-98FD-6E4A60DB3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027A951-010C-4A83-84E4-EF28ADC1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6F28-D951-410E-8E53-4004035DB3E2}" type="datetimeFigureOut">
              <a:rPr lang="sk-SK" smtClean="0"/>
              <a:t>3. 12. 2020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E5896AD-7BF1-471B-B858-C8C8D91B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960B885-A38F-4C57-86C8-9A19D50D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3BB4-EEB5-4A7D-90D3-E53E16E818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625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FFB297-9A6F-4941-B069-ED90350C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9EA68650-2893-45A1-9D9D-22CDA6025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EC34EE6-ED75-4875-9A87-35E2041C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6F28-D951-410E-8E53-4004035DB3E2}" type="datetimeFigureOut">
              <a:rPr lang="sk-SK" smtClean="0"/>
              <a:t>3. 12. 2020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1D675FB-820D-495F-8554-3BDF5234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2759E12-4F98-4DDD-8118-2E9468C8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3BB4-EEB5-4A7D-90D3-E53E16E818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41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76F322AA-3355-4596-BD61-AC32A7628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3BB0F824-5A69-404F-9971-750A9B2FC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CE21341-E9F9-4854-952D-5774EC2B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6F28-D951-410E-8E53-4004035DB3E2}" type="datetimeFigureOut">
              <a:rPr lang="sk-SK" smtClean="0"/>
              <a:t>3. 12. 2020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83E7A2D-107C-480E-A7E3-58538C42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688327B-FA80-4BD5-8F65-CDB9AEBE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3BB4-EEB5-4A7D-90D3-E53E16E818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921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9EB565-20DE-420E-BF23-B903B0E4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97102C0-0049-4B31-A8F3-72C103451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4748D91-B778-47C3-8E29-194040E9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6F28-D951-410E-8E53-4004035DB3E2}" type="datetimeFigureOut">
              <a:rPr lang="sk-SK" smtClean="0"/>
              <a:t>3. 12. 2020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4DE24FA-2A4B-41F3-AF2F-752E8AD8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37FFACA-8AED-4AF0-8F46-0C513B71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3BB4-EEB5-4A7D-90D3-E53E16E818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110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0FEB1E-DC3B-46F5-9ED7-6AB3C65C9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0A3A4E6-EAE4-41D7-8774-FFDEA2BB1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C38E3E9-81EA-4804-9055-9257F464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6F28-D951-410E-8E53-4004035DB3E2}" type="datetimeFigureOut">
              <a:rPr lang="sk-SK" smtClean="0"/>
              <a:t>3. 12. 2020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F1F9DDB-86E7-4FE7-A114-966DB14F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332D2FC-DA10-45A9-AF21-1D0688B4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3BB4-EEB5-4A7D-90D3-E53E16E818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155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5D705D-10C2-4A45-81E6-BCA091A9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A858A4C-AF42-4185-94CD-E6163AB23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173B253-5F3F-448A-BF06-D27579E2C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09F4A7E-FEAC-4D8B-BB43-78E1285A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6F28-D951-410E-8E53-4004035DB3E2}" type="datetimeFigureOut">
              <a:rPr lang="sk-SK" smtClean="0"/>
              <a:t>3. 12. 2020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F61A531-3668-46E7-A1C1-EC067450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BA90F6D-8AFF-4D7D-A3DE-32C23B9D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3BB4-EEB5-4A7D-90D3-E53E16E818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649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E94CE8-E947-4A72-973A-E286895A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BA2D15-147F-4348-AD8B-8B68F1581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3CEFF9A5-8248-45BE-9247-4EF8E95DB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75D258B-7436-42FA-B76E-C7611BC9B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2791A72E-A95D-4FB3-9CF1-5AE5A67A7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577E01B1-728D-4960-8EF3-74ED82CC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6F28-D951-410E-8E53-4004035DB3E2}" type="datetimeFigureOut">
              <a:rPr lang="sk-SK" smtClean="0"/>
              <a:t>3. 12. 2020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2702EC36-595E-4451-B03D-C351A25D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C6DA8198-D2C1-4D59-B90A-B2344372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3BB4-EEB5-4A7D-90D3-E53E16E818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767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229288-6064-488D-9424-09C9605F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33E7403F-F4F0-4318-8D4B-E68F2CC9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6F28-D951-410E-8E53-4004035DB3E2}" type="datetimeFigureOut">
              <a:rPr lang="sk-SK" smtClean="0"/>
              <a:t>3. 12. 2020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90286A65-9997-4931-BD86-6FD11E5C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A88CBB8-BD8C-4632-9DAA-0A6A37BF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3BB4-EEB5-4A7D-90D3-E53E16E818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054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86FD206-6ECE-4C76-8313-EFA89DBC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6F28-D951-410E-8E53-4004035DB3E2}" type="datetimeFigureOut">
              <a:rPr lang="sk-SK" smtClean="0"/>
              <a:t>3. 12. 2020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96336F0A-31D1-4489-AB7E-DF9B81BC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D905BA0-7613-4052-9E65-A883FFA8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3BB4-EEB5-4A7D-90D3-E53E16E818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615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E8F788-E162-4C7B-BB90-2AB3CB681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3C98E91-D34A-4AB7-801A-D82D3ACF5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C9863B8-A1FC-4FAF-A31E-A92BA40DA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9FD8F7C-24A0-4C9B-BFD3-DAB945D3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6F28-D951-410E-8E53-4004035DB3E2}" type="datetimeFigureOut">
              <a:rPr lang="sk-SK" smtClean="0"/>
              <a:t>3. 12. 2020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C56BFD9E-85FA-408D-86F4-24942CA6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7ACE560-8248-4723-8432-C529680F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3BB4-EEB5-4A7D-90D3-E53E16E818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213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6E7E7B-6BB3-45EB-A42A-EF58B826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A4AE1A3E-9236-4958-BBC6-189ACD103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7DC87D5-C1C9-4D61-B0F3-2FA21F984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9C15BA0-B712-4B8A-9FF9-41AA7E52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6F28-D951-410E-8E53-4004035DB3E2}" type="datetimeFigureOut">
              <a:rPr lang="sk-SK" smtClean="0"/>
              <a:t>3. 12. 2020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DD13EDA-C8D3-47F4-BAA7-BE97984D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3695233-1209-4330-8722-2C080378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3BB4-EEB5-4A7D-90D3-E53E16E818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63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CBF4E545-6A92-4501-8566-56EC3EAED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8796C84-C824-479F-8D13-715ABC130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4AB2661-0ADA-47B6-91D0-8CD39CA22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06F28-D951-410E-8E53-4004035DB3E2}" type="datetimeFigureOut">
              <a:rPr lang="sk-SK" smtClean="0"/>
              <a:t>3. 12. 2020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8768684-B8C9-4935-BE2B-41EDD0048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E4A4548-9F5A-4D02-9DF2-5284C4776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3BB4-EEB5-4A7D-90D3-E53E16E818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623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52D6C3-991D-4879-866A-9C81EA0A9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571" y="1122363"/>
            <a:ext cx="9426429" cy="2387600"/>
          </a:xfrm>
        </p:spPr>
        <p:txBody>
          <a:bodyPr/>
          <a:lstStyle/>
          <a:p>
            <a:r>
              <a:rPr lang="en-US" dirty="0"/>
              <a:t>Stegano</a:t>
            </a:r>
            <a:r>
              <a:rPr lang="sk-SK" dirty="0"/>
              <a:t>g</a:t>
            </a:r>
            <a:r>
              <a:rPr lang="en-US" dirty="0"/>
              <a:t>rafia</a:t>
            </a:r>
            <a:r>
              <a:rPr lang="sk-SK" dirty="0"/>
              <a:t> - </a:t>
            </a:r>
            <a:r>
              <a:rPr lang="sk-SK" b="0" i="0" u="none" strike="noStrike" baseline="0" dirty="0">
                <a:solidFill>
                  <a:srgbClr val="000000"/>
                </a:solidFill>
              </a:rPr>
              <a:t>obrazové dáta 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74C69E5-E29B-44A4-AEF8-83B540A34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785" y="4079875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sk-SK" dirty="0"/>
              <a:t>Michal Kaiser (221034)</a:t>
            </a:r>
          </a:p>
          <a:p>
            <a:pPr algn="l"/>
            <a:r>
              <a:rPr lang="sk-SK" dirty="0"/>
              <a:t>Roman Klampár ()</a:t>
            </a:r>
          </a:p>
          <a:p>
            <a:pPr algn="l"/>
            <a:r>
              <a:rPr lang="sk-SK" dirty="0"/>
              <a:t>Ondřej Chudáček ()</a:t>
            </a:r>
          </a:p>
          <a:p>
            <a:pPr algn="l"/>
            <a:r>
              <a:rPr lang="sk-SK" dirty="0"/>
              <a:t>Petr Kříž ()</a:t>
            </a:r>
          </a:p>
        </p:txBody>
      </p:sp>
    </p:spTree>
    <p:extLst>
      <p:ext uri="{BB962C8B-B14F-4D97-AF65-F5344CB8AC3E}">
        <p14:creationId xmlns:p14="http://schemas.microsoft.com/office/powerpoint/2010/main" val="331414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ECA71F-B3A5-4880-87DE-1452FD4D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Popis </a:t>
            </a:r>
            <a:r>
              <a:rPr lang="sk-SK" dirty="0"/>
              <a:t>vstupov a výstupov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03185B-A470-4A48-A646-A1069C00C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Vstup od užívateľa pre kódovanie: Obrázok a správa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                                                                Obrázok a textový súbor</a:t>
            </a:r>
          </a:p>
          <a:p>
            <a:endParaRPr lang="sk-SK" dirty="0"/>
          </a:p>
          <a:p>
            <a:r>
              <a:rPr lang="sk-SK" dirty="0"/>
              <a:t>Výstup</a:t>
            </a:r>
            <a:r>
              <a:rPr lang="en-US" dirty="0"/>
              <a:t>: </a:t>
            </a:r>
            <a:r>
              <a:rPr lang="sk-SK" dirty="0"/>
              <a:t>Obrázok so zakódovanou správou </a:t>
            </a:r>
          </a:p>
          <a:p>
            <a:endParaRPr lang="sk-SK" dirty="0"/>
          </a:p>
          <a:p>
            <a:r>
              <a:rPr lang="sk-SK" dirty="0"/>
              <a:t>Vstup od užívateľa pre dekódovanie: Obrázok so zakódovanou správou</a:t>
            </a:r>
          </a:p>
          <a:p>
            <a:r>
              <a:rPr lang="sk-SK" dirty="0"/>
              <a:t>Výstup: zakódovaná správa v termináli alebo v textovom súbore</a:t>
            </a:r>
          </a:p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F6A044D-FDE6-466E-82EC-A23B2F0B1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96044"/>
            <a:ext cx="4114800" cy="33251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9EA94B89-FE84-4DC0-B7B8-9B10B5150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454399"/>
            <a:ext cx="4746845" cy="304843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3FAAF948-6EA7-4D5D-AA0E-5A3D27519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6083985"/>
            <a:ext cx="5029959" cy="33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A5C73972-99E2-4B89-885F-024003A27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051508" cy="5016758"/>
          </a:xfrm>
          <a:prstGeom prst="rect">
            <a:avLst/>
          </a:prstGeom>
        </p:spPr>
      </p:pic>
      <p:sp>
        <p:nvSpPr>
          <p:cNvPr id="8" name="Šípka: doprava 7">
            <a:extLst>
              <a:ext uri="{FF2B5EF4-FFF2-40B4-BE49-F238E27FC236}">
                <a16:creationId xmlns:a16="http://schemas.microsoft.com/office/drawing/2014/main" id="{0C3CCF95-E2D0-4AA5-BE64-C06A3A67DF66}"/>
              </a:ext>
            </a:extLst>
          </p:cNvPr>
          <p:cNvSpPr/>
          <p:nvPr/>
        </p:nvSpPr>
        <p:spPr>
          <a:xfrm>
            <a:off x="5215467" y="4199067"/>
            <a:ext cx="1117600" cy="660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10" name="Obrázok 9" descr="Obrázok, na ktorom je text, elektronika, kalkulačka&#10;&#10;Automaticky generovaný popis">
            <a:extLst>
              <a:ext uri="{FF2B5EF4-FFF2-40B4-BE49-F238E27FC236}">
                <a16:creationId xmlns:a16="http://schemas.microsoft.com/office/drawing/2014/main" id="{45E767F8-D9CA-4683-A86E-FF848F7D7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758" y="2486895"/>
            <a:ext cx="3447481" cy="3424344"/>
          </a:xfrm>
          <a:prstGeom prst="rect">
            <a:avLst/>
          </a:prstGeom>
        </p:spPr>
      </p:pic>
      <p:pic>
        <p:nvPicPr>
          <p:cNvPr id="12" name="Obrázok 11" descr="Obrázok, na ktorom je text, vonkajšie&#10;&#10;Automaticky generovaný popis">
            <a:extLst>
              <a:ext uri="{FF2B5EF4-FFF2-40B4-BE49-F238E27FC236}">
                <a16:creationId xmlns:a16="http://schemas.microsoft.com/office/drawing/2014/main" id="{19CD4D6C-3AC0-40DA-AED3-3640B56D9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622" y="2486895"/>
            <a:ext cx="3541617" cy="3424344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6C8655F0-12D5-4690-9408-D2784E139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199113" y="3081498"/>
            <a:ext cx="1133954" cy="695004"/>
          </a:xfrm>
          <a:prstGeom prst="rect">
            <a:avLst/>
          </a:prstGeom>
        </p:spPr>
      </p:pic>
      <p:sp>
        <p:nvSpPr>
          <p:cNvPr id="14" name="BlokTextu 13">
            <a:extLst>
              <a:ext uri="{FF2B5EF4-FFF2-40B4-BE49-F238E27FC236}">
                <a16:creationId xmlns:a16="http://schemas.microsoft.com/office/drawing/2014/main" id="{F8C59127-518D-4ABE-9623-D9A09F627BC0}"/>
              </a:ext>
            </a:extLst>
          </p:cNvPr>
          <p:cNvSpPr txBox="1"/>
          <p:nvPr/>
        </p:nvSpPr>
        <p:spPr>
          <a:xfrm>
            <a:off x="828963" y="438004"/>
            <a:ext cx="5257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Prevedenie obrázku na maticu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F9DFE2D5-3785-4A22-B470-9B3230FCE98F}"/>
              </a:ext>
            </a:extLst>
          </p:cNvPr>
          <p:cNvSpPr txBox="1"/>
          <p:nvPr/>
        </p:nvSpPr>
        <p:spPr>
          <a:xfrm>
            <a:off x="838200" y="1172067"/>
            <a:ext cx="345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Maximálny počet znakov: 251 944 </a:t>
            </a:r>
          </a:p>
        </p:txBody>
      </p:sp>
    </p:spTree>
    <p:extLst>
      <p:ext uri="{BB962C8B-B14F-4D97-AF65-F5344CB8AC3E}">
        <p14:creationId xmlns:p14="http://schemas.microsoft.com/office/powerpoint/2010/main" val="163436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ľka 5">
            <a:extLst>
              <a:ext uri="{FF2B5EF4-FFF2-40B4-BE49-F238E27FC236}">
                <a16:creationId xmlns:a16="http://schemas.microsoft.com/office/drawing/2014/main" id="{7CF6045F-63BD-4F7B-A4EC-3DEBE2E21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632626"/>
              </p:ext>
            </p:extLst>
          </p:nvPr>
        </p:nvGraphicFramePr>
        <p:xfrm>
          <a:off x="1333500" y="2609385"/>
          <a:ext cx="5411750" cy="326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813">
                  <a:extLst>
                    <a:ext uri="{9D8B030D-6E8A-4147-A177-3AD203B41FA5}">
                      <a16:colId xmlns:a16="http://schemas.microsoft.com/office/drawing/2014/main" val="4112523225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755916095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2104164873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1796640925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3771663319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1670895770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3526233236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2810676839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2909293351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856847522"/>
                    </a:ext>
                  </a:extLst>
                </a:gridCol>
              </a:tblGrid>
              <a:tr h="407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809503"/>
                  </a:ext>
                </a:extLst>
              </a:tr>
              <a:tr h="407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823193"/>
                  </a:ext>
                </a:extLst>
              </a:tr>
              <a:tr h="407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378591"/>
                  </a:ext>
                </a:extLst>
              </a:tr>
              <a:tr h="407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16455"/>
                  </a:ext>
                </a:extLst>
              </a:tr>
              <a:tr h="407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31172"/>
                  </a:ext>
                </a:extLst>
              </a:tr>
              <a:tr h="407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98612"/>
                  </a:ext>
                </a:extLst>
              </a:tr>
              <a:tr h="407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542759"/>
                  </a:ext>
                </a:extLst>
              </a:tr>
              <a:tr h="407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584888"/>
                  </a:ext>
                </a:extLst>
              </a:tr>
            </a:tbl>
          </a:graphicData>
        </a:graphic>
      </p:graphicFrame>
      <p:sp>
        <p:nvSpPr>
          <p:cNvPr id="6" name="Obdĺžnik 5">
            <a:extLst>
              <a:ext uri="{FF2B5EF4-FFF2-40B4-BE49-F238E27FC236}">
                <a16:creationId xmlns:a16="http://schemas.microsoft.com/office/drawing/2014/main" id="{E8678298-76BB-4E0F-BD5A-62BBC41C8D74}"/>
              </a:ext>
            </a:extLst>
          </p:cNvPr>
          <p:cNvSpPr/>
          <p:nvPr/>
        </p:nvSpPr>
        <p:spPr>
          <a:xfrm>
            <a:off x="1333500" y="2609384"/>
            <a:ext cx="5411750" cy="12196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9F080C3B-0F2A-43DD-9ACC-8FCB7249E308}"/>
              </a:ext>
            </a:extLst>
          </p:cNvPr>
          <p:cNvSpPr txBox="1"/>
          <p:nvPr/>
        </p:nvSpPr>
        <p:spPr>
          <a:xfrm>
            <a:off x="1333500" y="2086165"/>
            <a:ext cx="2419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Spr</a:t>
            </a:r>
            <a:r>
              <a:rPr lang="sk-SK" sz="2800" b="1" dirty="0"/>
              <a:t>áva</a:t>
            </a: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A91828E1-B939-4082-B208-10C672B99223}"/>
              </a:ext>
            </a:extLst>
          </p:cNvPr>
          <p:cNvSpPr/>
          <p:nvPr/>
        </p:nvSpPr>
        <p:spPr>
          <a:xfrm>
            <a:off x="2343150" y="5470526"/>
            <a:ext cx="4402100" cy="4015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1A270199-52DE-4FD0-993A-B6EE657E5D89}"/>
              </a:ext>
            </a:extLst>
          </p:cNvPr>
          <p:cNvSpPr txBox="1"/>
          <p:nvPr/>
        </p:nvSpPr>
        <p:spPr>
          <a:xfrm>
            <a:off x="5906275" y="5872025"/>
            <a:ext cx="167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Hash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2A2CF9BA-309B-447A-B078-692B91F635B1}"/>
              </a:ext>
            </a:extLst>
          </p:cNvPr>
          <p:cNvSpPr/>
          <p:nvPr/>
        </p:nvSpPr>
        <p:spPr>
          <a:xfrm>
            <a:off x="2343149" y="2602338"/>
            <a:ext cx="1126375" cy="41125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2" name="Rovná spojnica 11">
            <a:extLst>
              <a:ext uri="{FF2B5EF4-FFF2-40B4-BE49-F238E27FC236}">
                <a16:creationId xmlns:a16="http://schemas.microsoft.com/office/drawing/2014/main" id="{F809E154-451A-43AB-8A01-16DA2CF1DE90}"/>
              </a:ext>
            </a:extLst>
          </p:cNvPr>
          <p:cNvCxnSpPr>
            <a:cxnSpLocks/>
          </p:cNvCxnSpPr>
          <p:nvPr/>
        </p:nvCxnSpPr>
        <p:spPr>
          <a:xfrm flipV="1">
            <a:off x="3152064" y="2086165"/>
            <a:ext cx="600786" cy="5161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BlokTextu 13">
            <a:extLst>
              <a:ext uri="{FF2B5EF4-FFF2-40B4-BE49-F238E27FC236}">
                <a16:creationId xmlns:a16="http://schemas.microsoft.com/office/drawing/2014/main" id="{D603B0F6-263F-4EC4-8E3D-4E76DE35082B}"/>
              </a:ext>
            </a:extLst>
          </p:cNvPr>
          <p:cNvSpPr txBox="1"/>
          <p:nvPr/>
        </p:nvSpPr>
        <p:spPr>
          <a:xfrm>
            <a:off x="3752849" y="1828800"/>
            <a:ext cx="774382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/>
              <a:t>0000011111001110101010110101010011010101010101010101010100101010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1654DDC2-DFEB-40CA-A39A-4EE05A6A4CEF}"/>
              </a:ext>
            </a:extLst>
          </p:cNvPr>
          <p:cNvSpPr txBox="1"/>
          <p:nvPr/>
        </p:nvSpPr>
        <p:spPr>
          <a:xfrm>
            <a:off x="6572251" y="516523"/>
            <a:ext cx="179429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000" dirty="0"/>
              <a:t> Q -&gt; 01010001</a:t>
            </a: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3E2B5436-48CB-4717-A059-CA490A23FA65}"/>
              </a:ext>
            </a:extLst>
          </p:cNvPr>
          <p:cNvSpPr/>
          <p:nvPr/>
        </p:nvSpPr>
        <p:spPr>
          <a:xfrm>
            <a:off x="4648200" y="1828800"/>
            <a:ext cx="123825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0</a:t>
            </a:r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4B6D0E25-E5F8-4601-9833-C25B7F4F9AFF}"/>
              </a:ext>
            </a:extLst>
          </p:cNvPr>
          <p:cNvSpPr/>
          <p:nvPr/>
        </p:nvSpPr>
        <p:spPr>
          <a:xfrm>
            <a:off x="5569745" y="1828800"/>
            <a:ext cx="145256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1</a:t>
            </a:r>
          </a:p>
        </p:txBody>
      </p:sp>
      <p:sp>
        <p:nvSpPr>
          <p:cNvPr id="18" name="Obdĺžnik 17">
            <a:extLst>
              <a:ext uri="{FF2B5EF4-FFF2-40B4-BE49-F238E27FC236}">
                <a16:creationId xmlns:a16="http://schemas.microsoft.com/office/drawing/2014/main" id="{8C65279F-D472-4C16-8A7F-44A4AAC029A0}"/>
              </a:ext>
            </a:extLst>
          </p:cNvPr>
          <p:cNvSpPr/>
          <p:nvPr/>
        </p:nvSpPr>
        <p:spPr>
          <a:xfrm>
            <a:off x="6525901" y="1828800"/>
            <a:ext cx="114300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0</a:t>
            </a:r>
          </a:p>
        </p:txBody>
      </p:sp>
      <p:sp>
        <p:nvSpPr>
          <p:cNvPr id="19" name="Obdĺžnik 18">
            <a:extLst>
              <a:ext uri="{FF2B5EF4-FFF2-40B4-BE49-F238E27FC236}">
                <a16:creationId xmlns:a16="http://schemas.microsoft.com/office/drawing/2014/main" id="{2BA5105B-771C-4B52-8011-B508490DA183}"/>
              </a:ext>
            </a:extLst>
          </p:cNvPr>
          <p:cNvSpPr/>
          <p:nvPr/>
        </p:nvSpPr>
        <p:spPr>
          <a:xfrm>
            <a:off x="7453312" y="1828800"/>
            <a:ext cx="114300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1</a:t>
            </a:r>
          </a:p>
        </p:txBody>
      </p:sp>
      <p:sp>
        <p:nvSpPr>
          <p:cNvPr id="20" name="Obdĺžnik 19">
            <a:extLst>
              <a:ext uri="{FF2B5EF4-FFF2-40B4-BE49-F238E27FC236}">
                <a16:creationId xmlns:a16="http://schemas.microsoft.com/office/drawing/2014/main" id="{29E13165-E63A-49DB-8090-35F7B8FF7C0A}"/>
              </a:ext>
            </a:extLst>
          </p:cNvPr>
          <p:cNvSpPr/>
          <p:nvPr/>
        </p:nvSpPr>
        <p:spPr>
          <a:xfrm>
            <a:off x="8366550" y="1828800"/>
            <a:ext cx="114300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0</a:t>
            </a:r>
          </a:p>
        </p:txBody>
      </p:sp>
      <p:sp>
        <p:nvSpPr>
          <p:cNvPr id="21" name="Obdĺžnik 20">
            <a:extLst>
              <a:ext uri="{FF2B5EF4-FFF2-40B4-BE49-F238E27FC236}">
                <a16:creationId xmlns:a16="http://schemas.microsoft.com/office/drawing/2014/main" id="{81767EC4-EEEC-4D48-BFF7-E6F62B020CA0}"/>
              </a:ext>
            </a:extLst>
          </p:cNvPr>
          <p:cNvSpPr/>
          <p:nvPr/>
        </p:nvSpPr>
        <p:spPr>
          <a:xfrm>
            <a:off x="9301274" y="1828800"/>
            <a:ext cx="114300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0</a:t>
            </a:r>
          </a:p>
        </p:txBody>
      </p:sp>
      <p:sp>
        <p:nvSpPr>
          <p:cNvPr id="22" name="Obdĺžnik 21">
            <a:extLst>
              <a:ext uri="{FF2B5EF4-FFF2-40B4-BE49-F238E27FC236}">
                <a16:creationId xmlns:a16="http://schemas.microsoft.com/office/drawing/2014/main" id="{6D923ED5-A30E-4B4C-85F7-1B23FB9B9604}"/>
              </a:ext>
            </a:extLst>
          </p:cNvPr>
          <p:cNvSpPr/>
          <p:nvPr/>
        </p:nvSpPr>
        <p:spPr>
          <a:xfrm>
            <a:off x="10235998" y="1828800"/>
            <a:ext cx="114300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0</a:t>
            </a:r>
          </a:p>
        </p:txBody>
      </p:sp>
      <p:sp>
        <p:nvSpPr>
          <p:cNvPr id="23" name="Obdĺžnik 22">
            <a:extLst>
              <a:ext uri="{FF2B5EF4-FFF2-40B4-BE49-F238E27FC236}">
                <a16:creationId xmlns:a16="http://schemas.microsoft.com/office/drawing/2014/main" id="{C95A8E4D-0685-46FF-936A-30E086A4B236}"/>
              </a:ext>
            </a:extLst>
          </p:cNvPr>
          <p:cNvSpPr/>
          <p:nvPr/>
        </p:nvSpPr>
        <p:spPr>
          <a:xfrm>
            <a:off x="11170722" y="1828800"/>
            <a:ext cx="114300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1</a:t>
            </a:r>
          </a:p>
        </p:txBody>
      </p:sp>
      <p:cxnSp>
        <p:nvCxnSpPr>
          <p:cNvPr id="25" name="Rovná spojovacia šípka 24">
            <a:extLst>
              <a:ext uri="{FF2B5EF4-FFF2-40B4-BE49-F238E27FC236}">
                <a16:creationId xmlns:a16="http://schemas.microsoft.com/office/drawing/2014/main" id="{34CE7396-9EE2-42EA-B5D0-081467426425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4710113" y="916633"/>
            <a:ext cx="2759288" cy="91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ovacia šípka 26">
            <a:extLst>
              <a:ext uri="{FF2B5EF4-FFF2-40B4-BE49-F238E27FC236}">
                <a16:creationId xmlns:a16="http://schemas.microsoft.com/office/drawing/2014/main" id="{79D76387-7399-40A8-B9F0-2221489EC534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flipH="1">
            <a:off x="5642373" y="916633"/>
            <a:ext cx="1827028" cy="91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ovacia šípka 28">
            <a:extLst>
              <a:ext uri="{FF2B5EF4-FFF2-40B4-BE49-F238E27FC236}">
                <a16:creationId xmlns:a16="http://schemas.microsoft.com/office/drawing/2014/main" id="{97F486AA-E501-47FE-953E-15B671D21016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flipH="1">
            <a:off x="6583051" y="916633"/>
            <a:ext cx="886350" cy="91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ovacia šípka 30">
            <a:extLst>
              <a:ext uri="{FF2B5EF4-FFF2-40B4-BE49-F238E27FC236}">
                <a16:creationId xmlns:a16="http://schemas.microsoft.com/office/drawing/2014/main" id="{7A3EA635-D2F8-4896-9304-CB80838AFCB0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>
            <a:off x="7469401" y="916633"/>
            <a:ext cx="41061" cy="91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ovná spojovacia šípka 32">
            <a:extLst>
              <a:ext uri="{FF2B5EF4-FFF2-40B4-BE49-F238E27FC236}">
                <a16:creationId xmlns:a16="http://schemas.microsoft.com/office/drawing/2014/main" id="{AA90904C-7E55-4F87-B7AE-8A815FEF7A36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>
            <a:off x="7469401" y="916633"/>
            <a:ext cx="954299" cy="91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ovná spojovacia šípka 34">
            <a:extLst>
              <a:ext uri="{FF2B5EF4-FFF2-40B4-BE49-F238E27FC236}">
                <a16:creationId xmlns:a16="http://schemas.microsoft.com/office/drawing/2014/main" id="{92E4F1BA-1961-458D-9027-3C1E135FC058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>
            <a:off x="7469401" y="916633"/>
            <a:ext cx="1889023" cy="91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ovná spojovacia šípka 36">
            <a:extLst>
              <a:ext uri="{FF2B5EF4-FFF2-40B4-BE49-F238E27FC236}">
                <a16:creationId xmlns:a16="http://schemas.microsoft.com/office/drawing/2014/main" id="{D2F5A119-CD80-4CFC-B2FA-8F79ECCD231E}"/>
              </a:ext>
            </a:extLst>
          </p:cNvPr>
          <p:cNvCxnSpPr>
            <a:stCxn id="15" idx="2"/>
            <a:endCxn id="22" idx="0"/>
          </p:cNvCxnSpPr>
          <p:nvPr/>
        </p:nvCxnSpPr>
        <p:spPr>
          <a:xfrm>
            <a:off x="7469401" y="916633"/>
            <a:ext cx="2823747" cy="91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ovná spojovacia šípka 38">
            <a:extLst>
              <a:ext uri="{FF2B5EF4-FFF2-40B4-BE49-F238E27FC236}">
                <a16:creationId xmlns:a16="http://schemas.microsoft.com/office/drawing/2014/main" id="{141BE515-16D3-4BF1-8D2E-6513AAB002BD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>
            <a:off x="7469401" y="916633"/>
            <a:ext cx="3758471" cy="91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BlokTextu 40">
            <a:extLst>
              <a:ext uri="{FF2B5EF4-FFF2-40B4-BE49-F238E27FC236}">
                <a16:creationId xmlns:a16="http://schemas.microsoft.com/office/drawing/2014/main" id="{2FD71996-F177-4ACA-9FF0-AA56696F7CBA}"/>
              </a:ext>
            </a:extLst>
          </p:cNvPr>
          <p:cNvSpPr txBox="1"/>
          <p:nvPr/>
        </p:nvSpPr>
        <p:spPr>
          <a:xfrm>
            <a:off x="1333500" y="332126"/>
            <a:ext cx="2633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b="1" dirty="0"/>
              <a:t>Kódovanie</a:t>
            </a:r>
          </a:p>
        </p:txBody>
      </p:sp>
      <p:sp>
        <p:nvSpPr>
          <p:cNvPr id="42" name="BlokTextu 41">
            <a:extLst>
              <a:ext uri="{FF2B5EF4-FFF2-40B4-BE49-F238E27FC236}">
                <a16:creationId xmlns:a16="http://schemas.microsoft.com/office/drawing/2014/main" id="{C73AEAE5-CF48-4C9D-B3D5-3EC8F3FB7D55}"/>
              </a:ext>
            </a:extLst>
          </p:cNvPr>
          <p:cNvSpPr txBox="1"/>
          <p:nvPr/>
        </p:nvSpPr>
        <p:spPr>
          <a:xfrm>
            <a:off x="8881275" y="2525823"/>
            <a:ext cx="26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Binárna hodnota dvoch pixelov (R G B A)</a:t>
            </a:r>
          </a:p>
        </p:txBody>
      </p:sp>
      <p:sp>
        <p:nvSpPr>
          <p:cNvPr id="44" name="BlokTextu 43">
            <a:extLst>
              <a:ext uri="{FF2B5EF4-FFF2-40B4-BE49-F238E27FC236}">
                <a16:creationId xmlns:a16="http://schemas.microsoft.com/office/drawing/2014/main" id="{2D114127-F5E0-4FBB-BB54-502CE2168D09}"/>
              </a:ext>
            </a:extLst>
          </p:cNvPr>
          <p:cNvSpPr txBox="1"/>
          <p:nvPr/>
        </p:nvSpPr>
        <p:spPr>
          <a:xfrm>
            <a:off x="8941684" y="332126"/>
            <a:ext cx="2817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Na posledné príznakové bity hodnôt pixelov zapíšeme binárnu hodnotu písmena Q</a:t>
            </a:r>
          </a:p>
        </p:txBody>
      </p:sp>
      <p:sp>
        <p:nvSpPr>
          <p:cNvPr id="46" name="Obdĺžnik 45">
            <a:extLst>
              <a:ext uri="{FF2B5EF4-FFF2-40B4-BE49-F238E27FC236}">
                <a16:creationId xmlns:a16="http://schemas.microsoft.com/office/drawing/2014/main" id="{77FC05B4-55BB-4B0E-B9EB-10E22D3BE443}"/>
              </a:ext>
            </a:extLst>
          </p:cNvPr>
          <p:cNvSpPr/>
          <p:nvPr/>
        </p:nvSpPr>
        <p:spPr>
          <a:xfrm>
            <a:off x="1333500" y="2602337"/>
            <a:ext cx="1009650" cy="41830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7" name="Obdĺžnik 46">
            <a:extLst>
              <a:ext uri="{FF2B5EF4-FFF2-40B4-BE49-F238E27FC236}">
                <a16:creationId xmlns:a16="http://schemas.microsoft.com/office/drawing/2014/main" id="{8740929E-E05E-4A97-9D95-3908B85AC978}"/>
              </a:ext>
            </a:extLst>
          </p:cNvPr>
          <p:cNvSpPr/>
          <p:nvPr/>
        </p:nvSpPr>
        <p:spPr>
          <a:xfrm>
            <a:off x="5642373" y="3407627"/>
            <a:ext cx="1102877" cy="41830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" name="BlokTextu 47">
            <a:extLst>
              <a:ext uri="{FF2B5EF4-FFF2-40B4-BE49-F238E27FC236}">
                <a16:creationId xmlns:a16="http://schemas.microsoft.com/office/drawing/2014/main" id="{376AC129-626E-411A-BFD5-B634ABCF5648}"/>
              </a:ext>
            </a:extLst>
          </p:cNvPr>
          <p:cNvSpPr txBox="1"/>
          <p:nvPr/>
        </p:nvSpPr>
        <p:spPr>
          <a:xfrm>
            <a:off x="145143" y="3429000"/>
            <a:ext cx="1059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Za</a:t>
            </a:r>
            <a:r>
              <a:rPr lang="sk-SK" dirty="0"/>
              <a:t>čiatok a koniec textu</a:t>
            </a:r>
          </a:p>
        </p:txBody>
      </p:sp>
      <p:cxnSp>
        <p:nvCxnSpPr>
          <p:cNvPr id="50" name="Rovná spojovacia šípka 49">
            <a:extLst>
              <a:ext uri="{FF2B5EF4-FFF2-40B4-BE49-F238E27FC236}">
                <a16:creationId xmlns:a16="http://schemas.microsoft.com/office/drawing/2014/main" id="{F199BFF2-8D7C-458E-B422-734583FFD013}"/>
              </a:ext>
            </a:extLst>
          </p:cNvPr>
          <p:cNvCxnSpPr>
            <a:cxnSpLocks/>
          </p:cNvCxnSpPr>
          <p:nvPr/>
        </p:nvCxnSpPr>
        <p:spPr>
          <a:xfrm flipV="1">
            <a:off x="1099402" y="3825928"/>
            <a:ext cx="4542971" cy="23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Rovná spojovacia šípka 52">
            <a:extLst>
              <a:ext uri="{FF2B5EF4-FFF2-40B4-BE49-F238E27FC236}">
                <a16:creationId xmlns:a16="http://schemas.microsoft.com/office/drawing/2014/main" id="{82C39B78-7D3A-4900-8882-83CA0D7F4602}"/>
              </a:ext>
            </a:extLst>
          </p:cNvPr>
          <p:cNvCxnSpPr>
            <a:cxnSpLocks/>
          </p:cNvCxnSpPr>
          <p:nvPr/>
        </p:nvCxnSpPr>
        <p:spPr>
          <a:xfrm flipV="1">
            <a:off x="1099402" y="2925365"/>
            <a:ext cx="234098" cy="69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17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42" grpId="0"/>
      <p:bldP spid="44" grpId="0"/>
      <p:bldP spid="46" grpId="0" animBg="1"/>
      <p:bldP spid="47" grpId="0" animBg="1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B09908-864F-41A7-95D8-9F888C88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81" y="133360"/>
            <a:ext cx="3349619" cy="1009651"/>
          </a:xfrm>
        </p:spPr>
        <p:txBody>
          <a:bodyPr>
            <a:noAutofit/>
          </a:bodyPr>
          <a:lstStyle/>
          <a:p>
            <a:r>
              <a:rPr lang="sk-SK" b="1" dirty="0">
                <a:latin typeface="+mn-lt"/>
              </a:rPr>
              <a:t>Dekódovanie</a:t>
            </a:r>
          </a:p>
        </p:txBody>
      </p:sp>
      <p:graphicFrame>
        <p:nvGraphicFramePr>
          <p:cNvPr id="6" name="Tabuľka 5">
            <a:extLst>
              <a:ext uri="{FF2B5EF4-FFF2-40B4-BE49-F238E27FC236}">
                <a16:creationId xmlns:a16="http://schemas.microsoft.com/office/drawing/2014/main" id="{F270075A-A9F7-41B8-BA27-1AC18C879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35617"/>
              </p:ext>
            </p:extLst>
          </p:nvPr>
        </p:nvGraphicFramePr>
        <p:xfrm>
          <a:off x="1333500" y="2609385"/>
          <a:ext cx="5411750" cy="326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813">
                  <a:extLst>
                    <a:ext uri="{9D8B030D-6E8A-4147-A177-3AD203B41FA5}">
                      <a16:colId xmlns:a16="http://schemas.microsoft.com/office/drawing/2014/main" val="4112523225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755916095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2104164873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1796640925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3771663319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1670895770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3526233236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2810676839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2909293351"/>
                    </a:ext>
                  </a:extLst>
                </a:gridCol>
                <a:gridCol w="549993">
                  <a:extLst>
                    <a:ext uri="{9D8B030D-6E8A-4147-A177-3AD203B41FA5}">
                      <a16:colId xmlns:a16="http://schemas.microsoft.com/office/drawing/2014/main" val="856847522"/>
                    </a:ext>
                  </a:extLst>
                </a:gridCol>
              </a:tblGrid>
              <a:tr h="407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809503"/>
                  </a:ext>
                </a:extLst>
              </a:tr>
              <a:tr h="407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823193"/>
                  </a:ext>
                </a:extLst>
              </a:tr>
              <a:tr h="407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378591"/>
                  </a:ext>
                </a:extLst>
              </a:tr>
              <a:tr h="407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16455"/>
                  </a:ext>
                </a:extLst>
              </a:tr>
              <a:tr h="407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31172"/>
                  </a:ext>
                </a:extLst>
              </a:tr>
              <a:tr h="407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98612"/>
                  </a:ext>
                </a:extLst>
              </a:tr>
              <a:tr h="407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542759"/>
                  </a:ext>
                </a:extLst>
              </a:tr>
              <a:tr h="407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584888"/>
                  </a:ext>
                </a:extLst>
              </a:tr>
            </a:tbl>
          </a:graphicData>
        </a:graphic>
      </p:graphicFrame>
      <p:sp>
        <p:nvSpPr>
          <p:cNvPr id="7" name="Obdĺžnik 6">
            <a:extLst>
              <a:ext uri="{FF2B5EF4-FFF2-40B4-BE49-F238E27FC236}">
                <a16:creationId xmlns:a16="http://schemas.microsoft.com/office/drawing/2014/main" id="{83EF80A0-CF0A-471A-98CE-2EE2C4438B55}"/>
              </a:ext>
            </a:extLst>
          </p:cNvPr>
          <p:cNvSpPr/>
          <p:nvPr/>
        </p:nvSpPr>
        <p:spPr>
          <a:xfrm>
            <a:off x="1333500" y="2609385"/>
            <a:ext cx="5411750" cy="12223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F708B0CF-5456-48FB-9CFD-497ABD3321B9}"/>
              </a:ext>
            </a:extLst>
          </p:cNvPr>
          <p:cNvSpPr/>
          <p:nvPr/>
        </p:nvSpPr>
        <p:spPr>
          <a:xfrm>
            <a:off x="2343150" y="5470526"/>
            <a:ext cx="4402100" cy="4015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6BF033C7-05E3-4BE1-A2C8-381CBF84ECCA}"/>
              </a:ext>
            </a:extLst>
          </p:cNvPr>
          <p:cNvSpPr txBox="1"/>
          <p:nvPr/>
        </p:nvSpPr>
        <p:spPr>
          <a:xfrm>
            <a:off x="1333500" y="2086164"/>
            <a:ext cx="12210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Spr</a:t>
            </a:r>
            <a:r>
              <a:rPr lang="sk-SK" sz="2800" b="1" dirty="0"/>
              <a:t>áva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10B85978-6EDF-4BDC-9498-9252D8D6307B}"/>
              </a:ext>
            </a:extLst>
          </p:cNvPr>
          <p:cNvSpPr txBox="1"/>
          <p:nvPr/>
        </p:nvSpPr>
        <p:spPr>
          <a:xfrm>
            <a:off x="5758278" y="5906572"/>
            <a:ext cx="986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800" b="1" dirty="0"/>
              <a:t>Hash</a:t>
            </a:r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2AB99C52-2FDC-4F9E-9977-88A6F6B961F1}"/>
              </a:ext>
            </a:extLst>
          </p:cNvPr>
          <p:cNvSpPr/>
          <p:nvPr/>
        </p:nvSpPr>
        <p:spPr>
          <a:xfrm>
            <a:off x="2343150" y="2618990"/>
            <a:ext cx="1096736" cy="41125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id="{D6D5D07A-BFAB-436B-9DB8-1991F7C713AE}"/>
              </a:ext>
            </a:extLst>
          </p:cNvPr>
          <p:cNvCxnSpPr>
            <a:cxnSpLocks/>
          </p:cNvCxnSpPr>
          <p:nvPr/>
        </p:nvCxnSpPr>
        <p:spPr>
          <a:xfrm flipV="1">
            <a:off x="2917371" y="2086165"/>
            <a:ext cx="835479" cy="52321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BlokTextu 14">
            <a:extLst>
              <a:ext uri="{FF2B5EF4-FFF2-40B4-BE49-F238E27FC236}">
                <a16:creationId xmlns:a16="http://schemas.microsoft.com/office/drawing/2014/main" id="{BEDB422A-0119-4D05-AEDD-AFEA52137ED1}"/>
              </a:ext>
            </a:extLst>
          </p:cNvPr>
          <p:cNvSpPr txBox="1"/>
          <p:nvPr/>
        </p:nvSpPr>
        <p:spPr>
          <a:xfrm>
            <a:off x="3752849" y="1828800"/>
            <a:ext cx="774382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/>
              <a:t>0000011</a:t>
            </a:r>
            <a:r>
              <a:rPr lang="en-US" dirty="0"/>
              <a:t>0</a:t>
            </a:r>
            <a:r>
              <a:rPr lang="sk-SK" dirty="0"/>
              <a:t>1100111</a:t>
            </a:r>
            <a:r>
              <a:rPr lang="en-US" dirty="0"/>
              <a:t>1</a:t>
            </a:r>
            <a:r>
              <a:rPr lang="sk-SK" dirty="0"/>
              <a:t>101010110101010011010101010101010101010100101010</a:t>
            </a: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1F522679-0178-4B33-8D26-E426FE357823}"/>
              </a:ext>
            </a:extLst>
          </p:cNvPr>
          <p:cNvSpPr/>
          <p:nvPr/>
        </p:nvSpPr>
        <p:spPr>
          <a:xfrm>
            <a:off x="4641850" y="1828799"/>
            <a:ext cx="133350" cy="3693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28734C74-2491-4FFD-B7BC-C601BD3E5029}"/>
              </a:ext>
            </a:extLst>
          </p:cNvPr>
          <p:cNvSpPr/>
          <p:nvPr/>
        </p:nvSpPr>
        <p:spPr>
          <a:xfrm>
            <a:off x="5568950" y="1828799"/>
            <a:ext cx="133350" cy="3693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Obdĺžnik 17">
            <a:extLst>
              <a:ext uri="{FF2B5EF4-FFF2-40B4-BE49-F238E27FC236}">
                <a16:creationId xmlns:a16="http://schemas.microsoft.com/office/drawing/2014/main" id="{25682C99-7256-4B93-9A15-AEF7A7D9A90F}"/>
              </a:ext>
            </a:extLst>
          </p:cNvPr>
          <p:cNvSpPr/>
          <p:nvPr/>
        </p:nvSpPr>
        <p:spPr>
          <a:xfrm>
            <a:off x="6515100" y="1828799"/>
            <a:ext cx="107952" cy="3693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Obdĺžnik 18">
            <a:extLst>
              <a:ext uri="{FF2B5EF4-FFF2-40B4-BE49-F238E27FC236}">
                <a16:creationId xmlns:a16="http://schemas.microsoft.com/office/drawing/2014/main" id="{58AAE4D5-15BA-495B-88A6-719A8692B57B}"/>
              </a:ext>
            </a:extLst>
          </p:cNvPr>
          <p:cNvSpPr/>
          <p:nvPr/>
        </p:nvSpPr>
        <p:spPr>
          <a:xfrm>
            <a:off x="7435852" y="1828798"/>
            <a:ext cx="133350" cy="3693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bdĺžnik 19">
            <a:extLst>
              <a:ext uri="{FF2B5EF4-FFF2-40B4-BE49-F238E27FC236}">
                <a16:creationId xmlns:a16="http://schemas.microsoft.com/office/drawing/2014/main" id="{6486044F-14F1-4FC8-B9FD-63CC1488088A}"/>
              </a:ext>
            </a:extLst>
          </p:cNvPr>
          <p:cNvSpPr/>
          <p:nvPr/>
        </p:nvSpPr>
        <p:spPr>
          <a:xfrm>
            <a:off x="8356604" y="1828798"/>
            <a:ext cx="133350" cy="3693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Obdĺžnik 20">
            <a:extLst>
              <a:ext uri="{FF2B5EF4-FFF2-40B4-BE49-F238E27FC236}">
                <a16:creationId xmlns:a16="http://schemas.microsoft.com/office/drawing/2014/main" id="{750A7D10-A88C-4E5B-9EE3-C326E3FD3AC8}"/>
              </a:ext>
            </a:extLst>
          </p:cNvPr>
          <p:cNvSpPr/>
          <p:nvPr/>
        </p:nvSpPr>
        <p:spPr>
          <a:xfrm>
            <a:off x="9302754" y="1828797"/>
            <a:ext cx="107952" cy="3693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Obdĺžnik 21">
            <a:extLst>
              <a:ext uri="{FF2B5EF4-FFF2-40B4-BE49-F238E27FC236}">
                <a16:creationId xmlns:a16="http://schemas.microsoft.com/office/drawing/2014/main" id="{0F777525-7B93-4622-808F-1771B157D0C7}"/>
              </a:ext>
            </a:extLst>
          </p:cNvPr>
          <p:cNvSpPr/>
          <p:nvPr/>
        </p:nvSpPr>
        <p:spPr>
          <a:xfrm>
            <a:off x="10223506" y="1828797"/>
            <a:ext cx="107952" cy="3693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Obdĺžnik 22">
            <a:extLst>
              <a:ext uri="{FF2B5EF4-FFF2-40B4-BE49-F238E27FC236}">
                <a16:creationId xmlns:a16="http://schemas.microsoft.com/office/drawing/2014/main" id="{42981459-A771-415F-A2EC-5C4D5D986110}"/>
              </a:ext>
            </a:extLst>
          </p:cNvPr>
          <p:cNvSpPr/>
          <p:nvPr/>
        </p:nvSpPr>
        <p:spPr>
          <a:xfrm>
            <a:off x="11144257" y="1828797"/>
            <a:ext cx="136517" cy="3693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B20F3F1D-A687-4F29-A854-83513AF26FEF}"/>
              </a:ext>
            </a:extLst>
          </p:cNvPr>
          <p:cNvSpPr txBox="1"/>
          <p:nvPr/>
        </p:nvSpPr>
        <p:spPr>
          <a:xfrm>
            <a:off x="6426200" y="546100"/>
            <a:ext cx="114300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/>
              <a:t>0</a:t>
            </a:r>
            <a:r>
              <a:rPr lang="en-US" dirty="0"/>
              <a:t>1011010</a:t>
            </a:r>
            <a:endParaRPr lang="sk-SK" dirty="0"/>
          </a:p>
        </p:txBody>
      </p:sp>
      <p:sp>
        <p:nvSpPr>
          <p:cNvPr id="25" name="Šípka: nahor 24">
            <a:extLst>
              <a:ext uri="{FF2B5EF4-FFF2-40B4-BE49-F238E27FC236}">
                <a16:creationId xmlns:a16="http://schemas.microsoft.com/office/drawing/2014/main" id="{CBE15816-C1D2-4640-A052-3979A25339C5}"/>
              </a:ext>
            </a:extLst>
          </p:cNvPr>
          <p:cNvSpPr/>
          <p:nvPr/>
        </p:nvSpPr>
        <p:spPr>
          <a:xfrm>
            <a:off x="6896100" y="1009650"/>
            <a:ext cx="276225" cy="704850"/>
          </a:xfrm>
          <a:prstGeom prst="up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Obdĺžnik 26">
            <a:extLst>
              <a:ext uri="{FF2B5EF4-FFF2-40B4-BE49-F238E27FC236}">
                <a16:creationId xmlns:a16="http://schemas.microsoft.com/office/drawing/2014/main" id="{C89D5675-1743-424F-95B0-86D28AC2B69C}"/>
              </a:ext>
            </a:extLst>
          </p:cNvPr>
          <p:cNvSpPr/>
          <p:nvPr/>
        </p:nvSpPr>
        <p:spPr>
          <a:xfrm>
            <a:off x="1333500" y="2602337"/>
            <a:ext cx="1009650" cy="41830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Obdĺžnik 27">
            <a:extLst>
              <a:ext uri="{FF2B5EF4-FFF2-40B4-BE49-F238E27FC236}">
                <a16:creationId xmlns:a16="http://schemas.microsoft.com/office/drawing/2014/main" id="{B7E9B396-CA20-4B02-B109-B3F5A3A7AFC6}"/>
              </a:ext>
            </a:extLst>
          </p:cNvPr>
          <p:cNvSpPr/>
          <p:nvPr/>
        </p:nvSpPr>
        <p:spPr>
          <a:xfrm>
            <a:off x="5642373" y="3407627"/>
            <a:ext cx="1102877" cy="41830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BlokTextu 29">
            <a:extLst>
              <a:ext uri="{FF2B5EF4-FFF2-40B4-BE49-F238E27FC236}">
                <a16:creationId xmlns:a16="http://schemas.microsoft.com/office/drawing/2014/main" id="{16236530-13B2-45C6-B6CB-F7F021BD2418}"/>
              </a:ext>
            </a:extLst>
          </p:cNvPr>
          <p:cNvSpPr txBox="1"/>
          <p:nvPr/>
        </p:nvSpPr>
        <p:spPr>
          <a:xfrm>
            <a:off x="145143" y="3429000"/>
            <a:ext cx="1059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Za</a:t>
            </a:r>
            <a:r>
              <a:rPr lang="sk-SK" dirty="0"/>
              <a:t>čiatok a koniec textu</a:t>
            </a:r>
          </a:p>
        </p:txBody>
      </p:sp>
      <p:cxnSp>
        <p:nvCxnSpPr>
          <p:cNvPr id="31" name="Rovná spojovacia šípka 30">
            <a:extLst>
              <a:ext uri="{FF2B5EF4-FFF2-40B4-BE49-F238E27FC236}">
                <a16:creationId xmlns:a16="http://schemas.microsoft.com/office/drawing/2014/main" id="{002EB2DD-9A50-48E6-A45B-141B64880FDC}"/>
              </a:ext>
            </a:extLst>
          </p:cNvPr>
          <p:cNvCxnSpPr>
            <a:cxnSpLocks/>
          </p:cNvCxnSpPr>
          <p:nvPr/>
        </p:nvCxnSpPr>
        <p:spPr>
          <a:xfrm flipV="1">
            <a:off x="1099402" y="2925365"/>
            <a:ext cx="234098" cy="69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Rovná spojovacia šípka 31">
            <a:extLst>
              <a:ext uri="{FF2B5EF4-FFF2-40B4-BE49-F238E27FC236}">
                <a16:creationId xmlns:a16="http://schemas.microsoft.com/office/drawing/2014/main" id="{4310957E-4091-4FB5-85EF-F2A0553884C0}"/>
              </a:ext>
            </a:extLst>
          </p:cNvPr>
          <p:cNvCxnSpPr>
            <a:cxnSpLocks/>
          </p:cNvCxnSpPr>
          <p:nvPr/>
        </p:nvCxnSpPr>
        <p:spPr>
          <a:xfrm flipV="1">
            <a:off x="1099402" y="3825928"/>
            <a:ext cx="4542971" cy="23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Šípka: nahor 32">
            <a:extLst>
              <a:ext uri="{FF2B5EF4-FFF2-40B4-BE49-F238E27FC236}">
                <a16:creationId xmlns:a16="http://schemas.microsoft.com/office/drawing/2014/main" id="{7DA4E3CB-8A17-4BBE-AFD4-2E3942EAE76C}"/>
              </a:ext>
            </a:extLst>
          </p:cNvPr>
          <p:cNvSpPr/>
          <p:nvPr/>
        </p:nvSpPr>
        <p:spPr>
          <a:xfrm rot="5400000">
            <a:off x="7932741" y="378341"/>
            <a:ext cx="276225" cy="704850"/>
          </a:xfrm>
          <a:prstGeom prst="up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BlokTextu 33">
            <a:extLst>
              <a:ext uri="{FF2B5EF4-FFF2-40B4-BE49-F238E27FC236}">
                <a16:creationId xmlns:a16="http://schemas.microsoft.com/office/drawing/2014/main" id="{2ACD5987-4BC8-4C8F-9353-A74EE76B010C}"/>
              </a:ext>
            </a:extLst>
          </p:cNvPr>
          <p:cNvSpPr txBox="1"/>
          <p:nvPr/>
        </p:nvSpPr>
        <p:spPr>
          <a:xfrm>
            <a:off x="8729437" y="546100"/>
            <a:ext cx="3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Z</a:t>
            </a:r>
          </a:p>
        </p:txBody>
      </p:sp>
      <p:sp>
        <p:nvSpPr>
          <p:cNvPr id="36" name="BlokTextu 35">
            <a:extLst>
              <a:ext uri="{FF2B5EF4-FFF2-40B4-BE49-F238E27FC236}">
                <a16:creationId xmlns:a16="http://schemas.microsoft.com/office/drawing/2014/main" id="{C51CAA48-38F3-43EB-94A2-3F5970F8B70D}"/>
              </a:ext>
            </a:extLst>
          </p:cNvPr>
          <p:cNvSpPr txBox="1"/>
          <p:nvPr/>
        </p:nvSpPr>
        <p:spPr>
          <a:xfrm>
            <a:off x="7624761" y="2417671"/>
            <a:ext cx="6367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/>
              <a:t>Binárna hodnota dvoch pixelov (R G B A)</a:t>
            </a:r>
          </a:p>
        </p:txBody>
      </p:sp>
      <p:sp>
        <p:nvSpPr>
          <p:cNvPr id="38" name="BlokTextu 37">
            <a:extLst>
              <a:ext uri="{FF2B5EF4-FFF2-40B4-BE49-F238E27FC236}">
                <a16:creationId xmlns:a16="http://schemas.microsoft.com/office/drawing/2014/main" id="{17A57F63-7A8A-4042-98C8-7088D4A26F0C}"/>
              </a:ext>
            </a:extLst>
          </p:cNvPr>
          <p:cNvSpPr txBox="1"/>
          <p:nvPr/>
        </p:nvSpPr>
        <p:spPr>
          <a:xfrm>
            <a:off x="9410706" y="176211"/>
            <a:ext cx="2392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Z každej osmice bitov sa zoberie posledný príznakový bit a pripíše do bitového streamu a dekóduje do UTF-8   </a:t>
            </a:r>
          </a:p>
        </p:txBody>
      </p:sp>
      <p:sp>
        <p:nvSpPr>
          <p:cNvPr id="39" name="BlokTextu 38">
            <a:extLst>
              <a:ext uri="{FF2B5EF4-FFF2-40B4-BE49-F238E27FC236}">
                <a16:creationId xmlns:a16="http://schemas.microsoft.com/office/drawing/2014/main" id="{8B680638-4CBE-420C-A745-20DCE1DD090C}"/>
              </a:ext>
            </a:extLst>
          </p:cNvPr>
          <p:cNvSpPr txBox="1"/>
          <p:nvPr/>
        </p:nvSpPr>
        <p:spPr>
          <a:xfrm>
            <a:off x="7718428" y="3616776"/>
            <a:ext cx="4328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Porovnanie hashov</a:t>
            </a:r>
          </a:p>
        </p:txBody>
      </p:sp>
    </p:spTree>
    <p:extLst>
      <p:ext uri="{BB962C8B-B14F-4D97-AF65-F5344CB8AC3E}">
        <p14:creationId xmlns:p14="http://schemas.microsoft.com/office/powerpoint/2010/main" val="84548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2" grpId="0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0" grpId="0"/>
      <p:bldP spid="33" grpId="0" animBg="1"/>
      <p:bldP spid="34" grpId="0"/>
      <p:bldP spid="36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88F5AE-C6AB-476E-A1E0-4188CA11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Praktická ukážka:</a:t>
            </a:r>
          </a:p>
        </p:txBody>
      </p:sp>
    </p:spTree>
    <p:extLst>
      <p:ext uri="{BB962C8B-B14F-4D97-AF65-F5344CB8AC3E}">
        <p14:creationId xmlns:p14="http://schemas.microsoft.com/office/powerpoint/2010/main" val="81011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5672CA31-468A-4A3D-99B8-8430944D3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76" y="1363073"/>
            <a:ext cx="3453055" cy="42757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91C0F1BB-D99C-4EEF-A22B-DD90981C4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56" y="1363073"/>
            <a:ext cx="3453055" cy="42757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8128291A-8A8E-446F-AB92-CF3D2A4E3E6D}"/>
              </a:ext>
            </a:extLst>
          </p:cNvPr>
          <p:cNvSpPr txBox="1"/>
          <p:nvPr/>
        </p:nvSpPr>
        <p:spPr>
          <a:xfrm>
            <a:off x="833311" y="478169"/>
            <a:ext cx="405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Pred kódovaním správy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CFEDFAAB-E727-4CAF-AA98-4933EC815EEA}"/>
              </a:ext>
            </a:extLst>
          </p:cNvPr>
          <p:cNvSpPr txBox="1"/>
          <p:nvPr/>
        </p:nvSpPr>
        <p:spPr>
          <a:xfrm>
            <a:off x="6096000" y="478169"/>
            <a:ext cx="405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 zakódovaní správy</a:t>
            </a:r>
          </a:p>
        </p:txBody>
      </p:sp>
    </p:spTree>
    <p:extLst>
      <p:ext uri="{BB962C8B-B14F-4D97-AF65-F5344CB8AC3E}">
        <p14:creationId xmlns:p14="http://schemas.microsoft.com/office/powerpoint/2010/main" val="3757184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46D9F7-8560-4A9E-8F5D-99680748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k-SK" dirty="0"/>
              <a:t>Ďakujeme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51359859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336</Words>
  <Application>Microsoft Office PowerPoint</Application>
  <PresentationFormat>Širokouhlá</PresentationFormat>
  <Paragraphs>206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Motív Office</vt:lpstr>
      <vt:lpstr>Steganografia - obrazové dáta </vt:lpstr>
      <vt:lpstr>Popis vstupov a výstupov</vt:lpstr>
      <vt:lpstr>Prezentácia programu PowerPoint</vt:lpstr>
      <vt:lpstr>Prezentácia programu PowerPoint</vt:lpstr>
      <vt:lpstr>Dekódovanie</vt:lpstr>
      <vt:lpstr>Praktická ukážka:</vt:lpstr>
      <vt:lpstr>Prezentácia programu PowerPoint</vt:lpstr>
      <vt:lpstr>Ďakujeme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Steganografia - obrazové dáta </dc:title>
  <dc:creator>Michal Kaiser</dc:creator>
  <cp:lastModifiedBy>Michal Kaiser</cp:lastModifiedBy>
  <cp:revision>13</cp:revision>
  <dcterms:created xsi:type="dcterms:W3CDTF">2020-12-02T16:08:43Z</dcterms:created>
  <dcterms:modified xsi:type="dcterms:W3CDTF">2020-12-03T15:49:16Z</dcterms:modified>
</cp:coreProperties>
</file>