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27" r:id="rId2"/>
    <p:sldId id="285" r:id="rId3"/>
    <p:sldId id="324" r:id="rId4"/>
    <p:sldId id="258" r:id="rId5"/>
    <p:sldId id="328" r:id="rId6"/>
    <p:sldId id="257" r:id="rId7"/>
    <p:sldId id="331" r:id="rId8"/>
    <p:sldId id="33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A693"/>
    <a:srgbClr val="4276AA"/>
    <a:srgbClr val="178AA1"/>
    <a:srgbClr val="5E5CA2"/>
    <a:srgbClr val="778495"/>
    <a:srgbClr val="5268A5"/>
    <a:srgbClr val="44A0B3"/>
    <a:srgbClr val="5066A4"/>
    <a:srgbClr val="5D89B6"/>
    <a:srgbClr val="258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0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20" y="312"/>
      </p:cViewPr>
      <p:guideLst>
        <p:guide orient="horz" pos="18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33178-B0D2-4D18-A1A6-149F71C60592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4C706-B552-48CF-B615-B4F29AB3EE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987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85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 userDrawn="1"/>
        </p:nvSpPr>
        <p:spPr>
          <a:xfrm>
            <a:off x="2034745" y="4284124"/>
            <a:ext cx="807805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53ADD3-762D-4FA1-B473-E9DAFE4E6281}"/>
              </a:ext>
            </a:extLst>
          </p:cNvPr>
          <p:cNvSpPr txBox="1"/>
          <p:nvPr/>
        </p:nvSpPr>
        <p:spPr>
          <a:xfrm>
            <a:off x="3392393" y="200475"/>
            <a:ext cx="5407215" cy="6618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4075A9"/>
                </a:solidFill>
                <a:cs typeface="+mn-ea"/>
                <a:sym typeface="+mn-lt"/>
              </a:rPr>
              <a:t>总体设计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EBD076-4BC8-4373-A28D-7AF4A23D48F0}"/>
              </a:ext>
            </a:extLst>
          </p:cNvPr>
          <p:cNvSpPr/>
          <p:nvPr/>
        </p:nvSpPr>
        <p:spPr>
          <a:xfrm flipV="1">
            <a:off x="5158741" y="946450"/>
            <a:ext cx="18745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8957B99-EB3E-467D-B5C4-42E67F5BDFC3}"/>
              </a:ext>
            </a:extLst>
          </p:cNvPr>
          <p:cNvGrpSpPr/>
          <p:nvPr/>
        </p:nvGrpSpPr>
        <p:grpSpPr>
          <a:xfrm>
            <a:off x="1540510" y="1057910"/>
            <a:ext cx="603250" cy="541655"/>
            <a:chOff x="2418" y="2737"/>
            <a:chExt cx="780" cy="784"/>
          </a:xfrm>
        </p:grpSpPr>
        <p:sp>
          <p:nvSpPr>
            <p:cNvPr id="7" name="Oval 15">
              <a:extLst>
                <a:ext uri="{FF2B5EF4-FFF2-40B4-BE49-F238E27FC236}">
                  <a16:creationId xmlns:a16="http://schemas.microsoft.com/office/drawing/2014/main" id="{9E1FFED4-DE3D-4AB2-B2E4-9B0EA4F074BE}"/>
                </a:ext>
              </a:extLst>
            </p:cNvPr>
            <p:cNvSpPr/>
            <p:nvPr/>
          </p:nvSpPr>
          <p:spPr>
            <a:xfrm>
              <a:off x="2418" y="2737"/>
              <a:ext cx="780" cy="7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Freeform: Shape 16">
              <a:extLst>
                <a:ext uri="{FF2B5EF4-FFF2-40B4-BE49-F238E27FC236}">
                  <a16:creationId xmlns:a16="http://schemas.microsoft.com/office/drawing/2014/main" id="{B6FFC8E9-74B5-4C21-A540-24837371E0A0}"/>
                </a:ext>
              </a:extLst>
            </p:cNvPr>
            <p:cNvSpPr/>
            <p:nvPr/>
          </p:nvSpPr>
          <p:spPr bwMode="auto">
            <a:xfrm>
              <a:off x="2571" y="2921"/>
              <a:ext cx="485" cy="435"/>
            </a:xfrm>
            <a:custGeom>
              <a:avLst/>
              <a:gdLst/>
              <a:ahLst/>
              <a:cxnLst>
                <a:cxn ang="0">
                  <a:pos x="23" y="39"/>
                </a:cxn>
                <a:cxn ang="0">
                  <a:pos x="21" y="41"/>
                </a:cxn>
                <a:cxn ang="0">
                  <a:pos x="20" y="41"/>
                </a:cxn>
                <a:cxn ang="0">
                  <a:pos x="19" y="40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9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8" y="19"/>
                </a:cxn>
                <a:cxn ang="0">
                  <a:pos x="8" y="22"/>
                </a:cxn>
                <a:cxn ang="0">
                  <a:pos x="23" y="36"/>
                </a:cxn>
                <a:cxn ang="0">
                  <a:pos x="23" y="39"/>
                </a:cxn>
                <a:cxn ang="0">
                  <a:pos x="58" y="57"/>
                </a:cxn>
                <a:cxn ang="0">
                  <a:pos x="57" y="57"/>
                </a:cxn>
                <a:cxn ang="0">
                  <a:pos x="57" y="57"/>
                </a:cxn>
                <a:cxn ang="0">
                  <a:pos x="56" y="56"/>
                </a:cxn>
                <a:cxn ang="0">
                  <a:pos x="52" y="36"/>
                </a:cxn>
                <a:cxn ang="0">
                  <a:pos x="36" y="30"/>
                </a:cxn>
                <a:cxn ang="0">
                  <a:pos x="36" y="39"/>
                </a:cxn>
                <a:cxn ang="0">
                  <a:pos x="35" y="41"/>
                </a:cxn>
                <a:cxn ang="0">
                  <a:pos x="34" y="41"/>
                </a:cxn>
                <a:cxn ang="0">
                  <a:pos x="32" y="40"/>
                </a:cxn>
                <a:cxn ang="0">
                  <a:pos x="14" y="22"/>
                </a:cxn>
                <a:cxn ang="0">
                  <a:pos x="14" y="19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6" y="2"/>
                </a:cxn>
                <a:cxn ang="0">
                  <a:pos x="36" y="12"/>
                </a:cxn>
                <a:cxn ang="0">
                  <a:pos x="58" y="20"/>
                </a:cxn>
                <a:cxn ang="0">
                  <a:pos x="64" y="38"/>
                </a:cxn>
                <a:cxn ang="0">
                  <a:pos x="58" y="57"/>
                </a:cxn>
              </a:cxnLst>
              <a:rect l="0" t="0" r="r" b="b"/>
              <a:pathLst>
                <a:path w="64" h="57">
                  <a:moveTo>
                    <a:pt x="23" y="39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19" y="41"/>
                    <a:pt x="19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3" y="39"/>
                  </a:lnTo>
                  <a:close/>
                  <a:moveTo>
                    <a:pt x="58" y="57"/>
                  </a:moveTo>
                  <a:cubicBezTo>
                    <a:pt x="58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6" y="56"/>
                    <a:pt x="56" y="56"/>
                  </a:cubicBezTo>
                  <a:cubicBezTo>
                    <a:pt x="57" y="46"/>
                    <a:pt x="56" y="40"/>
                    <a:pt x="52" y="36"/>
                  </a:cubicBezTo>
                  <a:cubicBezTo>
                    <a:pt x="49" y="32"/>
                    <a:pt x="44" y="31"/>
                    <a:pt x="36" y="3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1"/>
                    <a:pt x="35" y="41"/>
                  </a:cubicBezTo>
                  <a:cubicBezTo>
                    <a:pt x="35" y="41"/>
                    <a:pt x="34" y="41"/>
                    <a:pt x="34" y="41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6" y="12"/>
                    <a:pt x="53" y="15"/>
                    <a:pt x="58" y="20"/>
                  </a:cubicBezTo>
                  <a:cubicBezTo>
                    <a:pt x="63" y="25"/>
                    <a:pt x="64" y="33"/>
                    <a:pt x="64" y="38"/>
                  </a:cubicBezTo>
                  <a:cubicBezTo>
                    <a:pt x="64" y="45"/>
                    <a:pt x="58" y="56"/>
                    <a:pt x="58" y="5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9" name="TextBox 17">
            <a:extLst>
              <a:ext uri="{FF2B5EF4-FFF2-40B4-BE49-F238E27FC236}">
                <a16:creationId xmlns:a16="http://schemas.microsoft.com/office/drawing/2014/main" id="{3CB84093-1186-4E08-B844-37D65D15ADE8}"/>
              </a:ext>
            </a:extLst>
          </p:cNvPr>
          <p:cNvSpPr txBox="1"/>
          <p:nvPr/>
        </p:nvSpPr>
        <p:spPr>
          <a:xfrm>
            <a:off x="2291715" y="1260475"/>
            <a:ext cx="4043045" cy="241300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任务描述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831614-FBF6-44FB-A725-700DA8650AA0}"/>
              </a:ext>
            </a:extLst>
          </p:cNvPr>
          <p:cNvSpPr txBox="1"/>
          <p:nvPr/>
        </p:nvSpPr>
        <p:spPr>
          <a:xfrm>
            <a:off x="2291715" y="1674674"/>
            <a:ext cx="8598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CN" dirty="0"/>
              <a:t>wcst平台是针对于人类大脑前额叶是否有损伤而进行测试的一个平台。主要是5张卡片，一张裁判卡，4张决策卡，基于裁判卡的颜色，形状，数量这三个</a:t>
            </a:r>
            <a:r>
              <a:rPr lang="zh-CN" altLang="en-US" dirty="0"/>
              <a:t>条件推测</a:t>
            </a:r>
            <a:r>
              <a:rPr lang="zh-TW" altLang="zh-CN" dirty="0"/>
              <a:t>平台本回合的</a:t>
            </a:r>
            <a:r>
              <a:rPr lang="zh-CN" altLang="en-US" dirty="0"/>
              <a:t>选择决策</a:t>
            </a:r>
            <a:r>
              <a:rPr lang="zh-TW" altLang="zh-CN" dirty="0"/>
              <a:t>，在4张卡片中选出符合</a:t>
            </a:r>
            <a:r>
              <a:rPr lang="zh-CN" altLang="en-US" dirty="0"/>
              <a:t>该</a:t>
            </a:r>
            <a:r>
              <a:rPr lang="zh-TW" altLang="zh-CN" dirty="0"/>
              <a:t>决</a:t>
            </a:r>
            <a:r>
              <a:rPr lang="zh-CN" altLang="en-US" dirty="0"/>
              <a:t>策的卡片</a:t>
            </a:r>
            <a:r>
              <a:rPr lang="zh-TW" altLang="zh-CN" dirty="0"/>
              <a:t>。连续n轮判定正确则机器认定你已经掌握这套规则</a:t>
            </a:r>
            <a:r>
              <a:rPr lang="zh-CN" altLang="en-US" dirty="0"/>
              <a:t>，并更换规则，进行下一步推理。</a:t>
            </a:r>
            <a:endParaRPr lang="en-US" altLang="zh-CN" dirty="0"/>
          </a:p>
          <a:p>
            <a:r>
              <a:rPr lang="zh-CN" altLang="en-US" dirty="0"/>
              <a:t>我们的目标是能通过神经网络拟合出人类推理的过程。</a:t>
            </a:r>
            <a:endParaRPr lang="zh-CN" altLang="zh-CN" dirty="0"/>
          </a:p>
          <a:p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7F8D0EF-6706-4EA3-8E6C-D3311C47F47A}"/>
              </a:ext>
            </a:extLst>
          </p:cNvPr>
          <p:cNvGrpSpPr/>
          <p:nvPr/>
        </p:nvGrpSpPr>
        <p:grpSpPr>
          <a:xfrm>
            <a:off x="1540510" y="3230304"/>
            <a:ext cx="603250" cy="541655"/>
            <a:chOff x="2418" y="2737"/>
            <a:chExt cx="780" cy="784"/>
          </a:xfrm>
        </p:grpSpPr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3FDF520F-7BAC-4CC8-ABBF-2A2D9E5E0724}"/>
                </a:ext>
              </a:extLst>
            </p:cNvPr>
            <p:cNvSpPr/>
            <p:nvPr/>
          </p:nvSpPr>
          <p:spPr>
            <a:xfrm>
              <a:off x="2418" y="2737"/>
              <a:ext cx="780" cy="7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Freeform: Shape 16">
              <a:extLst>
                <a:ext uri="{FF2B5EF4-FFF2-40B4-BE49-F238E27FC236}">
                  <a16:creationId xmlns:a16="http://schemas.microsoft.com/office/drawing/2014/main" id="{FF31F10E-8186-4234-9318-3DC5CE650EF9}"/>
                </a:ext>
              </a:extLst>
            </p:cNvPr>
            <p:cNvSpPr/>
            <p:nvPr/>
          </p:nvSpPr>
          <p:spPr bwMode="auto">
            <a:xfrm>
              <a:off x="2571" y="2921"/>
              <a:ext cx="485" cy="435"/>
            </a:xfrm>
            <a:custGeom>
              <a:avLst/>
              <a:gdLst/>
              <a:ahLst/>
              <a:cxnLst>
                <a:cxn ang="0">
                  <a:pos x="23" y="39"/>
                </a:cxn>
                <a:cxn ang="0">
                  <a:pos x="21" y="41"/>
                </a:cxn>
                <a:cxn ang="0">
                  <a:pos x="20" y="41"/>
                </a:cxn>
                <a:cxn ang="0">
                  <a:pos x="19" y="40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9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8" y="19"/>
                </a:cxn>
                <a:cxn ang="0">
                  <a:pos x="8" y="22"/>
                </a:cxn>
                <a:cxn ang="0">
                  <a:pos x="23" y="36"/>
                </a:cxn>
                <a:cxn ang="0">
                  <a:pos x="23" y="39"/>
                </a:cxn>
                <a:cxn ang="0">
                  <a:pos x="58" y="57"/>
                </a:cxn>
                <a:cxn ang="0">
                  <a:pos x="57" y="57"/>
                </a:cxn>
                <a:cxn ang="0">
                  <a:pos x="57" y="57"/>
                </a:cxn>
                <a:cxn ang="0">
                  <a:pos x="56" y="56"/>
                </a:cxn>
                <a:cxn ang="0">
                  <a:pos x="52" y="36"/>
                </a:cxn>
                <a:cxn ang="0">
                  <a:pos x="36" y="30"/>
                </a:cxn>
                <a:cxn ang="0">
                  <a:pos x="36" y="39"/>
                </a:cxn>
                <a:cxn ang="0">
                  <a:pos x="35" y="41"/>
                </a:cxn>
                <a:cxn ang="0">
                  <a:pos x="34" y="41"/>
                </a:cxn>
                <a:cxn ang="0">
                  <a:pos x="32" y="40"/>
                </a:cxn>
                <a:cxn ang="0">
                  <a:pos x="14" y="22"/>
                </a:cxn>
                <a:cxn ang="0">
                  <a:pos x="14" y="19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6" y="2"/>
                </a:cxn>
                <a:cxn ang="0">
                  <a:pos x="36" y="12"/>
                </a:cxn>
                <a:cxn ang="0">
                  <a:pos x="58" y="20"/>
                </a:cxn>
                <a:cxn ang="0">
                  <a:pos x="64" y="38"/>
                </a:cxn>
                <a:cxn ang="0">
                  <a:pos x="58" y="57"/>
                </a:cxn>
              </a:cxnLst>
              <a:rect l="0" t="0" r="r" b="b"/>
              <a:pathLst>
                <a:path w="64" h="57">
                  <a:moveTo>
                    <a:pt x="23" y="39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19" y="41"/>
                    <a:pt x="19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3" y="39"/>
                  </a:lnTo>
                  <a:close/>
                  <a:moveTo>
                    <a:pt x="58" y="57"/>
                  </a:moveTo>
                  <a:cubicBezTo>
                    <a:pt x="58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6" y="56"/>
                    <a:pt x="56" y="56"/>
                  </a:cubicBezTo>
                  <a:cubicBezTo>
                    <a:pt x="57" y="46"/>
                    <a:pt x="56" y="40"/>
                    <a:pt x="52" y="36"/>
                  </a:cubicBezTo>
                  <a:cubicBezTo>
                    <a:pt x="49" y="32"/>
                    <a:pt x="44" y="31"/>
                    <a:pt x="36" y="3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1"/>
                    <a:pt x="35" y="41"/>
                  </a:cubicBezTo>
                  <a:cubicBezTo>
                    <a:pt x="35" y="41"/>
                    <a:pt x="34" y="41"/>
                    <a:pt x="34" y="41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6" y="12"/>
                    <a:pt x="53" y="15"/>
                    <a:pt x="58" y="20"/>
                  </a:cubicBezTo>
                  <a:cubicBezTo>
                    <a:pt x="63" y="25"/>
                    <a:pt x="64" y="33"/>
                    <a:pt x="64" y="38"/>
                  </a:cubicBezTo>
                  <a:cubicBezTo>
                    <a:pt x="64" y="45"/>
                    <a:pt x="58" y="56"/>
                    <a:pt x="58" y="5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826CC00F-79D1-46C2-8155-DDCB61FCC449}"/>
              </a:ext>
            </a:extLst>
          </p:cNvPr>
          <p:cNvSpPr txBox="1"/>
          <p:nvPr/>
        </p:nvSpPr>
        <p:spPr>
          <a:xfrm>
            <a:off x="2291715" y="3432869"/>
            <a:ext cx="4043045" cy="241300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总体架构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443822F-E6A3-40B7-BA5B-22BA31D0BEB9}"/>
              </a:ext>
            </a:extLst>
          </p:cNvPr>
          <p:cNvSpPr/>
          <p:nvPr/>
        </p:nvSpPr>
        <p:spPr>
          <a:xfrm>
            <a:off x="4699100" y="4102361"/>
            <a:ext cx="3105880" cy="21727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能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体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6FB1E32-4C0B-4F5E-9662-C08A565B2CE9}"/>
              </a:ext>
            </a:extLst>
          </p:cNvPr>
          <p:cNvSpPr/>
          <p:nvPr/>
        </p:nvSpPr>
        <p:spPr>
          <a:xfrm>
            <a:off x="8492984" y="4602356"/>
            <a:ext cx="1872007" cy="11727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平台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155B350-1EC5-402E-A37D-2291FEF6C5F7}"/>
              </a:ext>
            </a:extLst>
          </p:cNvPr>
          <p:cNvSpPr/>
          <p:nvPr/>
        </p:nvSpPr>
        <p:spPr>
          <a:xfrm>
            <a:off x="5458968" y="5490370"/>
            <a:ext cx="2095501" cy="6975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执行网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5E4103-1DAC-46D0-BB5D-7D3786DD6C18}"/>
              </a:ext>
            </a:extLst>
          </p:cNvPr>
          <p:cNvSpPr txBox="1"/>
          <p:nvPr/>
        </p:nvSpPr>
        <p:spPr>
          <a:xfrm>
            <a:off x="5458968" y="4990990"/>
            <a:ext cx="770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态势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809BFDF-0411-4380-A293-728C04E6CDCB}"/>
              </a:ext>
            </a:extLst>
          </p:cNvPr>
          <p:cNvSpPr txBox="1"/>
          <p:nvPr/>
        </p:nvSpPr>
        <p:spPr>
          <a:xfrm>
            <a:off x="6647435" y="4990990"/>
            <a:ext cx="770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策略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9232757-5791-40D8-98A5-035C5E3CB2BA}"/>
              </a:ext>
            </a:extLst>
          </p:cNvPr>
          <p:cNvSpPr/>
          <p:nvPr/>
        </p:nvSpPr>
        <p:spPr>
          <a:xfrm>
            <a:off x="6510529" y="4296626"/>
            <a:ext cx="1043940" cy="5335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策略网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409167DC-D35B-4FA3-8B80-0C390120B61A}"/>
              </a:ext>
            </a:extLst>
          </p:cNvPr>
          <p:cNvCxnSpPr>
            <a:stCxn id="21" idx="0"/>
            <a:endCxn id="25" idx="0"/>
          </p:cNvCxnSpPr>
          <p:nvPr/>
        </p:nvCxnSpPr>
        <p:spPr>
          <a:xfrm rot="16200000" flipV="1">
            <a:off x="8077879" y="3251246"/>
            <a:ext cx="305730" cy="2396489"/>
          </a:xfrm>
          <a:prstGeom prst="bentConnector3">
            <a:avLst>
              <a:gd name="adj1" fmla="val 2016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0217E4A0-5564-4038-A9D9-FF2FD487B8EC}"/>
              </a:ext>
            </a:extLst>
          </p:cNvPr>
          <p:cNvCxnSpPr>
            <a:cxnSpLocks/>
            <a:stCxn id="21" idx="0"/>
            <a:endCxn id="23" idx="0"/>
          </p:cNvCxnSpPr>
          <p:nvPr/>
        </p:nvCxnSpPr>
        <p:spPr>
          <a:xfrm rot="16200000" flipH="1" flipV="1">
            <a:off x="7442193" y="3004195"/>
            <a:ext cx="388634" cy="3584956"/>
          </a:xfrm>
          <a:prstGeom prst="bentConnector3">
            <a:avLst>
              <a:gd name="adj1" fmla="val -23293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91FA575-6A68-4D9B-BF2F-9FBA86DC118C}"/>
              </a:ext>
            </a:extLst>
          </p:cNvPr>
          <p:cNvCxnSpPr>
            <a:stCxn id="25" idx="2"/>
            <a:endCxn id="24" idx="0"/>
          </p:cNvCxnSpPr>
          <p:nvPr/>
        </p:nvCxnSpPr>
        <p:spPr>
          <a:xfrm>
            <a:off x="7032499" y="4830164"/>
            <a:ext cx="0" cy="160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BE33815-43C9-409F-AD15-7597CF64715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032499" y="5329544"/>
            <a:ext cx="0" cy="160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DAD16-5B8C-43E2-8E3E-FE7C479C56A4}"/>
              </a:ext>
            </a:extLst>
          </p:cNvPr>
          <p:cNvSpPr txBox="1"/>
          <p:nvPr/>
        </p:nvSpPr>
        <p:spPr>
          <a:xfrm>
            <a:off x="7960360" y="3368227"/>
            <a:ext cx="1049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卡牌态势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0A518BD-7DC8-449C-A64F-C33F0DCDA95E}"/>
              </a:ext>
            </a:extLst>
          </p:cNvPr>
          <p:cNvSpPr txBox="1"/>
          <p:nvPr/>
        </p:nvSpPr>
        <p:spPr>
          <a:xfrm>
            <a:off x="7991466" y="4012499"/>
            <a:ext cx="1049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选择反馈</a:t>
            </a: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583FC553-9758-4696-A96F-B4A093EA99B8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rot="5400000" flipH="1" flipV="1">
            <a:off x="7590515" y="4436639"/>
            <a:ext cx="499997" cy="3176948"/>
          </a:xfrm>
          <a:prstGeom prst="bentConnector3">
            <a:avLst>
              <a:gd name="adj1" fmla="val -585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DCEFA06-5FA4-4D93-8CE7-11BB9F0DDE1D}"/>
              </a:ext>
            </a:extLst>
          </p:cNvPr>
          <p:cNvSpPr txBox="1"/>
          <p:nvPr/>
        </p:nvSpPr>
        <p:spPr>
          <a:xfrm>
            <a:off x="7960360" y="6559238"/>
            <a:ext cx="1049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选择卡牌</a:t>
            </a:r>
          </a:p>
        </p:txBody>
      </p:sp>
    </p:spTree>
    <p:extLst>
      <p:ext uri="{BB962C8B-B14F-4D97-AF65-F5344CB8AC3E}">
        <p14:creationId xmlns:p14="http://schemas.microsoft.com/office/powerpoint/2010/main" val="199966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92393" y="159823"/>
            <a:ext cx="5407215" cy="7431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4075A9"/>
                </a:solidFill>
                <a:cs typeface="+mn-ea"/>
                <a:sym typeface="+mn-lt"/>
              </a:rPr>
              <a:t>任务分解</a:t>
            </a:r>
          </a:p>
        </p:txBody>
      </p:sp>
      <p:sp>
        <p:nvSpPr>
          <p:cNvPr id="2" name="矩形 1"/>
          <p:cNvSpPr/>
          <p:nvPr/>
        </p:nvSpPr>
        <p:spPr>
          <a:xfrm flipV="1">
            <a:off x="5158741" y="1033445"/>
            <a:ext cx="18745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544955" y="1240790"/>
            <a:ext cx="603250" cy="541655"/>
            <a:chOff x="2418" y="2737"/>
            <a:chExt cx="780" cy="784"/>
          </a:xfrm>
        </p:grpSpPr>
        <p:sp>
          <p:nvSpPr>
            <p:cNvPr id="58" name="Oval 15"/>
            <p:cNvSpPr/>
            <p:nvPr/>
          </p:nvSpPr>
          <p:spPr>
            <a:xfrm>
              <a:off x="2418" y="2737"/>
              <a:ext cx="780" cy="7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Freeform: Shape 16"/>
            <p:cNvSpPr/>
            <p:nvPr/>
          </p:nvSpPr>
          <p:spPr bwMode="auto">
            <a:xfrm>
              <a:off x="2571" y="2921"/>
              <a:ext cx="485" cy="435"/>
            </a:xfrm>
            <a:custGeom>
              <a:avLst/>
              <a:gdLst/>
              <a:ahLst/>
              <a:cxnLst>
                <a:cxn ang="0">
                  <a:pos x="23" y="39"/>
                </a:cxn>
                <a:cxn ang="0">
                  <a:pos x="21" y="41"/>
                </a:cxn>
                <a:cxn ang="0">
                  <a:pos x="20" y="41"/>
                </a:cxn>
                <a:cxn ang="0">
                  <a:pos x="19" y="40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9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8" y="19"/>
                </a:cxn>
                <a:cxn ang="0">
                  <a:pos x="8" y="22"/>
                </a:cxn>
                <a:cxn ang="0">
                  <a:pos x="23" y="36"/>
                </a:cxn>
                <a:cxn ang="0">
                  <a:pos x="23" y="39"/>
                </a:cxn>
                <a:cxn ang="0">
                  <a:pos x="58" y="57"/>
                </a:cxn>
                <a:cxn ang="0">
                  <a:pos x="57" y="57"/>
                </a:cxn>
                <a:cxn ang="0">
                  <a:pos x="57" y="57"/>
                </a:cxn>
                <a:cxn ang="0">
                  <a:pos x="56" y="56"/>
                </a:cxn>
                <a:cxn ang="0">
                  <a:pos x="52" y="36"/>
                </a:cxn>
                <a:cxn ang="0">
                  <a:pos x="36" y="30"/>
                </a:cxn>
                <a:cxn ang="0">
                  <a:pos x="36" y="39"/>
                </a:cxn>
                <a:cxn ang="0">
                  <a:pos x="35" y="41"/>
                </a:cxn>
                <a:cxn ang="0">
                  <a:pos x="34" y="41"/>
                </a:cxn>
                <a:cxn ang="0">
                  <a:pos x="32" y="40"/>
                </a:cxn>
                <a:cxn ang="0">
                  <a:pos x="14" y="22"/>
                </a:cxn>
                <a:cxn ang="0">
                  <a:pos x="14" y="19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6" y="2"/>
                </a:cxn>
                <a:cxn ang="0">
                  <a:pos x="36" y="12"/>
                </a:cxn>
                <a:cxn ang="0">
                  <a:pos x="58" y="20"/>
                </a:cxn>
                <a:cxn ang="0">
                  <a:pos x="64" y="38"/>
                </a:cxn>
                <a:cxn ang="0">
                  <a:pos x="58" y="57"/>
                </a:cxn>
              </a:cxnLst>
              <a:rect l="0" t="0" r="r" b="b"/>
              <a:pathLst>
                <a:path w="64" h="57">
                  <a:moveTo>
                    <a:pt x="23" y="39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19" y="41"/>
                    <a:pt x="19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3" y="39"/>
                  </a:lnTo>
                  <a:close/>
                  <a:moveTo>
                    <a:pt x="58" y="57"/>
                  </a:moveTo>
                  <a:cubicBezTo>
                    <a:pt x="58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6" y="56"/>
                    <a:pt x="56" y="56"/>
                  </a:cubicBezTo>
                  <a:cubicBezTo>
                    <a:pt x="57" y="46"/>
                    <a:pt x="56" y="40"/>
                    <a:pt x="52" y="36"/>
                  </a:cubicBezTo>
                  <a:cubicBezTo>
                    <a:pt x="49" y="32"/>
                    <a:pt x="44" y="31"/>
                    <a:pt x="36" y="3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1"/>
                    <a:pt x="35" y="41"/>
                  </a:cubicBezTo>
                  <a:cubicBezTo>
                    <a:pt x="35" y="41"/>
                    <a:pt x="34" y="41"/>
                    <a:pt x="34" y="41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6" y="12"/>
                    <a:pt x="53" y="15"/>
                    <a:pt x="58" y="20"/>
                  </a:cubicBezTo>
                  <a:cubicBezTo>
                    <a:pt x="63" y="25"/>
                    <a:pt x="64" y="33"/>
                    <a:pt x="64" y="38"/>
                  </a:cubicBezTo>
                  <a:cubicBezTo>
                    <a:pt x="64" y="45"/>
                    <a:pt x="58" y="56"/>
                    <a:pt x="58" y="5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1" name="TextBox 17"/>
          <p:cNvSpPr txBox="1"/>
          <p:nvPr/>
        </p:nvSpPr>
        <p:spPr>
          <a:xfrm>
            <a:off x="2364104" y="1374292"/>
            <a:ext cx="4304030" cy="306705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策略网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540510" y="3967353"/>
            <a:ext cx="603250" cy="541655"/>
            <a:chOff x="2418" y="2737"/>
            <a:chExt cx="780" cy="784"/>
          </a:xfrm>
        </p:grpSpPr>
        <p:sp>
          <p:nvSpPr>
            <p:cNvPr id="13" name="Oval 15"/>
            <p:cNvSpPr/>
            <p:nvPr/>
          </p:nvSpPr>
          <p:spPr>
            <a:xfrm>
              <a:off x="2418" y="2737"/>
              <a:ext cx="780" cy="7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Freeform: Shape 16"/>
            <p:cNvSpPr/>
            <p:nvPr/>
          </p:nvSpPr>
          <p:spPr bwMode="auto">
            <a:xfrm>
              <a:off x="2571" y="2921"/>
              <a:ext cx="485" cy="435"/>
            </a:xfrm>
            <a:custGeom>
              <a:avLst/>
              <a:gdLst/>
              <a:ahLst/>
              <a:cxnLst>
                <a:cxn ang="0">
                  <a:pos x="23" y="39"/>
                </a:cxn>
                <a:cxn ang="0">
                  <a:pos x="21" y="41"/>
                </a:cxn>
                <a:cxn ang="0">
                  <a:pos x="20" y="41"/>
                </a:cxn>
                <a:cxn ang="0">
                  <a:pos x="19" y="40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9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8" y="19"/>
                </a:cxn>
                <a:cxn ang="0">
                  <a:pos x="8" y="22"/>
                </a:cxn>
                <a:cxn ang="0">
                  <a:pos x="23" y="36"/>
                </a:cxn>
                <a:cxn ang="0">
                  <a:pos x="23" y="39"/>
                </a:cxn>
                <a:cxn ang="0">
                  <a:pos x="58" y="57"/>
                </a:cxn>
                <a:cxn ang="0">
                  <a:pos x="57" y="57"/>
                </a:cxn>
                <a:cxn ang="0">
                  <a:pos x="57" y="57"/>
                </a:cxn>
                <a:cxn ang="0">
                  <a:pos x="56" y="56"/>
                </a:cxn>
                <a:cxn ang="0">
                  <a:pos x="52" y="36"/>
                </a:cxn>
                <a:cxn ang="0">
                  <a:pos x="36" y="30"/>
                </a:cxn>
                <a:cxn ang="0">
                  <a:pos x="36" y="39"/>
                </a:cxn>
                <a:cxn ang="0">
                  <a:pos x="35" y="41"/>
                </a:cxn>
                <a:cxn ang="0">
                  <a:pos x="34" y="41"/>
                </a:cxn>
                <a:cxn ang="0">
                  <a:pos x="32" y="40"/>
                </a:cxn>
                <a:cxn ang="0">
                  <a:pos x="14" y="22"/>
                </a:cxn>
                <a:cxn ang="0">
                  <a:pos x="14" y="19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6" y="2"/>
                </a:cxn>
                <a:cxn ang="0">
                  <a:pos x="36" y="12"/>
                </a:cxn>
                <a:cxn ang="0">
                  <a:pos x="58" y="20"/>
                </a:cxn>
                <a:cxn ang="0">
                  <a:pos x="64" y="38"/>
                </a:cxn>
                <a:cxn ang="0">
                  <a:pos x="58" y="57"/>
                </a:cxn>
              </a:cxnLst>
              <a:rect l="0" t="0" r="r" b="b"/>
              <a:pathLst>
                <a:path w="64" h="57">
                  <a:moveTo>
                    <a:pt x="23" y="39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19" y="41"/>
                    <a:pt x="19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3" y="39"/>
                  </a:lnTo>
                  <a:close/>
                  <a:moveTo>
                    <a:pt x="58" y="57"/>
                  </a:moveTo>
                  <a:cubicBezTo>
                    <a:pt x="58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6" y="56"/>
                    <a:pt x="56" y="56"/>
                  </a:cubicBezTo>
                  <a:cubicBezTo>
                    <a:pt x="57" y="46"/>
                    <a:pt x="56" y="40"/>
                    <a:pt x="52" y="36"/>
                  </a:cubicBezTo>
                  <a:cubicBezTo>
                    <a:pt x="49" y="32"/>
                    <a:pt x="44" y="31"/>
                    <a:pt x="36" y="3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1"/>
                    <a:pt x="35" y="41"/>
                  </a:cubicBezTo>
                  <a:cubicBezTo>
                    <a:pt x="35" y="41"/>
                    <a:pt x="34" y="41"/>
                    <a:pt x="34" y="41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6" y="12"/>
                    <a:pt x="53" y="15"/>
                    <a:pt x="58" y="20"/>
                  </a:cubicBezTo>
                  <a:cubicBezTo>
                    <a:pt x="63" y="25"/>
                    <a:pt x="64" y="33"/>
                    <a:pt x="64" y="38"/>
                  </a:cubicBezTo>
                  <a:cubicBezTo>
                    <a:pt x="64" y="45"/>
                    <a:pt x="58" y="56"/>
                    <a:pt x="58" y="5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5" name="TextBox 17"/>
          <p:cNvSpPr txBox="1"/>
          <p:nvPr/>
        </p:nvSpPr>
        <p:spPr>
          <a:xfrm>
            <a:off x="2364104" y="4094059"/>
            <a:ext cx="4304030" cy="306705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执行网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EED52A-AA3B-42AF-BA61-D9322EFED002}"/>
              </a:ext>
            </a:extLst>
          </p:cNvPr>
          <p:cNvSpPr txBox="1"/>
          <p:nvPr/>
        </p:nvSpPr>
        <p:spPr>
          <a:xfrm>
            <a:off x="2364104" y="1869878"/>
            <a:ext cx="68122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任务目标：训练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LSTM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网络，使它可以通过历史决策信息预测出下一时刻的决策。</a:t>
            </a:r>
            <a:endParaRPr lang="en-US" altLang="zh-CN" sz="1600" dirty="0"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任务规划：</a:t>
            </a:r>
            <a:endParaRPr lang="en-US" altLang="zh-CN" sz="1600" dirty="0"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生成符合要求的历史决策信息作为训练集输入到网络中。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训练网络，测试结果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E18C8D-1E6C-4D71-9283-B2EF944B0E31}"/>
              </a:ext>
            </a:extLst>
          </p:cNvPr>
          <p:cNvSpPr txBox="1"/>
          <p:nvPr/>
        </p:nvSpPr>
        <p:spPr>
          <a:xfrm>
            <a:off x="2364104" y="4531893"/>
            <a:ext cx="7818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任务目标：训练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MLP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执行网络，使它可以通过输入当前态势以及选择策略选择出正确的卡牌。</a:t>
            </a:r>
            <a:endParaRPr lang="en-US" altLang="zh-CN" sz="1600" dirty="0"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任务规划：</a:t>
            </a:r>
            <a:endParaRPr lang="en-US" altLang="zh-CN" sz="1600" dirty="0"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生成符合要求的随机图案与相应的选择策略，作为训练集，输入到网络中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设计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MLP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网络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训练网络，测试结果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0">
        <p15:prstTrans prst="drape"/>
      </p:transition>
    </mc:Choice>
    <mc:Fallback xmlns="">
      <p:transition spd="slow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92393" y="200475"/>
            <a:ext cx="5407215" cy="6618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4075A9"/>
                </a:solidFill>
                <a:cs typeface="+mn-ea"/>
                <a:sym typeface="+mn-lt"/>
              </a:rPr>
              <a:t>策略网</a:t>
            </a:r>
          </a:p>
        </p:txBody>
      </p:sp>
      <p:sp>
        <p:nvSpPr>
          <p:cNvPr id="2" name="矩形 1"/>
          <p:cNvSpPr/>
          <p:nvPr/>
        </p:nvSpPr>
        <p:spPr>
          <a:xfrm flipV="1">
            <a:off x="5158741" y="946450"/>
            <a:ext cx="18745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540510" y="1057910"/>
            <a:ext cx="603250" cy="541655"/>
            <a:chOff x="2418" y="2737"/>
            <a:chExt cx="780" cy="784"/>
          </a:xfrm>
        </p:grpSpPr>
        <p:sp>
          <p:nvSpPr>
            <p:cNvPr id="58" name="Oval 15"/>
            <p:cNvSpPr/>
            <p:nvPr/>
          </p:nvSpPr>
          <p:spPr>
            <a:xfrm>
              <a:off x="2418" y="2737"/>
              <a:ext cx="780" cy="7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Freeform: Shape 16"/>
            <p:cNvSpPr/>
            <p:nvPr/>
          </p:nvSpPr>
          <p:spPr bwMode="auto">
            <a:xfrm>
              <a:off x="2571" y="2921"/>
              <a:ext cx="485" cy="435"/>
            </a:xfrm>
            <a:custGeom>
              <a:avLst/>
              <a:gdLst/>
              <a:ahLst/>
              <a:cxnLst>
                <a:cxn ang="0">
                  <a:pos x="23" y="39"/>
                </a:cxn>
                <a:cxn ang="0">
                  <a:pos x="21" y="41"/>
                </a:cxn>
                <a:cxn ang="0">
                  <a:pos x="20" y="41"/>
                </a:cxn>
                <a:cxn ang="0">
                  <a:pos x="19" y="40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9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8" y="19"/>
                </a:cxn>
                <a:cxn ang="0">
                  <a:pos x="8" y="22"/>
                </a:cxn>
                <a:cxn ang="0">
                  <a:pos x="23" y="36"/>
                </a:cxn>
                <a:cxn ang="0">
                  <a:pos x="23" y="39"/>
                </a:cxn>
                <a:cxn ang="0">
                  <a:pos x="58" y="57"/>
                </a:cxn>
                <a:cxn ang="0">
                  <a:pos x="57" y="57"/>
                </a:cxn>
                <a:cxn ang="0">
                  <a:pos x="57" y="57"/>
                </a:cxn>
                <a:cxn ang="0">
                  <a:pos x="56" y="56"/>
                </a:cxn>
                <a:cxn ang="0">
                  <a:pos x="52" y="36"/>
                </a:cxn>
                <a:cxn ang="0">
                  <a:pos x="36" y="30"/>
                </a:cxn>
                <a:cxn ang="0">
                  <a:pos x="36" y="39"/>
                </a:cxn>
                <a:cxn ang="0">
                  <a:pos x="35" y="41"/>
                </a:cxn>
                <a:cxn ang="0">
                  <a:pos x="34" y="41"/>
                </a:cxn>
                <a:cxn ang="0">
                  <a:pos x="32" y="40"/>
                </a:cxn>
                <a:cxn ang="0">
                  <a:pos x="14" y="22"/>
                </a:cxn>
                <a:cxn ang="0">
                  <a:pos x="14" y="19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6" y="2"/>
                </a:cxn>
                <a:cxn ang="0">
                  <a:pos x="36" y="12"/>
                </a:cxn>
                <a:cxn ang="0">
                  <a:pos x="58" y="20"/>
                </a:cxn>
                <a:cxn ang="0">
                  <a:pos x="64" y="38"/>
                </a:cxn>
                <a:cxn ang="0">
                  <a:pos x="58" y="57"/>
                </a:cxn>
              </a:cxnLst>
              <a:rect l="0" t="0" r="r" b="b"/>
              <a:pathLst>
                <a:path w="64" h="57">
                  <a:moveTo>
                    <a:pt x="23" y="39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19" y="41"/>
                    <a:pt x="19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3" y="39"/>
                  </a:lnTo>
                  <a:close/>
                  <a:moveTo>
                    <a:pt x="58" y="57"/>
                  </a:moveTo>
                  <a:cubicBezTo>
                    <a:pt x="58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6" y="56"/>
                    <a:pt x="56" y="56"/>
                  </a:cubicBezTo>
                  <a:cubicBezTo>
                    <a:pt x="57" y="46"/>
                    <a:pt x="56" y="40"/>
                    <a:pt x="52" y="36"/>
                  </a:cubicBezTo>
                  <a:cubicBezTo>
                    <a:pt x="49" y="32"/>
                    <a:pt x="44" y="31"/>
                    <a:pt x="36" y="3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1"/>
                    <a:pt x="35" y="41"/>
                  </a:cubicBezTo>
                  <a:cubicBezTo>
                    <a:pt x="35" y="41"/>
                    <a:pt x="34" y="41"/>
                    <a:pt x="34" y="41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6" y="12"/>
                    <a:pt x="53" y="15"/>
                    <a:pt x="58" y="20"/>
                  </a:cubicBezTo>
                  <a:cubicBezTo>
                    <a:pt x="63" y="25"/>
                    <a:pt x="64" y="33"/>
                    <a:pt x="64" y="38"/>
                  </a:cubicBezTo>
                  <a:cubicBezTo>
                    <a:pt x="64" y="45"/>
                    <a:pt x="58" y="56"/>
                    <a:pt x="58" y="5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0" name="TextBox 17"/>
          <p:cNvSpPr txBox="1"/>
          <p:nvPr/>
        </p:nvSpPr>
        <p:spPr>
          <a:xfrm>
            <a:off x="2291715" y="1260475"/>
            <a:ext cx="4043045" cy="241300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>
                <a:solidFill>
                  <a:schemeClr val="accent1"/>
                </a:solidFill>
                <a:cs typeface="+mn-ea"/>
                <a:sym typeface="+mn-lt"/>
              </a:rPr>
              <a:t>功能描述</a:t>
            </a:r>
          </a:p>
        </p:txBody>
      </p:sp>
      <p:sp>
        <p:nvSpPr>
          <p:cNvPr id="46" name="TextBox 42"/>
          <p:cNvSpPr txBox="1"/>
          <p:nvPr/>
        </p:nvSpPr>
        <p:spPr>
          <a:xfrm>
            <a:off x="2030730" y="3782060"/>
            <a:ext cx="4304030" cy="306705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b="1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8" name="TextBox 17"/>
          <p:cNvSpPr txBox="1"/>
          <p:nvPr/>
        </p:nvSpPr>
        <p:spPr>
          <a:xfrm>
            <a:off x="2291715" y="2541270"/>
            <a:ext cx="4304030" cy="306705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>
                <a:solidFill>
                  <a:schemeClr val="accent1"/>
                </a:solidFill>
                <a:cs typeface="+mn-ea"/>
                <a:sym typeface="+mn-lt"/>
              </a:rPr>
              <a:t>具体实现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540510" y="2356485"/>
            <a:ext cx="603250" cy="541655"/>
            <a:chOff x="2418" y="2737"/>
            <a:chExt cx="780" cy="784"/>
          </a:xfrm>
        </p:grpSpPr>
        <p:sp>
          <p:nvSpPr>
            <p:cNvPr id="10" name="Oval 15"/>
            <p:cNvSpPr/>
            <p:nvPr/>
          </p:nvSpPr>
          <p:spPr>
            <a:xfrm>
              <a:off x="2418" y="2737"/>
              <a:ext cx="780" cy="7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16"/>
            <p:cNvSpPr/>
            <p:nvPr/>
          </p:nvSpPr>
          <p:spPr bwMode="auto">
            <a:xfrm>
              <a:off x="2571" y="2921"/>
              <a:ext cx="485" cy="435"/>
            </a:xfrm>
            <a:custGeom>
              <a:avLst/>
              <a:gdLst/>
              <a:ahLst/>
              <a:cxnLst>
                <a:cxn ang="0">
                  <a:pos x="23" y="39"/>
                </a:cxn>
                <a:cxn ang="0">
                  <a:pos x="21" y="41"/>
                </a:cxn>
                <a:cxn ang="0">
                  <a:pos x="20" y="41"/>
                </a:cxn>
                <a:cxn ang="0">
                  <a:pos x="19" y="40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9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8" y="19"/>
                </a:cxn>
                <a:cxn ang="0">
                  <a:pos x="8" y="22"/>
                </a:cxn>
                <a:cxn ang="0">
                  <a:pos x="23" y="36"/>
                </a:cxn>
                <a:cxn ang="0">
                  <a:pos x="23" y="39"/>
                </a:cxn>
                <a:cxn ang="0">
                  <a:pos x="58" y="57"/>
                </a:cxn>
                <a:cxn ang="0">
                  <a:pos x="57" y="57"/>
                </a:cxn>
                <a:cxn ang="0">
                  <a:pos x="57" y="57"/>
                </a:cxn>
                <a:cxn ang="0">
                  <a:pos x="56" y="56"/>
                </a:cxn>
                <a:cxn ang="0">
                  <a:pos x="52" y="36"/>
                </a:cxn>
                <a:cxn ang="0">
                  <a:pos x="36" y="30"/>
                </a:cxn>
                <a:cxn ang="0">
                  <a:pos x="36" y="39"/>
                </a:cxn>
                <a:cxn ang="0">
                  <a:pos x="35" y="41"/>
                </a:cxn>
                <a:cxn ang="0">
                  <a:pos x="34" y="41"/>
                </a:cxn>
                <a:cxn ang="0">
                  <a:pos x="32" y="40"/>
                </a:cxn>
                <a:cxn ang="0">
                  <a:pos x="14" y="22"/>
                </a:cxn>
                <a:cxn ang="0">
                  <a:pos x="14" y="19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6" y="2"/>
                </a:cxn>
                <a:cxn ang="0">
                  <a:pos x="36" y="12"/>
                </a:cxn>
                <a:cxn ang="0">
                  <a:pos x="58" y="20"/>
                </a:cxn>
                <a:cxn ang="0">
                  <a:pos x="64" y="38"/>
                </a:cxn>
                <a:cxn ang="0">
                  <a:pos x="58" y="57"/>
                </a:cxn>
              </a:cxnLst>
              <a:rect l="0" t="0" r="r" b="b"/>
              <a:pathLst>
                <a:path w="64" h="57">
                  <a:moveTo>
                    <a:pt x="23" y="39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19" y="41"/>
                    <a:pt x="19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3" y="39"/>
                  </a:lnTo>
                  <a:close/>
                  <a:moveTo>
                    <a:pt x="58" y="57"/>
                  </a:moveTo>
                  <a:cubicBezTo>
                    <a:pt x="58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6" y="56"/>
                    <a:pt x="56" y="56"/>
                  </a:cubicBezTo>
                  <a:cubicBezTo>
                    <a:pt x="57" y="46"/>
                    <a:pt x="56" y="40"/>
                    <a:pt x="52" y="36"/>
                  </a:cubicBezTo>
                  <a:cubicBezTo>
                    <a:pt x="49" y="32"/>
                    <a:pt x="44" y="31"/>
                    <a:pt x="36" y="3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1"/>
                    <a:pt x="35" y="41"/>
                  </a:cubicBezTo>
                  <a:cubicBezTo>
                    <a:pt x="35" y="41"/>
                    <a:pt x="34" y="41"/>
                    <a:pt x="34" y="41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6" y="12"/>
                    <a:pt x="53" y="15"/>
                    <a:pt x="58" y="20"/>
                  </a:cubicBezTo>
                  <a:cubicBezTo>
                    <a:pt x="63" y="25"/>
                    <a:pt x="64" y="33"/>
                    <a:pt x="64" y="38"/>
                  </a:cubicBezTo>
                  <a:cubicBezTo>
                    <a:pt x="64" y="45"/>
                    <a:pt x="58" y="56"/>
                    <a:pt x="58" y="5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pic>
        <p:nvPicPr>
          <p:cNvPr id="19" name="officeArt object">
            <a:extLst>
              <a:ext uri="{FF2B5EF4-FFF2-40B4-BE49-F238E27FC236}">
                <a16:creationId xmlns:a16="http://schemas.microsoft.com/office/drawing/2014/main" id="{E33B8DD7-E177-45D2-82D4-ADBF9A67EB85}"/>
              </a:ext>
            </a:extLst>
          </p:cNvPr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27857" y="2623120"/>
            <a:ext cx="2554858" cy="26438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F25AF8D-276A-4B9D-9452-334C3C8A3E08}"/>
              </a:ext>
            </a:extLst>
          </p:cNvPr>
          <p:cNvSpPr txBox="1"/>
          <p:nvPr/>
        </p:nvSpPr>
        <p:spPr>
          <a:xfrm>
            <a:off x="2291715" y="5061520"/>
            <a:ext cx="7163181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+mn-ea"/>
                <a:cs typeface="+mn-ea"/>
                <a:sym typeface="+mn-lt"/>
              </a:rPr>
              <a:t>输入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: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+mn-ea"/>
                <a:sym typeface="+mn-lt"/>
              </a:rPr>
              <a:t>特征：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[(d</a:t>
            </a:r>
            <a:r>
              <a:rPr lang="en-US" altLang="zh-CN" sz="1400" baseline="-25000" dirty="0">
                <a:latin typeface="+mn-ea"/>
                <a:cs typeface="+mn-ea"/>
                <a:sym typeface="+mn-lt"/>
              </a:rPr>
              <a:t>0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400" baseline="-25000" dirty="0">
                <a:latin typeface="+mn-ea"/>
                <a:cs typeface="+mn-ea"/>
                <a:sym typeface="+mn-lt"/>
              </a:rPr>
              <a:t>0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),(d</a:t>
            </a:r>
            <a:r>
              <a:rPr lang="en-US" altLang="zh-CN" sz="1400" baseline="-25000" dirty="0">
                <a:latin typeface="+mn-ea"/>
                <a:cs typeface="+mn-ea"/>
                <a:sym typeface="+mn-lt"/>
              </a:rPr>
              <a:t>1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400" baseline="-25000" dirty="0">
                <a:latin typeface="+mn-ea"/>
                <a:cs typeface="+mn-ea"/>
                <a:sym typeface="+mn-lt"/>
              </a:rPr>
              <a:t>1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) (d</a:t>
            </a:r>
            <a:r>
              <a:rPr lang="en-US" altLang="zh-CN" sz="1400" baseline="-25000" dirty="0">
                <a:latin typeface="+mn-ea"/>
                <a:cs typeface="+mn-ea"/>
                <a:sym typeface="+mn-lt"/>
              </a:rPr>
              <a:t>2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400" baseline="-25000" dirty="0">
                <a:latin typeface="+mn-ea"/>
                <a:cs typeface="+mn-ea"/>
                <a:sym typeface="+mn-lt"/>
              </a:rPr>
              <a:t>2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)…(d</a:t>
            </a:r>
            <a:r>
              <a:rPr lang="en-US" altLang="zh-CN" sz="1400" baseline="-25000" dirty="0">
                <a:latin typeface="+mn-ea"/>
                <a:cs typeface="+mn-ea"/>
                <a:sym typeface="+mn-lt"/>
              </a:rPr>
              <a:t>t-1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400" baseline="-25000" dirty="0">
                <a:latin typeface="+mn-ea"/>
                <a:cs typeface="+mn-ea"/>
                <a:sym typeface="+mn-lt"/>
              </a:rPr>
              <a:t>t-1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)]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：从第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0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到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t-1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时刻的决策以及该决策是否正确，决策集为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{0,C,N,S}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+mn-ea"/>
                <a:sym typeface="+mn-lt"/>
              </a:rPr>
              <a:t>标签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:d</a:t>
            </a:r>
            <a:r>
              <a:rPr lang="en-US" altLang="zh-CN" sz="1400" baseline="-25000" dirty="0">
                <a:latin typeface="+mn-ea"/>
                <a:cs typeface="+mn-ea"/>
                <a:sym typeface="+mn-lt"/>
              </a:rPr>
              <a:t>t 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: 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网络在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t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时刻预测的结果</a:t>
            </a:r>
            <a:endParaRPr lang="en-US" altLang="zh-CN" sz="1400" dirty="0">
              <a:latin typeface="+mn-ea"/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>
                <a:latin typeface="+mn-ea"/>
                <a:cs typeface="+mn-ea"/>
                <a:sym typeface="+mn-lt"/>
              </a:rPr>
              <a:t>输出：</a:t>
            </a:r>
            <a:endParaRPr lang="en-US" altLang="zh-CN" sz="1400" dirty="0"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cs typeface="+mn-ea"/>
                <a:sym typeface="+mn-lt"/>
              </a:rPr>
              <a:t>t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时刻采用的决策</a:t>
            </a:r>
            <a:endParaRPr lang="en-US" altLang="zh-CN" sz="1400" dirty="0">
              <a:latin typeface="+mn-ea"/>
              <a:cs typeface="+mn-ea"/>
              <a:sym typeface="+mn-lt"/>
            </a:endParaRPr>
          </a:p>
          <a:p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27B3D9-73B6-4976-8CD1-3524D15F2507}"/>
              </a:ext>
            </a:extLst>
          </p:cNvPr>
          <p:cNvSpPr txBox="1"/>
          <p:nvPr/>
        </p:nvSpPr>
        <p:spPr>
          <a:xfrm>
            <a:off x="7430393" y="2847975"/>
            <a:ext cx="39044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数据集样例：</a:t>
            </a:r>
            <a:endParaRPr lang="en-US" altLang="zh-CN" sz="1600" dirty="0">
              <a:latin typeface="+mn-ea"/>
              <a:cs typeface="+mn-ea"/>
              <a:sym typeface="+mn-lt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特征，标签</a:t>
            </a:r>
            <a:endParaRPr lang="en-US" altLang="zh-CN" sz="1600" dirty="0">
              <a:latin typeface="+mn-ea"/>
              <a:cs typeface="+mn-ea"/>
              <a:sym typeface="+mn-lt"/>
            </a:endParaRPr>
          </a:p>
          <a:p>
            <a:pPr algn="ctr">
              <a:lnSpc>
                <a:spcPct val="125000"/>
              </a:lnSpc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{[(d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0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0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),(d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) (d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2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2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)…(d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t-1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t-1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)],[d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]</a:t>
            </a:r>
          </a:p>
          <a:p>
            <a:pPr algn="ctr">
              <a:lnSpc>
                <a:spcPct val="125000"/>
              </a:lnSpc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 [(d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0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0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),(d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) (d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2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2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)…(d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t-1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t-1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)],[d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]</a:t>
            </a:r>
          </a:p>
          <a:p>
            <a:pPr algn="ctr">
              <a:lnSpc>
                <a:spcPct val="125000"/>
              </a:lnSpc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  ……</a:t>
            </a:r>
          </a:p>
          <a:p>
            <a:pPr algn="ctr">
              <a:lnSpc>
                <a:spcPct val="125000"/>
              </a:lnSpc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 [(d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0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0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),(d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) (d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2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2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)…(d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t-1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t-1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)],[d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]}</a:t>
            </a:r>
          </a:p>
          <a:p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754FA3-7264-42A6-948D-B4A14A472B9B}"/>
              </a:ext>
            </a:extLst>
          </p:cNvPr>
          <p:cNvSpPr txBox="1"/>
          <p:nvPr/>
        </p:nvSpPr>
        <p:spPr>
          <a:xfrm>
            <a:off x="2291715" y="1756977"/>
            <a:ext cx="7808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  <a:cs typeface="+mn-ea"/>
                <a:sym typeface="+mn-lt"/>
              </a:rPr>
              <a:t>执行网通过输入二元组决策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t-1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以及该决策是否正确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R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t-1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的序列，预测出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t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时刻的决策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0">
        <p15:prstTrans prst="drape"/>
      </p:transition>
    </mc:Choice>
    <mc:Fallback xmlns="">
      <p:transition spd="slow"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文本框 3"/>
          <p:cNvSpPr txBox="1"/>
          <p:nvPr/>
        </p:nvSpPr>
        <p:spPr>
          <a:xfrm>
            <a:off x="3392392" y="200124"/>
            <a:ext cx="5407217" cy="662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lnSpc>
                <a:spcPct val="150000"/>
              </a:lnSpc>
              <a:defRPr sz="2800">
                <a:solidFill>
                  <a:srgbClr val="4075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/>
              <a:t>具体方案</a:t>
            </a:r>
            <a:endParaRPr dirty="0"/>
          </a:p>
        </p:txBody>
      </p:sp>
      <p:sp>
        <p:nvSpPr>
          <p:cNvPr id="177" name="矩形 4"/>
          <p:cNvSpPr/>
          <p:nvPr/>
        </p:nvSpPr>
        <p:spPr>
          <a:xfrm flipV="1">
            <a:off x="5158740" y="946449"/>
            <a:ext cx="1874519" cy="45721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80" name="组合 5"/>
          <p:cNvGrpSpPr/>
          <p:nvPr/>
        </p:nvGrpSpPr>
        <p:grpSpPr>
          <a:xfrm>
            <a:off x="1540510" y="1057910"/>
            <a:ext cx="603253" cy="542349"/>
            <a:chOff x="0" y="0"/>
            <a:chExt cx="603251" cy="542348"/>
          </a:xfrm>
        </p:grpSpPr>
        <p:sp>
          <p:nvSpPr>
            <p:cNvPr id="178" name="Oval 15"/>
            <p:cNvSpPr/>
            <p:nvPr/>
          </p:nvSpPr>
          <p:spPr>
            <a:xfrm>
              <a:off x="0" y="0"/>
              <a:ext cx="603252" cy="54234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9" name="Freeform: Shape 16"/>
            <p:cNvSpPr/>
            <p:nvPr/>
          </p:nvSpPr>
          <p:spPr>
            <a:xfrm>
              <a:off x="118329" y="127123"/>
              <a:ext cx="375100" cy="300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763" y="14779"/>
                  </a:moveTo>
                  <a:cubicBezTo>
                    <a:pt x="7763" y="15158"/>
                    <a:pt x="7425" y="15537"/>
                    <a:pt x="7087" y="15537"/>
                  </a:cubicBezTo>
                  <a:cubicBezTo>
                    <a:pt x="7087" y="15537"/>
                    <a:pt x="7087" y="15537"/>
                    <a:pt x="6750" y="15537"/>
                  </a:cubicBezTo>
                  <a:cubicBezTo>
                    <a:pt x="6750" y="15537"/>
                    <a:pt x="6412" y="15537"/>
                    <a:pt x="6412" y="15158"/>
                  </a:cubicBezTo>
                  <a:cubicBezTo>
                    <a:pt x="0" y="8337"/>
                    <a:pt x="0" y="8337"/>
                    <a:pt x="0" y="8337"/>
                  </a:cubicBezTo>
                  <a:cubicBezTo>
                    <a:pt x="0" y="7958"/>
                    <a:pt x="0" y="7579"/>
                    <a:pt x="0" y="7200"/>
                  </a:cubicBezTo>
                  <a:cubicBezTo>
                    <a:pt x="6412" y="379"/>
                    <a:pt x="6412" y="379"/>
                    <a:pt x="6412" y="379"/>
                  </a:cubicBezTo>
                  <a:cubicBezTo>
                    <a:pt x="6412" y="0"/>
                    <a:pt x="6750" y="0"/>
                    <a:pt x="7087" y="0"/>
                  </a:cubicBezTo>
                  <a:cubicBezTo>
                    <a:pt x="7425" y="379"/>
                    <a:pt x="7763" y="379"/>
                    <a:pt x="7763" y="758"/>
                  </a:cubicBezTo>
                  <a:cubicBezTo>
                    <a:pt x="7763" y="1895"/>
                    <a:pt x="7763" y="1895"/>
                    <a:pt x="7763" y="1895"/>
                  </a:cubicBezTo>
                  <a:cubicBezTo>
                    <a:pt x="2700" y="7200"/>
                    <a:pt x="2700" y="7200"/>
                    <a:pt x="2700" y="7200"/>
                  </a:cubicBezTo>
                  <a:cubicBezTo>
                    <a:pt x="2700" y="7579"/>
                    <a:pt x="2700" y="7958"/>
                    <a:pt x="2700" y="8337"/>
                  </a:cubicBezTo>
                  <a:cubicBezTo>
                    <a:pt x="7763" y="13642"/>
                    <a:pt x="7763" y="13642"/>
                    <a:pt x="7763" y="13642"/>
                  </a:cubicBezTo>
                  <a:lnTo>
                    <a:pt x="7763" y="14779"/>
                  </a:lnTo>
                  <a:close/>
                  <a:moveTo>
                    <a:pt x="19575" y="21600"/>
                  </a:moveTo>
                  <a:cubicBezTo>
                    <a:pt x="19575" y="21600"/>
                    <a:pt x="19238" y="21600"/>
                    <a:pt x="19238" y="21600"/>
                  </a:cubicBezTo>
                  <a:cubicBezTo>
                    <a:pt x="19238" y="21600"/>
                    <a:pt x="19238" y="21600"/>
                    <a:pt x="19238" y="21600"/>
                  </a:cubicBezTo>
                  <a:cubicBezTo>
                    <a:pt x="18900" y="21600"/>
                    <a:pt x="18900" y="21221"/>
                    <a:pt x="18900" y="21221"/>
                  </a:cubicBezTo>
                  <a:cubicBezTo>
                    <a:pt x="19238" y="17432"/>
                    <a:pt x="18900" y="15158"/>
                    <a:pt x="17550" y="13642"/>
                  </a:cubicBezTo>
                  <a:cubicBezTo>
                    <a:pt x="16538" y="12126"/>
                    <a:pt x="14850" y="11747"/>
                    <a:pt x="12150" y="11368"/>
                  </a:cubicBezTo>
                  <a:cubicBezTo>
                    <a:pt x="12150" y="14779"/>
                    <a:pt x="12150" y="14779"/>
                    <a:pt x="12150" y="14779"/>
                  </a:cubicBezTo>
                  <a:cubicBezTo>
                    <a:pt x="12150" y="15158"/>
                    <a:pt x="12150" y="15537"/>
                    <a:pt x="11813" y="15537"/>
                  </a:cubicBezTo>
                  <a:cubicBezTo>
                    <a:pt x="11813" y="15537"/>
                    <a:pt x="11475" y="15537"/>
                    <a:pt x="11475" y="15537"/>
                  </a:cubicBezTo>
                  <a:cubicBezTo>
                    <a:pt x="11138" y="15537"/>
                    <a:pt x="11138" y="15537"/>
                    <a:pt x="10800" y="15158"/>
                  </a:cubicBezTo>
                  <a:cubicBezTo>
                    <a:pt x="4725" y="8337"/>
                    <a:pt x="4725" y="8337"/>
                    <a:pt x="4725" y="8337"/>
                  </a:cubicBezTo>
                  <a:cubicBezTo>
                    <a:pt x="4388" y="7958"/>
                    <a:pt x="4388" y="7579"/>
                    <a:pt x="4725" y="7200"/>
                  </a:cubicBezTo>
                  <a:cubicBezTo>
                    <a:pt x="10800" y="379"/>
                    <a:pt x="10800" y="379"/>
                    <a:pt x="10800" y="379"/>
                  </a:cubicBezTo>
                  <a:cubicBezTo>
                    <a:pt x="11138" y="0"/>
                    <a:pt x="11475" y="0"/>
                    <a:pt x="11813" y="0"/>
                  </a:cubicBezTo>
                  <a:cubicBezTo>
                    <a:pt x="12150" y="379"/>
                    <a:pt x="12150" y="379"/>
                    <a:pt x="12150" y="758"/>
                  </a:cubicBezTo>
                  <a:cubicBezTo>
                    <a:pt x="12150" y="4547"/>
                    <a:pt x="12150" y="4547"/>
                    <a:pt x="12150" y="4547"/>
                  </a:cubicBezTo>
                  <a:cubicBezTo>
                    <a:pt x="15525" y="4547"/>
                    <a:pt x="17888" y="5684"/>
                    <a:pt x="19575" y="7579"/>
                  </a:cubicBezTo>
                  <a:cubicBezTo>
                    <a:pt x="21263" y="9474"/>
                    <a:pt x="21600" y="12505"/>
                    <a:pt x="21600" y="14400"/>
                  </a:cubicBezTo>
                  <a:cubicBezTo>
                    <a:pt x="21600" y="17053"/>
                    <a:pt x="19575" y="21221"/>
                    <a:pt x="19575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81" name="TextBox 17"/>
          <p:cNvSpPr txBox="1"/>
          <p:nvPr/>
        </p:nvSpPr>
        <p:spPr>
          <a:xfrm>
            <a:off x="2291713" y="1132443"/>
            <a:ext cx="215443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400" b="1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/>
              <a:t>数据集生成方案</a:t>
            </a:r>
            <a:endParaRPr dirty="0"/>
          </a:p>
        </p:txBody>
      </p:sp>
      <p:sp>
        <p:nvSpPr>
          <p:cNvPr id="182" name="文本框 11"/>
          <p:cNvSpPr txBox="1"/>
          <p:nvPr/>
        </p:nvSpPr>
        <p:spPr>
          <a:xfrm>
            <a:off x="2291713" y="1708228"/>
            <a:ext cx="8598718" cy="230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在策略网的神经网络输入端，训练数据集以10个为一组2x10的矩阵输入，在输入预测向量，经过神经网络的处理，输出预测结果与输入的预测结果相比较，如果不同则进行交叉熵处理返回，再训练。</a:t>
            </a:r>
            <a:endParaRPr lang="en-US" altLang="zh-CN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dirty="0"/>
              <a:t>当连续选择</a:t>
            </a:r>
            <a:r>
              <a:rPr lang="en-US" altLang="zh-CN" dirty="0"/>
              <a:t>n</a:t>
            </a:r>
            <a:r>
              <a:rPr lang="zh-CN" altLang="en-US" dirty="0"/>
              <a:t>为判断规则并正确的情况下，下回合选</a:t>
            </a:r>
            <a:r>
              <a:rPr lang="en-US" altLang="zh-CN" dirty="0"/>
              <a:t>n</a:t>
            </a:r>
            <a:r>
              <a:rPr lang="zh-CN" altLang="en-US" dirty="0"/>
              <a:t>判断错误，然后下下回合将改变策略。大量数据集输入给</a:t>
            </a:r>
            <a:r>
              <a:rPr lang="en-US" altLang="zh-CN" dirty="0"/>
              <a:t>LSTM</a:t>
            </a:r>
            <a:r>
              <a:rPr lang="zh-CN" altLang="en-US" dirty="0"/>
              <a:t>网络，使网络输出结果与预期结果比较。</a:t>
            </a:r>
            <a:endParaRPr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grpSp>
        <p:nvGrpSpPr>
          <p:cNvPr id="185" name="组合 5"/>
          <p:cNvGrpSpPr/>
          <p:nvPr/>
        </p:nvGrpSpPr>
        <p:grpSpPr>
          <a:xfrm>
            <a:off x="1540510" y="3331170"/>
            <a:ext cx="603253" cy="542349"/>
            <a:chOff x="0" y="0"/>
            <a:chExt cx="603251" cy="542348"/>
          </a:xfrm>
        </p:grpSpPr>
        <p:sp>
          <p:nvSpPr>
            <p:cNvPr id="183" name="Oval 15"/>
            <p:cNvSpPr/>
            <p:nvPr/>
          </p:nvSpPr>
          <p:spPr>
            <a:xfrm>
              <a:off x="0" y="0"/>
              <a:ext cx="603252" cy="54234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4" name="Freeform: Shape 16"/>
            <p:cNvSpPr/>
            <p:nvPr/>
          </p:nvSpPr>
          <p:spPr>
            <a:xfrm>
              <a:off x="118329" y="127123"/>
              <a:ext cx="375100" cy="300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763" y="14779"/>
                  </a:moveTo>
                  <a:cubicBezTo>
                    <a:pt x="7763" y="15158"/>
                    <a:pt x="7425" y="15537"/>
                    <a:pt x="7087" y="15537"/>
                  </a:cubicBezTo>
                  <a:cubicBezTo>
                    <a:pt x="7087" y="15537"/>
                    <a:pt x="7087" y="15537"/>
                    <a:pt x="6750" y="15537"/>
                  </a:cubicBezTo>
                  <a:cubicBezTo>
                    <a:pt x="6750" y="15537"/>
                    <a:pt x="6412" y="15537"/>
                    <a:pt x="6412" y="15158"/>
                  </a:cubicBezTo>
                  <a:cubicBezTo>
                    <a:pt x="0" y="8337"/>
                    <a:pt x="0" y="8337"/>
                    <a:pt x="0" y="8337"/>
                  </a:cubicBezTo>
                  <a:cubicBezTo>
                    <a:pt x="0" y="7958"/>
                    <a:pt x="0" y="7579"/>
                    <a:pt x="0" y="7200"/>
                  </a:cubicBezTo>
                  <a:cubicBezTo>
                    <a:pt x="6412" y="379"/>
                    <a:pt x="6412" y="379"/>
                    <a:pt x="6412" y="379"/>
                  </a:cubicBezTo>
                  <a:cubicBezTo>
                    <a:pt x="6412" y="0"/>
                    <a:pt x="6750" y="0"/>
                    <a:pt x="7087" y="0"/>
                  </a:cubicBezTo>
                  <a:cubicBezTo>
                    <a:pt x="7425" y="379"/>
                    <a:pt x="7763" y="379"/>
                    <a:pt x="7763" y="758"/>
                  </a:cubicBezTo>
                  <a:cubicBezTo>
                    <a:pt x="7763" y="1895"/>
                    <a:pt x="7763" y="1895"/>
                    <a:pt x="7763" y="1895"/>
                  </a:cubicBezTo>
                  <a:cubicBezTo>
                    <a:pt x="2700" y="7200"/>
                    <a:pt x="2700" y="7200"/>
                    <a:pt x="2700" y="7200"/>
                  </a:cubicBezTo>
                  <a:cubicBezTo>
                    <a:pt x="2700" y="7579"/>
                    <a:pt x="2700" y="7958"/>
                    <a:pt x="2700" y="8337"/>
                  </a:cubicBezTo>
                  <a:cubicBezTo>
                    <a:pt x="7763" y="13642"/>
                    <a:pt x="7763" y="13642"/>
                    <a:pt x="7763" y="13642"/>
                  </a:cubicBezTo>
                  <a:lnTo>
                    <a:pt x="7763" y="14779"/>
                  </a:lnTo>
                  <a:close/>
                  <a:moveTo>
                    <a:pt x="19575" y="21600"/>
                  </a:moveTo>
                  <a:cubicBezTo>
                    <a:pt x="19575" y="21600"/>
                    <a:pt x="19238" y="21600"/>
                    <a:pt x="19238" y="21600"/>
                  </a:cubicBezTo>
                  <a:cubicBezTo>
                    <a:pt x="19238" y="21600"/>
                    <a:pt x="19238" y="21600"/>
                    <a:pt x="19238" y="21600"/>
                  </a:cubicBezTo>
                  <a:cubicBezTo>
                    <a:pt x="18900" y="21600"/>
                    <a:pt x="18900" y="21221"/>
                    <a:pt x="18900" y="21221"/>
                  </a:cubicBezTo>
                  <a:cubicBezTo>
                    <a:pt x="19238" y="17432"/>
                    <a:pt x="18900" y="15158"/>
                    <a:pt x="17550" y="13642"/>
                  </a:cubicBezTo>
                  <a:cubicBezTo>
                    <a:pt x="16538" y="12126"/>
                    <a:pt x="14850" y="11747"/>
                    <a:pt x="12150" y="11368"/>
                  </a:cubicBezTo>
                  <a:cubicBezTo>
                    <a:pt x="12150" y="14779"/>
                    <a:pt x="12150" y="14779"/>
                    <a:pt x="12150" y="14779"/>
                  </a:cubicBezTo>
                  <a:cubicBezTo>
                    <a:pt x="12150" y="15158"/>
                    <a:pt x="12150" y="15537"/>
                    <a:pt x="11813" y="15537"/>
                  </a:cubicBezTo>
                  <a:cubicBezTo>
                    <a:pt x="11813" y="15537"/>
                    <a:pt x="11475" y="15537"/>
                    <a:pt x="11475" y="15537"/>
                  </a:cubicBezTo>
                  <a:cubicBezTo>
                    <a:pt x="11138" y="15537"/>
                    <a:pt x="11138" y="15537"/>
                    <a:pt x="10800" y="15158"/>
                  </a:cubicBezTo>
                  <a:cubicBezTo>
                    <a:pt x="4725" y="8337"/>
                    <a:pt x="4725" y="8337"/>
                    <a:pt x="4725" y="8337"/>
                  </a:cubicBezTo>
                  <a:cubicBezTo>
                    <a:pt x="4388" y="7958"/>
                    <a:pt x="4388" y="7579"/>
                    <a:pt x="4725" y="7200"/>
                  </a:cubicBezTo>
                  <a:cubicBezTo>
                    <a:pt x="10800" y="379"/>
                    <a:pt x="10800" y="379"/>
                    <a:pt x="10800" y="379"/>
                  </a:cubicBezTo>
                  <a:cubicBezTo>
                    <a:pt x="11138" y="0"/>
                    <a:pt x="11475" y="0"/>
                    <a:pt x="11813" y="0"/>
                  </a:cubicBezTo>
                  <a:cubicBezTo>
                    <a:pt x="12150" y="379"/>
                    <a:pt x="12150" y="379"/>
                    <a:pt x="12150" y="758"/>
                  </a:cubicBezTo>
                  <a:cubicBezTo>
                    <a:pt x="12150" y="4547"/>
                    <a:pt x="12150" y="4547"/>
                    <a:pt x="12150" y="4547"/>
                  </a:cubicBezTo>
                  <a:cubicBezTo>
                    <a:pt x="15525" y="4547"/>
                    <a:pt x="17888" y="5684"/>
                    <a:pt x="19575" y="7579"/>
                  </a:cubicBezTo>
                  <a:cubicBezTo>
                    <a:pt x="21263" y="9474"/>
                    <a:pt x="21600" y="12505"/>
                    <a:pt x="21600" y="14400"/>
                  </a:cubicBezTo>
                  <a:cubicBezTo>
                    <a:pt x="21600" y="17053"/>
                    <a:pt x="19575" y="21221"/>
                    <a:pt x="19575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86" name="TextBox 17"/>
          <p:cNvSpPr txBox="1"/>
          <p:nvPr/>
        </p:nvSpPr>
        <p:spPr>
          <a:xfrm>
            <a:off x="2249372" y="3409007"/>
            <a:ext cx="163025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400" b="1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 </a:t>
            </a:r>
            <a:r>
              <a:rPr lang="zh-CN" altLang="en-US" dirty="0"/>
              <a:t>数据集样例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421C47-8B9C-45E5-B309-A86F6708569C}"/>
              </a:ext>
            </a:extLst>
          </p:cNvPr>
          <p:cNvSpPr txBox="1"/>
          <p:nvPr/>
        </p:nvSpPr>
        <p:spPr>
          <a:xfrm>
            <a:off x="2249372" y="4110606"/>
            <a:ext cx="7776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dirty="0"/>
              <a:t>训练数据集随机生成，一个三个参数，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，加上标签。一组</a:t>
            </a:r>
            <a:r>
              <a:rPr lang="en-US" altLang="zh-CN" dirty="0"/>
              <a:t>2x10</a:t>
            </a:r>
            <a:r>
              <a:rPr lang="zh-CN" altLang="en-US" dirty="0"/>
              <a:t>的矩阵 例如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dirty="0"/>
              <a:t>特征：</a:t>
            </a:r>
            <a:r>
              <a:rPr lang="en-US" altLang="zh-CN" dirty="0"/>
              <a:t>[(n,1),(n,1),(n,0),(s,0),(c,1),(c,1),(c,0),(s,1),(s,1),(s,0)]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dirty="0"/>
              <a:t>标签：预测的决策</a:t>
            </a:r>
            <a:endParaRPr lang="en-US" altLang="zh-CN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dirty="0"/>
              <a:t>n , s , c</a:t>
            </a:r>
            <a:r>
              <a:rPr lang="zh-CN" altLang="en-US" dirty="0"/>
              <a:t>为特征值，为当前判断规则，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0</a:t>
            </a:r>
            <a:r>
              <a:rPr lang="zh-CN" altLang="en-US" dirty="0"/>
              <a:t>为标签，</a:t>
            </a:r>
            <a:r>
              <a:rPr lang="en-US" altLang="zh-CN" dirty="0"/>
              <a:t>1</a:t>
            </a:r>
            <a:r>
              <a:rPr lang="zh-CN" altLang="en-US" dirty="0"/>
              <a:t>代表正确，</a:t>
            </a:r>
            <a:r>
              <a:rPr lang="en-US" altLang="zh-CN" dirty="0"/>
              <a:t>0</a:t>
            </a:r>
            <a:r>
              <a:rPr lang="zh-CN" altLang="en-US" dirty="0"/>
              <a:t>代表错误，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 dir="d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92393" y="162782"/>
            <a:ext cx="5407215" cy="7372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4075A9"/>
                </a:solidFill>
                <a:cs typeface="+mn-ea"/>
                <a:sym typeface="+mn-lt"/>
              </a:rPr>
              <a:t>执行网</a:t>
            </a:r>
          </a:p>
        </p:txBody>
      </p:sp>
      <p:sp>
        <p:nvSpPr>
          <p:cNvPr id="2" name="矩形 1"/>
          <p:cNvSpPr/>
          <p:nvPr/>
        </p:nvSpPr>
        <p:spPr>
          <a:xfrm flipV="1">
            <a:off x="5158741" y="946450"/>
            <a:ext cx="18745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540510" y="1057910"/>
            <a:ext cx="603250" cy="541655"/>
            <a:chOff x="2418" y="2737"/>
            <a:chExt cx="780" cy="784"/>
          </a:xfrm>
        </p:grpSpPr>
        <p:sp>
          <p:nvSpPr>
            <p:cNvPr id="58" name="Oval 15"/>
            <p:cNvSpPr/>
            <p:nvPr/>
          </p:nvSpPr>
          <p:spPr>
            <a:xfrm>
              <a:off x="2418" y="2737"/>
              <a:ext cx="780" cy="7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Freeform: Shape 16"/>
            <p:cNvSpPr/>
            <p:nvPr/>
          </p:nvSpPr>
          <p:spPr bwMode="auto">
            <a:xfrm>
              <a:off x="2571" y="2921"/>
              <a:ext cx="485" cy="435"/>
            </a:xfrm>
            <a:custGeom>
              <a:avLst/>
              <a:gdLst/>
              <a:ahLst/>
              <a:cxnLst>
                <a:cxn ang="0">
                  <a:pos x="23" y="39"/>
                </a:cxn>
                <a:cxn ang="0">
                  <a:pos x="21" y="41"/>
                </a:cxn>
                <a:cxn ang="0">
                  <a:pos x="20" y="41"/>
                </a:cxn>
                <a:cxn ang="0">
                  <a:pos x="19" y="40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9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8" y="19"/>
                </a:cxn>
                <a:cxn ang="0">
                  <a:pos x="8" y="22"/>
                </a:cxn>
                <a:cxn ang="0">
                  <a:pos x="23" y="36"/>
                </a:cxn>
                <a:cxn ang="0">
                  <a:pos x="23" y="39"/>
                </a:cxn>
                <a:cxn ang="0">
                  <a:pos x="58" y="57"/>
                </a:cxn>
                <a:cxn ang="0">
                  <a:pos x="57" y="57"/>
                </a:cxn>
                <a:cxn ang="0">
                  <a:pos x="57" y="57"/>
                </a:cxn>
                <a:cxn ang="0">
                  <a:pos x="56" y="56"/>
                </a:cxn>
                <a:cxn ang="0">
                  <a:pos x="52" y="36"/>
                </a:cxn>
                <a:cxn ang="0">
                  <a:pos x="36" y="30"/>
                </a:cxn>
                <a:cxn ang="0">
                  <a:pos x="36" y="39"/>
                </a:cxn>
                <a:cxn ang="0">
                  <a:pos x="35" y="41"/>
                </a:cxn>
                <a:cxn ang="0">
                  <a:pos x="34" y="41"/>
                </a:cxn>
                <a:cxn ang="0">
                  <a:pos x="32" y="40"/>
                </a:cxn>
                <a:cxn ang="0">
                  <a:pos x="14" y="22"/>
                </a:cxn>
                <a:cxn ang="0">
                  <a:pos x="14" y="19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6" y="2"/>
                </a:cxn>
                <a:cxn ang="0">
                  <a:pos x="36" y="12"/>
                </a:cxn>
                <a:cxn ang="0">
                  <a:pos x="58" y="20"/>
                </a:cxn>
                <a:cxn ang="0">
                  <a:pos x="64" y="38"/>
                </a:cxn>
                <a:cxn ang="0">
                  <a:pos x="58" y="57"/>
                </a:cxn>
              </a:cxnLst>
              <a:rect l="0" t="0" r="r" b="b"/>
              <a:pathLst>
                <a:path w="64" h="57">
                  <a:moveTo>
                    <a:pt x="23" y="39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19" y="41"/>
                    <a:pt x="19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3" y="39"/>
                  </a:lnTo>
                  <a:close/>
                  <a:moveTo>
                    <a:pt x="58" y="57"/>
                  </a:moveTo>
                  <a:cubicBezTo>
                    <a:pt x="58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6" y="56"/>
                    <a:pt x="56" y="56"/>
                  </a:cubicBezTo>
                  <a:cubicBezTo>
                    <a:pt x="57" y="46"/>
                    <a:pt x="56" y="40"/>
                    <a:pt x="52" y="36"/>
                  </a:cubicBezTo>
                  <a:cubicBezTo>
                    <a:pt x="49" y="32"/>
                    <a:pt x="44" y="31"/>
                    <a:pt x="36" y="3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1"/>
                    <a:pt x="35" y="41"/>
                  </a:cubicBezTo>
                  <a:cubicBezTo>
                    <a:pt x="35" y="41"/>
                    <a:pt x="34" y="41"/>
                    <a:pt x="34" y="41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6" y="12"/>
                    <a:pt x="53" y="15"/>
                    <a:pt x="58" y="20"/>
                  </a:cubicBezTo>
                  <a:cubicBezTo>
                    <a:pt x="63" y="25"/>
                    <a:pt x="64" y="33"/>
                    <a:pt x="64" y="38"/>
                  </a:cubicBezTo>
                  <a:cubicBezTo>
                    <a:pt x="64" y="45"/>
                    <a:pt x="58" y="56"/>
                    <a:pt x="58" y="5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0" name="TextBox 17"/>
          <p:cNvSpPr txBox="1"/>
          <p:nvPr/>
        </p:nvSpPr>
        <p:spPr>
          <a:xfrm>
            <a:off x="2291715" y="1260475"/>
            <a:ext cx="4043045" cy="241300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>
                <a:solidFill>
                  <a:schemeClr val="accent1"/>
                </a:solidFill>
                <a:cs typeface="+mn-ea"/>
                <a:sym typeface="+mn-lt"/>
              </a:rPr>
              <a:t>功能描述</a:t>
            </a:r>
          </a:p>
        </p:txBody>
      </p:sp>
      <p:sp>
        <p:nvSpPr>
          <p:cNvPr id="46" name="TextBox 42"/>
          <p:cNvSpPr txBox="1"/>
          <p:nvPr/>
        </p:nvSpPr>
        <p:spPr>
          <a:xfrm>
            <a:off x="2030730" y="3782060"/>
            <a:ext cx="4304030" cy="306705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b="1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8" name="TextBox 17"/>
          <p:cNvSpPr txBox="1"/>
          <p:nvPr/>
        </p:nvSpPr>
        <p:spPr>
          <a:xfrm>
            <a:off x="2291715" y="2564429"/>
            <a:ext cx="4304030" cy="306705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>
                <a:solidFill>
                  <a:schemeClr val="accent1"/>
                </a:solidFill>
                <a:cs typeface="+mn-ea"/>
                <a:sym typeface="+mn-lt"/>
              </a:rPr>
              <a:t>具体实现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540510" y="2379644"/>
            <a:ext cx="603250" cy="541655"/>
            <a:chOff x="2418" y="2737"/>
            <a:chExt cx="780" cy="784"/>
          </a:xfrm>
        </p:grpSpPr>
        <p:sp>
          <p:nvSpPr>
            <p:cNvPr id="10" name="Oval 15"/>
            <p:cNvSpPr/>
            <p:nvPr/>
          </p:nvSpPr>
          <p:spPr>
            <a:xfrm>
              <a:off x="2418" y="2737"/>
              <a:ext cx="780" cy="7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16"/>
            <p:cNvSpPr/>
            <p:nvPr/>
          </p:nvSpPr>
          <p:spPr bwMode="auto">
            <a:xfrm>
              <a:off x="2571" y="2921"/>
              <a:ext cx="485" cy="435"/>
            </a:xfrm>
            <a:custGeom>
              <a:avLst/>
              <a:gdLst/>
              <a:ahLst/>
              <a:cxnLst>
                <a:cxn ang="0">
                  <a:pos x="23" y="39"/>
                </a:cxn>
                <a:cxn ang="0">
                  <a:pos x="21" y="41"/>
                </a:cxn>
                <a:cxn ang="0">
                  <a:pos x="20" y="41"/>
                </a:cxn>
                <a:cxn ang="0">
                  <a:pos x="19" y="40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9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8" y="19"/>
                </a:cxn>
                <a:cxn ang="0">
                  <a:pos x="8" y="22"/>
                </a:cxn>
                <a:cxn ang="0">
                  <a:pos x="23" y="36"/>
                </a:cxn>
                <a:cxn ang="0">
                  <a:pos x="23" y="39"/>
                </a:cxn>
                <a:cxn ang="0">
                  <a:pos x="58" y="57"/>
                </a:cxn>
                <a:cxn ang="0">
                  <a:pos x="57" y="57"/>
                </a:cxn>
                <a:cxn ang="0">
                  <a:pos x="57" y="57"/>
                </a:cxn>
                <a:cxn ang="0">
                  <a:pos x="56" y="56"/>
                </a:cxn>
                <a:cxn ang="0">
                  <a:pos x="52" y="36"/>
                </a:cxn>
                <a:cxn ang="0">
                  <a:pos x="36" y="30"/>
                </a:cxn>
                <a:cxn ang="0">
                  <a:pos x="36" y="39"/>
                </a:cxn>
                <a:cxn ang="0">
                  <a:pos x="35" y="41"/>
                </a:cxn>
                <a:cxn ang="0">
                  <a:pos x="34" y="41"/>
                </a:cxn>
                <a:cxn ang="0">
                  <a:pos x="32" y="40"/>
                </a:cxn>
                <a:cxn ang="0">
                  <a:pos x="14" y="22"/>
                </a:cxn>
                <a:cxn ang="0">
                  <a:pos x="14" y="19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6" y="2"/>
                </a:cxn>
                <a:cxn ang="0">
                  <a:pos x="36" y="12"/>
                </a:cxn>
                <a:cxn ang="0">
                  <a:pos x="58" y="20"/>
                </a:cxn>
                <a:cxn ang="0">
                  <a:pos x="64" y="38"/>
                </a:cxn>
                <a:cxn ang="0">
                  <a:pos x="58" y="57"/>
                </a:cxn>
              </a:cxnLst>
              <a:rect l="0" t="0" r="r" b="b"/>
              <a:pathLst>
                <a:path w="64" h="57">
                  <a:moveTo>
                    <a:pt x="23" y="39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19" y="41"/>
                    <a:pt x="19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3" y="39"/>
                  </a:lnTo>
                  <a:close/>
                  <a:moveTo>
                    <a:pt x="58" y="57"/>
                  </a:moveTo>
                  <a:cubicBezTo>
                    <a:pt x="58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6" y="56"/>
                    <a:pt x="56" y="56"/>
                  </a:cubicBezTo>
                  <a:cubicBezTo>
                    <a:pt x="57" y="46"/>
                    <a:pt x="56" y="40"/>
                    <a:pt x="52" y="36"/>
                  </a:cubicBezTo>
                  <a:cubicBezTo>
                    <a:pt x="49" y="32"/>
                    <a:pt x="44" y="31"/>
                    <a:pt x="36" y="3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1"/>
                    <a:pt x="35" y="41"/>
                  </a:cubicBezTo>
                  <a:cubicBezTo>
                    <a:pt x="35" y="41"/>
                    <a:pt x="34" y="41"/>
                    <a:pt x="34" y="41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6" y="12"/>
                    <a:pt x="53" y="15"/>
                    <a:pt x="58" y="20"/>
                  </a:cubicBezTo>
                  <a:cubicBezTo>
                    <a:pt x="63" y="25"/>
                    <a:pt x="64" y="33"/>
                    <a:pt x="64" y="38"/>
                  </a:cubicBezTo>
                  <a:cubicBezTo>
                    <a:pt x="64" y="45"/>
                    <a:pt x="58" y="56"/>
                    <a:pt x="58" y="5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408" y="2664333"/>
            <a:ext cx="2766810" cy="240144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75F66A5-5621-41BC-A184-C788C59190CC}"/>
              </a:ext>
            </a:extLst>
          </p:cNvPr>
          <p:cNvSpPr txBox="1"/>
          <p:nvPr/>
        </p:nvSpPr>
        <p:spPr>
          <a:xfrm>
            <a:off x="2030730" y="4882896"/>
            <a:ext cx="9161526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+mn-ea"/>
                <a:cs typeface="+mn-ea"/>
                <a:sym typeface="+mn-lt"/>
              </a:rPr>
              <a:t>输入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: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+mn-ea"/>
                <a:sym typeface="+mn-lt"/>
              </a:rPr>
              <a:t>态势特征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S</a:t>
            </a:r>
            <a:r>
              <a:rPr lang="en-US" altLang="zh-CN" sz="1400" baseline="-25000" dirty="0">
                <a:latin typeface="+mn-ea"/>
                <a:cs typeface="+mn-ea"/>
                <a:sym typeface="+mn-lt"/>
              </a:rPr>
              <a:t>t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：五张卡牌的态势（位置，颜色，形状，数目）表达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: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可用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one-hot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编码表达，也可给定具体数值，如颜色中，红色为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0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，黄色为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1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，蓝色为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2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，绿色为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3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+mn-ea"/>
                <a:sym typeface="+mn-lt"/>
              </a:rPr>
              <a:t>决策特征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d</a:t>
            </a:r>
            <a:r>
              <a:rPr lang="en-US" altLang="zh-CN" sz="1400" baseline="-25000" dirty="0">
                <a:latin typeface="+mn-ea"/>
                <a:cs typeface="+mn-ea"/>
                <a:sym typeface="+mn-lt"/>
              </a:rPr>
              <a:t>t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：本次选择的策略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: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从三种已知策略中选择适合本轮的策略（颜色一致，形状一致，数目一致）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+mn-ea"/>
                <a:sym typeface="+mn-lt"/>
              </a:rPr>
              <a:t>标签：在应用本次选择的策略中应选中的正确的卡牌号码（或图案）</a:t>
            </a:r>
            <a:endParaRPr lang="en-US" altLang="zh-CN" sz="1400" dirty="0">
              <a:latin typeface="+mn-ea"/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>
                <a:latin typeface="+mn-ea"/>
                <a:cs typeface="+mn-ea"/>
                <a:sym typeface="+mn-lt"/>
              </a:rPr>
              <a:t>输出：</a:t>
            </a:r>
            <a:endParaRPr lang="en-US" altLang="zh-CN" sz="1400" dirty="0"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+mn-ea"/>
                <a:sym typeface="+mn-lt"/>
              </a:rPr>
              <a:t>本回合游戏应当选择的卡牌的位置</a:t>
            </a:r>
            <a:endParaRPr lang="en-US" altLang="zh-CN" sz="1400" dirty="0">
              <a:latin typeface="+mn-ea"/>
              <a:cs typeface="+mn-ea"/>
              <a:sym typeface="+mn-lt"/>
            </a:endParaRPr>
          </a:p>
          <a:p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7466BE-800E-4044-B836-836CA988D6F7}"/>
              </a:ext>
            </a:extLst>
          </p:cNvPr>
          <p:cNvSpPr txBox="1"/>
          <p:nvPr/>
        </p:nvSpPr>
        <p:spPr>
          <a:xfrm>
            <a:off x="7857857" y="2193163"/>
            <a:ext cx="34655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数据集样例：</a:t>
            </a:r>
            <a:endParaRPr lang="en-US" altLang="zh-CN" sz="1600" dirty="0">
              <a:latin typeface="+mn-ea"/>
              <a:cs typeface="+mn-ea"/>
              <a:sym typeface="+mn-lt"/>
            </a:endParaRPr>
          </a:p>
          <a:p>
            <a:pPr lvl="1">
              <a:lnSpc>
                <a:spcPct val="125000"/>
              </a:lnSpc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特征，标签</a:t>
            </a:r>
            <a:endParaRPr lang="en-US" altLang="zh-CN" sz="1600" dirty="0">
              <a:latin typeface="+mn-ea"/>
              <a:cs typeface="+mn-ea"/>
              <a:sym typeface="+mn-lt"/>
            </a:endParaRPr>
          </a:p>
          <a:p>
            <a:pPr lvl="1">
              <a:lnSpc>
                <a:spcPct val="125000"/>
              </a:lnSpc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{[S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0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0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][act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0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]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 [S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][act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]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 [S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2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2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][act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2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]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 [S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3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3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][act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3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]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 ...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 [S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t-1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t-1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][act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t-1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]}</a:t>
            </a:r>
          </a:p>
          <a:p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F72B4C-3868-48D9-9032-8E254EDD38C2}"/>
              </a:ext>
            </a:extLst>
          </p:cNvPr>
          <p:cNvSpPr txBox="1"/>
          <p:nvPr/>
        </p:nvSpPr>
        <p:spPr>
          <a:xfrm>
            <a:off x="2291715" y="1576430"/>
            <a:ext cx="7990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执行网通过输入的态势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S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以及决策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（三种策略中的一个），选择出对应的卡牌，将选择出的卡牌位置发送给平台。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62248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0">
        <p15:prstTrans prst="drape"/>
      </p:transition>
    </mc:Choice>
    <mc:Fallback xmlns="">
      <p:transition spd="slow" advClick="0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V="1">
            <a:off x="5158741" y="1033445"/>
            <a:ext cx="18745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544955" y="1240790"/>
            <a:ext cx="603250" cy="541655"/>
            <a:chOff x="2418" y="2737"/>
            <a:chExt cx="780" cy="784"/>
          </a:xfrm>
        </p:grpSpPr>
        <p:sp>
          <p:nvSpPr>
            <p:cNvPr id="58" name="Oval 15"/>
            <p:cNvSpPr/>
            <p:nvPr/>
          </p:nvSpPr>
          <p:spPr>
            <a:xfrm>
              <a:off x="2418" y="2737"/>
              <a:ext cx="780" cy="7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Freeform: Shape 16"/>
            <p:cNvSpPr/>
            <p:nvPr/>
          </p:nvSpPr>
          <p:spPr bwMode="auto">
            <a:xfrm>
              <a:off x="2571" y="2921"/>
              <a:ext cx="485" cy="435"/>
            </a:xfrm>
            <a:custGeom>
              <a:avLst/>
              <a:gdLst/>
              <a:ahLst/>
              <a:cxnLst>
                <a:cxn ang="0">
                  <a:pos x="23" y="39"/>
                </a:cxn>
                <a:cxn ang="0">
                  <a:pos x="21" y="41"/>
                </a:cxn>
                <a:cxn ang="0">
                  <a:pos x="20" y="41"/>
                </a:cxn>
                <a:cxn ang="0">
                  <a:pos x="19" y="40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9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8" y="19"/>
                </a:cxn>
                <a:cxn ang="0">
                  <a:pos x="8" y="22"/>
                </a:cxn>
                <a:cxn ang="0">
                  <a:pos x="23" y="36"/>
                </a:cxn>
                <a:cxn ang="0">
                  <a:pos x="23" y="39"/>
                </a:cxn>
                <a:cxn ang="0">
                  <a:pos x="58" y="57"/>
                </a:cxn>
                <a:cxn ang="0">
                  <a:pos x="57" y="57"/>
                </a:cxn>
                <a:cxn ang="0">
                  <a:pos x="57" y="57"/>
                </a:cxn>
                <a:cxn ang="0">
                  <a:pos x="56" y="56"/>
                </a:cxn>
                <a:cxn ang="0">
                  <a:pos x="52" y="36"/>
                </a:cxn>
                <a:cxn ang="0">
                  <a:pos x="36" y="30"/>
                </a:cxn>
                <a:cxn ang="0">
                  <a:pos x="36" y="39"/>
                </a:cxn>
                <a:cxn ang="0">
                  <a:pos x="35" y="41"/>
                </a:cxn>
                <a:cxn ang="0">
                  <a:pos x="34" y="41"/>
                </a:cxn>
                <a:cxn ang="0">
                  <a:pos x="32" y="40"/>
                </a:cxn>
                <a:cxn ang="0">
                  <a:pos x="14" y="22"/>
                </a:cxn>
                <a:cxn ang="0">
                  <a:pos x="14" y="19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6" y="2"/>
                </a:cxn>
                <a:cxn ang="0">
                  <a:pos x="36" y="12"/>
                </a:cxn>
                <a:cxn ang="0">
                  <a:pos x="58" y="20"/>
                </a:cxn>
                <a:cxn ang="0">
                  <a:pos x="64" y="38"/>
                </a:cxn>
                <a:cxn ang="0">
                  <a:pos x="58" y="57"/>
                </a:cxn>
              </a:cxnLst>
              <a:rect l="0" t="0" r="r" b="b"/>
              <a:pathLst>
                <a:path w="64" h="57">
                  <a:moveTo>
                    <a:pt x="23" y="39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19" y="41"/>
                    <a:pt x="19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3" y="39"/>
                  </a:lnTo>
                  <a:close/>
                  <a:moveTo>
                    <a:pt x="58" y="57"/>
                  </a:moveTo>
                  <a:cubicBezTo>
                    <a:pt x="58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6" y="56"/>
                    <a:pt x="56" y="56"/>
                  </a:cubicBezTo>
                  <a:cubicBezTo>
                    <a:pt x="57" y="46"/>
                    <a:pt x="56" y="40"/>
                    <a:pt x="52" y="36"/>
                  </a:cubicBezTo>
                  <a:cubicBezTo>
                    <a:pt x="49" y="32"/>
                    <a:pt x="44" y="31"/>
                    <a:pt x="36" y="3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1"/>
                    <a:pt x="35" y="41"/>
                  </a:cubicBezTo>
                  <a:cubicBezTo>
                    <a:pt x="35" y="41"/>
                    <a:pt x="34" y="41"/>
                    <a:pt x="34" y="41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6" y="12"/>
                    <a:pt x="53" y="15"/>
                    <a:pt x="58" y="20"/>
                  </a:cubicBezTo>
                  <a:cubicBezTo>
                    <a:pt x="63" y="25"/>
                    <a:pt x="64" y="33"/>
                    <a:pt x="64" y="38"/>
                  </a:cubicBezTo>
                  <a:cubicBezTo>
                    <a:pt x="64" y="45"/>
                    <a:pt x="58" y="56"/>
                    <a:pt x="58" y="5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1" name="TextBox 17"/>
          <p:cNvSpPr txBox="1"/>
          <p:nvPr/>
        </p:nvSpPr>
        <p:spPr>
          <a:xfrm>
            <a:off x="2300604" y="1367913"/>
            <a:ext cx="4304030" cy="306705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数据集生成方案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42845" y="1680845"/>
            <a:ext cx="794131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反应卡数目：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64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种不同的反应卡</a:t>
            </a:r>
            <a:endParaRPr lang="en-US" altLang="zh-CN" sz="1600" dirty="0"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       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卡牌共有四种颜色，四种图案，四种形状，每种均有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4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个选择，通过排列组合，共有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4X4X4=64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种不同的样式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方案总数：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192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种不同的方案</a:t>
            </a:r>
            <a:endParaRPr lang="en-US" altLang="zh-CN" sz="1600" dirty="0"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       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共有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64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张不同的反应卡片以及四张固定的刺激卡片，每轮测试四张刺激卡片不变，从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128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张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64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种不同的反应卡片中随机选出一张卡片进行归类，有三种不同的归类策略，通过排列组合，共有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64X3=192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种输入方案</a:t>
            </a: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392393" y="162782"/>
            <a:ext cx="5407215" cy="7372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4075A9"/>
                </a:solidFill>
                <a:cs typeface="+mn-ea"/>
                <a:sym typeface="+mn-lt"/>
              </a:rPr>
              <a:t>具体方案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544955" y="4190365"/>
            <a:ext cx="603250" cy="541655"/>
            <a:chOff x="2418" y="2737"/>
            <a:chExt cx="780" cy="784"/>
          </a:xfrm>
        </p:grpSpPr>
        <p:sp>
          <p:nvSpPr>
            <p:cNvPr id="10" name="Oval 15"/>
            <p:cNvSpPr/>
            <p:nvPr/>
          </p:nvSpPr>
          <p:spPr>
            <a:xfrm>
              <a:off x="2418" y="2737"/>
              <a:ext cx="780" cy="7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Freeform: Shape 16"/>
            <p:cNvSpPr/>
            <p:nvPr/>
          </p:nvSpPr>
          <p:spPr bwMode="auto">
            <a:xfrm>
              <a:off x="2571" y="2921"/>
              <a:ext cx="485" cy="435"/>
            </a:xfrm>
            <a:custGeom>
              <a:avLst/>
              <a:gdLst/>
              <a:ahLst/>
              <a:cxnLst>
                <a:cxn ang="0">
                  <a:pos x="23" y="39"/>
                </a:cxn>
                <a:cxn ang="0">
                  <a:pos x="21" y="41"/>
                </a:cxn>
                <a:cxn ang="0">
                  <a:pos x="20" y="41"/>
                </a:cxn>
                <a:cxn ang="0">
                  <a:pos x="19" y="40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9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8" y="19"/>
                </a:cxn>
                <a:cxn ang="0">
                  <a:pos x="8" y="22"/>
                </a:cxn>
                <a:cxn ang="0">
                  <a:pos x="23" y="36"/>
                </a:cxn>
                <a:cxn ang="0">
                  <a:pos x="23" y="39"/>
                </a:cxn>
                <a:cxn ang="0">
                  <a:pos x="58" y="57"/>
                </a:cxn>
                <a:cxn ang="0">
                  <a:pos x="57" y="57"/>
                </a:cxn>
                <a:cxn ang="0">
                  <a:pos x="57" y="57"/>
                </a:cxn>
                <a:cxn ang="0">
                  <a:pos x="56" y="56"/>
                </a:cxn>
                <a:cxn ang="0">
                  <a:pos x="52" y="36"/>
                </a:cxn>
                <a:cxn ang="0">
                  <a:pos x="36" y="30"/>
                </a:cxn>
                <a:cxn ang="0">
                  <a:pos x="36" y="39"/>
                </a:cxn>
                <a:cxn ang="0">
                  <a:pos x="35" y="41"/>
                </a:cxn>
                <a:cxn ang="0">
                  <a:pos x="34" y="41"/>
                </a:cxn>
                <a:cxn ang="0">
                  <a:pos x="32" y="40"/>
                </a:cxn>
                <a:cxn ang="0">
                  <a:pos x="14" y="22"/>
                </a:cxn>
                <a:cxn ang="0">
                  <a:pos x="14" y="19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6" y="2"/>
                </a:cxn>
                <a:cxn ang="0">
                  <a:pos x="36" y="12"/>
                </a:cxn>
                <a:cxn ang="0">
                  <a:pos x="58" y="20"/>
                </a:cxn>
                <a:cxn ang="0">
                  <a:pos x="64" y="38"/>
                </a:cxn>
                <a:cxn ang="0">
                  <a:pos x="58" y="57"/>
                </a:cxn>
              </a:cxnLst>
              <a:rect l="0" t="0" r="r" b="b"/>
              <a:pathLst>
                <a:path w="64" h="57">
                  <a:moveTo>
                    <a:pt x="23" y="39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19" y="41"/>
                    <a:pt x="19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3" y="39"/>
                  </a:lnTo>
                  <a:close/>
                  <a:moveTo>
                    <a:pt x="58" y="57"/>
                  </a:moveTo>
                  <a:cubicBezTo>
                    <a:pt x="58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6" y="56"/>
                    <a:pt x="56" y="56"/>
                  </a:cubicBezTo>
                  <a:cubicBezTo>
                    <a:pt x="57" y="46"/>
                    <a:pt x="56" y="40"/>
                    <a:pt x="52" y="36"/>
                  </a:cubicBezTo>
                  <a:cubicBezTo>
                    <a:pt x="49" y="32"/>
                    <a:pt x="44" y="31"/>
                    <a:pt x="36" y="3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1"/>
                    <a:pt x="35" y="41"/>
                  </a:cubicBezTo>
                  <a:cubicBezTo>
                    <a:pt x="35" y="41"/>
                    <a:pt x="34" y="41"/>
                    <a:pt x="34" y="41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6" y="12"/>
                    <a:pt x="53" y="15"/>
                    <a:pt x="58" y="20"/>
                  </a:cubicBezTo>
                  <a:cubicBezTo>
                    <a:pt x="63" y="25"/>
                    <a:pt x="64" y="33"/>
                    <a:pt x="64" y="38"/>
                  </a:cubicBezTo>
                  <a:cubicBezTo>
                    <a:pt x="64" y="45"/>
                    <a:pt x="58" y="56"/>
                    <a:pt x="58" y="5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300604" y="4426102"/>
            <a:ext cx="4304030" cy="306705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数据集样例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98649" y="4732677"/>
            <a:ext cx="97326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       </a:t>
            </a:r>
            <a:r>
              <a:rPr lang="zh-CN" altLang="en-US" sz="1600" dirty="0"/>
              <a:t>第一轮：</a:t>
            </a:r>
            <a:r>
              <a:rPr lang="en-US" altLang="zh-CN" sz="1600" dirty="0"/>
              <a:t>[(0,1,2,3), (1,0,0,0), (2,1,1,1), (3,2,2,2), (4,3,3,3),0]</a:t>
            </a:r>
            <a:r>
              <a:rPr lang="zh-CN" altLang="en-US" sz="1600" dirty="0"/>
              <a:t>，输出</a:t>
            </a:r>
            <a:r>
              <a:rPr lang="en-US" altLang="zh-CN" sz="1600" dirty="0"/>
              <a:t>1</a:t>
            </a:r>
            <a:r>
              <a:rPr lang="zh-CN" altLang="en-US" sz="1600" dirty="0"/>
              <a:t>，与输入</a:t>
            </a:r>
            <a:r>
              <a:rPr lang="en-US" altLang="zh-CN" sz="1600" dirty="0"/>
              <a:t>label[4]</a:t>
            </a:r>
            <a:r>
              <a:rPr lang="zh-CN" altLang="en-US" sz="1600" dirty="0"/>
              <a:t>进行比较，修正</a:t>
            </a:r>
            <a:endParaRPr lang="en-US" altLang="zh-CN" sz="1600" dirty="0"/>
          </a:p>
          <a:p>
            <a:pPr lvl="1"/>
            <a:r>
              <a:rPr lang="zh-CN" altLang="en-US" sz="1600" dirty="0"/>
              <a:t>第二轮：</a:t>
            </a:r>
            <a:r>
              <a:rPr lang="en-US" altLang="zh-CN" sz="1600" dirty="0"/>
              <a:t>[(0,1,1,1), (1,0,0,0), (2,1,1,1), (3,2,2,2), (4,3,3,3),2]</a:t>
            </a:r>
            <a:r>
              <a:rPr lang="zh-CN" altLang="en-US" sz="1600" dirty="0"/>
              <a:t>，输出</a:t>
            </a:r>
            <a:r>
              <a:rPr lang="en-US" altLang="zh-CN" sz="1600" dirty="0"/>
              <a:t>3</a:t>
            </a:r>
            <a:r>
              <a:rPr lang="zh-CN" altLang="en-US" sz="1600" dirty="0"/>
              <a:t>，与输入</a:t>
            </a:r>
            <a:r>
              <a:rPr lang="en-US" altLang="zh-CN" sz="1600" dirty="0"/>
              <a:t>label[2]</a:t>
            </a:r>
            <a:r>
              <a:rPr lang="zh-CN" altLang="en-US" sz="1600" dirty="0"/>
              <a:t>进行比较，修正</a:t>
            </a:r>
            <a:endParaRPr lang="en-US" altLang="zh-CN" sz="1600" dirty="0"/>
          </a:p>
          <a:p>
            <a:pPr lvl="1"/>
            <a:r>
              <a:rPr lang="en-US" altLang="zh-CN" sz="1600" dirty="0"/>
              <a:t>······</a:t>
            </a:r>
          </a:p>
          <a:p>
            <a:pPr lvl="1"/>
            <a:r>
              <a:rPr lang="zh-CN" altLang="en-US" sz="1600" dirty="0"/>
              <a:t>第十轮：</a:t>
            </a:r>
            <a:r>
              <a:rPr lang="en-US" altLang="zh-CN" sz="1600" dirty="0"/>
              <a:t>[(0,0,2,3), (1,0,0,0), (2,1,1,1), (3,2,2,2), (4,3,3,3),1] </a:t>
            </a:r>
            <a:r>
              <a:rPr lang="zh-CN" altLang="en-US" sz="1600" dirty="0"/>
              <a:t>，输出</a:t>
            </a:r>
            <a:r>
              <a:rPr lang="en-US" altLang="zh-CN" sz="1600" dirty="0"/>
              <a:t>4</a:t>
            </a:r>
            <a:r>
              <a:rPr lang="zh-CN" altLang="en-US" sz="1600" dirty="0"/>
              <a:t>，与输入</a:t>
            </a:r>
            <a:r>
              <a:rPr lang="en-US" altLang="zh-CN" sz="1600" dirty="0"/>
              <a:t>label[4]</a:t>
            </a:r>
            <a:r>
              <a:rPr lang="zh-CN" altLang="en-US" sz="1600" dirty="0"/>
              <a:t>进行比较</a:t>
            </a:r>
            <a:endParaRPr lang="en-US" altLang="zh-CN" sz="1600" dirty="0"/>
          </a:p>
          <a:p>
            <a:r>
              <a:rPr lang="zh-CN" altLang="en-US" sz="1600" dirty="0"/>
              <a:t>        其中，三种不同决策分别为</a:t>
            </a:r>
            <a:r>
              <a:rPr lang="en-US" altLang="zh-CN" sz="1600" dirty="0"/>
              <a:t>{</a:t>
            </a:r>
            <a:r>
              <a:rPr lang="zh-CN" altLang="en-US" sz="1600" dirty="0"/>
              <a:t>颜色</a:t>
            </a:r>
            <a:r>
              <a:rPr lang="en-US" altLang="zh-CN" sz="1600" dirty="0"/>
              <a:t>:0,</a:t>
            </a:r>
            <a:r>
              <a:rPr lang="zh-CN" altLang="en-US" sz="1600" dirty="0"/>
              <a:t>数目</a:t>
            </a:r>
            <a:r>
              <a:rPr lang="en-US" altLang="zh-CN" sz="1600" dirty="0"/>
              <a:t>:1,</a:t>
            </a:r>
            <a:r>
              <a:rPr lang="zh-CN" altLang="en-US" sz="1600" dirty="0"/>
              <a:t>形状</a:t>
            </a:r>
            <a:r>
              <a:rPr lang="en-US" altLang="zh-CN" sz="1600" dirty="0"/>
              <a:t>:2},</a:t>
            </a:r>
            <a:r>
              <a:rPr lang="zh-CN" altLang="en-US" sz="1600" dirty="0"/>
              <a:t>四种不同颜色分别为</a:t>
            </a:r>
            <a:r>
              <a:rPr lang="en-US" altLang="zh-CN" sz="1600" dirty="0"/>
              <a:t>{</a:t>
            </a:r>
            <a:r>
              <a:rPr lang="zh-CN" altLang="en-US" sz="1600" dirty="0"/>
              <a:t>红色</a:t>
            </a:r>
            <a:r>
              <a:rPr lang="en-US" altLang="zh-CN" sz="1600" dirty="0"/>
              <a:t>:0,</a:t>
            </a:r>
            <a:r>
              <a:rPr lang="zh-CN" altLang="en-US" sz="1600" dirty="0"/>
              <a:t>绿色</a:t>
            </a:r>
            <a:r>
              <a:rPr lang="en-US" altLang="zh-CN" sz="1600" dirty="0"/>
              <a:t>:1,</a:t>
            </a:r>
            <a:r>
              <a:rPr lang="zh-CN" altLang="en-US" sz="1600" dirty="0"/>
              <a:t>蓝色</a:t>
            </a:r>
            <a:r>
              <a:rPr lang="en-US" altLang="zh-CN" sz="1600" dirty="0"/>
              <a:t>:2,</a:t>
            </a:r>
            <a:r>
              <a:rPr lang="zh-CN" altLang="en-US" sz="1600" dirty="0"/>
              <a:t>黄色</a:t>
            </a:r>
            <a:r>
              <a:rPr lang="en-US" altLang="zh-CN" sz="1600" dirty="0"/>
              <a:t>:3},</a:t>
            </a:r>
          </a:p>
          <a:p>
            <a:r>
              <a:rPr lang="zh-CN" altLang="en-US" sz="1600" dirty="0"/>
              <a:t>四种不同形状分别为</a:t>
            </a:r>
            <a:r>
              <a:rPr lang="en-US" altLang="zh-CN" sz="1600" dirty="0"/>
              <a:t>{</a:t>
            </a:r>
            <a:r>
              <a:rPr lang="zh-CN" altLang="en-US" sz="1600" dirty="0"/>
              <a:t>圆</a:t>
            </a:r>
            <a:r>
              <a:rPr lang="en-US" altLang="zh-CN" sz="1600" dirty="0"/>
              <a:t>:0,</a:t>
            </a:r>
            <a:r>
              <a:rPr lang="zh-CN" altLang="en-US" sz="1600" dirty="0"/>
              <a:t>方块</a:t>
            </a:r>
            <a:r>
              <a:rPr lang="en-US" altLang="zh-CN" sz="1600" dirty="0"/>
              <a:t>:1,</a:t>
            </a:r>
            <a:r>
              <a:rPr lang="zh-CN" altLang="en-US" sz="1600" dirty="0"/>
              <a:t>三角</a:t>
            </a:r>
            <a:r>
              <a:rPr lang="en-US" altLang="zh-CN" sz="1600" dirty="0"/>
              <a:t>:2,</a:t>
            </a:r>
            <a:r>
              <a:rPr lang="zh-CN" altLang="en-US" sz="1600" dirty="0"/>
              <a:t>星形</a:t>
            </a:r>
            <a:r>
              <a:rPr lang="en-US" altLang="zh-CN" sz="1600" dirty="0"/>
              <a:t>:3},</a:t>
            </a:r>
            <a:r>
              <a:rPr lang="zh-CN" altLang="en-US" sz="1600" dirty="0"/>
              <a:t>四种不同数目分别为</a:t>
            </a:r>
            <a:r>
              <a:rPr lang="en-US" altLang="zh-CN" sz="1600" dirty="0"/>
              <a:t>{</a:t>
            </a:r>
            <a:r>
              <a:rPr lang="zh-CN" altLang="en-US" sz="1600" dirty="0"/>
              <a:t>一个</a:t>
            </a:r>
            <a:r>
              <a:rPr lang="en-US" altLang="zh-CN" sz="1600" dirty="0"/>
              <a:t>:0,</a:t>
            </a:r>
            <a:r>
              <a:rPr lang="zh-CN" altLang="en-US" sz="1600" dirty="0"/>
              <a:t>两个</a:t>
            </a:r>
            <a:r>
              <a:rPr lang="en-US" altLang="zh-CN" sz="1600" dirty="0"/>
              <a:t>:1,</a:t>
            </a:r>
            <a:r>
              <a:rPr lang="zh-CN" altLang="en-US" sz="1600" dirty="0"/>
              <a:t>三个</a:t>
            </a:r>
            <a:r>
              <a:rPr lang="en-US" altLang="zh-CN" sz="1600" dirty="0"/>
              <a:t>:2,</a:t>
            </a:r>
            <a:r>
              <a:rPr lang="zh-CN" altLang="en-US" sz="1600" dirty="0"/>
              <a:t>四个</a:t>
            </a:r>
            <a:r>
              <a:rPr lang="en-US" altLang="zh-CN" sz="1600" dirty="0"/>
              <a:t>:3}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0">
        <p15:prstTrans prst="drape"/>
      </p:transition>
    </mc:Choice>
    <mc:Fallback xmlns="">
      <p:transition spd="slow" advClick="0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92393" y="200475"/>
            <a:ext cx="5407215" cy="6618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4075A9"/>
                </a:solidFill>
                <a:cs typeface="+mn-ea"/>
                <a:sym typeface="+mn-lt"/>
              </a:rPr>
              <a:t>智能体对接</a:t>
            </a:r>
          </a:p>
        </p:txBody>
      </p:sp>
      <p:sp>
        <p:nvSpPr>
          <p:cNvPr id="2" name="矩形 1"/>
          <p:cNvSpPr/>
          <p:nvPr/>
        </p:nvSpPr>
        <p:spPr>
          <a:xfrm flipV="1">
            <a:off x="5158741" y="946450"/>
            <a:ext cx="18745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540510" y="1057910"/>
            <a:ext cx="603250" cy="541655"/>
            <a:chOff x="2418" y="2737"/>
            <a:chExt cx="780" cy="784"/>
          </a:xfrm>
        </p:grpSpPr>
        <p:sp>
          <p:nvSpPr>
            <p:cNvPr id="58" name="Oval 15"/>
            <p:cNvSpPr/>
            <p:nvPr/>
          </p:nvSpPr>
          <p:spPr>
            <a:xfrm>
              <a:off x="2418" y="2737"/>
              <a:ext cx="780" cy="7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Freeform: Shape 16"/>
            <p:cNvSpPr/>
            <p:nvPr/>
          </p:nvSpPr>
          <p:spPr bwMode="auto">
            <a:xfrm>
              <a:off x="2571" y="2921"/>
              <a:ext cx="485" cy="435"/>
            </a:xfrm>
            <a:custGeom>
              <a:avLst/>
              <a:gdLst/>
              <a:ahLst/>
              <a:cxnLst>
                <a:cxn ang="0">
                  <a:pos x="23" y="39"/>
                </a:cxn>
                <a:cxn ang="0">
                  <a:pos x="21" y="41"/>
                </a:cxn>
                <a:cxn ang="0">
                  <a:pos x="20" y="41"/>
                </a:cxn>
                <a:cxn ang="0">
                  <a:pos x="19" y="40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9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8" y="19"/>
                </a:cxn>
                <a:cxn ang="0">
                  <a:pos x="8" y="22"/>
                </a:cxn>
                <a:cxn ang="0">
                  <a:pos x="23" y="36"/>
                </a:cxn>
                <a:cxn ang="0">
                  <a:pos x="23" y="39"/>
                </a:cxn>
                <a:cxn ang="0">
                  <a:pos x="58" y="57"/>
                </a:cxn>
                <a:cxn ang="0">
                  <a:pos x="57" y="57"/>
                </a:cxn>
                <a:cxn ang="0">
                  <a:pos x="57" y="57"/>
                </a:cxn>
                <a:cxn ang="0">
                  <a:pos x="56" y="56"/>
                </a:cxn>
                <a:cxn ang="0">
                  <a:pos x="52" y="36"/>
                </a:cxn>
                <a:cxn ang="0">
                  <a:pos x="36" y="30"/>
                </a:cxn>
                <a:cxn ang="0">
                  <a:pos x="36" y="39"/>
                </a:cxn>
                <a:cxn ang="0">
                  <a:pos x="35" y="41"/>
                </a:cxn>
                <a:cxn ang="0">
                  <a:pos x="34" y="41"/>
                </a:cxn>
                <a:cxn ang="0">
                  <a:pos x="32" y="40"/>
                </a:cxn>
                <a:cxn ang="0">
                  <a:pos x="14" y="22"/>
                </a:cxn>
                <a:cxn ang="0">
                  <a:pos x="14" y="19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6" y="2"/>
                </a:cxn>
                <a:cxn ang="0">
                  <a:pos x="36" y="12"/>
                </a:cxn>
                <a:cxn ang="0">
                  <a:pos x="58" y="20"/>
                </a:cxn>
                <a:cxn ang="0">
                  <a:pos x="64" y="38"/>
                </a:cxn>
                <a:cxn ang="0">
                  <a:pos x="58" y="57"/>
                </a:cxn>
              </a:cxnLst>
              <a:rect l="0" t="0" r="r" b="b"/>
              <a:pathLst>
                <a:path w="64" h="57">
                  <a:moveTo>
                    <a:pt x="23" y="39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19" y="41"/>
                    <a:pt x="19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3" y="39"/>
                  </a:lnTo>
                  <a:close/>
                  <a:moveTo>
                    <a:pt x="58" y="57"/>
                  </a:moveTo>
                  <a:cubicBezTo>
                    <a:pt x="58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6" y="56"/>
                    <a:pt x="56" y="56"/>
                  </a:cubicBezTo>
                  <a:cubicBezTo>
                    <a:pt x="57" y="46"/>
                    <a:pt x="56" y="40"/>
                    <a:pt x="52" y="36"/>
                  </a:cubicBezTo>
                  <a:cubicBezTo>
                    <a:pt x="49" y="32"/>
                    <a:pt x="44" y="31"/>
                    <a:pt x="36" y="3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1"/>
                    <a:pt x="35" y="41"/>
                  </a:cubicBezTo>
                  <a:cubicBezTo>
                    <a:pt x="35" y="41"/>
                    <a:pt x="34" y="41"/>
                    <a:pt x="34" y="41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6" y="12"/>
                    <a:pt x="53" y="15"/>
                    <a:pt x="58" y="20"/>
                  </a:cubicBezTo>
                  <a:cubicBezTo>
                    <a:pt x="63" y="25"/>
                    <a:pt x="64" y="33"/>
                    <a:pt x="64" y="38"/>
                  </a:cubicBezTo>
                  <a:cubicBezTo>
                    <a:pt x="64" y="45"/>
                    <a:pt x="58" y="56"/>
                    <a:pt x="58" y="5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0" name="TextBox 17"/>
          <p:cNvSpPr txBox="1"/>
          <p:nvPr/>
        </p:nvSpPr>
        <p:spPr>
          <a:xfrm>
            <a:off x="2291715" y="1260475"/>
            <a:ext cx="4043045" cy="241300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>
                <a:solidFill>
                  <a:schemeClr val="accent1"/>
                </a:solidFill>
                <a:cs typeface="+mn-ea"/>
                <a:sym typeface="+mn-lt"/>
              </a:rPr>
              <a:t>功能描述</a:t>
            </a:r>
          </a:p>
        </p:txBody>
      </p:sp>
      <p:sp>
        <p:nvSpPr>
          <p:cNvPr id="46" name="TextBox 42"/>
          <p:cNvSpPr txBox="1"/>
          <p:nvPr/>
        </p:nvSpPr>
        <p:spPr>
          <a:xfrm>
            <a:off x="2030730" y="3782060"/>
            <a:ext cx="4304030" cy="306705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b="1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8" name="TextBox 17"/>
          <p:cNvSpPr txBox="1"/>
          <p:nvPr/>
        </p:nvSpPr>
        <p:spPr>
          <a:xfrm>
            <a:off x="2291715" y="2564429"/>
            <a:ext cx="4304030" cy="306705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>
                <a:solidFill>
                  <a:schemeClr val="accent1"/>
                </a:solidFill>
                <a:cs typeface="+mn-ea"/>
                <a:sym typeface="+mn-lt"/>
              </a:rPr>
              <a:t>具体实现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540510" y="2379644"/>
            <a:ext cx="603250" cy="541655"/>
            <a:chOff x="2418" y="2737"/>
            <a:chExt cx="780" cy="784"/>
          </a:xfrm>
        </p:grpSpPr>
        <p:sp>
          <p:nvSpPr>
            <p:cNvPr id="10" name="Oval 15"/>
            <p:cNvSpPr/>
            <p:nvPr/>
          </p:nvSpPr>
          <p:spPr>
            <a:xfrm>
              <a:off x="2418" y="2737"/>
              <a:ext cx="780" cy="7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16"/>
            <p:cNvSpPr/>
            <p:nvPr/>
          </p:nvSpPr>
          <p:spPr bwMode="auto">
            <a:xfrm>
              <a:off x="2571" y="2921"/>
              <a:ext cx="485" cy="435"/>
            </a:xfrm>
            <a:custGeom>
              <a:avLst/>
              <a:gdLst/>
              <a:ahLst/>
              <a:cxnLst>
                <a:cxn ang="0">
                  <a:pos x="23" y="39"/>
                </a:cxn>
                <a:cxn ang="0">
                  <a:pos x="21" y="41"/>
                </a:cxn>
                <a:cxn ang="0">
                  <a:pos x="20" y="41"/>
                </a:cxn>
                <a:cxn ang="0">
                  <a:pos x="19" y="40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9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8" y="19"/>
                </a:cxn>
                <a:cxn ang="0">
                  <a:pos x="8" y="22"/>
                </a:cxn>
                <a:cxn ang="0">
                  <a:pos x="23" y="36"/>
                </a:cxn>
                <a:cxn ang="0">
                  <a:pos x="23" y="39"/>
                </a:cxn>
                <a:cxn ang="0">
                  <a:pos x="58" y="57"/>
                </a:cxn>
                <a:cxn ang="0">
                  <a:pos x="57" y="57"/>
                </a:cxn>
                <a:cxn ang="0">
                  <a:pos x="57" y="57"/>
                </a:cxn>
                <a:cxn ang="0">
                  <a:pos x="56" y="56"/>
                </a:cxn>
                <a:cxn ang="0">
                  <a:pos x="52" y="36"/>
                </a:cxn>
                <a:cxn ang="0">
                  <a:pos x="36" y="30"/>
                </a:cxn>
                <a:cxn ang="0">
                  <a:pos x="36" y="39"/>
                </a:cxn>
                <a:cxn ang="0">
                  <a:pos x="35" y="41"/>
                </a:cxn>
                <a:cxn ang="0">
                  <a:pos x="34" y="41"/>
                </a:cxn>
                <a:cxn ang="0">
                  <a:pos x="32" y="40"/>
                </a:cxn>
                <a:cxn ang="0">
                  <a:pos x="14" y="22"/>
                </a:cxn>
                <a:cxn ang="0">
                  <a:pos x="14" y="19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6" y="2"/>
                </a:cxn>
                <a:cxn ang="0">
                  <a:pos x="36" y="12"/>
                </a:cxn>
                <a:cxn ang="0">
                  <a:pos x="58" y="20"/>
                </a:cxn>
                <a:cxn ang="0">
                  <a:pos x="64" y="38"/>
                </a:cxn>
                <a:cxn ang="0">
                  <a:pos x="58" y="57"/>
                </a:cxn>
              </a:cxnLst>
              <a:rect l="0" t="0" r="r" b="b"/>
              <a:pathLst>
                <a:path w="64" h="57">
                  <a:moveTo>
                    <a:pt x="23" y="39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19" y="41"/>
                    <a:pt x="19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3" y="39"/>
                  </a:lnTo>
                  <a:close/>
                  <a:moveTo>
                    <a:pt x="58" y="57"/>
                  </a:moveTo>
                  <a:cubicBezTo>
                    <a:pt x="58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6" y="56"/>
                    <a:pt x="56" y="56"/>
                  </a:cubicBezTo>
                  <a:cubicBezTo>
                    <a:pt x="57" y="46"/>
                    <a:pt x="56" y="40"/>
                    <a:pt x="52" y="36"/>
                  </a:cubicBezTo>
                  <a:cubicBezTo>
                    <a:pt x="49" y="32"/>
                    <a:pt x="44" y="31"/>
                    <a:pt x="36" y="3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1"/>
                    <a:pt x="35" y="41"/>
                  </a:cubicBezTo>
                  <a:cubicBezTo>
                    <a:pt x="35" y="41"/>
                    <a:pt x="34" y="41"/>
                    <a:pt x="34" y="41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6" y="12"/>
                    <a:pt x="53" y="15"/>
                    <a:pt x="58" y="20"/>
                  </a:cubicBezTo>
                  <a:cubicBezTo>
                    <a:pt x="63" y="25"/>
                    <a:pt x="64" y="33"/>
                    <a:pt x="64" y="38"/>
                  </a:cubicBezTo>
                  <a:cubicBezTo>
                    <a:pt x="64" y="45"/>
                    <a:pt x="58" y="56"/>
                    <a:pt x="58" y="5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75F66A5-5621-41BC-A184-C788C59190CC}"/>
              </a:ext>
            </a:extLst>
          </p:cNvPr>
          <p:cNvSpPr txBox="1"/>
          <p:nvPr/>
        </p:nvSpPr>
        <p:spPr>
          <a:xfrm>
            <a:off x="2291714" y="3088662"/>
            <a:ext cx="97326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策略网：</a:t>
            </a:r>
            <a:endParaRPr lang="en-US" altLang="zh-CN" sz="1600" dirty="0"/>
          </a:p>
          <a:p>
            <a:r>
              <a:rPr lang="en-US" altLang="zh-CN" sz="1600" dirty="0"/>
              <a:t>       </a:t>
            </a:r>
            <a:r>
              <a:rPr lang="zh-CN" altLang="en-US" sz="1600" dirty="0"/>
              <a:t>在网络对接时，会出现一个问题，即策略网的输入是一个</a:t>
            </a:r>
            <a:r>
              <a:rPr lang="en-US" altLang="zh-CN" sz="1600" dirty="0"/>
              <a:t>10</a:t>
            </a:r>
            <a:r>
              <a:rPr lang="zh-CN" altLang="en-US" sz="1600" dirty="0"/>
              <a:t>*</a:t>
            </a:r>
            <a:r>
              <a:rPr lang="en-US" altLang="zh-CN" sz="1600" dirty="0"/>
              <a:t>2</a:t>
            </a:r>
            <a:r>
              <a:rPr lang="zh-CN" altLang="en-US" sz="1600" dirty="0"/>
              <a:t>的决策序列，而当网络组合起来的时候，</a:t>
            </a:r>
            <a:r>
              <a:rPr lang="en-US" altLang="zh-CN" sz="1600" dirty="0"/>
              <a:t>LSTM</a:t>
            </a:r>
            <a:r>
              <a:rPr lang="zh-CN" altLang="en-US" sz="1600" dirty="0"/>
              <a:t>网络无法接收到任何决策序列。因此在网络前</a:t>
            </a:r>
            <a:r>
              <a:rPr lang="en-US" altLang="zh-CN" sz="1600" dirty="0"/>
              <a:t>10</a:t>
            </a:r>
            <a:r>
              <a:rPr lang="zh-CN" altLang="en-US" sz="1600" dirty="0"/>
              <a:t>轮设置一个全为零的向量输入</a:t>
            </a:r>
            <a:r>
              <a:rPr lang="en-US" altLang="zh-CN" sz="1600" dirty="0"/>
              <a:t>LSTM</a:t>
            </a:r>
            <a:r>
              <a:rPr lang="zh-CN" altLang="en-US" sz="1600" dirty="0"/>
              <a:t>网络，并每一轮的输出都将更新该向量。</a:t>
            </a:r>
            <a:endParaRPr lang="en-US" altLang="zh-CN" sz="1600" dirty="0"/>
          </a:p>
          <a:p>
            <a:r>
              <a:rPr lang="zh-CN" altLang="en-US" sz="1600" dirty="0"/>
              <a:t>如：</a:t>
            </a:r>
            <a:endParaRPr lang="en-US" altLang="zh-CN" sz="1600" dirty="0"/>
          </a:p>
          <a:p>
            <a:pPr lvl="1"/>
            <a:r>
              <a:rPr lang="zh-CN" altLang="en-US" sz="1600" dirty="0"/>
              <a:t>第一轮：</a:t>
            </a:r>
            <a:r>
              <a:rPr lang="en-US" altLang="zh-CN" sz="1600" dirty="0"/>
              <a:t>[(0,0), (0,0), (0,0), (0,0), (0,0), (0,0), (0,0), (0,0), (0,0), (0,0)]</a:t>
            </a:r>
            <a:r>
              <a:rPr lang="zh-CN" altLang="en-US" sz="1600" dirty="0"/>
              <a:t>，输出</a:t>
            </a:r>
            <a:r>
              <a:rPr lang="en-US" altLang="zh-CN" sz="1600" dirty="0"/>
              <a:t>c</a:t>
            </a:r>
            <a:r>
              <a:rPr lang="zh-CN" altLang="en-US" sz="1600" dirty="0"/>
              <a:t>，决策判断为</a:t>
            </a:r>
            <a:r>
              <a:rPr lang="en-US" altLang="zh-CN" sz="1600" dirty="0"/>
              <a:t>0</a:t>
            </a:r>
          </a:p>
          <a:p>
            <a:pPr lvl="1"/>
            <a:r>
              <a:rPr lang="zh-CN" altLang="en-US" sz="1600" dirty="0"/>
              <a:t>第二轮：</a:t>
            </a:r>
            <a:r>
              <a:rPr lang="en-US" altLang="zh-CN" sz="1600" dirty="0"/>
              <a:t>[(0,0), (0,0), (0,0), (0,0), (0,0), (0,0), (0,0), (0,0), (0,0), (c,0)]</a:t>
            </a:r>
            <a:r>
              <a:rPr lang="zh-CN" altLang="en-US" sz="1600" dirty="0"/>
              <a:t>，输出</a:t>
            </a:r>
            <a:r>
              <a:rPr lang="en-US" altLang="zh-CN" sz="1600" dirty="0"/>
              <a:t>n</a:t>
            </a:r>
            <a:r>
              <a:rPr lang="zh-CN" altLang="en-US" sz="1600" dirty="0"/>
              <a:t>，决策判断为</a:t>
            </a:r>
            <a:r>
              <a:rPr lang="en-US" altLang="zh-CN" sz="1600" dirty="0"/>
              <a:t>0</a:t>
            </a:r>
          </a:p>
          <a:p>
            <a:pPr lvl="1"/>
            <a:r>
              <a:rPr lang="zh-CN" altLang="en-US" sz="1600" dirty="0"/>
              <a:t>第三轮：</a:t>
            </a:r>
            <a:r>
              <a:rPr lang="en-US" altLang="zh-CN" sz="1600" dirty="0"/>
              <a:t>[(0,0), (0,0), (0,0), (0,0), (0,0), (0,0), (0,0), (0,0), (c,0), (n,0)]</a:t>
            </a:r>
            <a:r>
              <a:rPr lang="zh-CN" altLang="en-US" sz="1600" dirty="0"/>
              <a:t>，输出</a:t>
            </a:r>
            <a:r>
              <a:rPr lang="en-US" altLang="zh-CN" sz="1600" dirty="0"/>
              <a:t>s</a:t>
            </a:r>
            <a:r>
              <a:rPr lang="zh-CN" altLang="en-US" sz="1600" dirty="0"/>
              <a:t>，决策判断为</a:t>
            </a:r>
            <a:r>
              <a:rPr lang="en-US" altLang="zh-CN" sz="1600" dirty="0"/>
              <a:t>0</a:t>
            </a:r>
          </a:p>
          <a:p>
            <a:pPr lvl="1"/>
            <a:r>
              <a:rPr lang="en-US" altLang="zh-CN" sz="1600" dirty="0"/>
              <a:t>······</a:t>
            </a:r>
          </a:p>
          <a:p>
            <a:pPr lvl="1"/>
            <a:r>
              <a:rPr lang="zh-CN" altLang="en-US" sz="1600" dirty="0"/>
              <a:t>第十轮：</a:t>
            </a:r>
            <a:r>
              <a:rPr lang="en-US" altLang="zh-CN" sz="1600" dirty="0"/>
              <a:t>[(c,0), (n,0), (s,0), (s,0), (n,1), (n,1), (n,1), (n,1), (n,1), (n,1)]</a:t>
            </a:r>
            <a:r>
              <a:rPr lang="zh-CN" altLang="en-US" sz="1600" dirty="0"/>
              <a:t>，输出</a:t>
            </a:r>
            <a:r>
              <a:rPr lang="en-US" altLang="zh-CN" sz="1600" dirty="0"/>
              <a:t>n</a:t>
            </a:r>
            <a:r>
              <a:rPr lang="zh-CN" altLang="en-US" sz="1600" dirty="0"/>
              <a:t>，决策判断为</a:t>
            </a:r>
            <a:r>
              <a:rPr lang="en-US" altLang="zh-CN" sz="1600" dirty="0"/>
              <a:t>0</a:t>
            </a:r>
          </a:p>
          <a:p>
            <a:pPr lvl="1"/>
            <a:r>
              <a:rPr lang="zh-CN" altLang="en-US" sz="1600" dirty="0"/>
              <a:t>第十一轮：</a:t>
            </a:r>
            <a:r>
              <a:rPr lang="en-US" altLang="zh-CN" sz="1600" dirty="0"/>
              <a:t> [(n,0), (s,0), (s,0), (n,1), (n,1), (n,1), (n,1), (n,1), (n,1), (n,0)] </a:t>
            </a:r>
            <a:r>
              <a:rPr lang="zh-CN" altLang="en-US" sz="1600" dirty="0"/>
              <a:t>，输出</a:t>
            </a:r>
            <a:r>
              <a:rPr lang="en-US" altLang="zh-CN" sz="1600" dirty="0"/>
              <a:t>s</a:t>
            </a:r>
            <a:r>
              <a:rPr lang="zh-CN" altLang="en-US" sz="1600" dirty="0"/>
              <a:t>，决策判断为</a:t>
            </a:r>
            <a:r>
              <a:rPr lang="en-US" altLang="zh-CN" sz="1600" dirty="0"/>
              <a:t>1</a:t>
            </a:r>
          </a:p>
          <a:p>
            <a:r>
              <a:rPr lang="zh-CN" altLang="en-US" sz="1600" dirty="0"/>
              <a:t>执行网：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zh-CN" altLang="en-US" sz="1600" dirty="0"/>
              <a:t>与训练时一样，接收态势和策略网的输入，输出通过一个</a:t>
            </a:r>
            <a:r>
              <a:rPr lang="en-US" altLang="zh-CN" sz="1600" dirty="0"/>
              <a:t>map</a:t>
            </a:r>
            <a:r>
              <a:rPr lang="zh-CN" altLang="en-US" sz="1600" dirty="0"/>
              <a:t>映射，将卡牌位置变为执行选择的行动。</a:t>
            </a:r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F72B4C-3868-48D9-9032-8E254EDD38C2}"/>
              </a:ext>
            </a:extLst>
          </p:cNvPr>
          <p:cNvSpPr txBox="1"/>
          <p:nvPr/>
        </p:nvSpPr>
        <p:spPr>
          <a:xfrm>
            <a:off x="2291715" y="1732930"/>
            <a:ext cx="7990586" cy="371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与平台对接，并可以通过与平台的反馈进行强化学习，修正网络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2914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0">
        <p15:prstTrans prst="drape"/>
      </p:transition>
    </mc:Choice>
    <mc:Fallback xmlns="">
      <p:transition spd="slow" advClick="0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F4FC8E09-9C62-4D4F-B679-871DB8267A9C}"/>
              </a:ext>
            </a:extLst>
          </p:cNvPr>
          <p:cNvSpPr/>
          <p:nvPr/>
        </p:nvSpPr>
        <p:spPr>
          <a:xfrm>
            <a:off x="4784493" y="2441448"/>
            <a:ext cx="1780899" cy="83931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MLP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BB78ECB-3A5D-42DA-B952-4EABDBE5E175}"/>
              </a:ext>
            </a:extLst>
          </p:cNvPr>
          <p:cNvCxnSpPr>
            <a:cxnSpLocks/>
          </p:cNvCxnSpPr>
          <p:nvPr/>
        </p:nvCxnSpPr>
        <p:spPr>
          <a:xfrm>
            <a:off x="5089727" y="1985367"/>
            <a:ext cx="0" cy="456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482E36A-7FF2-4A6C-9B0D-E530BD4451A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674943" y="3280767"/>
            <a:ext cx="0" cy="456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8FDF140-1932-4E1D-806C-CDDDDC1D8B80}"/>
              </a:ext>
            </a:extLst>
          </p:cNvPr>
          <p:cNvCxnSpPr>
            <a:cxnSpLocks/>
          </p:cNvCxnSpPr>
          <p:nvPr/>
        </p:nvCxnSpPr>
        <p:spPr>
          <a:xfrm flipH="1">
            <a:off x="6290413" y="1966393"/>
            <a:ext cx="1" cy="4560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6CE401D-F9BF-451F-BE09-D4DDD2E133A9}"/>
              </a:ext>
            </a:extLst>
          </p:cNvPr>
          <p:cNvSpPr/>
          <p:nvPr/>
        </p:nvSpPr>
        <p:spPr>
          <a:xfrm>
            <a:off x="5399963" y="1577215"/>
            <a:ext cx="1780899" cy="399288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决策序列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d</a:t>
            </a:r>
            <a:r>
              <a:rPr lang="en-US" altLang="zh-CN" sz="1600" baseline="-25000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43E02AF-B23A-4605-B1A7-196FFC2FE91C}"/>
              </a:ext>
            </a:extLst>
          </p:cNvPr>
          <p:cNvSpPr/>
          <p:nvPr/>
        </p:nvSpPr>
        <p:spPr>
          <a:xfrm>
            <a:off x="4784492" y="3745712"/>
            <a:ext cx="1780899" cy="399288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选择的卡牌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717A5B0-FBAE-4766-9B55-E207D6B97BC6}"/>
              </a:ext>
            </a:extLst>
          </p:cNvPr>
          <p:cNvSpPr/>
          <p:nvPr/>
        </p:nvSpPr>
        <p:spPr>
          <a:xfrm>
            <a:off x="4120463" y="1577215"/>
            <a:ext cx="1780899" cy="399288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态势序列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S</a:t>
            </a:r>
            <a:r>
              <a:rPr lang="en-US" altLang="zh-CN" sz="1600" baseline="-25000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5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juxnimsu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1506</Words>
  <Application>Microsoft Office PowerPoint</Application>
  <PresentationFormat>宽屏</PresentationFormat>
  <Paragraphs>108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Microsoft YaHei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zhoulingyun</dc:creator>
  <cp:lastModifiedBy>郝 洺</cp:lastModifiedBy>
  <cp:revision>339</cp:revision>
  <dcterms:created xsi:type="dcterms:W3CDTF">2017-12-11T08:38:00Z</dcterms:created>
  <dcterms:modified xsi:type="dcterms:W3CDTF">2018-11-29T10:55:55Z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