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0"/>
  </p:notesMasterIdLst>
  <p:sldIdLst>
    <p:sldId id="279" r:id="rId2"/>
    <p:sldId id="600" r:id="rId3"/>
    <p:sldId id="604" r:id="rId4"/>
    <p:sldId id="644" r:id="rId5"/>
    <p:sldId id="642" r:id="rId6"/>
    <p:sldId id="650" r:id="rId7"/>
    <p:sldId id="643" r:id="rId8"/>
    <p:sldId id="601" r:id="rId9"/>
    <p:sldId id="605" r:id="rId10"/>
    <p:sldId id="609" r:id="rId11"/>
    <p:sldId id="645" r:id="rId12"/>
    <p:sldId id="624" r:id="rId13"/>
    <p:sldId id="626" r:id="rId14"/>
    <p:sldId id="607" r:id="rId15"/>
    <p:sldId id="602" r:id="rId16"/>
    <p:sldId id="648" r:id="rId17"/>
    <p:sldId id="651" r:id="rId18"/>
    <p:sldId id="652" r:id="rId19"/>
    <p:sldId id="653" r:id="rId20"/>
    <p:sldId id="657" r:id="rId21"/>
    <p:sldId id="655" r:id="rId22"/>
    <p:sldId id="656" r:id="rId23"/>
    <p:sldId id="658" r:id="rId24"/>
    <p:sldId id="659" r:id="rId25"/>
    <p:sldId id="661" r:id="rId26"/>
    <p:sldId id="662" r:id="rId27"/>
    <p:sldId id="663" r:id="rId28"/>
    <p:sldId id="61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 jack" initials="dj" lastIdx="2" clrIdx="0">
    <p:extLst>
      <p:ext uri="{19B8F6BF-5375-455C-9EA6-DF929625EA0E}">
        <p15:presenceInfo xmlns:p15="http://schemas.microsoft.com/office/powerpoint/2012/main" userId="7a46a25b64adaf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D8CB"/>
    <a:srgbClr val="CCFFFF"/>
    <a:srgbClr val="B4E0DE"/>
    <a:srgbClr val="C7E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55" autoAdjust="0"/>
  </p:normalViewPr>
  <p:slideViewPr>
    <p:cSldViewPr snapToGrid="0">
      <p:cViewPr varScale="1">
        <p:scale>
          <a:sx n="107" d="100"/>
          <a:sy n="107" d="100"/>
        </p:scale>
        <p:origin x="1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custT="1">
        <dgm:style>
          <a:lnRef idx="2">
            <a:schemeClr val="accent3">
              <a:shade val="50000"/>
            </a:schemeClr>
          </a:lnRef>
          <a:fillRef idx="1">
            <a:schemeClr val="accent3"/>
          </a:fillRef>
          <a:effectRef idx="0">
            <a:schemeClr val="accent3"/>
          </a:effectRef>
          <a:fontRef idx="minor">
            <a:schemeClr val="lt1"/>
          </a:fontRef>
        </dgm:style>
      </dgm:prSet>
      <dgm:spPr>
        <a:solidFill>
          <a:schemeClr val="bg1"/>
        </a:solidFill>
        <a:ln>
          <a:solidFill>
            <a:schemeClr val="accent6"/>
          </a:solidFill>
        </a:ln>
      </dgm:spPr>
      <dgm:t>
        <a:bodyPr/>
        <a:lstStyle/>
        <a:p>
          <a:pPr rtl="0"/>
          <a:r>
            <a:rPr lang="en-US" sz="3000" dirty="0"/>
            <a:t>2  </a:t>
          </a:r>
          <a:r>
            <a:rPr lang="zh-CN" altLang="en-US" sz="3000" dirty="0"/>
            <a:t>项目</a:t>
          </a:r>
          <a:endParaRPr lang="zh-CN" sz="3000" dirty="0"/>
        </a:p>
      </dgm:t>
    </dgm:pt>
    <dgm:pt modelId="{D0C894DF-AA69-4785-8BCA-7714EDE27703}" type="sibTrans" cxnId="{5E42F488-DB2D-4A01-B331-BF8909A50750}">
      <dgm:prSet/>
      <dgm:spPr/>
      <dgm:t>
        <a:bodyPr/>
        <a:lstStyle/>
        <a:p>
          <a:endParaRPr lang="zh-CN" altLang="en-US"/>
        </a:p>
      </dgm:t>
    </dgm:pt>
    <dgm:pt modelId="{EE8A7BBE-1F85-434B-A5DF-8CCF6D0747B5}" type="parTrans" cxnId="{5E42F488-DB2D-4A01-B331-BF8909A50750}">
      <dgm:prSet/>
      <dgm:spPr/>
      <dgm:t>
        <a:bodyPr/>
        <a:lstStyle/>
        <a:p>
          <a:endParaRPr lang="zh-CN" altLang="en-US"/>
        </a:p>
      </dgm:t>
    </dgm:pt>
    <dgm:pt modelId="{9112AA2C-CD57-4C89-B52A-9C592C089CAA}">
      <dgm:prSet custT="1">
        <dgm:style>
          <a:lnRef idx="2">
            <a:schemeClr val="accent3">
              <a:shade val="50000"/>
            </a:schemeClr>
          </a:lnRef>
          <a:fillRef idx="1">
            <a:schemeClr val="accent3"/>
          </a:fillRef>
          <a:effectRef idx="0">
            <a:schemeClr val="accent3"/>
          </a:effectRef>
          <a:fontRef idx="minor">
            <a:schemeClr val="lt1"/>
          </a:fontRef>
        </dgm:style>
      </dgm:prSet>
      <dgm:spPr>
        <a:ln/>
      </dgm:spPr>
      <dgm:t>
        <a:bodyPr spcFirstLastPara="0" vert="horz" wrap="square" lIns="114300" tIns="114300" rIns="114300" bIns="114300" numCol="1" spcCol="1270" anchor="ctr" anchorCtr="0"/>
        <a:lstStyle/>
        <a:p>
          <a:pPr marL="0" lvl="0" indent="0" algn="l" defTabSz="1333500" rtl="0">
            <a:lnSpc>
              <a:spcPct val="90000"/>
            </a:lnSpc>
            <a:spcBef>
              <a:spcPct val="0"/>
            </a:spcBef>
            <a:spcAft>
              <a:spcPct val="35000"/>
            </a:spcAft>
            <a:buNone/>
          </a:pPr>
          <a:r>
            <a:rPr lang="en-US" sz="3000" kern="1200" dirty="0">
              <a:solidFill>
                <a:srgbClr val="292929">
                  <a:hueOff val="0"/>
                  <a:satOff val="0"/>
                  <a:lumOff val="0"/>
                  <a:alphaOff val="0"/>
                </a:srgbClr>
              </a:solidFill>
              <a:latin typeface="Times New Roman"/>
              <a:ea typeface="楷体"/>
              <a:cs typeface="+mn-cs"/>
            </a:rPr>
            <a:t>1  </a:t>
          </a:r>
          <a:r>
            <a:rPr lang="zh-CN" altLang="en-US" sz="3000" kern="1200" dirty="0">
              <a:solidFill>
                <a:srgbClr val="292929">
                  <a:hueOff val="0"/>
                  <a:satOff val="0"/>
                  <a:lumOff val="0"/>
                  <a:alphaOff val="0"/>
                </a:srgbClr>
              </a:solidFill>
              <a:latin typeface="Times New Roman"/>
              <a:ea typeface="楷体"/>
              <a:cs typeface="+mn-cs"/>
            </a:rPr>
            <a:t>学习</a:t>
          </a:r>
          <a:endParaRPr lang="zh-CN" sz="3000" kern="1200" dirty="0">
            <a:solidFill>
              <a:srgbClr val="292929">
                <a:hueOff val="0"/>
                <a:satOff val="0"/>
                <a:lumOff val="0"/>
                <a:alphaOff val="0"/>
              </a:srgbClr>
            </a:solidFill>
            <a:latin typeface="Times New Roman"/>
            <a:ea typeface="楷体"/>
            <a:cs typeface="+mn-cs"/>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D85312F8-D5CD-A34F-992F-B3DC235A2880}">
      <dgm:prSet custT="1"/>
      <dgm:spPr/>
      <dgm:t>
        <a:bodyPr/>
        <a:lstStyle/>
        <a:p>
          <a:pPr rtl="0"/>
          <a:r>
            <a:rPr lang="en-US" altLang="zh-CN" sz="3000" dirty="0"/>
            <a:t>3  </a:t>
          </a:r>
          <a:r>
            <a:rPr lang="zh-CN" altLang="en-US" sz="3000" dirty="0"/>
            <a:t>科研</a:t>
          </a:r>
        </a:p>
      </dgm:t>
    </dgm:pt>
    <dgm:pt modelId="{CCEFED48-A442-714F-9697-15B9D8D41278}" type="parTrans" cxnId="{D9AECF47-C13D-9F4A-BED1-56E7D3E9188C}">
      <dgm:prSet/>
      <dgm:spPr/>
      <dgm:t>
        <a:bodyPr/>
        <a:lstStyle/>
        <a:p>
          <a:endParaRPr lang="zh-CN" altLang="en-US"/>
        </a:p>
      </dgm:t>
    </dgm:pt>
    <dgm:pt modelId="{0AD702F5-EA00-8846-A7FF-5B2DA237993E}" type="sibTrans" cxnId="{D9AECF47-C13D-9F4A-BED1-56E7D3E9188C}">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pt>
    <dgm:pt modelId="{D2C07907-98DD-4327-BEED-B9E770B8976D}" type="pres">
      <dgm:prSet presAssocID="{9112AA2C-CD57-4C89-B52A-9C592C089CAA}" presName="parentText" presStyleLbl="node1" presStyleIdx="0" presStyleCnt="3">
        <dgm:presLayoutVars>
          <dgm:chMax val="0"/>
          <dgm:bulletEnabled val="1"/>
        </dgm:presLayoutVars>
      </dgm:prSet>
      <dgm:spPr>
        <a:xfrm>
          <a:off x="0" y="23255"/>
          <a:ext cx="7488832" cy="861120"/>
        </a:xfrm>
        <a:prstGeom prst="roundRect">
          <a:avLst/>
        </a:prstGeom>
      </dgm:spPr>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3">
        <dgm:presLayoutVars>
          <dgm:chMax val="0"/>
          <dgm:bulletEnabled val="1"/>
        </dgm:presLayoutVars>
      </dgm:prSet>
      <dgm:spPr/>
    </dgm:pt>
    <dgm:pt modelId="{FFF57AEB-8579-4832-BB07-1E43C493E997}" type="pres">
      <dgm:prSet presAssocID="{D0C894DF-AA69-4785-8BCA-7714EDE27703}" presName="spacer" presStyleCnt="0"/>
      <dgm:spPr/>
    </dgm:pt>
    <dgm:pt modelId="{AC48EEDB-1A6B-F247-A4B2-CB43AA485323}" type="pres">
      <dgm:prSet presAssocID="{D85312F8-D5CD-A34F-992F-B3DC235A2880}" presName="parentText" presStyleLbl="node1" presStyleIdx="2" presStyleCnt="3">
        <dgm:presLayoutVars>
          <dgm:chMax val="0"/>
          <dgm:bulletEnabled val="1"/>
        </dgm:presLayoutVars>
      </dgm:prSet>
      <dgm:spPr/>
    </dgm:pt>
  </dgm:ptLst>
  <dgm:cxnLst>
    <dgm:cxn modelId="{D9AECF47-C13D-9F4A-BED1-56E7D3E9188C}" srcId="{E40FF9AD-B036-4FB1-9F13-42ACC8800E54}" destId="{D85312F8-D5CD-A34F-992F-B3DC235A2880}" srcOrd="2" destOrd="0" parTransId="{CCEFED48-A442-714F-9697-15B9D8D41278}" sibTransId="{0AD702F5-EA00-8846-A7FF-5B2DA237993E}"/>
    <dgm:cxn modelId="{5EF72268-EE35-4F01-BC36-2FD9881FE772}" srcId="{E40FF9AD-B036-4FB1-9F13-42ACC8800E54}" destId="{9112AA2C-CD57-4C89-B52A-9C592C089CAA}" srcOrd="0" destOrd="0" parTransId="{C8726094-2401-4223-BEEB-42B3779D525A}" sibTransId="{9F801E21-CD2C-479D-B54A-BEB0E44B661F}"/>
    <dgm:cxn modelId="{5E42F488-DB2D-4A01-B331-BF8909A50750}" srcId="{E40FF9AD-B036-4FB1-9F13-42ACC8800E54}" destId="{85D8C250-C189-467B-8A80-B73E1B81209F}" srcOrd="1" destOrd="0" parTransId="{EE8A7BBE-1F85-434B-A5DF-8CCF6D0747B5}" sibTransId="{D0C894DF-AA69-4785-8BCA-7714EDE27703}"/>
    <dgm:cxn modelId="{24DF16C5-B4F1-E448-AB34-42D5AA8EC0D3}" type="presOf" srcId="{9112AA2C-CD57-4C89-B52A-9C592C089CAA}" destId="{D2C07907-98DD-4327-BEED-B9E770B8976D}" srcOrd="0" destOrd="0" presId="urn:microsoft.com/office/officeart/2005/8/layout/vList2"/>
    <dgm:cxn modelId="{EC33ECC7-8F0C-0F42-AB50-A4FE51221383}" type="presOf" srcId="{85D8C250-C189-467B-8A80-B73E1B81209F}" destId="{7CAA34BA-C762-4F75-BC31-2F8E37DBD860}" srcOrd="0" destOrd="0" presId="urn:microsoft.com/office/officeart/2005/8/layout/vList2"/>
    <dgm:cxn modelId="{4132E6EE-005D-784E-9391-C9CAD26A2A00}" type="presOf" srcId="{E40FF9AD-B036-4FB1-9F13-42ACC8800E54}" destId="{4E2B474D-85C7-47FC-9BF8-8D8E2E898EB1}" srcOrd="0" destOrd="0" presId="urn:microsoft.com/office/officeart/2005/8/layout/vList2"/>
    <dgm:cxn modelId="{1E61C3F9-1734-FF48-B751-ECE295172100}" type="presOf" srcId="{D85312F8-D5CD-A34F-992F-B3DC235A2880}" destId="{AC48EEDB-1A6B-F247-A4B2-CB43AA485323}" srcOrd="0" destOrd="0" presId="urn:microsoft.com/office/officeart/2005/8/layout/vList2"/>
    <dgm:cxn modelId="{1E42C11B-DDBE-C744-A7BD-9E40D2353495}" type="presParOf" srcId="{4E2B474D-85C7-47FC-9BF8-8D8E2E898EB1}" destId="{D2C07907-98DD-4327-BEED-B9E770B8976D}" srcOrd="0" destOrd="0" presId="urn:microsoft.com/office/officeart/2005/8/layout/vList2"/>
    <dgm:cxn modelId="{39B0748C-9938-2341-8DBF-7E1E06A7AB12}" type="presParOf" srcId="{4E2B474D-85C7-47FC-9BF8-8D8E2E898EB1}" destId="{31183784-B8C2-4C7C-90E5-265504CB6990}" srcOrd="1" destOrd="0" presId="urn:microsoft.com/office/officeart/2005/8/layout/vList2"/>
    <dgm:cxn modelId="{689FE335-70F0-5940-A456-CAC901A1CEB7}" type="presParOf" srcId="{4E2B474D-85C7-47FC-9BF8-8D8E2E898EB1}" destId="{7CAA34BA-C762-4F75-BC31-2F8E37DBD860}" srcOrd="2" destOrd="0" presId="urn:microsoft.com/office/officeart/2005/8/layout/vList2"/>
    <dgm:cxn modelId="{642715C8-55F5-6A46-B49A-9F69608299DB}" type="presParOf" srcId="{4E2B474D-85C7-47FC-9BF8-8D8E2E898EB1}" destId="{FFF57AEB-8579-4832-BB07-1E43C493E997}" srcOrd="3" destOrd="0" presId="urn:microsoft.com/office/officeart/2005/8/layout/vList2"/>
    <dgm:cxn modelId="{F82395EC-15E6-A648-A752-CDF32EA8DB07}" type="presParOf" srcId="{4E2B474D-85C7-47FC-9BF8-8D8E2E898EB1}" destId="{AC48EEDB-1A6B-F247-A4B2-CB43AA48532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custT="1">
        <dgm:style>
          <a:lnRef idx="2">
            <a:schemeClr val="accent3">
              <a:shade val="50000"/>
            </a:schemeClr>
          </a:lnRef>
          <a:fillRef idx="1">
            <a:schemeClr val="accent3"/>
          </a:fillRef>
          <a:effectRef idx="0">
            <a:schemeClr val="accent3"/>
          </a:effectRef>
          <a:fontRef idx="minor">
            <a:schemeClr val="lt1"/>
          </a:fontRef>
        </dgm:style>
      </dgm:prSet>
      <dgm:spPr>
        <a:solidFill>
          <a:schemeClr val="bg1"/>
        </a:solidFill>
        <a:ln>
          <a:solidFill>
            <a:schemeClr val="accent6"/>
          </a:solidFill>
        </a:ln>
      </dgm:spPr>
      <dgm:t>
        <a:bodyPr/>
        <a:lstStyle/>
        <a:p>
          <a:pPr rtl="0"/>
          <a:r>
            <a:rPr lang="en-US" sz="3000" dirty="0"/>
            <a:t>2  </a:t>
          </a:r>
          <a:r>
            <a:rPr lang="zh-CN" altLang="en-US" sz="3000" dirty="0"/>
            <a:t>项目</a:t>
          </a:r>
          <a:endParaRPr lang="zh-CN" sz="3000" dirty="0"/>
        </a:p>
      </dgm:t>
    </dgm:pt>
    <dgm:pt modelId="{D0C894DF-AA69-4785-8BCA-7714EDE27703}" type="sibTrans" cxnId="{5E42F488-DB2D-4A01-B331-BF8909A50750}">
      <dgm:prSet/>
      <dgm:spPr/>
      <dgm:t>
        <a:bodyPr/>
        <a:lstStyle/>
        <a:p>
          <a:endParaRPr lang="zh-CN" altLang="en-US"/>
        </a:p>
      </dgm:t>
    </dgm:pt>
    <dgm:pt modelId="{EE8A7BBE-1F85-434B-A5DF-8CCF6D0747B5}" type="parTrans" cxnId="{5E42F488-DB2D-4A01-B331-BF8909A50750}">
      <dgm:prSet/>
      <dgm:spPr/>
      <dgm:t>
        <a:bodyPr/>
        <a:lstStyle/>
        <a:p>
          <a:endParaRPr lang="zh-CN" altLang="en-US"/>
        </a:p>
      </dgm:t>
    </dgm:pt>
    <dgm:pt modelId="{9112AA2C-CD57-4C89-B52A-9C592C089CAA}">
      <dgm:prSet custT="1">
        <dgm:style>
          <a:lnRef idx="2">
            <a:schemeClr val="accent2">
              <a:shade val="50000"/>
            </a:schemeClr>
          </a:lnRef>
          <a:fillRef idx="1">
            <a:schemeClr val="accent2"/>
          </a:fillRef>
          <a:effectRef idx="0">
            <a:schemeClr val="accent2"/>
          </a:effectRef>
          <a:fontRef idx="minor">
            <a:schemeClr val="lt1"/>
          </a:fontRef>
        </dgm:style>
      </dgm:prSet>
      <dgm:spPr>
        <a:ln/>
      </dgm:spPr>
      <dgm:t>
        <a:bodyPr/>
        <a:lstStyle/>
        <a:p>
          <a:pPr rtl="0"/>
          <a:r>
            <a:rPr lang="en-US" sz="3000" dirty="0"/>
            <a:t>1  </a:t>
          </a:r>
          <a:r>
            <a:rPr lang="zh-CN" altLang="en-US" sz="3000" dirty="0"/>
            <a:t>学习</a:t>
          </a:r>
          <a:endParaRPr lang="zh-CN" sz="3000" dirty="0"/>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D85312F8-D5CD-A34F-992F-B3DC235A2880}">
      <dgm:prSet custT="1"/>
      <dgm:spPr/>
      <dgm:t>
        <a:bodyPr/>
        <a:lstStyle/>
        <a:p>
          <a:pPr rtl="0"/>
          <a:r>
            <a:rPr lang="en-US" altLang="zh-CN" sz="3000" dirty="0"/>
            <a:t>3  </a:t>
          </a:r>
          <a:r>
            <a:rPr lang="zh-CN" altLang="en-US" sz="3000" dirty="0"/>
            <a:t>科研</a:t>
          </a:r>
        </a:p>
      </dgm:t>
    </dgm:pt>
    <dgm:pt modelId="{CCEFED48-A442-714F-9697-15B9D8D41278}" type="parTrans" cxnId="{D9AECF47-C13D-9F4A-BED1-56E7D3E9188C}">
      <dgm:prSet/>
      <dgm:spPr/>
      <dgm:t>
        <a:bodyPr/>
        <a:lstStyle/>
        <a:p>
          <a:endParaRPr lang="zh-CN" altLang="en-US"/>
        </a:p>
      </dgm:t>
    </dgm:pt>
    <dgm:pt modelId="{0AD702F5-EA00-8846-A7FF-5B2DA237993E}" type="sibTrans" cxnId="{D9AECF47-C13D-9F4A-BED1-56E7D3E9188C}">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pt>
    <dgm:pt modelId="{D2C07907-98DD-4327-BEED-B9E770B8976D}" type="pres">
      <dgm:prSet presAssocID="{9112AA2C-CD57-4C89-B52A-9C592C089CAA}" presName="parentText" presStyleLbl="node1" presStyleIdx="0" presStyleCnt="3">
        <dgm:presLayoutVars>
          <dgm:chMax val="0"/>
          <dgm:bulletEnabled val="1"/>
        </dgm:presLayoutVars>
      </dgm:prSet>
      <dgm:spPr/>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3">
        <dgm:presLayoutVars>
          <dgm:chMax val="0"/>
          <dgm:bulletEnabled val="1"/>
        </dgm:presLayoutVars>
      </dgm:prSet>
      <dgm:spPr/>
    </dgm:pt>
    <dgm:pt modelId="{FFF57AEB-8579-4832-BB07-1E43C493E997}" type="pres">
      <dgm:prSet presAssocID="{D0C894DF-AA69-4785-8BCA-7714EDE27703}" presName="spacer" presStyleCnt="0"/>
      <dgm:spPr/>
    </dgm:pt>
    <dgm:pt modelId="{AC48EEDB-1A6B-F247-A4B2-CB43AA485323}" type="pres">
      <dgm:prSet presAssocID="{D85312F8-D5CD-A34F-992F-B3DC235A2880}" presName="parentText" presStyleLbl="node1" presStyleIdx="2" presStyleCnt="3">
        <dgm:presLayoutVars>
          <dgm:chMax val="0"/>
          <dgm:bulletEnabled val="1"/>
        </dgm:presLayoutVars>
      </dgm:prSet>
      <dgm:spPr/>
    </dgm:pt>
  </dgm:ptLst>
  <dgm:cxnLst>
    <dgm:cxn modelId="{D9AECF47-C13D-9F4A-BED1-56E7D3E9188C}" srcId="{E40FF9AD-B036-4FB1-9F13-42ACC8800E54}" destId="{D85312F8-D5CD-A34F-992F-B3DC235A2880}" srcOrd="2" destOrd="0" parTransId="{CCEFED48-A442-714F-9697-15B9D8D41278}" sibTransId="{0AD702F5-EA00-8846-A7FF-5B2DA237993E}"/>
    <dgm:cxn modelId="{5EF72268-EE35-4F01-BC36-2FD9881FE772}" srcId="{E40FF9AD-B036-4FB1-9F13-42ACC8800E54}" destId="{9112AA2C-CD57-4C89-B52A-9C592C089CAA}" srcOrd="0" destOrd="0" parTransId="{C8726094-2401-4223-BEEB-42B3779D525A}" sibTransId="{9F801E21-CD2C-479D-B54A-BEB0E44B661F}"/>
    <dgm:cxn modelId="{5E42F488-DB2D-4A01-B331-BF8909A50750}" srcId="{E40FF9AD-B036-4FB1-9F13-42ACC8800E54}" destId="{85D8C250-C189-467B-8A80-B73E1B81209F}" srcOrd="1" destOrd="0" parTransId="{EE8A7BBE-1F85-434B-A5DF-8CCF6D0747B5}" sibTransId="{D0C894DF-AA69-4785-8BCA-7714EDE27703}"/>
    <dgm:cxn modelId="{24DF16C5-B4F1-E448-AB34-42D5AA8EC0D3}" type="presOf" srcId="{9112AA2C-CD57-4C89-B52A-9C592C089CAA}" destId="{D2C07907-98DD-4327-BEED-B9E770B8976D}" srcOrd="0" destOrd="0" presId="urn:microsoft.com/office/officeart/2005/8/layout/vList2"/>
    <dgm:cxn modelId="{EC33ECC7-8F0C-0F42-AB50-A4FE51221383}" type="presOf" srcId="{85D8C250-C189-467B-8A80-B73E1B81209F}" destId="{7CAA34BA-C762-4F75-BC31-2F8E37DBD860}" srcOrd="0" destOrd="0" presId="urn:microsoft.com/office/officeart/2005/8/layout/vList2"/>
    <dgm:cxn modelId="{4132E6EE-005D-784E-9391-C9CAD26A2A00}" type="presOf" srcId="{E40FF9AD-B036-4FB1-9F13-42ACC8800E54}" destId="{4E2B474D-85C7-47FC-9BF8-8D8E2E898EB1}" srcOrd="0" destOrd="0" presId="urn:microsoft.com/office/officeart/2005/8/layout/vList2"/>
    <dgm:cxn modelId="{1E61C3F9-1734-FF48-B751-ECE295172100}" type="presOf" srcId="{D85312F8-D5CD-A34F-992F-B3DC235A2880}" destId="{AC48EEDB-1A6B-F247-A4B2-CB43AA485323}" srcOrd="0" destOrd="0" presId="urn:microsoft.com/office/officeart/2005/8/layout/vList2"/>
    <dgm:cxn modelId="{1E42C11B-DDBE-C744-A7BD-9E40D2353495}" type="presParOf" srcId="{4E2B474D-85C7-47FC-9BF8-8D8E2E898EB1}" destId="{D2C07907-98DD-4327-BEED-B9E770B8976D}" srcOrd="0" destOrd="0" presId="urn:microsoft.com/office/officeart/2005/8/layout/vList2"/>
    <dgm:cxn modelId="{39B0748C-9938-2341-8DBF-7E1E06A7AB12}" type="presParOf" srcId="{4E2B474D-85C7-47FC-9BF8-8D8E2E898EB1}" destId="{31183784-B8C2-4C7C-90E5-265504CB6990}" srcOrd="1" destOrd="0" presId="urn:microsoft.com/office/officeart/2005/8/layout/vList2"/>
    <dgm:cxn modelId="{689FE335-70F0-5940-A456-CAC901A1CEB7}" type="presParOf" srcId="{4E2B474D-85C7-47FC-9BF8-8D8E2E898EB1}" destId="{7CAA34BA-C762-4F75-BC31-2F8E37DBD860}" srcOrd="2" destOrd="0" presId="urn:microsoft.com/office/officeart/2005/8/layout/vList2"/>
    <dgm:cxn modelId="{642715C8-55F5-6A46-B49A-9F69608299DB}" type="presParOf" srcId="{4E2B474D-85C7-47FC-9BF8-8D8E2E898EB1}" destId="{FFF57AEB-8579-4832-BB07-1E43C493E997}" srcOrd="3" destOrd="0" presId="urn:microsoft.com/office/officeart/2005/8/layout/vList2"/>
    <dgm:cxn modelId="{F82395EC-15E6-A648-A752-CDF32EA8DB07}" type="presParOf" srcId="{4E2B474D-85C7-47FC-9BF8-8D8E2E898EB1}" destId="{AC48EEDB-1A6B-F247-A4B2-CB43AA48532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14300" tIns="114300" rIns="114300" bIns="114300" numCol="1" spcCol="1270" anchor="ctr" anchorCtr="0"/>
        <a:lstStyle/>
        <a:p>
          <a:pPr marL="0" lvl="0" indent="0" algn="l" defTabSz="1333500" rtl="0">
            <a:lnSpc>
              <a:spcPct val="90000"/>
            </a:lnSpc>
            <a:spcBef>
              <a:spcPct val="0"/>
            </a:spcBef>
            <a:spcAft>
              <a:spcPct val="35000"/>
            </a:spcAft>
            <a:buNone/>
          </a:pPr>
          <a:r>
            <a:rPr lang="en-US" sz="3000" kern="1200" dirty="0">
              <a:solidFill>
                <a:srgbClr val="292929">
                  <a:hueOff val="0"/>
                  <a:satOff val="0"/>
                  <a:lumOff val="0"/>
                  <a:alphaOff val="0"/>
                </a:srgbClr>
              </a:solidFill>
              <a:latin typeface="Times New Roman"/>
              <a:ea typeface="楷体"/>
              <a:cs typeface="+mn-cs"/>
            </a:rPr>
            <a:t>2  </a:t>
          </a:r>
          <a:r>
            <a:rPr lang="zh-CN" altLang="en-US" sz="3000" kern="1200" dirty="0">
              <a:solidFill>
                <a:srgbClr val="292929">
                  <a:hueOff val="0"/>
                  <a:satOff val="0"/>
                  <a:lumOff val="0"/>
                  <a:alphaOff val="0"/>
                </a:srgbClr>
              </a:solidFill>
              <a:latin typeface="Times New Roman"/>
              <a:ea typeface="楷体"/>
              <a:cs typeface="+mn-cs"/>
            </a:rPr>
            <a:t>项目</a:t>
          </a:r>
          <a:endParaRPr lang="zh-CN" sz="3000" kern="1200" dirty="0">
            <a:solidFill>
              <a:srgbClr val="292929">
                <a:hueOff val="0"/>
                <a:satOff val="0"/>
                <a:lumOff val="0"/>
                <a:alphaOff val="0"/>
              </a:srgbClr>
            </a:solidFill>
            <a:latin typeface="Times New Roman"/>
            <a:ea typeface="楷体"/>
            <a:cs typeface="+mn-cs"/>
          </a:endParaRPr>
        </a:p>
      </dgm:t>
    </dgm:pt>
    <dgm:pt modelId="{D0C894DF-AA69-4785-8BCA-7714EDE27703}" type="sibTrans" cxnId="{5E42F488-DB2D-4A01-B331-BF8909A50750}">
      <dgm:prSet/>
      <dgm:spPr/>
      <dgm:t>
        <a:bodyPr/>
        <a:lstStyle/>
        <a:p>
          <a:endParaRPr lang="zh-CN" altLang="en-US"/>
        </a:p>
      </dgm:t>
    </dgm:pt>
    <dgm:pt modelId="{EE8A7BBE-1F85-434B-A5DF-8CCF6D0747B5}" type="parTrans" cxnId="{5E42F488-DB2D-4A01-B331-BF8909A50750}">
      <dgm:prSet/>
      <dgm:spPr/>
      <dgm:t>
        <a:bodyPr/>
        <a:lstStyle/>
        <a:p>
          <a:endParaRPr lang="zh-CN" altLang="en-US"/>
        </a:p>
      </dgm:t>
    </dgm:pt>
    <dgm:pt modelId="{9112AA2C-CD57-4C89-B52A-9C592C089CAA}">
      <dgm:prSet custT="1">
        <dgm:style>
          <a:lnRef idx="2">
            <a:schemeClr val="accent2">
              <a:shade val="50000"/>
            </a:schemeClr>
          </a:lnRef>
          <a:fillRef idx="1">
            <a:schemeClr val="accent2"/>
          </a:fillRef>
          <a:effectRef idx="0">
            <a:schemeClr val="accent2"/>
          </a:effectRef>
          <a:fontRef idx="minor">
            <a:schemeClr val="lt1"/>
          </a:fontRef>
        </dgm:style>
      </dgm:prSet>
      <dgm:spPr>
        <a:solidFill>
          <a:srgbClr val="FFFFFF">
            <a:hueOff val="0"/>
            <a:satOff val="0"/>
            <a:lumOff val="0"/>
            <a:alphaOff val="0"/>
          </a:srgbClr>
        </a:solidFill>
        <a:ln w="25400" cap="flat" cmpd="sng" algn="ctr">
          <a:solidFill>
            <a:srgbClr val="CCCC99">
              <a:shade val="80000"/>
              <a:hueOff val="0"/>
              <a:satOff val="0"/>
              <a:lumOff val="0"/>
              <a:alphaOff val="0"/>
            </a:srgbClr>
          </a:solidFill>
          <a:prstDash val="solid"/>
        </a:ln>
        <a:effectLst/>
      </dgm:spPr>
      <dgm:t>
        <a:bodyPr spcFirstLastPara="0" vert="horz" wrap="square" lIns="114300" tIns="114300" rIns="114300" bIns="114300" numCol="1" spcCol="1270" anchor="ctr" anchorCtr="0"/>
        <a:lstStyle/>
        <a:p>
          <a:pPr rtl="0"/>
          <a:r>
            <a:rPr lang="en-US" sz="3000" kern="1200" dirty="0"/>
            <a:t>1  </a:t>
          </a:r>
          <a:r>
            <a:rPr lang="zh-CN" altLang="en-US" sz="3000" kern="1200" dirty="0"/>
            <a:t>学习</a:t>
          </a:r>
          <a:endParaRPr lang="zh-CN" sz="3000" kern="1200" dirty="0"/>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D85312F8-D5CD-A34F-992F-B3DC235A2880}">
      <dgm:prSet custT="1"/>
      <dgm:spPr/>
      <dgm:t>
        <a:bodyPr/>
        <a:lstStyle/>
        <a:p>
          <a:pPr rtl="0"/>
          <a:r>
            <a:rPr lang="en-US" altLang="zh-CN" sz="3000" dirty="0"/>
            <a:t>3  </a:t>
          </a:r>
          <a:r>
            <a:rPr lang="zh-CN" altLang="en-US" sz="3000" dirty="0"/>
            <a:t>科研</a:t>
          </a:r>
        </a:p>
      </dgm:t>
    </dgm:pt>
    <dgm:pt modelId="{CCEFED48-A442-714F-9697-15B9D8D41278}" type="parTrans" cxnId="{D9AECF47-C13D-9F4A-BED1-56E7D3E9188C}">
      <dgm:prSet/>
      <dgm:spPr/>
      <dgm:t>
        <a:bodyPr/>
        <a:lstStyle/>
        <a:p>
          <a:endParaRPr lang="zh-CN" altLang="en-US"/>
        </a:p>
      </dgm:t>
    </dgm:pt>
    <dgm:pt modelId="{0AD702F5-EA00-8846-A7FF-5B2DA237993E}" type="sibTrans" cxnId="{D9AECF47-C13D-9F4A-BED1-56E7D3E9188C}">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pt>
    <dgm:pt modelId="{D2C07907-98DD-4327-BEED-B9E770B8976D}" type="pres">
      <dgm:prSet presAssocID="{9112AA2C-CD57-4C89-B52A-9C592C089CAA}" presName="parentText" presStyleLbl="node1" presStyleIdx="0" presStyleCnt="3">
        <dgm:presLayoutVars>
          <dgm:chMax val="0"/>
          <dgm:bulletEnabled val="1"/>
        </dgm:presLayoutVars>
      </dgm:prSet>
      <dgm:spPr>
        <a:xfrm>
          <a:off x="0" y="23255"/>
          <a:ext cx="7488832" cy="861120"/>
        </a:xfrm>
        <a:prstGeom prst="roundRect">
          <a:avLst/>
        </a:prstGeom>
      </dgm:spPr>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3">
        <dgm:presLayoutVars>
          <dgm:chMax val="0"/>
          <dgm:bulletEnabled val="1"/>
        </dgm:presLayoutVars>
      </dgm:prSet>
      <dgm:spPr>
        <a:xfrm>
          <a:off x="0" y="1016855"/>
          <a:ext cx="7488832" cy="861120"/>
        </a:xfrm>
        <a:prstGeom prst="roundRect">
          <a:avLst/>
        </a:prstGeom>
      </dgm:spPr>
    </dgm:pt>
    <dgm:pt modelId="{FFF57AEB-8579-4832-BB07-1E43C493E997}" type="pres">
      <dgm:prSet presAssocID="{D0C894DF-AA69-4785-8BCA-7714EDE27703}" presName="spacer" presStyleCnt="0"/>
      <dgm:spPr/>
    </dgm:pt>
    <dgm:pt modelId="{AC48EEDB-1A6B-F247-A4B2-CB43AA485323}" type="pres">
      <dgm:prSet presAssocID="{D85312F8-D5CD-A34F-992F-B3DC235A2880}" presName="parentText" presStyleLbl="node1" presStyleIdx="2" presStyleCnt="3">
        <dgm:presLayoutVars>
          <dgm:chMax val="0"/>
          <dgm:bulletEnabled val="1"/>
        </dgm:presLayoutVars>
      </dgm:prSet>
      <dgm:spPr/>
    </dgm:pt>
  </dgm:ptLst>
  <dgm:cxnLst>
    <dgm:cxn modelId="{D9AECF47-C13D-9F4A-BED1-56E7D3E9188C}" srcId="{E40FF9AD-B036-4FB1-9F13-42ACC8800E54}" destId="{D85312F8-D5CD-A34F-992F-B3DC235A2880}" srcOrd="2" destOrd="0" parTransId="{CCEFED48-A442-714F-9697-15B9D8D41278}" sibTransId="{0AD702F5-EA00-8846-A7FF-5B2DA237993E}"/>
    <dgm:cxn modelId="{5EF72268-EE35-4F01-BC36-2FD9881FE772}" srcId="{E40FF9AD-B036-4FB1-9F13-42ACC8800E54}" destId="{9112AA2C-CD57-4C89-B52A-9C592C089CAA}" srcOrd="0" destOrd="0" parTransId="{C8726094-2401-4223-BEEB-42B3779D525A}" sibTransId="{9F801E21-CD2C-479D-B54A-BEB0E44B661F}"/>
    <dgm:cxn modelId="{5E42F488-DB2D-4A01-B331-BF8909A50750}" srcId="{E40FF9AD-B036-4FB1-9F13-42ACC8800E54}" destId="{85D8C250-C189-467B-8A80-B73E1B81209F}" srcOrd="1" destOrd="0" parTransId="{EE8A7BBE-1F85-434B-A5DF-8CCF6D0747B5}" sibTransId="{D0C894DF-AA69-4785-8BCA-7714EDE27703}"/>
    <dgm:cxn modelId="{24DF16C5-B4F1-E448-AB34-42D5AA8EC0D3}" type="presOf" srcId="{9112AA2C-CD57-4C89-B52A-9C592C089CAA}" destId="{D2C07907-98DD-4327-BEED-B9E770B8976D}" srcOrd="0" destOrd="0" presId="urn:microsoft.com/office/officeart/2005/8/layout/vList2"/>
    <dgm:cxn modelId="{EC33ECC7-8F0C-0F42-AB50-A4FE51221383}" type="presOf" srcId="{85D8C250-C189-467B-8A80-B73E1B81209F}" destId="{7CAA34BA-C762-4F75-BC31-2F8E37DBD860}" srcOrd="0" destOrd="0" presId="urn:microsoft.com/office/officeart/2005/8/layout/vList2"/>
    <dgm:cxn modelId="{4132E6EE-005D-784E-9391-C9CAD26A2A00}" type="presOf" srcId="{E40FF9AD-B036-4FB1-9F13-42ACC8800E54}" destId="{4E2B474D-85C7-47FC-9BF8-8D8E2E898EB1}" srcOrd="0" destOrd="0" presId="urn:microsoft.com/office/officeart/2005/8/layout/vList2"/>
    <dgm:cxn modelId="{1E61C3F9-1734-FF48-B751-ECE295172100}" type="presOf" srcId="{D85312F8-D5CD-A34F-992F-B3DC235A2880}" destId="{AC48EEDB-1A6B-F247-A4B2-CB43AA485323}" srcOrd="0" destOrd="0" presId="urn:microsoft.com/office/officeart/2005/8/layout/vList2"/>
    <dgm:cxn modelId="{1E42C11B-DDBE-C744-A7BD-9E40D2353495}" type="presParOf" srcId="{4E2B474D-85C7-47FC-9BF8-8D8E2E898EB1}" destId="{D2C07907-98DD-4327-BEED-B9E770B8976D}" srcOrd="0" destOrd="0" presId="urn:microsoft.com/office/officeart/2005/8/layout/vList2"/>
    <dgm:cxn modelId="{39B0748C-9938-2341-8DBF-7E1E06A7AB12}" type="presParOf" srcId="{4E2B474D-85C7-47FC-9BF8-8D8E2E898EB1}" destId="{31183784-B8C2-4C7C-90E5-265504CB6990}" srcOrd="1" destOrd="0" presId="urn:microsoft.com/office/officeart/2005/8/layout/vList2"/>
    <dgm:cxn modelId="{689FE335-70F0-5940-A456-CAC901A1CEB7}" type="presParOf" srcId="{4E2B474D-85C7-47FC-9BF8-8D8E2E898EB1}" destId="{7CAA34BA-C762-4F75-BC31-2F8E37DBD860}" srcOrd="2" destOrd="0" presId="urn:microsoft.com/office/officeart/2005/8/layout/vList2"/>
    <dgm:cxn modelId="{642715C8-55F5-6A46-B49A-9F69608299DB}" type="presParOf" srcId="{4E2B474D-85C7-47FC-9BF8-8D8E2E898EB1}" destId="{FFF57AEB-8579-4832-BB07-1E43C493E997}" srcOrd="3" destOrd="0" presId="urn:microsoft.com/office/officeart/2005/8/layout/vList2"/>
    <dgm:cxn modelId="{F82395EC-15E6-A648-A752-CDF32EA8DB07}" type="presParOf" srcId="{4E2B474D-85C7-47FC-9BF8-8D8E2E898EB1}" destId="{AC48EEDB-1A6B-F247-A4B2-CB43AA48532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custT="1">
        <dgm:style>
          <a:lnRef idx="2">
            <a:schemeClr val="accent3">
              <a:shade val="50000"/>
            </a:schemeClr>
          </a:lnRef>
          <a:fillRef idx="1">
            <a:schemeClr val="accent3"/>
          </a:fillRef>
          <a:effectRef idx="0">
            <a:schemeClr val="accent3"/>
          </a:effectRef>
          <a:fontRef idx="minor">
            <a:schemeClr val="lt1"/>
          </a:fontRef>
        </dgm:style>
      </dgm:prSet>
      <dgm:spPr>
        <a:solidFill>
          <a:schemeClr val="bg1"/>
        </a:solidFill>
        <a:ln>
          <a:solidFill>
            <a:schemeClr val="accent6"/>
          </a:solidFill>
        </a:ln>
      </dgm:spPr>
      <dgm:t>
        <a:bodyPr/>
        <a:lstStyle/>
        <a:p>
          <a:pPr rtl="0"/>
          <a:r>
            <a:rPr lang="en-US" sz="3000" dirty="0"/>
            <a:t>2  </a:t>
          </a:r>
          <a:r>
            <a:rPr lang="zh-CN" altLang="en-US" sz="3000" dirty="0"/>
            <a:t>项目</a:t>
          </a:r>
          <a:r>
            <a:rPr lang="en-US" sz="3000" dirty="0"/>
            <a:t>  </a:t>
          </a:r>
          <a:endParaRPr lang="zh-CN" sz="3000" dirty="0"/>
        </a:p>
      </dgm:t>
    </dgm:pt>
    <dgm:pt modelId="{D0C894DF-AA69-4785-8BCA-7714EDE27703}" type="sibTrans" cxnId="{5E42F488-DB2D-4A01-B331-BF8909A50750}">
      <dgm:prSet/>
      <dgm:spPr/>
      <dgm:t>
        <a:bodyPr/>
        <a:lstStyle/>
        <a:p>
          <a:endParaRPr lang="zh-CN" altLang="en-US"/>
        </a:p>
      </dgm:t>
    </dgm:pt>
    <dgm:pt modelId="{EE8A7BBE-1F85-434B-A5DF-8CCF6D0747B5}" type="parTrans" cxnId="{5E42F488-DB2D-4A01-B331-BF8909A50750}">
      <dgm:prSet/>
      <dgm:spPr/>
      <dgm:t>
        <a:bodyPr/>
        <a:lstStyle/>
        <a:p>
          <a:endParaRPr lang="zh-CN" altLang="en-US"/>
        </a:p>
      </dgm:t>
    </dgm:pt>
    <dgm:pt modelId="{9112AA2C-CD57-4C89-B52A-9C592C089CAA}">
      <dgm:prSet custT="1">
        <dgm:style>
          <a:lnRef idx="2">
            <a:schemeClr val="accent2">
              <a:shade val="50000"/>
            </a:schemeClr>
          </a:lnRef>
          <a:fillRef idx="1">
            <a:schemeClr val="accent2"/>
          </a:fillRef>
          <a:effectRef idx="0">
            <a:schemeClr val="accent2"/>
          </a:effectRef>
          <a:fontRef idx="minor">
            <a:schemeClr val="lt1"/>
          </a:fontRef>
        </dgm:style>
      </dgm:prSet>
      <dgm:spPr>
        <a:solidFill>
          <a:srgbClr val="FFFFFF">
            <a:hueOff val="0"/>
            <a:satOff val="0"/>
            <a:lumOff val="0"/>
            <a:alphaOff val="0"/>
          </a:srgbClr>
        </a:solidFill>
        <a:ln w="25400" cap="flat" cmpd="sng" algn="ctr">
          <a:solidFill>
            <a:srgbClr val="CCCC99">
              <a:shade val="80000"/>
              <a:hueOff val="0"/>
              <a:satOff val="0"/>
              <a:lumOff val="0"/>
              <a:alphaOff val="0"/>
            </a:srgbClr>
          </a:solidFill>
          <a:prstDash val="solid"/>
        </a:ln>
        <a:effectLst/>
      </dgm:spPr>
      <dgm:t>
        <a:bodyPr spcFirstLastPara="0" vert="horz" wrap="square" lIns="114300" tIns="114300" rIns="114300" bIns="114300" numCol="1" spcCol="1270" anchor="ctr" anchorCtr="0"/>
        <a:lstStyle/>
        <a:p>
          <a:pPr marL="0" lvl="0" indent="0" algn="l" defTabSz="1333500" rtl="0">
            <a:lnSpc>
              <a:spcPct val="90000"/>
            </a:lnSpc>
            <a:spcBef>
              <a:spcPct val="0"/>
            </a:spcBef>
            <a:spcAft>
              <a:spcPct val="35000"/>
            </a:spcAft>
            <a:buNone/>
          </a:pPr>
          <a:r>
            <a:rPr lang="en-US" sz="3000" kern="1200" dirty="0">
              <a:solidFill>
                <a:srgbClr val="292929">
                  <a:hueOff val="0"/>
                  <a:satOff val="0"/>
                  <a:lumOff val="0"/>
                  <a:alphaOff val="0"/>
                </a:srgbClr>
              </a:solidFill>
              <a:latin typeface="Times New Roman"/>
              <a:ea typeface="楷体"/>
              <a:cs typeface="+mn-cs"/>
            </a:rPr>
            <a:t>1  </a:t>
          </a:r>
          <a:r>
            <a:rPr lang="zh-CN" altLang="en-US" sz="3000" kern="1200" dirty="0">
              <a:solidFill>
                <a:srgbClr val="292929">
                  <a:hueOff val="0"/>
                  <a:satOff val="0"/>
                  <a:lumOff val="0"/>
                  <a:alphaOff val="0"/>
                </a:srgbClr>
              </a:solidFill>
              <a:latin typeface="Times New Roman"/>
              <a:ea typeface="楷体"/>
              <a:cs typeface="+mn-cs"/>
            </a:rPr>
            <a:t>学习</a:t>
          </a:r>
          <a:endParaRPr lang="zh-CN" sz="3000" kern="1200" dirty="0">
            <a:solidFill>
              <a:srgbClr val="292929">
                <a:hueOff val="0"/>
                <a:satOff val="0"/>
                <a:lumOff val="0"/>
                <a:alphaOff val="0"/>
              </a:srgbClr>
            </a:solidFill>
            <a:latin typeface="Times New Roman"/>
            <a:ea typeface="楷体"/>
            <a:cs typeface="+mn-cs"/>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D85312F8-D5CD-A34F-992F-B3DC235A2880}">
      <dgm:prSe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14300" tIns="114300" rIns="114300" bIns="114300" numCol="1" spcCol="1270" anchor="ctr" anchorCtr="0"/>
        <a:lstStyle/>
        <a:p>
          <a:pPr rtl="0"/>
          <a:r>
            <a:rPr lang="en-US" altLang="zh-CN" sz="3000" kern="1200" dirty="0"/>
            <a:t>3  </a:t>
          </a:r>
          <a:r>
            <a:rPr lang="zh-CN" altLang="en-US" sz="3000" kern="1200" dirty="0"/>
            <a:t>科研</a:t>
          </a:r>
          <a:endParaRPr lang="zh-CN" altLang="en-US" sz="3000" kern="1200" dirty="0">
            <a:solidFill>
              <a:srgbClr val="292929">
                <a:hueOff val="0"/>
                <a:satOff val="0"/>
                <a:lumOff val="0"/>
                <a:alphaOff val="0"/>
              </a:srgbClr>
            </a:solidFill>
            <a:latin typeface="Times New Roman"/>
            <a:ea typeface="楷体"/>
            <a:cs typeface="+mn-cs"/>
          </a:endParaRPr>
        </a:p>
      </dgm:t>
    </dgm:pt>
    <dgm:pt modelId="{CCEFED48-A442-714F-9697-15B9D8D41278}" type="parTrans" cxnId="{D9AECF47-C13D-9F4A-BED1-56E7D3E9188C}">
      <dgm:prSet/>
      <dgm:spPr/>
      <dgm:t>
        <a:bodyPr/>
        <a:lstStyle/>
        <a:p>
          <a:endParaRPr lang="zh-CN" altLang="en-US"/>
        </a:p>
      </dgm:t>
    </dgm:pt>
    <dgm:pt modelId="{0AD702F5-EA00-8846-A7FF-5B2DA237993E}" type="sibTrans" cxnId="{D9AECF47-C13D-9F4A-BED1-56E7D3E9188C}">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pt>
    <dgm:pt modelId="{D2C07907-98DD-4327-BEED-B9E770B8976D}" type="pres">
      <dgm:prSet presAssocID="{9112AA2C-CD57-4C89-B52A-9C592C089CAA}" presName="parentText" presStyleLbl="node1" presStyleIdx="0" presStyleCnt="3">
        <dgm:presLayoutVars>
          <dgm:chMax val="0"/>
          <dgm:bulletEnabled val="1"/>
        </dgm:presLayoutVars>
      </dgm:prSet>
      <dgm:spPr>
        <a:xfrm>
          <a:off x="0" y="23255"/>
          <a:ext cx="7488832" cy="861120"/>
        </a:xfrm>
        <a:prstGeom prst="roundRect">
          <a:avLst/>
        </a:prstGeom>
      </dgm:spPr>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3">
        <dgm:presLayoutVars>
          <dgm:chMax val="0"/>
          <dgm:bulletEnabled val="1"/>
        </dgm:presLayoutVars>
      </dgm:prSet>
      <dgm:spPr/>
    </dgm:pt>
    <dgm:pt modelId="{FFF57AEB-8579-4832-BB07-1E43C493E997}" type="pres">
      <dgm:prSet presAssocID="{D0C894DF-AA69-4785-8BCA-7714EDE27703}" presName="spacer" presStyleCnt="0"/>
      <dgm:spPr/>
    </dgm:pt>
    <dgm:pt modelId="{AC48EEDB-1A6B-F247-A4B2-CB43AA485323}" type="pres">
      <dgm:prSet presAssocID="{D85312F8-D5CD-A34F-992F-B3DC235A2880}" presName="parentText" presStyleLbl="node1" presStyleIdx="2" presStyleCnt="3">
        <dgm:presLayoutVars>
          <dgm:chMax val="0"/>
          <dgm:bulletEnabled val="1"/>
        </dgm:presLayoutVars>
      </dgm:prSet>
      <dgm:spPr>
        <a:xfrm>
          <a:off x="0" y="2010456"/>
          <a:ext cx="7488832" cy="861120"/>
        </a:xfrm>
        <a:prstGeom prst="roundRect">
          <a:avLst/>
        </a:prstGeom>
      </dgm:spPr>
    </dgm:pt>
  </dgm:ptLst>
  <dgm:cxnLst>
    <dgm:cxn modelId="{D9AECF47-C13D-9F4A-BED1-56E7D3E9188C}" srcId="{E40FF9AD-B036-4FB1-9F13-42ACC8800E54}" destId="{D85312F8-D5CD-A34F-992F-B3DC235A2880}" srcOrd="2" destOrd="0" parTransId="{CCEFED48-A442-714F-9697-15B9D8D41278}" sibTransId="{0AD702F5-EA00-8846-A7FF-5B2DA237993E}"/>
    <dgm:cxn modelId="{5EF72268-EE35-4F01-BC36-2FD9881FE772}" srcId="{E40FF9AD-B036-4FB1-9F13-42ACC8800E54}" destId="{9112AA2C-CD57-4C89-B52A-9C592C089CAA}" srcOrd="0" destOrd="0" parTransId="{C8726094-2401-4223-BEEB-42B3779D525A}" sibTransId="{9F801E21-CD2C-479D-B54A-BEB0E44B661F}"/>
    <dgm:cxn modelId="{5E42F488-DB2D-4A01-B331-BF8909A50750}" srcId="{E40FF9AD-B036-4FB1-9F13-42ACC8800E54}" destId="{85D8C250-C189-467B-8A80-B73E1B81209F}" srcOrd="1" destOrd="0" parTransId="{EE8A7BBE-1F85-434B-A5DF-8CCF6D0747B5}" sibTransId="{D0C894DF-AA69-4785-8BCA-7714EDE27703}"/>
    <dgm:cxn modelId="{24DF16C5-B4F1-E448-AB34-42D5AA8EC0D3}" type="presOf" srcId="{9112AA2C-CD57-4C89-B52A-9C592C089CAA}" destId="{D2C07907-98DD-4327-BEED-B9E770B8976D}" srcOrd="0" destOrd="0" presId="urn:microsoft.com/office/officeart/2005/8/layout/vList2"/>
    <dgm:cxn modelId="{EC33ECC7-8F0C-0F42-AB50-A4FE51221383}" type="presOf" srcId="{85D8C250-C189-467B-8A80-B73E1B81209F}" destId="{7CAA34BA-C762-4F75-BC31-2F8E37DBD860}" srcOrd="0" destOrd="0" presId="urn:microsoft.com/office/officeart/2005/8/layout/vList2"/>
    <dgm:cxn modelId="{4132E6EE-005D-784E-9391-C9CAD26A2A00}" type="presOf" srcId="{E40FF9AD-B036-4FB1-9F13-42ACC8800E54}" destId="{4E2B474D-85C7-47FC-9BF8-8D8E2E898EB1}" srcOrd="0" destOrd="0" presId="urn:microsoft.com/office/officeart/2005/8/layout/vList2"/>
    <dgm:cxn modelId="{1E61C3F9-1734-FF48-B751-ECE295172100}" type="presOf" srcId="{D85312F8-D5CD-A34F-992F-B3DC235A2880}" destId="{AC48EEDB-1A6B-F247-A4B2-CB43AA485323}" srcOrd="0" destOrd="0" presId="urn:microsoft.com/office/officeart/2005/8/layout/vList2"/>
    <dgm:cxn modelId="{1E42C11B-DDBE-C744-A7BD-9E40D2353495}" type="presParOf" srcId="{4E2B474D-85C7-47FC-9BF8-8D8E2E898EB1}" destId="{D2C07907-98DD-4327-BEED-B9E770B8976D}" srcOrd="0" destOrd="0" presId="urn:microsoft.com/office/officeart/2005/8/layout/vList2"/>
    <dgm:cxn modelId="{39B0748C-9938-2341-8DBF-7E1E06A7AB12}" type="presParOf" srcId="{4E2B474D-85C7-47FC-9BF8-8D8E2E898EB1}" destId="{31183784-B8C2-4C7C-90E5-265504CB6990}" srcOrd="1" destOrd="0" presId="urn:microsoft.com/office/officeart/2005/8/layout/vList2"/>
    <dgm:cxn modelId="{689FE335-70F0-5940-A456-CAC901A1CEB7}" type="presParOf" srcId="{4E2B474D-85C7-47FC-9BF8-8D8E2E898EB1}" destId="{7CAA34BA-C762-4F75-BC31-2F8E37DBD860}" srcOrd="2" destOrd="0" presId="urn:microsoft.com/office/officeart/2005/8/layout/vList2"/>
    <dgm:cxn modelId="{642715C8-55F5-6A46-B49A-9F69608299DB}" type="presParOf" srcId="{4E2B474D-85C7-47FC-9BF8-8D8E2E898EB1}" destId="{FFF57AEB-8579-4832-BB07-1E43C493E997}" srcOrd="3" destOrd="0" presId="urn:microsoft.com/office/officeart/2005/8/layout/vList2"/>
    <dgm:cxn modelId="{F82395EC-15E6-A648-A752-CDF32EA8DB07}" type="presParOf" srcId="{4E2B474D-85C7-47FC-9BF8-8D8E2E898EB1}" destId="{AC48EEDB-1A6B-F247-A4B2-CB43AA48532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4695"/>
          <a:ext cx="7488832" cy="1160640"/>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solidFill>
                <a:srgbClr val="292929">
                  <a:hueOff val="0"/>
                  <a:satOff val="0"/>
                  <a:lumOff val="0"/>
                  <a:alphaOff val="0"/>
                </a:srgbClr>
              </a:solidFill>
              <a:latin typeface="Times New Roman"/>
              <a:ea typeface="楷体"/>
              <a:cs typeface="+mn-cs"/>
            </a:rPr>
            <a:t>1  </a:t>
          </a:r>
          <a:r>
            <a:rPr lang="zh-CN" altLang="en-US" sz="3000" kern="1200" dirty="0">
              <a:solidFill>
                <a:srgbClr val="292929">
                  <a:hueOff val="0"/>
                  <a:satOff val="0"/>
                  <a:lumOff val="0"/>
                  <a:alphaOff val="0"/>
                </a:srgbClr>
              </a:solidFill>
              <a:latin typeface="Times New Roman"/>
              <a:ea typeface="楷体"/>
              <a:cs typeface="+mn-cs"/>
            </a:rPr>
            <a:t>学习</a:t>
          </a:r>
          <a:endParaRPr lang="zh-CN" sz="3000" kern="1200" dirty="0">
            <a:solidFill>
              <a:srgbClr val="292929">
                <a:hueOff val="0"/>
                <a:satOff val="0"/>
                <a:lumOff val="0"/>
                <a:alphaOff val="0"/>
              </a:srgbClr>
            </a:solidFill>
            <a:latin typeface="Times New Roman"/>
            <a:ea typeface="楷体"/>
            <a:cs typeface="+mn-cs"/>
          </a:endParaRPr>
        </a:p>
      </dsp:txBody>
      <dsp:txXfrm>
        <a:off x="56658" y="81353"/>
        <a:ext cx="7375516" cy="1047324"/>
      </dsp:txXfrm>
    </dsp:sp>
    <dsp:sp modelId="{7CAA34BA-C762-4F75-BC31-2F8E37DBD860}">
      <dsp:nvSpPr>
        <dsp:cNvPr id="0" name=""/>
        <dsp:cNvSpPr/>
      </dsp:nvSpPr>
      <dsp:spPr>
        <a:xfrm>
          <a:off x="0" y="1363895"/>
          <a:ext cx="7488832" cy="1160640"/>
        </a:xfrm>
        <a:prstGeom prst="roundRect">
          <a:avLst/>
        </a:prstGeom>
        <a:solidFill>
          <a:schemeClr val="bg1"/>
        </a:solidFill>
        <a:ln w="25400" cap="flat" cmpd="sng" algn="ctr">
          <a:solidFill>
            <a:schemeClr val="accent6"/>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2  </a:t>
          </a:r>
          <a:r>
            <a:rPr lang="zh-CN" altLang="en-US" sz="3000" kern="1200" dirty="0"/>
            <a:t>项目</a:t>
          </a:r>
          <a:endParaRPr lang="zh-CN" sz="3000" kern="1200" dirty="0"/>
        </a:p>
      </dsp:txBody>
      <dsp:txXfrm>
        <a:off x="56658" y="1420553"/>
        <a:ext cx="7375516" cy="1047324"/>
      </dsp:txXfrm>
    </dsp:sp>
    <dsp:sp modelId="{AC48EEDB-1A6B-F247-A4B2-CB43AA485323}">
      <dsp:nvSpPr>
        <dsp:cNvPr id="0" name=""/>
        <dsp:cNvSpPr/>
      </dsp:nvSpPr>
      <dsp:spPr>
        <a:xfrm>
          <a:off x="0" y="2703096"/>
          <a:ext cx="7488832" cy="11606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altLang="zh-CN" sz="3000" kern="1200" dirty="0"/>
            <a:t>3  </a:t>
          </a:r>
          <a:r>
            <a:rPr lang="zh-CN" altLang="en-US" sz="3000" kern="1200" dirty="0"/>
            <a:t>科研</a:t>
          </a:r>
        </a:p>
      </dsp:txBody>
      <dsp:txXfrm>
        <a:off x="56658" y="2759754"/>
        <a:ext cx="7375516" cy="1047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4695"/>
          <a:ext cx="7488832" cy="1160640"/>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1  </a:t>
          </a:r>
          <a:r>
            <a:rPr lang="zh-CN" altLang="en-US" sz="3000" kern="1200" dirty="0"/>
            <a:t>学习</a:t>
          </a:r>
          <a:endParaRPr lang="zh-CN" sz="3000" kern="1200" dirty="0"/>
        </a:p>
      </dsp:txBody>
      <dsp:txXfrm>
        <a:off x="56658" y="81353"/>
        <a:ext cx="7375516" cy="1047324"/>
      </dsp:txXfrm>
    </dsp:sp>
    <dsp:sp modelId="{7CAA34BA-C762-4F75-BC31-2F8E37DBD860}">
      <dsp:nvSpPr>
        <dsp:cNvPr id="0" name=""/>
        <dsp:cNvSpPr/>
      </dsp:nvSpPr>
      <dsp:spPr>
        <a:xfrm>
          <a:off x="0" y="1363895"/>
          <a:ext cx="7488832" cy="1160640"/>
        </a:xfrm>
        <a:prstGeom prst="roundRect">
          <a:avLst/>
        </a:prstGeom>
        <a:solidFill>
          <a:schemeClr val="bg1"/>
        </a:solidFill>
        <a:ln w="25400" cap="flat" cmpd="sng" algn="ctr">
          <a:solidFill>
            <a:schemeClr val="accent6"/>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2  </a:t>
          </a:r>
          <a:r>
            <a:rPr lang="zh-CN" altLang="en-US" sz="3000" kern="1200" dirty="0"/>
            <a:t>项目</a:t>
          </a:r>
          <a:endParaRPr lang="zh-CN" sz="3000" kern="1200" dirty="0"/>
        </a:p>
      </dsp:txBody>
      <dsp:txXfrm>
        <a:off x="56658" y="1420553"/>
        <a:ext cx="7375516" cy="1047324"/>
      </dsp:txXfrm>
    </dsp:sp>
    <dsp:sp modelId="{AC48EEDB-1A6B-F247-A4B2-CB43AA485323}">
      <dsp:nvSpPr>
        <dsp:cNvPr id="0" name=""/>
        <dsp:cNvSpPr/>
      </dsp:nvSpPr>
      <dsp:spPr>
        <a:xfrm>
          <a:off x="0" y="2703096"/>
          <a:ext cx="7488832" cy="11606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altLang="zh-CN" sz="3000" kern="1200" dirty="0"/>
            <a:t>3  </a:t>
          </a:r>
          <a:r>
            <a:rPr lang="zh-CN" altLang="en-US" sz="3000" kern="1200" dirty="0"/>
            <a:t>科研</a:t>
          </a:r>
        </a:p>
      </dsp:txBody>
      <dsp:txXfrm>
        <a:off x="56658" y="2759754"/>
        <a:ext cx="7375516" cy="1047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4695"/>
          <a:ext cx="7488832" cy="1160640"/>
        </a:xfrm>
        <a:prstGeom prst="roundRect">
          <a:avLst/>
        </a:prstGeom>
        <a:solidFill>
          <a:srgbClr val="FFFFFF">
            <a:hueOff val="0"/>
            <a:satOff val="0"/>
            <a:lumOff val="0"/>
            <a:alphaOff val="0"/>
          </a:srgbClr>
        </a:solidFill>
        <a:ln w="25400" cap="flat" cmpd="sng" algn="ctr">
          <a:solidFill>
            <a:srgbClr val="CCCC99">
              <a:shade val="80000"/>
              <a:hueOff val="0"/>
              <a:satOff val="0"/>
              <a:lumOff val="0"/>
              <a:alphaOff val="0"/>
            </a:srgb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1  </a:t>
          </a:r>
          <a:r>
            <a:rPr lang="zh-CN" altLang="en-US" sz="3000" kern="1200" dirty="0"/>
            <a:t>学习</a:t>
          </a:r>
          <a:endParaRPr lang="zh-CN" sz="3000" kern="1200" dirty="0"/>
        </a:p>
      </dsp:txBody>
      <dsp:txXfrm>
        <a:off x="56658" y="81353"/>
        <a:ext cx="7375516" cy="1047324"/>
      </dsp:txXfrm>
    </dsp:sp>
    <dsp:sp modelId="{7CAA34BA-C762-4F75-BC31-2F8E37DBD860}">
      <dsp:nvSpPr>
        <dsp:cNvPr id="0" name=""/>
        <dsp:cNvSpPr/>
      </dsp:nvSpPr>
      <dsp:spPr>
        <a:xfrm>
          <a:off x="0" y="1363895"/>
          <a:ext cx="7488832" cy="1160640"/>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solidFill>
                <a:srgbClr val="292929">
                  <a:hueOff val="0"/>
                  <a:satOff val="0"/>
                  <a:lumOff val="0"/>
                  <a:alphaOff val="0"/>
                </a:srgbClr>
              </a:solidFill>
              <a:latin typeface="Times New Roman"/>
              <a:ea typeface="楷体"/>
              <a:cs typeface="+mn-cs"/>
            </a:rPr>
            <a:t>2  </a:t>
          </a:r>
          <a:r>
            <a:rPr lang="zh-CN" altLang="en-US" sz="3000" kern="1200" dirty="0">
              <a:solidFill>
                <a:srgbClr val="292929">
                  <a:hueOff val="0"/>
                  <a:satOff val="0"/>
                  <a:lumOff val="0"/>
                  <a:alphaOff val="0"/>
                </a:srgbClr>
              </a:solidFill>
              <a:latin typeface="Times New Roman"/>
              <a:ea typeface="楷体"/>
              <a:cs typeface="+mn-cs"/>
            </a:rPr>
            <a:t>项目</a:t>
          </a:r>
          <a:endParaRPr lang="zh-CN" sz="3000" kern="1200" dirty="0">
            <a:solidFill>
              <a:srgbClr val="292929">
                <a:hueOff val="0"/>
                <a:satOff val="0"/>
                <a:lumOff val="0"/>
                <a:alphaOff val="0"/>
              </a:srgbClr>
            </a:solidFill>
            <a:latin typeface="Times New Roman"/>
            <a:ea typeface="楷体"/>
            <a:cs typeface="+mn-cs"/>
          </a:endParaRPr>
        </a:p>
      </dsp:txBody>
      <dsp:txXfrm>
        <a:off x="56658" y="1420553"/>
        <a:ext cx="7375516" cy="1047324"/>
      </dsp:txXfrm>
    </dsp:sp>
    <dsp:sp modelId="{AC48EEDB-1A6B-F247-A4B2-CB43AA485323}">
      <dsp:nvSpPr>
        <dsp:cNvPr id="0" name=""/>
        <dsp:cNvSpPr/>
      </dsp:nvSpPr>
      <dsp:spPr>
        <a:xfrm>
          <a:off x="0" y="2703096"/>
          <a:ext cx="7488832" cy="116064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altLang="zh-CN" sz="3000" kern="1200" dirty="0"/>
            <a:t>3  </a:t>
          </a:r>
          <a:r>
            <a:rPr lang="zh-CN" altLang="en-US" sz="3000" kern="1200" dirty="0"/>
            <a:t>科研</a:t>
          </a:r>
        </a:p>
      </dsp:txBody>
      <dsp:txXfrm>
        <a:off x="56658" y="2759754"/>
        <a:ext cx="7375516" cy="10473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4695"/>
          <a:ext cx="7488832" cy="1160640"/>
        </a:xfrm>
        <a:prstGeom prst="roundRect">
          <a:avLst/>
        </a:prstGeom>
        <a:solidFill>
          <a:srgbClr val="FFFFFF">
            <a:hueOff val="0"/>
            <a:satOff val="0"/>
            <a:lumOff val="0"/>
            <a:alphaOff val="0"/>
          </a:srgbClr>
        </a:solidFill>
        <a:ln w="25400" cap="flat" cmpd="sng" algn="ctr">
          <a:solidFill>
            <a:srgbClr val="CCCC99">
              <a:shade val="80000"/>
              <a:hueOff val="0"/>
              <a:satOff val="0"/>
              <a:lumOff val="0"/>
              <a:alphaOff val="0"/>
            </a:srgb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solidFill>
                <a:srgbClr val="292929">
                  <a:hueOff val="0"/>
                  <a:satOff val="0"/>
                  <a:lumOff val="0"/>
                  <a:alphaOff val="0"/>
                </a:srgbClr>
              </a:solidFill>
              <a:latin typeface="Times New Roman"/>
              <a:ea typeface="楷体"/>
              <a:cs typeface="+mn-cs"/>
            </a:rPr>
            <a:t>1  </a:t>
          </a:r>
          <a:r>
            <a:rPr lang="zh-CN" altLang="en-US" sz="3000" kern="1200" dirty="0">
              <a:solidFill>
                <a:srgbClr val="292929">
                  <a:hueOff val="0"/>
                  <a:satOff val="0"/>
                  <a:lumOff val="0"/>
                  <a:alphaOff val="0"/>
                </a:srgbClr>
              </a:solidFill>
              <a:latin typeface="Times New Roman"/>
              <a:ea typeface="楷体"/>
              <a:cs typeface="+mn-cs"/>
            </a:rPr>
            <a:t>学习</a:t>
          </a:r>
          <a:endParaRPr lang="zh-CN" sz="3000" kern="1200" dirty="0">
            <a:solidFill>
              <a:srgbClr val="292929">
                <a:hueOff val="0"/>
                <a:satOff val="0"/>
                <a:lumOff val="0"/>
                <a:alphaOff val="0"/>
              </a:srgbClr>
            </a:solidFill>
            <a:latin typeface="Times New Roman"/>
            <a:ea typeface="楷体"/>
            <a:cs typeface="+mn-cs"/>
          </a:endParaRPr>
        </a:p>
      </dsp:txBody>
      <dsp:txXfrm>
        <a:off x="56658" y="81353"/>
        <a:ext cx="7375516" cy="1047324"/>
      </dsp:txXfrm>
    </dsp:sp>
    <dsp:sp modelId="{7CAA34BA-C762-4F75-BC31-2F8E37DBD860}">
      <dsp:nvSpPr>
        <dsp:cNvPr id="0" name=""/>
        <dsp:cNvSpPr/>
      </dsp:nvSpPr>
      <dsp:spPr>
        <a:xfrm>
          <a:off x="0" y="1363895"/>
          <a:ext cx="7488832" cy="1160640"/>
        </a:xfrm>
        <a:prstGeom prst="roundRect">
          <a:avLst/>
        </a:prstGeom>
        <a:solidFill>
          <a:schemeClr val="bg1"/>
        </a:solidFill>
        <a:ln w="25400" cap="flat" cmpd="sng" algn="ctr">
          <a:solidFill>
            <a:schemeClr val="accent6"/>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2  </a:t>
          </a:r>
          <a:r>
            <a:rPr lang="zh-CN" altLang="en-US" sz="3000" kern="1200" dirty="0"/>
            <a:t>项目</a:t>
          </a:r>
          <a:r>
            <a:rPr lang="en-US" sz="3000" kern="1200" dirty="0"/>
            <a:t>  </a:t>
          </a:r>
          <a:endParaRPr lang="zh-CN" sz="3000" kern="1200" dirty="0"/>
        </a:p>
      </dsp:txBody>
      <dsp:txXfrm>
        <a:off x="56658" y="1420553"/>
        <a:ext cx="7375516" cy="1047324"/>
      </dsp:txXfrm>
    </dsp:sp>
    <dsp:sp modelId="{AC48EEDB-1A6B-F247-A4B2-CB43AA485323}">
      <dsp:nvSpPr>
        <dsp:cNvPr id="0" name=""/>
        <dsp:cNvSpPr/>
      </dsp:nvSpPr>
      <dsp:spPr>
        <a:xfrm>
          <a:off x="0" y="2703096"/>
          <a:ext cx="7488832" cy="1160640"/>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altLang="zh-CN" sz="3000" kern="1200" dirty="0"/>
            <a:t>3  </a:t>
          </a:r>
          <a:r>
            <a:rPr lang="zh-CN" altLang="en-US" sz="3000" kern="1200" dirty="0"/>
            <a:t>科研</a:t>
          </a:r>
          <a:endParaRPr lang="zh-CN" altLang="en-US" sz="3000" kern="1200" dirty="0">
            <a:solidFill>
              <a:srgbClr val="292929">
                <a:hueOff val="0"/>
                <a:satOff val="0"/>
                <a:lumOff val="0"/>
                <a:alphaOff val="0"/>
              </a:srgbClr>
            </a:solidFill>
            <a:latin typeface="Times New Roman"/>
            <a:ea typeface="楷体"/>
            <a:cs typeface="+mn-cs"/>
          </a:endParaRPr>
        </a:p>
      </dsp:txBody>
      <dsp:txXfrm>
        <a:off x="56658" y="2759754"/>
        <a:ext cx="7375516" cy="10473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7B7E6-1800-4F35-8AC2-D5A0D5F9B1E8}"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F6854-84E9-4EEA-B31E-E9FFCEC4662B}" type="slidenum">
              <a:rPr lang="zh-CN" altLang="en-US" smtClean="0"/>
              <a:t>‹#›</a:t>
            </a:fld>
            <a:endParaRPr lang="zh-CN" altLang="en-US"/>
          </a:p>
        </p:txBody>
      </p:sp>
    </p:spTree>
    <p:extLst>
      <p:ext uri="{BB962C8B-B14F-4D97-AF65-F5344CB8AC3E}">
        <p14:creationId xmlns:p14="http://schemas.microsoft.com/office/powerpoint/2010/main" val="363792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93DCD4-82AB-4372-A593-48B87D6CF86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US" altLang="zh-CN" baseline="0" dirty="0"/>
          </a:p>
        </p:txBody>
      </p:sp>
    </p:spTree>
    <p:extLst>
      <p:ext uri="{BB962C8B-B14F-4D97-AF65-F5344CB8AC3E}">
        <p14:creationId xmlns:p14="http://schemas.microsoft.com/office/powerpoint/2010/main" val="19789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052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9508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5231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6269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090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0689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0317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8112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128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6170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9038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r>
              <a:rPr lang="zh-CN" altLang="en-US" dirty="0"/>
              <a:t>处理未对齐的多模态序列。手动预处理视觉是声学特征，将它们和文本对齐。之后再已经对齐的时间步上进行建模。</a:t>
            </a:r>
            <a:r>
              <a:rPr lang="en-US" altLang="zh-CN" dirty="0" err="1"/>
              <a:t>MulT</a:t>
            </a:r>
            <a:r>
              <a:rPr lang="zh-CN" altLang="en-US" dirty="0"/>
              <a:t>用于对未对齐的多模态语言序列进行建模。</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728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r>
              <a:rPr lang="zh-CN" altLang="en-US" dirty="0"/>
              <a:t>文本主要使用三种模态。文本（</a:t>
            </a:r>
            <a:r>
              <a:rPr lang="en-US" altLang="zh-CN" dirty="0"/>
              <a:t>L</a:t>
            </a:r>
            <a:r>
              <a:rPr lang="zh-CN" altLang="en-US" dirty="0"/>
              <a:t>），视频（</a:t>
            </a:r>
            <a:r>
              <a:rPr lang="en-US" altLang="zh-CN" dirty="0"/>
              <a:t>V</a:t>
            </a:r>
            <a:r>
              <a:rPr lang="zh-CN" altLang="en-US" dirty="0"/>
              <a:t>）和音频（</a:t>
            </a:r>
            <a:r>
              <a:rPr lang="en-US" altLang="zh-CN" dirty="0"/>
              <a:t>V</a:t>
            </a:r>
            <a:r>
              <a:rPr lang="zh-CN" altLang="en-US" dirty="0"/>
              <a:t>）</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2185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r>
              <a:rPr lang="en-US" altLang="zh-CN" dirty="0"/>
              <a:t>T</a:t>
            </a:r>
            <a:r>
              <a:rPr lang="zh-CN" altLang="en-US" dirty="0"/>
              <a:t>表示序列的长度 </a:t>
            </a:r>
            <a:r>
              <a:rPr lang="en-US" altLang="zh-CN" dirty="0"/>
              <a:t>d</a:t>
            </a:r>
            <a:r>
              <a:rPr lang="zh-CN" altLang="en-US" dirty="0"/>
              <a:t>表示特征维度。收到</a:t>
            </a:r>
            <a:r>
              <a:rPr lang="en-US" altLang="zh-CN" dirty="0"/>
              <a:t>Transformer</a:t>
            </a:r>
            <a:r>
              <a:rPr lang="zh-CN" altLang="en-US" dirty="0"/>
              <a:t>将一种语言翻译成另外一种语言的启发，融合跨模态的信息。</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94966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r>
              <a:rPr lang="en-US" altLang="zh-CN" dirty="0"/>
              <a:t>T</a:t>
            </a:r>
            <a:r>
              <a:rPr lang="zh-CN" altLang="en-US" dirty="0"/>
              <a:t>表示序列的长度 </a:t>
            </a:r>
            <a:r>
              <a:rPr lang="en-US" altLang="zh-CN" dirty="0"/>
              <a:t>d</a:t>
            </a:r>
            <a:r>
              <a:rPr lang="zh-CN" altLang="en-US" dirty="0"/>
              <a:t>表示特征维度。收到</a:t>
            </a:r>
            <a:r>
              <a:rPr lang="en-US" altLang="zh-CN" dirty="0"/>
              <a:t>Transformer</a:t>
            </a:r>
            <a:r>
              <a:rPr lang="zh-CN" altLang="en-US" dirty="0"/>
              <a:t>将一种语言翻译成另外一种语言的启发，融合跨模态的信息。</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1245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r>
              <a:rPr lang="en-US" altLang="zh-CN" dirty="0"/>
              <a:t>T</a:t>
            </a:r>
            <a:r>
              <a:rPr lang="zh-CN" altLang="en-US" dirty="0"/>
              <a:t>表示序列的长度 </a:t>
            </a:r>
            <a:r>
              <a:rPr lang="en-US" altLang="zh-CN" dirty="0"/>
              <a:t>d</a:t>
            </a:r>
            <a:r>
              <a:rPr lang="zh-CN" altLang="en-US" dirty="0"/>
              <a:t>表示特征维度。收到</a:t>
            </a:r>
            <a:r>
              <a:rPr lang="en-US" altLang="zh-CN" dirty="0"/>
              <a:t>Transformer</a:t>
            </a:r>
            <a:r>
              <a:rPr lang="zh-CN" altLang="en-US" dirty="0"/>
              <a:t>将一种语言翻译成另外一种语言的启发，融合跨模态的信息。</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75649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r>
              <a:rPr lang="en-US" altLang="zh-CN" dirty="0"/>
              <a:t>CMU-MOSI</a:t>
            </a:r>
            <a:r>
              <a:rPr lang="zh-CN" altLang="en-US" dirty="0"/>
              <a:t>：</a:t>
            </a:r>
            <a:r>
              <a:rPr lang="en-US" altLang="zh-CN" dirty="0"/>
              <a:t>2199</a:t>
            </a:r>
            <a:r>
              <a:rPr lang="zh-CN" altLang="en-US" dirty="0"/>
              <a:t>个短的独白视频（每个片段持续句子）。</a:t>
            </a:r>
            <a:r>
              <a:rPr lang="en-US" altLang="zh-CN" dirty="0"/>
              <a:t>CMU-MOSEI</a:t>
            </a:r>
            <a:r>
              <a:rPr lang="zh-CN" altLang="en-US" dirty="0"/>
              <a:t>是一个情感分析数据集，由</a:t>
            </a:r>
            <a:r>
              <a:rPr lang="en-US" altLang="zh-CN" dirty="0"/>
              <a:t>23454</a:t>
            </a:r>
            <a:r>
              <a:rPr lang="zh-CN" altLang="en-US" dirty="0"/>
              <a:t>个电影评论组成。</a:t>
            </a:r>
            <a:r>
              <a:rPr lang="en-US" altLang="zh-CN" dirty="0"/>
              <a:t>IEMOCAP</a:t>
            </a:r>
            <a:r>
              <a:rPr lang="zh-CN" altLang="en-US" dirty="0"/>
              <a:t>选择了</a:t>
            </a:r>
            <a:r>
              <a:rPr lang="en-US" altLang="zh-CN" dirty="0"/>
              <a:t>4</a:t>
            </a:r>
            <a:r>
              <a:rPr lang="zh-CN" altLang="en-US" dirty="0"/>
              <a:t>个情绪（快乐，悲伤，愤怒、和中性）</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14006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5552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0015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44977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8604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064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r>
              <a:rPr lang="zh-CN" altLang="en-US" dirty="0"/>
              <a:t>矩阵论这门课程在没上之前我认为就是线性代数，整个课程完结之后感觉比矩阵论比线性代数这个概念更大。这门课程对矩阵论方面的一些主要理论和主要方法进行了介绍，介绍了矩阵论在计算机应用、人工智能、信号处理和图像处理等方面的一些应用。同时课程期间让我们做了两个小实验。一个是关于压缩矩阵在信号处理方面的应用，另外一个是水印算法在信号传输的实验。这些实验帮助我更好地理解矩阵论的实际应用。最终的考核也是重视对知识的理解和掌握，而不是简单的死记硬背。</a:t>
            </a:r>
            <a:endParaRPr lang="en-US" altLang="zh-CN" dirty="0"/>
          </a:p>
          <a:p>
            <a:r>
              <a:rPr lang="zh-CN" altLang="en-US" dirty="0"/>
              <a:t>王老师主讲的信息技术前沿我也是收获很多。王老师对整个课程分为三个模块。技术驱动：前沿技术梳理和归纳；产品驱动：行业案例分析和研判；思辨驱动：主要是翻转课堂，由学生主讲。</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2405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919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区块链这门课程主要是介绍区块链的起源、发展和应用。贯穿课程的是区块链的定义：区块链是一种多方维护的分布式账本和去中心化网络，不可篡改。老师为了能让选这门课的同学都有收获，便随机给每位同学分配了关于区块链的论文。在听别的同学上台作报告和自己对论文做报告的过程中还是收获颇丰。</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6917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1189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18312" cy="3836988"/>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97544E-26AA-4FDB-B9EA-96855DDCFD2A}"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1707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304800" y="1635125"/>
            <a:ext cx="3352800" cy="2514600"/>
          </a:xfrm>
          <a:prstGeom prst="ellipse">
            <a:avLst/>
          </a:prstGeom>
          <a:noFill/>
          <a:ln w="12700">
            <a:solidFill>
              <a:schemeClr val="accent1"/>
            </a:solidFill>
            <a:round/>
            <a:headEnd/>
            <a:tailEnd/>
          </a:ln>
          <a:effectLst/>
        </p:spPr>
        <p:txBody>
          <a:bodyPr wrap="none" anchor="ctr"/>
          <a:lstStyle/>
          <a:p>
            <a:pPr>
              <a:defRPr/>
            </a:pPr>
            <a:endParaRPr lang="zh-CN" altLang="zh-CN" sz="1800">
              <a:latin typeface="Arial" charset="0"/>
            </a:endParaRPr>
          </a:p>
        </p:txBody>
      </p:sp>
      <p:sp>
        <p:nvSpPr>
          <p:cNvPr id="5" name="Rectangle 7"/>
          <p:cNvSpPr>
            <a:spLocks noChangeArrowheads="1"/>
          </p:cNvSpPr>
          <p:nvPr/>
        </p:nvSpPr>
        <p:spPr bwMode="hidden">
          <a:xfrm>
            <a:off x="0" y="2397125"/>
            <a:ext cx="6299200" cy="11430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6" name="Rectangle 8"/>
          <p:cNvSpPr>
            <a:spLocks noChangeArrowheads="1"/>
          </p:cNvSpPr>
          <p:nvPr/>
        </p:nvSpPr>
        <p:spPr bwMode="hidden">
          <a:xfrm>
            <a:off x="5283200" y="2397125"/>
            <a:ext cx="62992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pic>
        <p:nvPicPr>
          <p:cNvPr id="7" name="Picture 10" descr="tower"/>
          <p:cNvPicPr>
            <a:picLocks noChangeAspect="1" noChangeArrowheads="1"/>
          </p:cNvPicPr>
          <p:nvPr/>
        </p:nvPicPr>
        <p:blipFill>
          <a:blip r:embed="rId2" cstate="print"/>
          <a:srcRect/>
          <a:stretch>
            <a:fillRect/>
          </a:stretch>
        </p:blipFill>
        <p:spPr bwMode="auto">
          <a:xfrm>
            <a:off x="8722785" y="188914"/>
            <a:ext cx="2654300"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cstate="print"/>
          <a:srcRect/>
          <a:stretch>
            <a:fillRect/>
          </a:stretch>
        </p:blipFill>
        <p:spPr bwMode="auto">
          <a:xfrm>
            <a:off x="336551" y="260351"/>
            <a:ext cx="3071283" cy="904875"/>
          </a:xfrm>
          <a:prstGeom prst="rect">
            <a:avLst/>
          </a:prstGeom>
          <a:noFill/>
          <a:ln w="9525">
            <a:noFill/>
            <a:miter lim="800000"/>
            <a:headEnd/>
            <a:tailEnd/>
          </a:ln>
        </p:spPr>
      </p:pic>
      <p:pic>
        <p:nvPicPr>
          <p:cNvPr id="9" name="Picture 12"/>
          <p:cNvPicPr>
            <a:picLocks noChangeAspect="1" noChangeArrowheads="1"/>
          </p:cNvPicPr>
          <p:nvPr/>
        </p:nvPicPr>
        <p:blipFill>
          <a:blip r:embed="rId4" cstate="print"/>
          <a:srcRect/>
          <a:stretch>
            <a:fillRect/>
          </a:stretch>
        </p:blipFill>
        <p:spPr bwMode="auto">
          <a:xfrm>
            <a:off x="19051" y="6092826"/>
            <a:ext cx="12156016" cy="28575"/>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1" y="1268414"/>
            <a:ext cx="12156017"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4078818" y="4149726"/>
            <a:ext cx="6913033"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1117600" y="2163763"/>
            <a:ext cx="9874251"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914401" y="6284913"/>
            <a:ext cx="1725084" cy="457200"/>
          </a:xfrm>
          <a:prstGeom prst="rect">
            <a:avLst/>
          </a:prstGeom>
        </p:spPr>
        <p:txBody>
          <a:bodyPr/>
          <a:lstStyle>
            <a:lvl1pPr>
              <a:defRPr smtClean="0"/>
            </a:lvl1pPr>
          </a:lstStyle>
          <a:p>
            <a:pPr>
              <a:defRPr/>
            </a:pPr>
            <a:endParaRPr lang="en-US" altLang="zh-CN"/>
          </a:p>
        </p:txBody>
      </p:sp>
      <p:sp>
        <p:nvSpPr>
          <p:cNvPr id="12" name="Rectangle 4"/>
          <p:cNvSpPr>
            <a:spLocks noGrp="1" noChangeArrowheads="1"/>
          </p:cNvSpPr>
          <p:nvPr>
            <p:ph type="ftr" sz="quarter" idx="11"/>
          </p:nvPr>
        </p:nvSpPr>
        <p:spPr>
          <a:xfrm>
            <a:off x="2927351" y="6202363"/>
            <a:ext cx="6817783" cy="539750"/>
          </a:xfrm>
          <a:prstGeom prst="rect">
            <a:avLst/>
          </a:prstGeom>
        </p:spPr>
        <p:txBody>
          <a:bodyPr/>
          <a:lstStyle>
            <a:lvl1pPr>
              <a:defRPr smtClean="0"/>
            </a:lvl1pPr>
          </a:lstStyle>
          <a:p>
            <a:pPr>
              <a:defRPr/>
            </a:pPr>
            <a:r>
              <a:rPr lang="zh-CN" altLang="en-US"/>
              <a:t>窦文科</a:t>
            </a:r>
            <a:r>
              <a:rPr lang="en-US" altLang="zh-CN"/>
              <a:t>-</a:t>
            </a:r>
            <a:r>
              <a:rPr lang="zh-CN" altLang="en-US"/>
              <a:t>硕士毕业论文答辩</a:t>
            </a:r>
            <a:endParaRPr lang="en-US" altLang="zh-CN" dirty="0"/>
          </a:p>
        </p:txBody>
      </p:sp>
      <p:sp>
        <p:nvSpPr>
          <p:cNvPr id="13" name="Rectangle 5"/>
          <p:cNvSpPr>
            <a:spLocks noGrp="1" noChangeArrowheads="1"/>
          </p:cNvSpPr>
          <p:nvPr>
            <p:ph type="sldNum" sz="quarter" idx="12"/>
          </p:nvPr>
        </p:nvSpPr>
        <p:spPr/>
        <p:txBody>
          <a:bodyPr/>
          <a:lstStyle>
            <a:lvl1pPr>
              <a:defRPr smtClean="0"/>
            </a:lvl1pPr>
          </a:lstStyle>
          <a:p>
            <a:pPr>
              <a:defRPr/>
            </a:pPr>
            <a:fld id="{A675B089-16FC-48FD-A8B9-1D835B9DB73C}" type="slidenum">
              <a:rPr lang="en-US" altLang="zh-CN"/>
              <a:pPr>
                <a:defRPr/>
              </a:pPr>
              <a:t>‹#›</a:t>
            </a:fld>
            <a:endParaRPr lang="en-US" altLang="zh-CN"/>
          </a:p>
        </p:txBody>
      </p:sp>
    </p:spTree>
    <p:extLst>
      <p:ext uri="{BB962C8B-B14F-4D97-AF65-F5344CB8AC3E}">
        <p14:creationId xmlns:p14="http://schemas.microsoft.com/office/powerpoint/2010/main" val="35967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a:ln/>
        </p:spPr>
        <p:txBody>
          <a:bodyPr/>
          <a:lstStyle>
            <a:lvl1pPr>
              <a:defRPr/>
            </a:lvl1pPr>
          </a:lstStyle>
          <a:p>
            <a:pPr>
              <a:defRPr/>
            </a:pPr>
            <a:fld id="{752B5FDE-5CE1-428A-AE3E-70CA604FF2DB}" type="slidenum">
              <a:rPr lang="en-US" altLang="zh-CN"/>
              <a:pPr>
                <a:defRPr/>
              </a:pPr>
              <a:t>‹#›</a:t>
            </a:fld>
            <a:endParaRPr lang="en-US" altLang="zh-CN"/>
          </a:p>
        </p:txBody>
      </p:sp>
    </p:spTree>
    <p:extLst>
      <p:ext uri="{BB962C8B-B14F-4D97-AF65-F5344CB8AC3E}">
        <p14:creationId xmlns:p14="http://schemas.microsoft.com/office/powerpoint/2010/main" val="318967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7234" y="404813"/>
            <a:ext cx="2713567"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4417" y="404813"/>
            <a:ext cx="7939616"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a:ln/>
        </p:spPr>
        <p:txBody>
          <a:bodyPr/>
          <a:lstStyle>
            <a:lvl1pPr>
              <a:defRPr/>
            </a:lvl1pPr>
          </a:lstStyle>
          <a:p>
            <a:pPr>
              <a:defRPr/>
            </a:pPr>
            <a:fld id="{BBCE9330-7418-4705-B2B0-9DA29E4A48A9}" type="slidenum">
              <a:rPr lang="en-US" altLang="zh-CN"/>
              <a:pPr>
                <a:defRPr/>
              </a:pPr>
              <a:t>‹#›</a:t>
            </a:fld>
            <a:endParaRPr lang="en-US" altLang="zh-CN"/>
          </a:p>
        </p:txBody>
      </p:sp>
    </p:spTree>
    <p:extLst>
      <p:ext uri="{BB962C8B-B14F-4D97-AF65-F5344CB8AC3E}">
        <p14:creationId xmlns:p14="http://schemas.microsoft.com/office/powerpoint/2010/main" val="143040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sldNum" sz="quarter" idx="12"/>
          </p:nvPr>
        </p:nvSpPr>
        <p:spPr>
          <a:xfrm>
            <a:off x="7728181" y="6284913"/>
            <a:ext cx="3549419" cy="457200"/>
          </a:xfrm>
          <a:ln/>
        </p:spPr>
        <p:txBody>
          <a:bodyPr/>
          <a:lstStyle>
            <a:lvl1pPr>
              <a:defRPr>
                <a:latin typeface="+mn-ea"/>
                <a:ea typeface="+mn-ea"/>
              </a:defRPr>
            </a:lvl1pPr>
          </a:lstStyle>
          <a:p>
            <a:pPr>
              <a:defRPr/>
            </a:pPr>
            <a:r>
              <a:rPr lang="zh-CN" altLang="en-US" dirty="0"/>
              <a:t>窦文科</a:t>
            </a:r>
            <a:r>
              <a:rPr lang="en-US" altLang="zh-CN" dirty="0"/>
              <a:t>-</a:t>
            </a:r>
            <a:r>
              <a:rPr lang="zh-CN" altLang="en-US" dirty="0"/>
              <a:t>硕士毕业论文答辩</a:t>
            </a:r>
            <a:endParaRPr lang="en-US" altLang="zh-CN" dirty="0"/>
          </a:p>
        </p:txBody>
      </p:sp>
    </p:spTree>
    <p:extLst>
      <p:ext uri="{BB962C8B-B14F-4D97-AF65-F5344CB8AC3E}">
        <p14:creationId xmlns:p14="http://schemas.microsoft.com/office/powerpoint/2010/main" val="7214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a:ln/>
        </p:spPr>
        <p:txBody>
          <a:bodyPr/>
          <a:lstStyle>
            <a:lvl1pPr>
              <a:defRPr/>
            </a:lvl1pPr>
          </a:lstStyle>
          <a:p>
            <a:pPr>
              <a:defRPr/>
            </a:pPr>
            <a:fld id="{18E57872-FD03-403A-BCF8-30E27AD90368}" type="slidenum">
              <a:rPr lang="en-US" altLang="zh-CN"/>
              <a:pPr>
                <a:defRPr/>
              </a:pPr>
              <a:t>‹#›</a:t>
            </a:fld>
            <a:endParaRPr lang="en-US" altLang="zh-CN"/>
          </a:p>
        </p:txBody>
      </p:sp>
    </p:spTree>
    <p:extLst>
      <p:ext uri="{BB962C8B-B14F-4D97-AF65-F5344CB8AC3E}">
        <p14:creationId xmlns:p14="http://schemas.microsoft.com/office/powerpoint/2010/main" val="17325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8" y="1484313"/>
            <a:ext cx="5325533"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53152" y="1484313"/>
            <a:ext cx="5327649"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a:ln/>
        </p:spPr>
        <p:txBody>
          <a:bodyPr/>
          <a:lstStyle>
            <a:lvl1pPr>
              <a:defRPr/>
            </a:lvl1pPr>
          </a:lstStyle>
          <a:p>
            <a:pPr>
              <a:defRPr/>
            </a:pPr>
            <a:fld id="{C26C31F1-383A-4F54-B12D-8235E4914059}" type="slidenum">
              <a:rPr lang="en-US" altLang="zh-CN"/>
              <a:pPr>
                <a:defRPr/>
              </a:pPr>
              <a:t>‹#›</a:t>
            </a:fld>
            <a:endParaRPr lang="en-US" altLang="zh-CN"/>
          </a:p>
        </p:txBody>
      </p:sp>
    </p:spTree>
    <p:extLst>
      <p:ext uri="{BB962C8B-B14F-4D97-AF65-F5344CB8AC3E}">
        <p14:creationId xmlns:p14="http://schemas.microsoft.com/office/powerpoint/2010/main" val="149988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9" name="Rectangle 9"/>
          <p:cNvSpPr>
            <a:spLocks noGrp="1" noChangeArrowheads="1"/>
          </p:cNvSpPr>
          <p:nvPr>
            <p:ph type="sldNum" sz="quarter" idx="12"/>
          </p:nvPr>
        </p:nvSpPr>
        <p:spPr>
          <a:ln/>
        </p:spPr>
        <p:txBody>
          <a:bodyPr/>
          <a:lstStyle>
            <a:lvl1pPr>
              <a:defRPr/>
            </a:lvl1pPr>
          </a:lstStyle>
          <a:p>
            <a:pPr>
              <a:defRPr/>
            </a:pPr>
            <a:fld id="{6929F97A-E483-4113-A3ED-777F61C298D5}" type="slidenum">
              <a:rPr lang="en-US" altLang="zh-CN"/>
              <a:pPr>
                <a:defRPr/>
              </a:pPr>
              <a:t>‹#›</a:t>
            </a:fld>
            <a:endParaRPr lang="en-US" altLang="zh-CN"/>
          </a:p>
        </p:txBody>
      </p:sp>
    </p:spTree>
    <p:extLst>
      <p:ext uri="{BB962C8B-B14F-4D97-AF65-F5344CB8AC3E}">
        <p14:creationId xmlns:p14="http://schemas.microsoft.com/office/powerpoint/2010/main" val="295972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5" name="Rectangle 9"/>
          <p:cNvSpPr>
            <a:spLocks noGrp="1" noChangeArrowheads="1"/>
          </p:cNvSpPr>
          <p:nvPr>
            <p:ph type="sldNum" sz="quarter" idx="12"/>
          </p:nvPr>
        </p:nvSpPr>
        <p:spPr>
          <a:ln/>
        </p:spPr>
        <p:txBody>
          <a:bodyPr/>
          <a:lstStyle>
            <a:lvl1pPr>
              <a:defRPr/>
            </a:lvl1pPr>
          </a:lstStyle>
          <a:p>
            <a:pPr>
              <a:defRPr/>
            </a:pPr>
            <a:fld id="{00544FE3-CE85-4D11-BD54-726C222D1762}" type="slidenum">
              <a:rPr lang="en-US" altLang="zh-CN"/>
              <a:pPr>
                <a:defRPr/>
              </a:pPr>
              <a:t>‹#›</a:t>
            </a:fld>
            <a:endParaRPr lang="en-US" altLang="zh-CN"/>
          </a:p>
        </p:txBody>
      </p:sp>
    </p:spTree>
    <p:extLst>
      <p:ext uri="{BB962C8B-B14F-4D97-AF65-F5344CB8AC3E}">
        <p14:creationId xmlns:p14="http://schemas.microsoft.com/office/powerpoint/2010/main" val="124818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4" name="Rectangle 9"/>
          <p:cNvSpPr>
            <a:spLocks noGrp="1" noChangeArrowheads="1"/>
          </p:cNvSpPr>
          <p:nvPr>
            <p:ph type="sldNum" sz="quarter" idx="12"/>
          </p:nvPr>
        </p:nvSpPr>
        <p:spPr>
          <a:ln/>
        </p:spPr>
        <p:txBody>
          <a:bodyPr/>
          <a:lstStyle>
            <a:lvl1pPr>
              <a:defRPr/>
            </a:lvl1pPr>
          </a:lstStyle>
          <a:p>
            <a:pPr>
              <a:defRPr/>
            </a:pPr>
            <a:fld id="{F7108B87-6F71-4EC0-9E58-9192D30FE1C4}" type="slidenum">
              <a:rPr lang="en-US" altLang="zh-CN"/>
              <a:pPr>
                <a:defRPr/>
              </a:pPr>
              <a:t>‹#›</a:t>
            </a:fld>
            <a:endParaRPr lang="en-US" altLang="zh-CN"/>
          </a:p>
        </p:txBody>
      </p:sp>
    </p:spTree>
    <p:extLst>
      <p:ext uri="{BB962C8B-B14F-4D97-AF65-F5344CB8AC3E}">
        <p14:creationId xmlns:p14="http://schemas.microsoft.com/office/powerpoint/2010/main" val="99390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a:ln/>
        </p:spPr>
        <p:txBody>
          <a:bodyPr/>
          <a:lstStyle>
            <a:lvl1pPr>
              <a:defRPr/>
            </a:lvl1pPr>
          </a:lstStyle>
          <a:p>
            <a:pPr>
              <a:defRPr/>
            </a:pPr>
            <a:fld id="{FB8A70A3-92BA-4702-9998-1587FCC03299}" type="slidenum">
              <a:rPr lang="en-US" altLang="zh-CN"/>
              <a:pPr>
                <a:defRPr/>
              </a:pPr>
              <a:t>‹#›</a:t>
            </a:fld>
            <a:endParaRPr lang="en-US" altLang="zh-CN"/>
          </a:p>
        </p:txBody>
      </p:sp>
    </p:spTree>
    <p:extLst>
      <p:ext uri="{BB962C8B-B14F-4D97-AF65-F5344CB8AC3E}">
        <p14:creationId xmlns:p14="http://schemas.microsoft.com/office/powerpoint/2010/main" val="424691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xfrm>
            <a:off x="814917" y="6284913"/>
            <a:ext cx="1725083" cy="45720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734733" y="6202363"/>
            <a:ext cx="7010400" cy="539750"/>
          </a:xfrm>
          <a:prstGeom prst="rect">
            <a:avLst/>
          </a:prstGeom>
          <a:ln/>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a:ln/>
        </p:spPr>
        <p:txBody>
          <a:bodyPr/>
          <a:lstStyle>
            <a:lvl1pPr>
              <a:defRPr/>
            </a:lvl1pPr>
          </a:lstStyle>
          <a:p>
            <a:pPr>
              <a:defRPr/>
            </a:pPr>
            <a:fld id="{6C6F1EF9-F82E-4ED8-A47D-44E203F7A79F}" type="slidenum">
              <a:rPr lang="en-US" altLang="zh-CN"/>
              <a:pPr>
                <a:defRPr/>
              </a:pPr>
              <a:t>‹#›</a:t>
            </a:fld>
            <a:endParaRPr lang="en-US" altLang="zh-CN"/>
          </a:p>
        </p:txBody>
      </p:sp>
    </p:spTree>
    <p:extLst>
      <p:ext uri="{BB962C8B-B14F-4D97-AF65-F5344CB8AC3E}">
        <p14:creationId xmlns:p14="http://schemas.microsoft.com/office/powerpoint/2010/main" val="106737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844800" cy="1016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188419" name="Rectangle 3"/>
          <p:cNvSpPr>
            <a:spLocks noChangeArrowheads="1"/>
          </p:cNvSpPr>
          <p:nvPr/>
        </p:nvSpPr>
        <p:spPr bwMode="auto">
          <a:xfrm>
            <a:off x="1930400" y="1125538"/>
            <a:ext cx="9652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390651" y="404813"/>
            <a:ext cx="7488767"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624418" y="1484313"/>
            <a:ext cx="10856383"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cstate="print"/>
          <a:srcRect/>
          <a:stretch>
            <a:fillRect/>
          </a:stretch>
        </p:blipFill>
        <p:spPr bwMode="auto">
          <a:xfrm>
            <a:off x="8722785" y="188914"/>
            <a:ext cx="2654300" cy="1095375"/>
          </a:xfrm>
          <a:prstGeom prst="rect">
            <a:avLst/>
          </a:prstGeom>
          <a:noFill/>
          <a:ln w="9525">
            <a:noFill/>
            <a:miter lim="800000"/>
            <a:headEnd/>
            <a:tailEnd/>
          </a:ln>
        </p:spPr>
      </p:pic>
      <p:sp>
        <p:nvSpPr>
          <p:cNvPr id="188425" name="Rectangle 9"/>
          <p:cNvSpPr>
            <a:spLocks noGrp="1" noChangeArrowheads="1"/>
          </p:cNvSpPr>
          <p:nvPr>
            <p:ph type="sldNum" sz="quarter" idx="4"/>
          </p:nvPr>
        </p:nvSpPr>
        <p:spPr bwMode="auto">
          <a:xfrm>
            <a:off x="7824192" y="6284913"/>
            <a:ext cx="345340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smtClean="0">
                <a:latin typeface="+mn-ea"/>
                <a:ea typeface="+mn-ea"/>
              </a:defRPr>
            </a:lvl1pPr>
          </a:lstStyle>
          <a:p>
            <a:pPr>
              <a:defRPr/>
            </a:pPr>
            <a:r>
              <a:rPr lang="zh-CN" altLang="en-US" dirty="0"/>
              <a:t>窦文科</a:t>
            </a:r>
            <a:r>
              <a:rPr lang="en-US" altLang="zh-CN" dirty="0"/>
              <a:t>-</a:t>
            </a:r>
            <a:r>
              <a:rPr lang="zh-CN" altLang="en-US" dirty="0"/>
              <a:t>硕士毕业论文答辩</a:t>
            </a:r>
            <a:endParaRPr lang="en-US" altLang="zh-CN" dirty="0"/>
          </a:p>
        </p:txBody>
      </p:sp>
      <p:pic>
        <p:nvPicPr>
          <p:cNvPr id="1034" name="Picture 10"/>
          <p:cNvPicPr>
            <a:picLocks noChangeAspect="1" noChangeArrowheads="1"/>
          </p:cNvPicPr>
          <p:nvPr/>
        </p:nvPicPr>
        <p:blipFill>
          <a:blip r:embed="rId14" cstate="print"/>
          <a:srcRect/>
          <a:stretch>
            <a:fillRect/>
          </a:stretch>
        </p:blipFill>
        <p:spPr bwMode="auto">
          <a:xfrm>
            <a:off x="19051" y="6092826"/>
            <a:ext cx="12156016"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5" cstate="print"/>
          <a:srcRect/>
          <a:stretch>
            <a:fillRect/>
          </a:stretch>
        </p:blipFill>
        <p:spPr bwMode="auto">
          <a:xfrm>
            <a:off x="408517" y="261939"/>
            <a:ext cx="886883" cy="790575"/>
          </a:xfrm>
          <a:prstGeom prst="rect">
            <a:avLst/>
          </a:prstGeom>
          <a:noFill/>
          <a:ln w="9525">
            <a:noFill/>
            <a:miter lim="800000"/>
            <a:headEnd/>
            <a:tailEnd/>
          </a:ln>
        </p:spPr>
      </p:pic>
    </p:spTree>
    <p:extLst>
      <p:ext uri="{BB962C8B-B14F-4D97-AF65-F5344CB8AC3E}">
        <p14:creationId xmlns:p14="http://schemas.microsoft.com/office/powerpoint/2010/main" val="110951279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dt="0"/>
  <p:txStyles>
    <p:titleStyle>
      <a:lvl1pPr algn="ctr" rtl="0" eaLnBrk="0" fontAlgn="base" hangingPunct="0">
        <a:spcBef>
          <a:spcPct val="0"/>
        </a:spcBef>
        <a:spcAft>
          <a:spcPct val="0"/>
        </a:spcAft>
        <a:defRPr sz="3200" b="1">
          <a:solidFill>
            <a:schemeClr val="tx1"/>
          </a:solidFill>
          <a:latin typeface="+mn-ea"/>
          <a:ea typeface="+mn-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1397732" y="2348880"/>
            <a:ext cx="9270268" cy="1224136"/>
          </a:xfrm>
        </p:spPr>
        <p:txBody>
          <a:bodyPr/>
          <a:lstStyle/>
          <a:p>
            <a:pPr eaLnBrk="1" hangingPunct="1"/>
            <a:r>
              <a:rPr lang="zh-CN" altLang="en-US" sz="4000" dirty="0">
                <a:latin typeface="STKaiti" charset="-122"/>
                <a:ea typeface="STKaiti" charset="-122"/>
                <a:cs typeface="STKaiti" charset="-122"/>
              </a:rPr>
              <a:t>研一工作述职</a:t>
            </a:r>
          </a:p>
        </p:txBody>
      </p:sp>
      <p:sp>
        <p:nvSpPr>
          <p:cNvPr id="3" name="文本框 2"/>
          <p:cNvSpPr txBox="1"/>
          <p:nvPr/>
        </p:nvSpPr>
        <p:spPr>
          <a:xfrm>
            <a:off x="9264995" y="4856480"/>
            <a:ext cx="184731" cy="369332"/>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pitchFamily="18" charset="0"/>
              <a:ea typeface="宋体" pitchFamily="2" charset="-122"/>
              <a:cs typeface="+mn-cs"/>
            </a:endParaRPr>
          </a:p>
        </p:txBody>
      </p:sp>
      <p:sp>
        <p:nvSpPr>
          <p:cNvPr id="8" name="Rectangle 3">
            <a:extLst>
              <a:ext uri="{FF2B5EF4-FFF2-40B4-BE49-F238E27FC236}">
                <a16:creationId xmlns:a16="http://schemas.microsoft.com/office/drawing/2014/main" id="{B586F1CD-92BE-47B2-827B-C99B5119D7F3}"/>
              </a:ext>
            </a:extLst>
          </p:cNvPr>
          <p:cNvSpPr txBox="1">
            <a:spLocks noChangeArrowheads="1"/>
          </p:cNvSpPr>
          <p:nvPr/>
        </p:nvSpPr>
        <p:spPr bwMode="auto">
          <a:xfrm>
            <a:off x="3944634" y="4856480"/>
            <a:ext cx="4176464" cy="11128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a:latin typeface="楷体" pitchFamily="49" charset="-122"/>
                <a:ea typeface="楷体" pitchFamily="49" charset="-122"/>
              </a:rPr>
              <a:t>金朋生</a:t>
            </a:r>
            <a:endParaRPr lang="en-US" altLang="zh-CN" sz="2000" dirty="0">
              <a:latin typeface="楷体" pitchFamily="49" charset="-122"/>
              <a:ea typeface="楷体" pitchFamily="49" charset="-122"/>
            </a:endParaRPr>
          </a:p>
          <a:p>
            <a:pPr algn="ctr" eaLnBrk="1" hangingPunct="1">
              <a:lnSpc>
                <a:spcPct val="90000"/>
              </a:lnSpc>
            </a:pPr>
            <a:r>
              <a:rPr lang="zh-CN" altLang="en-US" sz="2000" dirty="0">
                <a:latin typeface="楷体" pitchFamily="49" charset="-122"/>
                <a:ea typeface="楷体" pitchFamily="49" charset="-122"/>
              </a:rPr>
              <a:t>南京大学智能信息处理研究组</a:t>
            </a:r>
            <a:endParaRPr lang="en-US" altLang="zh-CN" sz="2000" dirty="0">
              <a:latin typeface="楷体" pitchFamily="49" charset="-122"/>
              <a:ea typeface="楷体" pitchFamily="49" charset="-122"/>
            </a:endParaRPr>
          </a:p>
          <a:p>
            <a:pPr algn="ctr" eaLnBrk="1" hangingPunct="1">
              <a:lnSpc>
                <a:spcPct val="90000"/>
              </a:lnSpc>
            </a:pPr>
            <a:r>
              <a:rPr lang="en-US" altLang="zh-CN" sz="2000" dirty="0">
                <a:latin typeface="楷体" pitchFamily="49" charset="-122"/>
                <a:ea typeface="楷体" pitchFamily="49" charset="-122"/>
              </a:rPr>
              <a:t>2022</a:t>
            </a:r>
            <a:r>
              <a:rPr lang="zh-CN" altLang="en-US" sz="2000" dirty="0">
                <a:latin typeface="楷体" pitchFamily="49" charset="-122"/>
                <a:ea typeface="楷体" pitchFamily="49" charset="-122"/>
              </a:rPr>
              <a:t>年</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月</a:t>
            </a:r>
            <a:r>
              <a:rPr lang="en-US" altLang="zh-CN" sz="2000" dirty="0">
                <a:latin typeface="楷体" pitchFamily="49" charset="-122"/>
                <a:ea typeface="楷体" pitchFamily="49" charset="-122"/>
              </a:rPr>
              <a:t>12</a:t>
            </a:r>
            <a:r>
              <a:rPr lang="zh-CN" altLang="en-US" sz="2000" dirty="0">
                <a:latin typeface="楷体" pitchFamily="49" charset="-122"/>
                <a:ea typeface="楷体" pitchFamily="49" charset="-122"/>
              </a:rPr>
              <a:t>日</a:t>
            </a:r>
            <a:endParaRPr lang="en-US" altLang="zh-CN" sz="2000" dirty="0">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项目</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7430D73-DCA6-4654-A7DD-5C381582AC80}"/>
                  </a:ext>
                </a:extLst>
              </p:cNvPr>
              <p:cNvSpPr txBox="1"/>
              <p:nvPr/>
            </p:nvSpPr>
            <p:spPr>
              <a:xfrm>
                <a:off x="565846" y="1850913"/>
                <a:ext cx="8881533" cy="971933"/>
              </a:xfrm>
              <a:prstGeom prst="rect">
                <a:avLst/>
              </a:prstGeom>
              <a:noFill/>
            </p:spPr>
            <p:txBody>
              <a:bodyPr wrap="square" rtlCol="0">
                <a:spAutoFit/>
              </a:bodyPr>
              <a:lstStyle/>
              <a:p>
                <a:r>
                  <a:rPr lang="zh-CN" altLang="en-US" sz="2000" b="1" dirty="0">
                    <a:latin typeface="+mn-ea"/>
                  </a:rPr>
                  <a:t>输入：</a:t>
                </a:r>
                <a:r>
                  <a:rPr lang="en-US" altLang="zh-CN" sz="2000" b="1" dirty="0">
                    <a:latin typeface="+mn-ea"/>
                  </a:rPr>
                  <a:t>0-t</a:t>
                </a:r>
                <a:r>
                  <a:rPr lang="zh-CN" altLang="en-US" sz="2000" b="1" dirty="0">
                    <a:latin typeface="+mn-ea"/>
                  </a:rPr>
                  <a:t>时间内每一个时刻的人流量等统计特征</a:t>
                </a:r>
                <a:endParaRPr lang="en-US" altLang="zh-CN" i="1" dirty="0">
                  <a:latin typeface="Cambria Math" panose="02040503050406030204" pitchFamily="18" charset="0"/>
                </a:endParaRPr>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sup>
                    </m:sSup>
                  </m:oMath>
                </a14:m>
                <a:r>
                  <a:rPr lang="en-US" altLang="zh-CN" dirty="0"/>
                  <a:t> </a:t>
                </a:r>
              </a:p>
              <a:p>
                <a:endParaRPr lang="zh-CN" altLang="en-US" dirty="0"/>
              </a:p>
            </p:txBody>
          </p:sp>
        </mc:Choice>
        <mc:Fallback xmlns="">
          <p:sp>
            <p:nvSpPr>
              <p:cNvPr id="19" name="文本框 18">
                <a:extLst>
                  <a:ext uri="{FF2B5EF4-FFF2-40B4-BE49-F238E27FC236}">
                    <a16:creationId xmlns:a16="http://schemas.microsoft.com/office/drawing/2014/main" id="{57430D73-DCA6-4654-A7DD-5C381582AC80}"/>
                  </a:ext>
                </a:extLst>
              </p:cNvPr>
              <p:cNvSpPr txBox="1">
                <a:spLocks noRot="1" noChangeAspect="1" noMove="1" noResize="1" noEditPoints="1" noAdjustHandles="1" noChangeArrowheads="1" noChangeShapeType="1" noTextEdit="1"/>
              </p:cNvSpPr>
              <p:nvPr/>
            </p:nvSpPr>
            <p:spPr>
              <a:xfrm>
                <a:off x="565846" y="1850913"/>
                <a:ext cx="8881533" cy="971933"/>
              </a:xfrm>
              <a:prstGeom prst="rect">
                <a:avLst/>
              </a:prstGeom>
              <a:blipFill>
                <a:blip r:embed="rId3"/>
                <a:stretch>
                  <a:fillRect l="-755" t="-5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格 6">
                <a:extLst>
                  <a:ext uri="{FF2B5EF4-FFF2-40B4-BE49-F238E27FC236}">
                    <a16:creationId xmlns:a16="http://schemas.microsoft.com/office/drawing/2014/main" id="{DDAAC3E7-4C5A-4854-BCF8-50E7A202AF45}"/>
                  </a:ext>
                </a:extLst>
              </p:cNvPr>
              <p:cNvGraphicFramePr>
                <a:graphicFrameLocks noGrp="1"/>
              </p:cNvGraphicFramePr>
              <p:nvPr>
                <p:extLst>
                  <p:ext uri="{D42A27DB-BD31-4B8C-83A1-F6EECF244321}">
                    <p14:modId xmlns:p14="http://schemas.microsoft.com/office/powerpoint/2010/main" val="2145727337"/>
                  </p:ext>
                </p:extLst>
              </p:nvPr>
            </p:nvGraphicFramePr>
            <p:xfrm>
              <a:off x="1956600" y="2822846"/>
              <a:ext cx="6999215" cy="1828800"/>
            </p:xfrm>
            <a:graphic>
              <a:graphicData uri="http://schemas.openxmlformats.org/drawingml/2006/table">
                <a:tbl>
                  <a:tblPr firstRow="1" bandRow="1">
                    <a:tableStyleId>{5940675A-B579-460E-94D1-54222C63F5DA}</a:tableStyleId>
                  </a:tblPr>
                  <a:tblGrid>
                    <a:gridCol w="1814740">
                      <a:extLst>
                        <a:ext uri="{9D8B030D-6E8A-4147-A177-3AD203B41FA5}">
                          <a16:colId xmlns:a16="http://schemas.microsoft.com/office/drawing/2014/main" val="3614550636"/>
                        </a:ext>
                      </a:extLst>
                    </a:gridCol>
                    <a:gridCol w="1036895">
                      <a:extLst>
                        <a:ext uri="{9D8B030D-6E8A-4147-A177-3AD203B41FA5}">
                          <a16:colId xmlns:a16="http://schemas.microsoft.com/office/drawing/2014/main" val="4032394325"/>
                        </a:ext>
                      </a:extLst>
                    </a:gridCol>
                    <a:gridCol w="1036895">
                      <a:extLst>
                        <a:ext uri="{9D8B030D-6E8A-4147-A177-3AD203B41FA5}">
                          <a16:colId xmlns:a16="http://schemas.microsoft.com/office/drawing/2014/main" val="2827201509"/>
                        </a:ext>
                      </a:extLst>
                    </a:gridCol>
                    <a:gridCol w="1036895">
                      <a:extLst>
                        <a:ext uri="{9D8B030D-6E8A-4147-A177-3AD203B41FA5}">
                          <a16:colId xmlns:a16="http://schemas.microsoft.com/office/drawing/2014/main" val="415979093"/>
                        </a:ext>
                      </a:extLst>
                    </a:gridCol>
                    <a:gridCol w="1036895">
                      <a:extLst>
                        <a:ext uri="{9D8B030D-6E8A-4147-A177-3AD203B41FA5}">
                          <a16:colId xmlns:a16="http://schemas.microsoft.com/office/drawing/2014/main" val="1782555992"/>
                        </a:ext>
                      </a:extLst>
                    </a:gridCol>
                    <a:gridCol w="1036895">
                      <a:extLst>
                        <a:ext uri="{9D8B030D-6E8A-4147-A177-3AD203B41FA5}">
                          <a16:colId xmlns:a16="http://schemas.microsoft.com/office/drawing/2014/main" val="3121324097"/>
                        </a:ext>
                      </a:extLst>
                    </a:gridCol>
                  </a:tblGrid>
                  <a:tr h="335280">
                    <a:tc>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lgn="ctr"/>
                          <a:r>
                            <a:rPr lang="en-US" altLang="zh-CN" dirty="0"/>
                            <a:t>……</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m:t>
                                    </m:r>
                                  </m:sub>
                                </m:sSub>
                              </m:oMath>
                            </m:oMathPara>
                          </a14:m>
                          <a:endParaRPr lang="zh-CN" altLang="en-US" dirty="0"/>
                        </a:p>
                      </a:txBody>
                      <a:tcPr/>
                    </a:tc>
                    <a:extLst>
                      <a:ext uri="{0D108BD9-81ED-4DB2-BD59-A6C34878D82A}">
                        <a16:rowId xmlns:a16="http://schemas.microsoft.com/office/drawing/2014/main" val="2644155391"/>
                      </a:ext>
                    </a:extLst>
                  </a:tr>
                  <a:tr h="335280">
                    <a:tc>
                      <a:txBody>
                        <a:bodyPr/>
                        <a:lstStyle/>
                        <a:p>
                          <a:r>
                            <a:rPr lang="zh-CN" altLang="en-US" dirty="0"/>
                            <a:t>设备人流量统计</a:t>
                          </a: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33483821"/>
                      </a:ext>
                    </a:extLst>
                  </a:tr>
                  <a:tr h="335280">
                    <a:tc>
                      <a:txBody>
                        <a:bodyPr/>
                        <a:lstStyle/>
                        <a:p>
                          <a:r>
                            <a:rPr lang="zh-CN" altLang="en-US" dirty="0"/>
                            <a:t>通信统计</a:t>
                          </a: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34932514"/>
                      </a:ext>
                    </a:extLst>
                  </a:tr>
                  <a:tr h="335280">
                    <a:tc>
                      <a:txBody>
                        <a:bodyPr/>
                        <a:lstStyle/>
                        <a:p>
                          <a:r>
                            <a:rPr lang="zh-CN" altLang="en-US" dirty="0"/>
                            <a:t>天气信息</a:t>
                          </a: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667486781"/>
                      </a:ext>
                    </a:extLst>
                  </a:tr>
                  <a:tr h="335280">
                    <a:tc>
                      <a:txBody>
                        <a:bodyPr/>
                        <a:lstStyle/>
                        <a:p>
                          <a:r>
                            <a:rPr lang="en-US" altLang="zh-CN" dirty="0"/>
                            <a:t>…</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38774433"/>
                      </a:ext>
                    </a:extLst>
                  </a:tr>
                </a:tbl>
              </a:graphicData>
            </a:graphic>
          </p:graphicFrame>
        </mc:Choice>
        <mc:Fallback xmlns="">
          <p:graphicFrame>
            <p:nvGraphicFramePr>
              <p:cNvPr id="20" name="表格 6">
                <a:extLst>
                  <a:ext uri="{FF2B5EF4-FFF2-40B4-BE49-F238E27FC236}">
                    <a16:creationId xmlns:a16="http://schemas.microsoft.com/office/drawing/2014/main" id="{DDAAC3E7-4C5A-4854-BCF8-50E7A202AF45}"/>
                  </a:ext>
                </a:extLst>
              </p:cNvPr>
              <p:cNvGraphicFramePr>
                <a:graphicFrameLocks noGrp="1"/>
              </p:cNvGraphicFramePr>
              <p:nvPr>
                <p:extLst>
                  <p:ext uri="{D42A27DB-BD31-4B8C-83A1-F6EECF244321}">
                    <p14:modId xmlns:p14="http://schemas.microsoft.com/office/powerpoint/2010/main" val="2145727337"/>
                  </p:ext>
                </p:extLst>
              </p:nvPr>
            </p:nvGraphicFramePr>
            <p:xfrm>
              <a:off x="1956600" y="2822846"/>
              <a:ext cx="6999215" cy="1828800"/>
            </p:xfrm>
            <a:graphic>
              <a:graphicData uri="http://schemas.openxmlformats.org/drawingml/2006/table">
                <a:tbl>
                  <a:tblPr firstRow="1" bandRow="1">
                    <a:tableStyleId>{5940675A-B579-460E-94D1-54222C63F5DA}</a:tableStyleId>
                  </a:tblPr>
                  <a:tblGrid>
                    <a:gridCol w="1814740">
                      <a:extLst>
                        <a:ext uri="{9D8B030D-6E8A-4147-A177-3AD203B41FA5}">
                          <a16:colId xmlns:a16="http://schemas.microsoft.com/office/drawing/2014/main" val="3614550636"/>
                        </a:ext>
                      </a:extLst>
                    </a:gridCol>
                    <a:gridCol w="1036895">
                      <a:extLst>
                        <a:ext uri="{9D8B030D-6E8A-4147-A177-3AD203B41FA5}">
                          <a16:colId xmlns:a16="http://schemas.microsoft.com/office/drawing/2014/main" val="4032394325"/>
                        </a:ext>
                      </a:extLst>
                    </a:gridCol>
                    <a:gridCol w="1036895">
                      <a:extLst>
                        <a:ext uri="{9D8B030D-6E8A-4147-A177-3AD203B41FA5}">
                          <a16:colId xmlns:a16="http://schemas.microsoft.com/office/drawing/2014/main" val="2827201509"/>
                        </a:ext>
                      </a:extLst>
                    </a:gridCol>
                    <a:gridCol w="1036895">
                      <a:extLst>
                        <a:ext uri="{9D8B030D-6E8A-4147-A177-3AD203B41FA5}">
                          <a16:colId xmlns:a16="http://schemas.microsoft.com/office/drawing/2014/main" val="415979093"/>
                        </a:ext>
                      </a:extLst>
                    </a:gridCol>
                    <a:gridCol w="1036895">
                      <a:extLst>
                        <a:ext uri="{9D8B030D-6E8A-4147-A177-3AD203B41FA5}">
                          <a16:colId xmlns:a16="http://schemas.microsoft.com/office/drawing/2014/main" val="1782555992"/>
                        </a:ext>
                      </a:extLst>
                    </a:gridCol>
                    <a:gridCol w="1036895">
                      <a:extLst>
                        <a:ext uri="{9D8B030D-6E8A-4147-A177-3AD203B41FA5}">
                          <a16:colId xmlns:a16="http://schemas.microsoft.com/office/drawing/2014/main" val="3121324097"/>
                        </a:ext>
                      </a:extLst>
                    </a:gridCol>
                  </a:tblGrid>
                  <a:tr h="365760">
                    <a:tc>
                      <a:txBody>
                        <a:bodyPr/>
                        <a:lstStyle/>
                        <a:p>
                          <a:endParaRPr lang="zh-CN" altLang="en-US" dirty="0"/>
                        </a:p>
                      </a:txBody>
                      <a:tcPr/>
                    </a:tc>
                    <a:tc>
                      <a:txBody>
                        <a:bodyPr/>
                        <a:lstStyle/>
                        <a:p>
                          <a:endParaRPr lang="zh-CN"/>
                        </a:p>
                      </a:txBody>
                      <a:tcPr>
                        <a:blipFill>
                          <a:blip r:embed="rId4"/>
                          <a:stretch>
                            <a:fillRect l="-174854" t="-8333" r="-399415" b="-426667"/>
                          </a:stretch>
                        </a:blipFill>
                      </a:tcPr>
                    </a:tc>
                    <a:tc>
                      <a:txBody>
                        <a:bodyPr/>
                        <a:lstStyle/>
                        <a:p>
                          <a:endParaRPr lang="zh-CN"/>
                        </a:p>
                      </a:txBody>
                      <a:tcPr>
                        <a:blipFill>
                          <a:blip r:embed="rId4"/>
                          <a:stretch>
                            <a:fillRect l="-276471" t="-8333" r="-301765" b="-426667"/>
                          </a:stretch>
                        </a:blipFill>
                      </a:tcPr>
                    </a:tc>
                    <a:tc>
                      <a:txBody>
                        <a:bodyPr/>
                        <a:lstStyle/>
                        <a:p>
                          <a:endParaRPr lang="zh-CN"/>
                        </a:p>
                      </a:txBody>
                      <a:tcPr>
                        <a:blipFill>
                          <a:blip r:embed="rId4"/>
                          <a:stretch>
                            <a:fillRect l="-376471" t="-8333" r="-201765" b="-426667"/>
                          </a:stretch>
                        </a:blipFill>
                      </a:tcPr>
                    </a:tc>
                    <a:tc>
                      <a:txBody>
                        <a:bodyPr/>
                        <a:lstStyle/>
                        <a:p>
                          <a:pPr algn="ctr"/>
                          <a:r>
                            <a:rPr lang="en-US" altLang="zh-CN" dirty="0"/>
                            <a:t>……</a:t>
                          </a:r>
                          <a:endParaRPr lang="zh-CN" altLang="en-US" dirty="0"/>
                        </a:p>
                      </a:txBody>
                      <a:tcPr/>
                    </a:tc>
                    <a:tc>
                      <a:txBody>
                        <a:bodyPr/>
                        <a:lstStyle/>
                        <a:p>
                          <a:endParaRPr lang="zh-CN"/>
                        </a:p>
                      </a:txBody>
                      <a:tcPr>
                        <a:blipFill>
                          <a:blip r:embed="rId4"/>
                          <a:stretch>
                            <a:fillRect l="-577059" t="-8333" r="-1176" b="-426667"/>
                          </a:stretch>
                        </a:blipFill>
                      </a:tcPr>
                    </a:tc>
                    <a:extLst>
                      <a:ext uri="{0D108BD9-81ED-4DB2-BD59-A6C34878D82A}">
                        <a16:rowId xmlns:a16="http://schemas.microsoft.com/office/drawing/2014/main" val="2644155391"/>
                      </a:ext>
                    </a:extLst>
                  </a:tr>
                  <a:tr h="365760">
                    <a:tc>
                      <a:txBody>
                        <a:bodyPr/>
                        <a:lstStyle/>
                        <a:p>
                          <a:r>
                            <a:rPr lang="zh-CN" altLang="en-US" dirty="0"/>
                            <a:t>设备人流量统计</a:t>
                          </a: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33483821"/>
                      </a:ext>
                    </a:extLst>
                  </a:tr>
                  <a:tr h="365760">
                    <a:tc>
                      <a:txBody>
                        <a:bodyPr/>
                        <a:lstStyle/>
                        <a:p>
                          <a:r>
                            <a:rPr lang="zh-CN" altLang="en-US" dirty="0"/>
                            <a:t>通信统计</a:t>
                          </a: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34932514"/>
                      </a:ext>
                    </a:extLst>
                  </a:tr>
                  <a:tr h="365760">
                    <a:tc>
                      <a:txBody>
                        <a:bodyPr/>
                        <a:lstStyle/>
                        <a:p>
                          <a:r>
                            <a:rPr lang="zh-CN" altLang="en-US" dirty="0"/>
                            <a:t>天气信息</a:t>
                          </a: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667486781"/>
                      </a:ext>
                    </a:extLst>
                  </a:tr>
                  <a:tr h="365760">
                    <a:tc>
                      <a:txBody>
                        <a:bodyPr/>
                        <a:lstStyle/>
                        <a:p>
                          <a:r>
                            <a:rPr lang="en-US" altLang="zh-CN" dirty="0"/>
                            <a:t>…</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38774433"/>
                      </a:ext>
                    </a:extLst>
                  </a:tr>
                </a:tbl>
              </a:graphicData>
            </a:graphic>
          </p:graphicFrame>
        </mc:Fallback>
      </mc:AlternateContent>
      <p:cxnSp>
        <p:nvCxnSpPr>
          <p:cNvPr id="21" name="直接箭头连接符 20">
            <a:extLst>
              <a:ext uri="{FF2B5EF4-FFF2-40B4-BE49-F238E27FC236}">
                <a16:creationId xmlns:a16="http://schemas.microsoft.com/office/drawing/2014/main" id="{4CF52A4E-7E09-4274-B2A4-927D18A184B4}"/>
              </a:ext>
            </a:extLst>
          </p:cNvPr>
          <p:cNvCxnSpPr/>
          <p:nvPr/>
        </p:nvCxnSpPr>
        <p:spPr>
          <a:xfrm flipV="1">
            <a:off x="1688380" y="3132909"/>
            <a:ext cx="0" cy="1329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658C2E3D-7F25-4864-BBB1-CEC46A0EE9C9}"/>
              </a:ext>
            </a:extLst>
          </p:cNvPr>
          <p:cNvCxnSpPr/>
          <p:nvPr/>
        </p:nvCxnSpPr>
        <p:spPr>
          <a:xfrm>
            <a:off x="3119248" y="4880798"/>
            <a:ext cx="558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9ADAD199-660A-4757-AAB2-9DBA07043E86}"/>
              </a:ext>
            </a:extLst>
          </p:cNvPr>
          <p:cNvSpPr txBox="1"/>
          <p:nvPr/>
        </p:nvSpPr>
        <p:spPr>
          <a:xfrm>
            <a:off x="562314" y="3493045"/>
            <a:ext cx="1126066" cy="369332"/>
          </a:xfrm>
          <a:prstGeom prst="rect">
            <a:avLst/>
          </a:prstGeom>
          <a:noFill/>
        </p:spPr>
        <p:txBody>
          <a:bodyPr wrap="square" rtlCol="0">
            <a:spAutoFit/>
          </a:bodyPr>
          <a:lstStyle/>
          <a:p>
            <a:r>
              <a:rPr lang="zh-CN" altLang="en-US" dirty="0"/>
              <a:t>特征维度</a:t>
            </a:r>
          </a:p>
        </p:txBody>
      </p:sp>
      <p:sp>
        <p:nvSpPr>
          <p:cNvPr id="24" name="文本框 23">
            <a:extLst>
              <a:ext uri="{FF2B5EF4-FFF2-40B4-BE49-F238E27FC236}">
                <a16:creationId xmlns:a16="http://schemas.microsoft.com/office/drawing/2014/main" id="{1BB60E64-6C86-4837-A4EA-58ABCB2CD79C}"/>
              </a:ext>
            </a:extLst>
          </p:cNvPr>
          <p:cNvSpPr txBox="1"/>
          <p:nvPr/>
        </p:nvSpPr>
        <p:spPr>
          <a:xfrm>
            <a:off x="5218979" y="5062847"/>
            <a:ext cx="1126066" cy="369332"/>
          </a:xfrm>
          <a:prstGeom prst="rect">
            <a:avLst/>
          </a:prstGeom>
          <a:noFill/>
        </p:spPr>
        <p:txBody>
          <a:bodyPr wrap="square" rtlCol="0">
            <a:spAutoFit/>
          </a:bodyPr>
          <a:lstStyle/>
          <a:p>
            <a:r>
              <a:rPr lang="zh-CN" altLang="en-US" dirty="0"/>
              <a:t>时间维度</a:t>
            </a:r>
          </a:p>
        </p:txBody>
      </p:sp>
      <p:sp>
        <p:nvSpPr>
          <p:cNvPr id="25" name="文本框 24">
            <a:extLst>
              <a:ext uri="{FF2B5EF4-FFF2-40B4-BE49-F238E27FC236}">
                <a16:creationId xmlns:a16="http://schemas.microsoft.com/office/drawing/2014/main" id="{C931D019-3E8C-4EDC-A5F2-4D5EF1A74520}"/>
              </a:ext>
            </a:extLst>
          </p:cNvPr>
          <p:cNvSpPr txBox="1"/>
          <p:nvPr/>
        </p:nvSpPr>
        <p:spPr>
          <a:xfrm>
            <a:off x="562314" y="5473389"/>
            <a:ext cx="3955371" cy="400110"/>
          </a:xfrm>
          <a:prstGeom prst="rect">
            <a:avLst/>
          </a:prstGeom>
          <a:noFill/>
        </p:spPr>
        <p:txBody>
          <a:bodyPr wrap="square" rtlCol="0">
            <a:spAutoFit/>
          </a:bodyPr>
          <a:lstStyle/>
          <a:p>
            <a:r>
              <a:rPr lang="zh-CN" altLang="en-US" sz="2000" b="1" dirty="0">
                <a:latin typeface="+mn-ea"/>
              </a:rPr>
              <a:t>输出：</a:t>
            </a:r>
            <a:r>
              <a:rPr lang="en-US" altLang="zh-CN" sz="2000" b="1" dirty="0">
                <a:latin typeface="+mn-ea"/>
              </a:rPr>
              <a:t>t+1</a:t>
            </a:r>
            <a:r>
              <a:rPr lang="zh-CN" altLang="en-US" sz="2000" b="1" dirty="0">
                <a:latin typeface="+mn-ea"/>
              </a:rPr>
              <a:t>时刻的人流量预测结果</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141261" y="1232313"/>
            <a:ext cx="11021320" cy="491814"/>
          </a:xfrm>
        </p:spPr>
        <p:txBody>
          <a:bodyPr/>
          <a:lstStyle/>
          <a:p>
            <a:pPr>
              <a:buClr>
                <a:schemeClr val="accent2"/>
              </a:buClr>
            </a:pPr>
            <a:r>
              <a:rPr lang="zh-CN" altLang="en-US" b="1" dirty="0">
                <a:solidFill>
                  <a:schemeClr val="accent4"/>
                </a:solidFill>
                <a:latin typeface="+mn-ea"/>
              </a:rPr>
              <a:t>问题建模：根据历史时刻的人流量等特征预测下一时刻的人流量</a:t>
            </a:r>
            <a:endParaRPr lang="zh-CN" altLang="en-US" dirty="0">
              <a:solidFill>
                <a:schemeClr val="accent4"/>
              </a:solidFill>
            </a:endParaRPr>
          </a:p>
          <a:p>
            <a:endParaRPr lang="en-US" altLang="zh-CN" sz="2400" b="1" dirty="0">
              <a:solidFill>
                <a:schemeClr val="accent4"/>
              </a:solidFill>
              <a:latin typeface="+mj-lt"/>
            </a:endParaRPr>
          </a:p>
        </p:txBody>
      </p:sp>
    </p:spTree>
    <p:extLst>
      <p:ext uri="{BB962C8B-B14F-4D97-AF65-F5344CB8AC3E}">
        <p14:creationId xmlns:p14="http://schemas.microsoft.com/office/powerpoint/2010/main" val="879057725"/>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10662248" y="6284913"/>
            <a:ext cx="615351"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项目</a:t>
            </a:r>
          </a:p>
        </p:txBody>
      </p:sp>
      <p:sp>
        <p:nvSpPr>
          <p:cNvPr id="10" name="内容占位符 2">
            <a:extLst>
              <a:ext uri="{FF2B5EF4-FFF2-40B4-BE49-F238E27FC236}">
                <a16:creationId xmlns:a16="http://schemas.microsoft.com/office/drawing/2014/main" id="{B3A5D697-BE5D-445C-9A7B-252FBD127443}"/>
              </a:ext>
            </a:extLst>
          </p:cNvPr>
          <p:cNvSpPr>
            <a:spLocks noGrp="1"/>
          </p:cNvSpPr>
          <p:nvPr>
            <p:ph idx="1"/>
          </p:nvPr>
        </p:nvSpPr>
        <p:spPr>
          <a:xfrm>
            <a:off x="141261" y="1232313"/>
            <a:ext cx="11021320" cy="491814"/>
          </a:xfrm>
        </p:spPr>
        <p:txBody>
          <a:bodyPr/>
          <a:lstStyle/>
          <a:p>
            <a:pPr>
              <a:buClr>
                <a:schemeClr val="accent2"/>
              </a:buClr>
            </a:pPr>
            <a:r>
              <a:rPr lang="zh-CN" altLang="en-US" b="1" dirty="0">
                <a:solidFill>
                  <a:schemeClr val="accent4"/>
                </a:solidFill>
                <a:latin typeface="+mn-ea"/>
              </a:rPr>
              <a:t>长短时特征提取方法：采用滑动窗口</a:t>
            </a:r>
            <a:endParaRPr lang="en-US" altLang="zh-CN" b="1" dirty="0">
              <a:solidFill>
                <a:schemeClr val="accent4"/>
              </a:solidFill>
              <a:latin typeface="+mj-lt"/>
            </a:endParaRPr>
          </a:p>
        </p:txBody>
      </p:sp>
      <p:graphicFrame>
        <p:nvGraphicFramePr>
          <p:cNvPr id="11" name="表格 6">
            <a:extLst>
              <a:ext uri="{FF2B5EF4-FFF2-40B4-BE49-F238E27FC236}">
                <a16:creationId xmlns:a16="http://schemas.microsoft.com/office/drawing/2014/main" id="{78A25101-28DA-4E7C-A448-240138BF374F}"/>
              </a:ext>
            </a:extLst>
          </p:cNvPr>
          <p:cNvGraphicFramePr>
            <a:graphicFrameLocks noGrp="1"/>
          </p:cNvGraphicFramePr>
          <p:nvPr/>
        </p:nvGraphicFramePr>
        <p:xfrm>
          <a:off x="1722965" y="2009871"/>
          <a:ext cx="6502400" cy="148336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1636237157"/>
                    </a:ext>
                  </a:extLst>
                </a:gridCol>
                <a:gridCol w="812800">
                  <a:extLst>
                    <a:ext uri="{9D8B030D-6E8A-4147-A177-3AD203B41FA5}">
                      <a16:colId xmlns:a16="http://schemas.microsoft.com/office/drawing/2014/main" val="3466086823"/>
                    </a:ext>
                  </a:extLst>
                </a:gridCol>
                <a:gridCol w="812800">
                  <a:extLst>
                    <a:ext uri="{9D8B030D-6E8A-4147-A177-3AD203B41FA5}">
                      <a16:colId xmlns:a16="http://schemas.microsoft.com/office/drawing/2014/main" val="600974667"/>
                    </a:ext>
                  </a:extLst>
                </a:gridCol>
                <a:gridCol w="812800">
                  <a:extLst>
                    <a:ext uri="{9D8B030D-6E8A-4147-A177-3AD203B41FA5}">
                      <a16:colId xmlns:a16="http://schemas.microsoft.com/office/drawing/2014/main" val="706084672"/>
                    </a:ext>
                  </a:extLst>
                </a:gridCol>
                <a:gridCol w="812800">
                  <a:extLst>
                    <a:ext uri="{9D8B030D-6E8A-4147-A177-3AD203B41FA5}">
                      <a16:colId xmlns:a16="http://schemas.microsoft.com/office/drawing/2014/main" val="3667562006"/>
                    </a:ext>
                  </a:extLst>
                </a:gridCol>
                <a:gridCol w="812800">
                  <a:extLst>
                    <a:ext uri="{9D8B030D-6E8A-4147-A177-3AD203B41FA5}">
                      <a16:colId xmlns:a16="http://schemas.microsoft.com/office/drawing/2014/main" val="2723921971"/>
                    </a:ext>
                  </a:extLst>
                </a:gridCol>
                <a:gridCol w="812800">
                  <a:extLst>
                    <a:ext uri="{9D8B030D-6E8A-4147-A177-3AD203B41FA5}">
                      <a16:colId xmlns:a16="http://schemas.microsoft.com/office/drawing/2014/main" val="4291732975"/>
                    </a:ext>
                  </a:extLst>
                </a:gridCol>
                <a:gridCol w="812800">
                  <a:extLst>
                    <a:ext uri="{9D8B030D-6E8A-4147-A177-3AD203B41FA5}">
                      <a16:colId xmlns:a16="http://schemas.microsoft.com/office/drawing/2014/main" val="3438927976"/>
                    </a:ext>
                  </a:extLst>
                </a:gridCol>
              </a:tblGrid>
              <a:tr h="370840">
                <a:tc>
                  <a:txBody>
                    <a:bodyPr/>
                    <a:lstStyle/>
                    <a:p>
                      <a:r>
                        <a:rPr lang="en-US" altLang="zh-CN" dirty="0"/>
                        <a:t>8:00</a:t>
                      </a:r>
                      <a:endParaRPr lang="zh-CN" altLang="en-US" dirty="0"/>
                    </a:p>
                  </a:txBody>
                  <a:tcPr/>
                </a:tc>
                <a:tc>
                  <a:txBody>
                    <a:bodyPr/>
                    <a:lstStyle/>
                    <a:p>
                      <a:r>
                        <a:rPr lang="en-US" altLang="zh-CN" dirty="0"/>
                        <a:t>9:00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11:00</a:t>
                      </a:r>
                      <a:endParaRPr lang="zh-CN" altLang="en-US" dirty="0"/>
                    </a:p>
                  </a:txBody>
                  <a:tcPr>
                    <a:solidFill>
                      <a:srgbClr val="66CCFF">
                        <a:alpha val="36863"/>
                      </a:srgbClr>
                    </a:solidFill>
                  </a:tcPr>
                </a:tc>
                <a:tc>
                  <a:txBody>
                    <a:bodyPr/>
                    <a:lstStyle/>
                    <a:p>
                      <a:r>
                        <a:rPr lang="en-US" altLang="zh-CN" dirty="0"/>
                        <a:t>12:00</a:t>
                      </a:r>
                      <a:endParaRPr lang="zh-CN" altLang="en-US" dirty="0"/>
                    </a:p>
                  </a:txBody>
                  <a:tcPr>
                    <a:solidFill>
                      <a:srgbClr val="66CCFF">
                        <a:alpha val="36863"/>
                      </a:srgbClr>
                    </a:solidFill>
                  </a:tcPr>
                </a:tc>
                <a:tc>
                  <a:txBody>
                    <a:bodyPr/>
                    <a:lstStyle/>
                    <a:p>
                      <a:r>
                        <a:rPr lang="en-US" altLang="zh-CN" dirty="0"/>
                        <a:t>13:00</a:t>
                      </a:r>
                      <a:endParaRPr lang="zh-CN" altLang="en-US" dirty="0"/>
                    </a:p>
                  </a:txBody>
                  <a:tcPr>
                    <a:solidFill>
                      <a:srgbClr val="66CCFF">
                        <a:alpha val="36863"/>
                      </a:srgbClr>
                    </a:solidFill>
                  </a:tcPr>
                </a:tc>
                <a:tc>
                  <a:txBody>
                    <a:bodyPr/>
                    <a:lstStyle/>
                    <a:p>
                      <a:r>
                        <a:rPr lang="en-US" altLang="zh-CN" dirty="0"/>
                        <a:t>14:00</a:t>
                      </a:r>
                      <a:endParaRPr lang="zh-CN" altLang="en-US" dirty="0"/>
                    </a:p>
                  </a:txBody>
                  <a:tcPr>
                    <a:solidFill>
                      <a:srgbClr val="66CCFF">
                        <a:alpha val="36863"/>
                      </a:srgbClr>
                    </a:solidFill>
                  </a:tcPr>
                </a:tc>
                <a:tc>
                  <a:txBody>
                    <a:bodyPr/>
                    <a:lstStyle/>
                    <a:p>
                      <a:r>
                        <a:rPr lang="en-US" altLang="zh-CN" dirty="0"/>
                        <a:t>15:00</a:t>
                      </a:r>
                      <a:endParaRPr lang="zh-CN" altLang="en-US" dirty="0"/>
                    </a:p>
                  </a:txBody>
                  <a:tcPr>
                    <a:solidFill>
                      <a:srgbClr val="66CCFF">
                        <a:alpha val="36863"/>
                      </a:srgbClr>
                    </a:solidFill>
                  </a:tcPr>
                </a:tc>
                <a:extLst>
                  <a:ext uri="{0D108BD9-81ED-4DB2-BD59-A6C34878D82A}">
                    <a16:rowId xmlns:a16="http://schemas.microsoft.com/office/drawing/2014/main" val="2383941378"/>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solidFill>
                      <a:srgbClr val="66CCFF">
                        <a:alpha val="36863"/>
                      </a:srgbClr>
                    </a:solidFill>
                  </a:tcPr>
                </a:tc>
                <a:tc>
                  <a:txBody>
                    <a:bodyPr/>
                    <a:lstStyle/>
                    <a:p>
                      <a:endParaRPr lang="zh-CN" altLang="en-US" dirty="0"/>
                    </a:p>
                  </a:txBody>
                  <a:tcPr>
                    <a:solidFill>
                      <a:srgbClr val="66CCFF">
                        <a:alpha val="36863"/>
                      </a:srgbClr>
                    </a:solidFill>
                  </a:tcPr>
                </a:tc>
                <a:tc>
                  <a:txBody>
                    <a:bodyPr/>
                    <a:lstStyle/>
                    <a:p>
                      <a:endParaRPr lang="zh-CN" altLang="en-US" dirty="0"/>
                    </a:p>
                  </a:txBody>
                  <a:tcPr>
                    <a:solidFill>
                      <a:srgbClr val="66CCFF">
                        <a:alpha val="36863"/>
                      </a:srgbClr>
                    </a:solidFill>
                  </a:tcPr>
                </a:tc>
                <a:tc>
                  <a:txBody>
                    <a:bodyPr/>
                    <a:lstStyle/>
                    <a:p>
                      <a:endParaRPr lang="zh-CN" altLang="en-US" dirty="0"/>
                    </a:p>
                  </a:txBody>
                  <a:tcPr>
                    <a:solidFill>
                      <a:srgbClr val="66CCFF">
                        <a:alpha val="36863"/>
                      </a:srgbClr>
                    </a:solidFill>
                  </a:tcPr>
                </a:tc>
                <a:tc>
                  <a:txBody>
                    <a:bodyPr/>
                    <a:lstStyle/>
                    <a:p>
                      <a:endParaRPr lang="zh-CN" altLang="en-US" dirty="0"/>
                    </a:p>
                  </a:txBody>
                  <a:tcPr>
                    <a:solidFill>
                      <a:srgbClr val="66CCFF">
                        <a:alpha val="36863"/>
                      </a:srgbClr>
                    </a:solidFill>
                  </a:tcPr>
                </a:tc>
                <a:extLst>
                  <a:ext uri="{0D108BD9-81ED-4DB2-BD59-A6C34878D82A}">
                    <a16:rowId xmlns:a16="http://schemas.microsoft.com/office/drawing/2014/main" val="1913818423"/>
                  </a:ext>
                </a:extLst>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solidFill>
                      <a:srgbClr val="66CCFF">
                        <a:alpha val="36863"/>
                      </a:srgbClr>
                    </a:solidFill>
                  </a:tcPr>
                </a:tc>
                <a:tc>
                  <a:txBody>
                    <a:bodyPr/>
                    <a:lstStyle/>
                    <a:p>
                      <a:endParaRPr lang="zh-CN" altLang="en-US"/>
                    </a:p>
                  </a:txBody>
                  <a:tcPr>
                    <a:solidFill>
                      <a:srgbClr val="66CCFF">
                        <a:alpha val="36863"/>
                      </a:srgbClr>
                    </a:solidFill>
                  </a:tcPr>
                </a:tc>
                <a:tc>
                  <a:txBody>
                    <a:bodyPr/>
                    <a:lstStyle/>
                    <a:p>
                      <a:endParaRPr lang="zh-CN" altLang="en-US" dirty="0"/>
                    </a:p>
                  </a:txBody>
                  <a:tcPr>
                    <a:solidFill>
                      <a:srgbClr val="66CCFF">
                        <a:alpha val="36863"/>
                      </a:srgbClr>
                    </a:solidFill>
                  </a:tcPr>
                </a:tc>
                <a:tc>
                  <a:txBody>
                    <a:bodyPr/>
                    <a:lstStyle/>
                    <a:p>
                      <a:endParaRPr lang="zh-CN" altLang="en-US" dirty="0"/>
                    </a:p>
                  </a:txBody>
                  <a:tcPr>
                    <a:solidFill>
                      <a:srgbClr val="66CCFF">
                        <a:alpha val="36863"/>
                      </a:srgbClr>
                    </a:solidFill>
                  </a:tcPr>
                </a:tc>
                <a:tc>
                  <a:txBody>
                    <a:bodyPr/>
                    <a:lstStyle/>
                    <a:p>
                      <a:endParaRPr lang="zh-CN" altLang="en-US" dirty="0"/>
                    </a:p>
                  </a:txBody>
                  <a:tcPr>
                    <a:solidFill>
                      <a:srgbClr val="66CCFF">
                        <a:alpha val="36863"/>
                      </a:srgbClr>
                    </a:solidFill>
                  </a:tcPr>
                </a:tc>
                <a:extLst>
                  <a:ext uri="{0D108BD9-81ED-4DB2-BD59-A6C34878D82A}">
                    <a16:rowId xmlns:a16="http://schemas.microsoft.com/office/drawing/2014/main" val="208420267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solidFill>
                      <a:srgbClr val="66CCFF">
                        <a:alpha val="36863"/>
                      </a:srgbClr>
                    </a:solidFill>
                  </a:tcPr>
                </a:tc>
                <a:tc>
                  <a:txBody>
                    <a:bodyPr/>
                    <a:lstStyle/>
                    <a:p>
                      <a:endParaRPr lang="zh-CN" altLang="en-US" dirty="0"/>
                    </a:p>
                  </a:txBody>
                  <a:tcPr>
                    <a:solidFill>
                      <a:srgbClr val="66CCFF">
                        <a:alpha val="36863"/>
                      </a:srgbClr>
                    </a:solidFill>
                  </a:tcPr>
                </a:tc>
                <a:tc>
                  <a:txBody>
                    <a:bodyPr/>
                    <a:lstStyle/>
                    <a:p>
                      <a:endParaRPr lang="zh-CN" altLang="en-US"/>
                    </a:p>
                  </a:txBody>
                  <a:tcPr>
                    <a:solidFill>
                      <a:srgbClr val="66CCFF">
                        <a:alpha val="36863"/>
                      </a:srgbClr>
                    </a:solidFill>
                  </a:tcPr>
                </a:tc>
                <a:tc>
                  <a:txBody>
                    <a:bodyPr/>
                    <a:lstStyle/>
                    <a:p>
                      <a:endParaRPr lang="zh-CN" altLang="en-US" dirty="0"/>
                    </a:p>
                  </a:txBody>
                  <a:tcPr>
                    <a:solidFill>
                      <a:srgbClr val="66CCFF">
                        <a:alpha val="36863"/>
                      </a:srgbClr>
                    </a:solidFill>
                  </a:tcPr>
                </a:tc>
                <a:tc>
                  <a:txBody>
                    <a:bodyPr/>
                    <a:lstStyle/>
                    <a:p>
                      <a:endParaRPr lang="zh-CN" altLang="en-US" dirty="0"/>
                    </a:p>
                  </a:txBody>
                  <a:tcPr>
                    <a:solidFill>
                      <a:srgbClr val="66CCFF">
                        <a:alpha val="36863"/>
                      </a:srgbClr>
                    </a:solidFill>
                  </a:tcPr>
                </a:tc>
                <a:extLst>
                  <a:ext uri="{0D108BD9-81ED-4DB2-BD59-A6C34878D82A}">
                    <a16:rowId xmlns:a16="http://schemas.microsoft.com/office/drawing/2014/main" val="3302665367"/>
                  </a:ext>
                </a:extLst>
              </a:tr>
            </a:tbl>
          </a:graphicData>
        </a:graphic>
      </p:graphicFrame>
      <p:sp>
        <p:nvSpPr>
          <p:cNvPr id="13" name="左大括号 12">
            <a:extLst>
              <a:ext uri="{FF2B5EF4-FFF2-40B4-BE49-F238E27FC236}">
                <a16:creationId xmlns:a16="http://schemas.microsoft.com/office/drawing/2014/main" id="{5598BA90-B073-4E5C-94F8-52AFB89CD80B}"/>
              </a:ext>
            </a:extLst>
          </p:cNvPr>
          <p:cNvSpPr/>
          <p:nvPr/>
        </p:nvSpPr>
        <p:spPr>
          <a:xfrm>
            <a:off x="1159933" y="2397833"/>
            <a:ext cx="533400" cy="1100666"/>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latin typeface="+mn-ea"/>
            </a:endParaRPr>
          </a:p>
        </p:txBody>
      </p:sp>
      <p:sp>
        <p:nvSpPr>
          <p:cNvPr id="14" name="文本框 13">
            <a:extLst>
              <a:ext uri="{FF2B5EF4-FFF2-40B4-BE49-F238E27FC236}">
                <a16:creationId xmlns:a16="http://schemas.microsoft.com/office/drawing/2014/main" id="{BF17CBDD-4733-463D-8A7E-FEF66150AB7A}"/>
              </a:ext>
            </a:extLst>
          </p:cNvPr>
          <p:cNvSpPr txBox="1"/>
          <p:nvPr/>
        </p:nvSpPr>
        <p:spPr>
          <a:xfrm>
            <a:off x="135466" y="2532667"/>
            <a:ext cx="1126067" cy="830997"/>
          </a:xfrm>
          <a:prstGeom prst="rect">
            <a:avLst/>
          </a:prstGeom>
          <a:noFill/>
        </p:spPr>
        <p:txBody>
          <a:bodyPr wrap="square" rtlCol="0">
            <a:spAutoFit/>
          </a:bodyPr>
          <a:lstStyle/>
          <a:p>
            <a:r>
              <a:rPr lang="zh-CN" altLang="en-US" sz="1600" dirty="0">
                <a:latin typeface="+mn-ea"/>
              </a:rPr>
              <a:t>每一时刻的流量等特征</a:t>
            </a:r>
          </a:p>
        </p:txBody>
      </p:sp>
      <p:sp>
        <p:nvSpPr>
          <p:cNvPr id="16" name="文本框 15">
            <a:extLst>
              <a:ext uri="{FF2B5EF4-FFF2-40B4-BE49-F238E27FC236}">
                <a16:creationId xmlns:a16="http://schemas.microsoft.com/office/drawing/2014/main" id="{DF5C7CF3-7628-4DC7-90F3-2C55C88C1EC6}"/>
              </a:ext>
            </a:extLst>
          </p:cNvPr>
          <p:cNvSpPr txBox="1"/>
          <p:nvPr/>
        </p:nvSpPr>
        <p:spPr>
          <a:xfrm>
            <a:off x="6595531" y="3842158"/>
            <a:ext cx="2048934" cy="338554"/>
          </a:xfrm>
          <a:prstGeom prst="rect">
            <a:avLst/>
          </a:prstGeom>
          <a:noFill/>
        </p:spPr>
        <p:txBody>
          <a:bodyPr wrap="square" rtlCol="0">
            <a:spAutoFit/>
          </a:bodyPr>
          <a:lstStyle/>
          <a:p>
            <a:r>
              <a:rPr lang="zh-CN" altLang="en-US" sz="1600" dirty="0">
                <a:latin typeface="+mn-ea"/>
              </a:rPr>
              <a:t>滑动窗口</a:t>
            </a:r>
            <a:r>
              <a:rPr lang="en-US" altLang="zh-CN" sz="1600" dirty="0">
                <a:latin typeface="+mn-ea"/>
              </a:rPr>
              <a:t>Size=5</a:t>
            </a:r>
            <a:endParaRPr lang="zh-CN" altLang="en-US" sz="1600" dirty="0">
              <a:latin typeface="+mn-ea"/>
            </a:endParaRPr>
          </a:p>
        </p:txBody>
      </p:sp>
      <p:sp>
        <p:nvSpPr>
          <p:cNvPr id="17" name="文本框 16">
            <a:extLst>
              <a:ext uri="{FF2B5EF4-FFF2-40B4-BE49-F238E27FC236}">
                <a16:creationId xmlns:a16="http://schemas.microsoft.com/office/drawing/2014/main" id="{9D78C099-3CDF-4E9B-9052-4E29D5F9595B}"/>
              </a:ext>
            </a:extLst>
          </p:cNvPr>
          <p:cNvSpPr txBox="1"/>
          <p:nvPr/>
        </p:nvSpPr>
        <p:spPr>
          <a:xfrm>
            <a:off x="845302" y="4593015"/>
            <a:ext cx="3572933" cy="923330"/>
          </a:xfrm>
          <a:prstGeom prst="rect">
            <a:avLst/>
          </a:prstGeom>
          <a:noFill/>
        </p:spPr>
        <p:txBody>
          <a:bodyPr wrap="square" rtlCol="0">
            <a:spAutoFit/>
          </a:bodyPr>
          <a:lstStyle/>
          <a:p>
            <a:r>
              <a:rPr lang="zh-CN" altLang="en-US" dirty="0">
                <a:latin typeface="+mn-ea"/>
              </a:rPr>
              <a:t>预测</a:t>
            </a:r>
            <a:r>
              <a:rPr lang="en-US" altLang="zh-CN" dirty="0">
                <a:latin typeface="+mn-ea"/>
              </a:rPr>
              <a:t>16:00</a:t>
            </a:r>
            <a:r>
              <a:rPr lang="zh-CN" altLang="en-US" dirty="0">
                <a:latin typeface="+mn-ea"/>
              </a:rPr>
              <a:t>的流量时可以设置一个窗口，将窗口内的历史时刻的特征作为当前时刻预测的输入</a:t>
            </a:r>
          </a:p>
        </p:txBody>
      </p:sp>
      <p:sp>
        <p:nvSpPr>
          <p:cNvPr id="18" name="箭头: 右 17">
            <a:extLst>
              <a:ext uri="{FF2B5EF4-FFF2-40B4-BE49-F238E27FC236}">
                <a16:creationId xmlns:a16="http://schemas.microsoft.com/office/drawing/2014/main" id="{FBD94998-F213-46E2-BF7F-3F71130EE813}"/>
              </a:ext>
            </a:extLst>
          </p:cNvPr>
          <p:cNvSpPr/>
          <p:nvPr/>
        </p:nvSpPr>
        <p:spPr>
          <a:xfrm>
            <a:off x="8320187" y="2449242"/>
            <a:ext cx="664060" cy="56660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矩形 18">
            <a:extLst>
              <a:ext uri="{FF2B5EF4-FFF2-40B4-BE49-F238E27FC236}">
                <a16:creationId xmlns:a16="http://schemas.microsoft.com/office/drawing/2014/main" id="{32463E49-C8D7-448B-8877-ED1F98B33A58}"/>
              </a:ext>
            </a:extLst>
          </p:cNvPr>
          <p:cNvSpPr/>
          <p:nvPr/>
        </p:nvSpPr>
        <p:spPr>
          <a:xfrm rot="16200000">
            <a:off x="8720608" y="2459977"/>
            <a:ext cx="1591184" cy="6463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mn-ea"/>
            </a:endParaRPr>
          </a:p>
        </p:txBody>
      </p:sp>
      <p:sp>
        <p:nvSpPr>
          <p:cNvPr id="21" name="箭头: 右 20">
            <a:extLst>
              <a:ext uri="{FF2B5EF4-FFF2-40B4-BE49-F238E27FC236}">
                <a16:creationId xmlns:a16="http://schemas.microsoft.com/office/drawing/2014/main" id="{EDAA431D-5474-4256-B4CF-C4C461A9A038}"/>
              </a:ext>
            </a:extLst>
          </p:cNvPr>
          <p:cNvSpPr/>
          <p:nvPr/>
        </p:nvSpPr>
        <p:spPr>
          <a:xfrm>
            <a:off x="10039323" y="2467916"/>
            <a:ext cx="646332" cy="5672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B7ED301-0043-4E03-9C38-6D25F2D51EFF}"/>
              </a:ext>
            </a:extLst>
          </p:cNvPr>
          <p:cNvSpPr txBox="1"/>
          <p:nvPr/>
        </p:nvSpPr>
        <p:spPr>
          <a:xfrm>
            <a:off x="5079284" y="4533708"/>
            <a:ext cx="3572933" cy="1200329"/>
          </a:xfrm>
          <a:prstGeom prst="rect">
            <a:avLst/>
          </a:prstGeom>
          <a:noFill/>
        </p:spPr>
        <p:txBody>
          <a:bodyPr wrap="square" rtlCol="0">
            <a:spAutoFit/>
          </a:bodyPr>
          <a:lstStyle/>
          <a:p>
            <a:r>
              <a:rPr lang="zh-CN" altLang="en-US" dirty="0">
                <a:latin typeface="+mn-ea"/>
              </a:rPr>
              <a:t>下一步预测</a:t>
            </a:r>
            <a:r>
              <a:rPr lang="en-US" altLang="zh-CN" dirty="0">
                <a:latin typeface="+mn-ea"/>
              </a:rPr>
              <a:t>17:00</a:t>
            </a:r>
            <a:r>
              <a:rPr lang="zh-CN" altLang="en-US" dirty="0">
                <a:latin typeface="+mn-ea"/>
              </a:rPr>
              <a:t>的流量时，已经知道了</a:t>
            </a:r>
            <a:r>
              <a:rPr lang="en-US" altLang="zh-CN" dirty="0">
                <a:latin typeface="+mn-ea"/>
              </a:rPr>
              <a:t>16:00</a:t>
            </a:r>
            <a:r>
              <a:rPr lang="zh-CN" altLang="en-US" dirty="0">
                <a:latin typeface="+mn-ea"/>
              </a:rPr>
              <a:t>的流量特征，就可以把窗口向右滑动一小时继续预测</a:t>
            </a:r>
            <a:r>
              <a:rPr lang="en-US" altLang="zh-CN" dirty="0">
                <a:latin typeface="+mn-ea"/>
              </a:rPr>
              <a:t>……</a:t>
            </a:r>
            <a:endParaRPr lang="zh-CN" altLang="en-US" dirty="0">
              <a:latin typeface="+mn-ea"/>
            </a:endParaRPr>
          </a:p>
        </p:txBody>
      </p:sp>
      <p:sp>
        <p:nvSpPr>
          <p:cNvPr id="2" name="文本框 1">
            <a:extLst>
              <a:ext uri="{FF2B5EF4-FFF2-40B4-BE49-F238E27FC236}">
                <a16:creationId xmlns:a16="http://schemas.microsoft.com/office/drawing/2014/main" id="{0EB17C30-285E-4EC2-8F18-5657CE1D4A66}"/>
              </a:ext>
            </a:extLst>
          </p:cNvPr>
          <p:cNvSpPr txBox="1"/>
          <p:nvPr/>
        </p:nvSpPr>
        <p:spPr>
          <a:xfrm>
            <a:off x="9285367" y="2474249"/>
            <a:ext cx="461665" cy="811532"/>
          </a:xfrm>
          <a:prstGeom prst="rect">
            <a:avLst/>
          </a:prstGeom>
          <a:noFill/>
        </p:spPr>
        <p:txBody>
          <a:bodyPr vert="eaVert" wrap="square" rtlCol="0">
            <a:spAutoFit/>
          </a:bodyPr>
          <a:lstStyle/>
          <a:p>
            <a:r>
              <a:rPr lang="zh-CN" altLang="en-US" dirty="0"/>
              <a:t>模型</a:t>
            </a:r>
          </a:p>
        </p:txBody>
      </p:sp>
      <p:sp>
        <p:nvSpPr>
          <p:cNvPr id="4" name="文本框 3">
            <a:extLst>
              <a:ext uri="{FF2B5EF4-FFF2-40B4-BE49-F238E27FC236}">
                <a16:creationId xmlns:a16="http://schemas.microsoft.com/office/drawing/2014/main" id="{7707DA2A-9669-40CB-A5B8-2FAD1128D7F7}"/>
              </a:ext>
            </a:extLst>
          </p:cNvPr>
          <p:cNvSpPr txBox="1"/>
          <p:nvPr/>
        </p:nvSpPr>
        <p:spPr>
          <a:xfrm>
            <a:off x="10885612" y="1626823"/>
            <a:ext cx="461665" cy="2384612"/>
          </a:xfrm>
          <a:prstGeom prst="rect">
            <a:avLst/>
          </a:prstGeom>
          <a:noFill/>
        </p:spPr>
        <p:txBody>
          <a:bodyPr vert="eaVert" wrap="square" rtlCol="0">
            <a:spAutoFit/>
          </a:bodyPr>
          <a:lstStyle/>
          <a:p>
            <a:r>
              <a:rPr lang="zh-CN" altLang="en-US" dirty="0"/>
              <a:t>下一时刻的流量预测</a:t>
            </a:r>
          </a:p>
        </p:txBody>
      </p:sp>
    </p:spTree>
    <p:extLst>
      <p:ext uri="{BB962C8B-B14F-4D97-AF65-F5344CB8AC3E}">
        <p14:creationId xmlns:p14="http://schemas.microsoft.com/office/powerpoint/2010/main" val="781675651"/>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项目</a:t>
            </a:r>
          </a:p>
        </p:txBody>
      </p:sp>
      <p:sp>
        <p:nvSpPr>
          <p:cNvPr id="10" name="内容占位符 2">
            <a:extLst>
              <a:ext uri="{FF2B5EF4-FFF2-40B4-BE49-F238E27FC236}">
                <a16:creationId xmlns:a16="http://schemas.microsoft.com/office/drawing/2014/main" id="{B3A5D697-BE5D-445C-9A7B-252FBD127443}"/>
              </a:ext>
            </a:extLst>
          </p:cNvPr>
          <p:cNvSpPr>
            <a:spLocks noGrp="1"/>
          </p:cNvSpPr>
          <p:nvPr>
            <p:ph idx="1"/>
          </p:nvPr>
        </p:nvSpPr>
        <p:spPr>
          <a:xfrm>
            <a:off x="141261" y="1232312"/>
            <a:ext cx="11021320" cy="4340351"/>
          </a:xfrm>
        </p:spPr>
        <p:txBody>
          <a:bodyPr/>
          <a:lstStyle/>
          <a:p>
            <a:pPr>
              <a:buClr>
                <a:schemeClr val="accent2"/>
              </a:buClr>
            </a:pPr>
            <a:r>
              <a:rPr lang="zh-CN" altLang="en-US" dirty="0">
                <a:solidFill>
                  <a:schemeClr val="accent4"/>
                </a:solidFill>
                <a:latin typeface="微软雅黑" panose="020B0503020204020204" pitchFamily="34" charset="-122"/>
              </a:rPr>
              <a:t>方案：</a:t>
            </a:r>
            <a:r>
              <a:rPr lang="en-US" altLang="zh-CN" dirty="0">
                <a:solidFill>
                  <a:schemeClr val="accent4"/>
                </a:solidFill>
                <a:latin typeface="微软雅黑" panose="020B0503020204020204" pitchFamily="34" charset="-122"/>
              </a:rPr>
              <a:t>Facebook</a:t>
            </a:r>
            <a:r>
              <a:rPr lang="zh-CN" altLang="en-US" dirty="0">
                <a:solidFill>
                  <a:schemeClr val="accent4"/>
                </a:solidFill>
                <a:latin typeface="微软雅黑" panose="020B0503020204020204" pitchFamily="34" charset="-122"/>
              </a:rPr>
              <a:t>时间序列预测算法</a:t>
            </a:r>
            <a:r>
              <a:rPr lang="en-US" altLang="zh-CN" dirty="0">
                <a:solidFill>
                  <a:schemeClr val="accent4"/>
                </a:solidFill>
                <a:latin typeface="微软雅黑" panose="020B0503020204020204" pitchFamily="34" charset="-122"/>
              </a:rPr>
              <a:t>Prophet</a:t>
            </a:r>
          </a:p>
          <a:p>
            <a:pPr lvl="1">
              <a:buClr>
                <a:schemeClr val="accent2"/>
              </a:buClr>
              <a:buFont typeface="Wingdings" panose="05000000000000000000" pitchFamily="2" charset="2"/>
              <a:buChar char="u"/>
            </a:pPr>
            <a:r>
              <a:rPr lang="zh-CN" altLang="en-US" sz="2000" dirty="0">
                <a:solidFill>
                  <a:schemeClr val="accent4"/>
                </a:solidFill>
                <a:latin typeface="微软雅黑" panose="020B0503020204020204" pitchFamily="34" charset="-122"/>
              </a:rPr>
              <a:t>优点：</a:t>
            </a:r>
            <a:endParaRPr lang="en-US" altLang="zh-CN" sz="2000" dirty="0">
              <a:solidFill>
                <a:schemeClr val="accent4"/>
              </a:solidFill>
              <a:latin typeface="微软雅黑" panose="020B0503020204020204" pitchFamily="34" charset="-122"/>
            </a:endParaRPr>
          </a:p>
          <a:p>
            <a:pPr lvl="2">
              <a:buClr>
                <a:schemeClr val="accent2"/>
              </a:buClr>
              <a:buFont typeface="Wingdings" panose="05000000000000000000" pitchFamily="2" charset="2"/>
              <a:buChar char="u"/>
            </a:pPr>
            <a:r>
              <a:rPr lang="zh-CN" altLang="en-US" sz="1800" dirty="0">
                <a:solidFill>
                  <a:schemeClr val="accent4"/>
                </a:solidFill>
                <a:latin typeface="微软雅黑" panose="020B0503020204020204" pitchFamily="34" charset="-122"/>
              </a:rPr>
              <a:t>基于时间序列的分解和机器学习的拟合来做</a:t>
            </a:r>
            <a:endParaRPr lang="en-US" altLang="zh-CN" sz="1800" dirty="0">
              <a:solidFill>
                <a:schemeClr val="accent4"/>
              </a:solidFill>
              <a:latin typeface="微软雅黑" panose="020B0503020204020204" pitchFamily="34" charset="-122"/>
            </a:endParaRPr>
          </a:p>
          <a:p>
            <a:pPr lvl="2">
              <a:buClr>
                <a:schemeClr val="accent2"/>
              </a:buClr>
              <a:buFont typeface="Wingdings" panose="05000000000000000000" pitchFamily="2" charset="2"/>
              <a:buChar char="u"/>
            </a:pPr>
            <a:r>
              <a:rPr lang="zh-CN" altLang="en-US" sz="1800" dirty="0">
                <a:solidFill>
                  <a:schemeClr val="accent4"/>
                </a:solidFill>
                <a:latin typeface="微软雅黑" panose="020B0503020204020204" pitchFamily="34" charset="-122"/>
              </a:rPr>
              <a:t>不仅可以处理时间序列存在一些异常值的情况，也可以处理部分缺失值的情形</a:t>
            </a:r>
            <a:endParaRPr lang="en-US" altLang="zh-CN" sz="1800" dirty="0">
              <a:solidFill>
                <a:schemeClr val="accent4"/>
              </a:solidFill>
              <a:latin typeface="微软雅黑" panose="020B0503020204020204" pitchFamily="34" charset="-122"/>
            </a:endParaRPr>
          </a:p>
          <a:p>
            <a:pPr lvl="2">
              <a:buClr>
                <a:schemeClr val="accent2"/>
              </a:buClr>
              <a:buFont typeface="Wingdings" panose="05000000000000000000" pitchFamily="2" charset="2"/>
              <a:buChar char="u"/>
            </a:pPr>
            <a:r>
              <a:rPr lang="zh-CN" altLang="en-US" sz="1800" dirty="0">
                <a:solidFill>
                  <a:schemeClr val="accent4"/>
                </a:solidFill>
                <a:latin typeface="微软雅黑" panose="020B0503020204020204" pitchFamily="34" charset="-122"/>
              </a:rPr>
              <a:t>几乎全自动地预测时间序列未来的走势</a:t>
            </a:r>
            <a:endParaRPr lang="en-US" altLang="zh-CN" sz="1800" dirty="0">
              <a:solidFill>
                <a:schemeClr val="accent4"/>
              </a:solidFill>
              <a:latin typeface="微软雅黑" panose="020B0503020204020204" pitchFamily="34" charset="-122"/>
            </a:endParaRPr>
          </a:p>
          <a:p>
            <a:pPr lvl="2">
              <a:buClr>
                <a:schemeClr val="accent2"/>
              </a:buClr>
              <a:buFont typeface="Wingdings" panose="05000000000000000000" pitchFamily="2" charset="2"/>
              <a:buChar char="u"/>
            </a:pPr>
            <a:r>
              <a:rPr lang="zh-CN" altLang="en-US" sz="1800" dirty="0">
                <a:solidFill>
                  <a:schemeClr val="accent4"/>
                </a:solidFill>
                <a:latin typeface="微软雅黑" panose="020B0503020204020204" pitchFamily="34" charset="-122"/>
              </a:rPr>
              <a:t>提供了</a:t>
            </a:r>
            <a:r>
              <a:rPr lang="en-US" altLang="zh-CN" sz="1800" dirty="0">
                <a:solidFill>
                  <a:schemeClr val="accent4"/>
                </a:solidFill>
                <a:latin typeface="微软雅黑" panose="020B0503020204020204" pitchFamily="34" charset="-122"/>
              </a:rPr>
              <a:t>Python</a:t>
            </a:r>
            <a:r>
              <a:rPr lang="zh-CN" altLang="en-US" sz="1800" dirty="0">
                <a:solidFill>
                  <a:schemeClr val="accent4"/>
                </a:solidFill>
                <a:latin typeface="微软雅黑" panose="020B0503020204020204" pitchFamily="34" charset="-122"/>
              </a:rPr>
              <a:t>语言的接口，</a:t>
            </a:r>
            <a:r>
              <a:rPr lang="en-US" altLang="zh-CN" sz="1800" dirty="0">
                <a:solidFill>
                  <a:schemeClr val="accent4"/>
                </a:solidFill>
                <a:latin typeface="微软雅黑" panose="020B0503020204020204" pitchFamily="34" charset="-122"/>
              </a:rPr>
              <a:t>API</a:t>
            </a:r>
            <a:r>
              <a:rPr lang="zh-CN" altLang="en-US" sz="1800" dirty="0">
                <a:solidFill>
                  <a:schemeClr val="accent4"/>
                </a:solidFill>
                <a:latin typeface="微软雅黑" panose="020B0503020204020204" pitchFamily="34" charset="-122"/>
              </a:rPr>
              <a:t>设计和调用方便</a:t>
            </a:r>
            <a:endParaRPr lang="en-US" altLang="zh-CN" sz="1800" dirty="0">
              <a:solidFill>
                <a:schemeClr val="accent4"/>
              </a:solidFill>
              <a:latin typeface="微软雅黑" panose="020B0503020204020204" pitchFamily="34" charset="-122"/>
            </a:endParaRPr>
          </a:p>
          <a:p>
            <a:pPr marL="0" indent="0">
              <a:buClr>
                <a:schemeClr val="accent2"/>
              </a:buClr>
              <a:buNone/>
            </a:pPr>
            <a:endParaRPr lang="en-US" altLang="zh-CN" b="1" dirty="0">
              <a:solidFill>
                <a:schemeClr val="accent4"/>
              </a:solidFill>
              <a:latin typeface="+mn-ea"/>
            </a:endParaRPr>
          </a:p>
        </p:txBody>
      </p:sp>
    </p:spTree>
    <p:extLst>
      <p:ext uri="{BB962C8B-B14F-4D97-AF65-F5344CB8AC3E}">
        <p14:creationId xmlns:p14="http://schemas.microsoft.com/office/powerpoint/2010/main" val="2922405045"/>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项目</a:t>
            </a:r>
          </a:p>
        </p:txBody>
      </p:sp>
      <p:sp>
        <p:nvSpPr>
          <p:cNvPr id="10" name="内容占位符 2">
            <a:extLst>
              <a:ext uri="{FF2B5EF4-FFF2-40B4-BE49-F238E27FC236}">
                <a16:creationId xmlns:a16="http://schemas.microsoft.com/office/drawing/2014/main" id="{B3A5D697-BE5D-445C-9A7B-252FBD127443}"/>
              </a:ext>
            </a:extLst>
          </p:cNvPr>
          <p:cNvSpPr>
            <a:spLocks noGrp="1"/>
          </p:cNvSpPr>
          <p:nvPr>
            <p:ph idx="1"/>
          </p:nvPr>
        </p:nvSpPr>
        <p:spPr>
          <a:xfrm>
            <a:off x="141261" y="1232312"/>
            <a:ext cx="11021320" cy="457201"/>
          </a:xfrm>
        </p:spPr>
        <p:txBody>
          <a:bodyPr/>
          <a:lstStyle/>
          <a:p>
            <a:pPr>
              <a:buClr>
                <a:schemeClr val="accent2"/>
              </a:buClr>
            </a:pPr>
            <a:r>
              <a:rPr lang="zh-CN" altLang="en-US" dirty="0">
                <a:solidFill>
                  <a:schemeClr val="accent4"/>
                </a:solidFill>
                <a:latin typeface="微软雅黑" panose="020B0503020204020204" pitchFamily="34" charset="-122"/>
              </a:rPr>
              <a:t>方案：</a:t>
            </a:r>
            <a:r>
              <a:rPr lang="en-US" altLang="zh-CN" dirty="0">
                <a:solidFill>
                  <a:schemeClr val="accent4"/>
                </a:solidFill>
                <a:latin typeface="微软雅黑" panose="020B0503020204020204" pitchFamily="34" charset="-122"/>
              </a:rPr>
              <a:t>Facebook</a:t>
            </a:r>
            <a:r>
              <a:rPr lang="zh-CN" altLang="en-US" dirty="0">
                <a:solidFill>
                  <a:schemeClr val="accent4"/>
                </a:solidFill>
                <a:latin typeface="微软雅黑" panose="020B0503020204020204" pitchFamily="34" charset="-122"/>
              </a:rPr>
              <a:t>时间序列预测算法</a:t>
            </a:r>
            <a:r>
              <a:rPr lang="en-US" altLang="zh-CN" dirty="0">
                <a:solidFill>
                  <a:schemeClr val="accent4"/>
                </a:solidFill>
                <a:latin typeface="微软雅黑" panose="020B0503020204020204" pitchFamily="34" charset="-122"/>
              </a:rPr>
              <a:t>Prophet</a:t>
            </a:r>
          </a:p>
          <a:p>
            <a:pPr marL="0" indent="0">
              <a:buClr>
                <a:schemeClr val="accent2"/>
              </a:buClr>
              <a:buNone/>
            </a:pPr>
            <a:endParaRPr lang="en-US" altLang="zh-CN" b="1" dirty="0">
              <a:solidFill>
                <a:schemeClr val="accent4"/>
              </a:solidFill>
              <a:latin typeface="+mn-ea"/>
            </a:endParaRPr>
          </a:p>
        </p:txBody>
      </p:sp>
      <p:sp>
        <p:nvSpPr>
          <p:cNvPr id="7" name="文本框 6">
            <a:extLst>
              <a:ext uri="{FF2B5EF4-FFF2-40B4-BE49-F238E27FC236}">
                <a16:creationId xmlns:a16="http://schemas.microsoft.com/office/drawing/2014/main" id="{472BD690-7771-4A1F-B465-D1C0615C7E38}"/>
              </a:ext>
            </a:extLst>
          </p:cNvPr>
          <p:cNvSpPr txBox="1"/>
          <p:nvPr/>
        </p:nvSpPr>
        <p:spPr>
          <a:xfrm>
            <a:off x="664234" y="1833544"/>
            <a:ext cx="7651630" cy="904863"/>
          </a:xfrm>
          <a:prstGeom prst="rect">
            <a:avLst/>
          </a:prstGeom>
          <a:noFill/>
        </p:spPr>
        <p:txBody>
          <a:bodyPr wrap="square" rtlCol="0">
            <a:spAutoFit/>
          </a:bodyPr>
          <a:lstStyle/>
          <a:p>
            <a:pPr marL="431800" indent="-439738" eaLnBrk="0" fontAlgn="base" hangingPunct="0">
              <a:spcBef>
                <a:spcPct val="20000"/>
              </a:spcBef>
              <a:spcAft>
                <a:spcPct val="0"/>
              </a:spcAft>
              <a:buClr>
                <a:srgbClr val="CCCC99"/>
              </a:buClr>
              <a:buSzPct val="65000"/>
              <a:buFont typeface="Wingdings" panose="05000000000000000000" pitchFamily="2" charset="2"/>
              <a:buChar char="u"/>
              <a:defRPr/>
            </a:pPr>
            <a:r>
              <a:rPr lang="zh-CN" altLang="en-US" sz="2400" b="1" kern="0" dirty="0">
                <a:solidFill>
                  <a:srgbClr val="212121"/>
                </a:solidFill>
                <a:latin typeface="楷体"/>
                <a:ea typeface="楷体"/>
              </a:rPr>
              <a:t>时间序列分解</a:t>
            </a:r>
            <a:endParaRPr lang="en-US" altLang="zh-CN" sz="2400" b="1" kern="0" dirty="0">
              <a:solidFill>
                <a:srgbClr val="212121"/>
              </a:solidFill>
              <a:latin typeface="楷体"/>
              <a:ea typeface="楷体"/>
            </a:endParaRPr>
          </a:p>
          <a:p>
            <a:pPr eaLnBrk="0" fontAlgn="base" hangingPunct="0">
              <a:spcBef>
                <a:spcPct val="20000"/>
              </a:spcBef>
              <a:spcAft>
                <a:spcPct val="0"/>
              </a:spcAft>
              <a:buClr>
                <a:srgbClr val="CCCC99"/>
              </a:buClr>
              <a:buSzPct val="65000"/>
              <a:defRPr/>
            </a:pPr>
            <a:endParaRPr lang="en-US" altLang="zh-CN" sz="2400" b="1" kern="0" dirty="0">
              <a:solidFill>
                <a:srgbClr val="212121"/>
              </a:solidFill>
              <a:latin typeface="楷体"/>
              <a:ea typeface="楷体"/>
            </a:endParaRPr>
          </a:p>
        </p:txBody>
      </p:sp>
      <p:pic>
        <p:nvPicPr>
          <p:cNvPr id="4" name="图片 3">
            <a:extLst>
              <a:ext uri="{FF2B5EF4-FFF2-40B4-BE49-F238E27FC236}">
                <a16:creationId xmlns:a16="http://schemas.microsoft.com/office/drawing/2014/main" id="{7E7A1109-7B10-4ACF-AFC3-84BA37A3209C}"/>
              </a:ext>
            </a:extLst>
          </p:cNvPr>
          <p:cNvPicPr>
            <a:picLocks noChangeAspect="1"/>
          </p:cNvPicPr>
          <p:nvPr/>
        </p:nvPicPr>
        <p:blipFill>
          <a:blip r:embed="rId3"/>
          <a:stretch>
            <a:fillRect/>
          </a:stretch>
        </p:blipFill>
        <p:spPr>
          <a:xfrm>
            <a:off x="1330266" y="2402440"/>
            <a:ext cx="3448767" cy="597191"/>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0F93D87-6B34-4FF3-8492-6E0671380790}"/>
                  </a:ext>
                </a:extLst>
              </p:cNvPr>
              <p:cNvSpPr txBox="1"/>
              <p:nvPr/>
            </p:nvSpPr>
            <p:spPr>
              <a:xfrm>
                <a:off x="1003579" y="3184473"/>
                <a:ext cx="9701801" cy="2246769"/>
              </a:xfrm>
              <a:prstGeom prst="rect">
                <a:avLst/>
              </a:prstGeom>
              <a:noFill/>
            </p:spPr>
            <p:txBody>
              <a:bodyPr wrap="square" rtlCol="0">
                <a:spAutoFit/>
              </a:bodyPr>
              <a:lstStyle/>
              <a:p>
                <a:pPr marL="379413" indent="-403225" eaLnBrk="0" fontAlgn="base" hangingPunct="0">
                  <a:spcBef>
                    <a:spcPct val="20000"/>
                  </a:spcBef>
                  <a:spcAft>
                    <a:spcPct val="0"/>
                  </a:spcAft>
                  <a:buClr>
                    <a:schemeClr val="accent2"/>
                  </a:buClr>
                  <a:buSzPct val="70000"/>
                  <a:buFont typeface="Wingdings" panose="05000000000000000000" pitchFamily="2" charset="2"/>
                  <a:buChar char="l"/>
                </a:pPr>
                <a:r>
                  <a:rPr lang="en-US" altLang="zh-CN" sz="2000" dirty="0">
                    <a:solidFill>
                      <a:schemeClr val="accent4"/>
                    </a:solidFill>
                    <a:latin typeface="+mj-lt"/>
                  </a:rPr>
                  <a:t>g(t)</a:t>
                </a:r>
                <a:r>
                  <a:rPr lang="zh-CN" altLang="en-US" sz="2000" dirty="0">
                    <a:solidFill>
                      <a:schemeClr val="accent4"/>
                    </a:solidFill>
                    <a:latin typeface="+mj-lt"/>
                  </a:rPr>
                  <a:t>表示趋势项，表示时间序列在非周期上的变化趋势</a:t>
                </a:r>
                <a:endParaRPr lang="en-US" altLang="zh-CN" sz="2000" dirty="0">
                  <a:solidFill>
                    <a:schemeClr val="accent4"/>
                  </a:solidFill>
                  <a:latin typeface="+mj-lt"/>
                </a:endParaRPr>
              </a:p>
              <a:p>
                <a:pPr marL="379413" indent="-403225" eaLnBrk="0" fontAlgn="base" hangingPunct="0">
                  <a:spcBef>
                    <a:spcPct val="20000"/>
                  </a:spcBef>
                  <a:spcAft>
                    <a:spcPct val="0"/>
                  </a:spcAft>
                  <a:buClr>
                    <a:schemeClr val="accent2"/>
                  </a:buClr>
                  <a:buSzPct val="70000"/>
                  <a:buFont typeface="Wingdings" panose="05000000000000000000" pitchFamily="2" charset="2"/>
                  <a:buChar char="l"/>
                </a:pPr>
                <a:r>
                  <a:rPr lang="en-US" altLang="zh-CN" sz="2000" dirty="0">
                    <a:solidFill>
                      <a:schemeClr val="accent4"/>
                    </a:solidFill>
                    <a:latin typeface="+mj-lt"/>
                  </a:rPr>
                  <a:t>s(t)</a:t>
                </a:r>
                <a:r>
                  <a:rPr lang="zh-CN" altLang="en-US" sz="2000" dirty="0">
                    <a:solidFill>
                      <a:schemeClr val="accent4"/>
                    </a:solidFill>
                    <a:latin typeface="+mj-lt"/>
                  </a:rPr>
                  <a:t>表示周期项，或者季节项</a:t>
                </a:r>
                <a:r>
                  <a:rPr lang="en-US" altLang="zh-CN" sz="2000" dirty="0">
                    <a:solidFill>
                      <a:schemeClr val="accent4"/>
                    </a:solidFill>
                    <a:latin typeface="+mj-lt"/>
                  </a:rPr>
                  <a:t>,</a:t>
                </a:r>
                <a:r>
                  <a:rPr lang="zh-CN" altLang="en-US" sz="2000" dirty="0">
                    <a:solidFill>
                      <a:schemeClr val="accent4"/>
                    </a:solidFill>
                    <a:latin typeface="+mj-lt"/>
                  </a:rPr>
                  <a:t>一般以周或者年为单位</a:t>
                </a:r>
                <a:endParaRPr lang="en-US" altLang="zh-CN" sz="2000" dirty="0">
                  <a:solidFill>
                    <a:schemeClr val="accent4"/>
                  </a:solidFill>
                  <a:latin typeface="+mj-lt"/>
                </a:endParaRPr>
              </a:p>
              <a:p>
                <a:pPr marL="379413" indent="-403225" eaLnBrk="0" fontAlgn="base" hangingPunct="0">
                  <a:spcBef>
                    <a:spcPct val="20000"/>
                  </a:spcBef>
                  <a:spcAft>
                    <a:spcPct val="0"/>
                  </a:spcAft>
                  <a:buClr>
                    <a:schemeClr val="accent2"/>
                  </a:buClr>
                  <a:buSzPct val="70000"/>
                  <a:buFont typeface="Wingdings" panose="05000000000000000000" pitchFamily="2" charset="2"/>
                  <a:buChar char="l"/>
                </a:pPr>
                <a:r>
                  <a:rPr lang="en-US" altLang="zh-CN" sz="2000" dirty="0">
                    <a:solidFill>
                      <a:schemeClr val="accent4"/>
                    </a:solidFill>
                    <a:latin typeface="+mj-lt"/>
                  </a:rPr>
                  <a:t>h(t)</a:t>
                </a:r>
                <a:r>
                  <a:rPr lang="zh-CN" altLang="en-US" sz="2000" dirty="0">
                    <a:solidFill>
                      <a:schemeClr val="accent4"/>
                    </a:solidFill>
                    <a:latin typeface="+mj-lt"/>
                  </a:rPr>
                  <a:t>表示节假日项</a:t>
                </a:r>
                <a:r>
                  <a:rPr lang="en-US" altLang="zh-CN" sz="2000" dirty="0">
                    <a:solidFill>
                      <a:schemeClr val="accent4"/>
                    </a:solidFill>
                    <a:latin typeface="+mj-lt"/>
                  </a:rPr>
                  <a:t>,</a:t>
                </a:r>
                <a:r>
                  <a:rPr lang="zh-CN" altLang="en-US" sz="2000" dirty="0">
                    <a:solidFill>
                      <a:schemeClr val="accent4"/>
                    </a:solidFill>
                    <a:latin typeface="+mj-lt"/>
                  </a:rPr>
                  <a:t>表示当天是否存在节假日</a:t>
                </a:r>
                <a:endParaRPr lang="en-US" altLang="zh-CN" sz="2000" dirty="0">
                  <a:solidFill>
                    <a:schemeClr val="accent4"/>
                  </a:solidFill>
                  <a:latin typeface="+mj-lt"/>
                </a:endParaRPr>
              </a:p>
              <a:p>
                <a:pPr marL="379413" indent="-403225" eaLnBrk="0" fontAlgn="base" hangingPunct="0">
                  <a:spcBef>
                    <a:spcPct val="20000"/>
                  </a:spcBef>
                  <a:spcAft>
                    <a:spcPct val="0"/>
                  </a:spcAft>
                  <a:buClr>
                    <a:schemeClr val="accent2"/>
                  </a:buClr>
                  <a:buSzPct val="70000"/>
                  <a:buFont typeface="Wingdings" panose="05000000000000000000" pitchFamily="2" charset="2"/>
                  <a:buChar char="l"/>
                </a:pPr>
                <a14:m>
                  <m:oMath xmlns:m="http://schemas.openxmlformats.org/officeDocument/2006/math">
                    <m:sSub>
                      <m:sSubPr>
                        <m:ctrlPr>
                          <a:rPr lang="en-US" altLang="zh-CN" sz="2000" i="1">
                            <a:solidFill>
                              <a:schemeClr val="accent4"/>
                            </a:solidFill>
                            <a:latin typeface="Cambria Math" panose="02040503050406030204" pitchFamily="18" charset="0"/>
                          </a:rPr>
                        </m:ctrlPr>
                      </m:sSubPr>
                      <m:e>
                        <m:r>
                          <a:rPr lang="en-US" altLang="zh-CN" sz="2000">
                            <a:solidFill>
                              <a:schemeClr val="accent4"/>
                            </a:solidFill>
                            <a:latin typeface="Cambria Math" panose="02040503050406030204" pitchFamily="18" charset="0"/>
                          </a:rPr>
                          <m:t>𝜀</m:t>
                        </m:r>
                      </m:e>
                      <m:sub>
                        <m:r>
                          <a:rPr lang="en-US" altLang="zh-CN" sz="2000">
                            <a:solidFill>
                              <a:schemeClr val="accent4"/>
                            </a:solidFill>
                            <a:latin typeface="Cambria Math" panose="02040503050406030204" pitchFamily="18" charset="0"/>
                          </a:rPr>
                          <m:t>𝑡</m:t>
                        </m:r>
                      </m:sub>
                    </m:sSub>
                    <m:r>
                      <a:rPr lang="zh-CN" altLang="en-US" sz="2000">
                        <a:solidFill>
                          <a:schemeClr val="accent4"/>
                        </a:solidFill>
                        <a:latin typeface="Cambria Math" panose="02040503050406030204" pitchFamily="18" charset="0"/>
                      </a:rPr>
                      <m:t>表示</m:t>
                    </m:r>
                  </m:oMath>
                </a14:m>
                <a:r>
                  <a:rPr lang="zh-CN" altLang="en-US" sz="2000" dirty="0">
                    <a:solidFill>
                      <a:schemeClr val="accent4"/>
                    </a:solidFill>
                    <a:latin typeface="+mj-lt"/>
                  </a:rPr>
                  <a:t>误差项或者剩余项</a:t>
                </a:r>
                <a:endParaRPr lang="en-US" altLang="zh-CN" sz="2000" dirty="0">
                  <a:solidFill>
                    <a:schemeClr val="accent4"/>
                  </a:solidFill>
                  <a:latin typeface="+mj-lt"/>
                </a:endParaRPr>
              </a:p>
              <a:p>
                <a:pPr marL="379413" indent="-403225" eaLnBrk="0" fontAlgn="base" hangingPunct="0">
                  <a:spcBef>
                    <a:spcPct val="20000"/>
                  </a:spcBef>
                  <a:spcAft>
                    <a:spcPct val="0"/>
                  </a:spcAft>
                  <a:buClr>
                    <a:schemeClr val="accent2"/>
                  </a:buClr>
                  <a:buSzPct val="70000"/>
                  <a:buFont typeface="Wingdings" panose="05000000000000000000" pitchFamily="2" charset="2"/>
                  <a:buChar char="l"/>
                </a:pPr>
                <a:r>
                  <a:rPr lang="zh-CN" altLang="en-US" sz="2000" dirty="0">
                    <a:solidFill>
                      <a:schemeClr val="accent4"/>
                    </a:solidFill>
                    <a:latin typeface="+mj-lt"/>
                  </a:rPr>
                  <a:t>对于每一项，</a:t>
                </a:r>
                <a:r>
                  <a:rPr lang="en-US" altLang="zh-CN" sz="2000" dirty="0">
                    <a:solidFill>
                      <a:schemeClr val="accent4"/>
                    </a:solidFill>
                    <a:latin typeface="+mj-lt"/>
                  </a:rPr>
                  <a:t>Prophet</a:t>
                </a:r>
                <a:r>
                  <a:rPr lang="zh-CN" altLang="en-US" sz="2000" dirty="0">
                    <a:solidFill>
                      <a:schemeClr val="accent4"/>
                    </a:solidFill>
                    <a:latin typeface="+mj-lt"/>
                  </a:rPr>
                  <a:t>算法都会分别设计对应的指示函数和拟合方法</a:t>
                </a:r>
                <a:endParaRPr lang="en-US" altLang="zh-CN" sz="2000" dirty="0">
                  <a:solidFill>
                    <a:schemeClr val="accent4"/>
                  </a:solidFill>
                  <a:latin typeface="+mj-lt"/>
                </a:endParaRPr>
              </a:p>
              <a:p>
                <a:pPr marL="379413" indent="-403225" eaLnBrk="0" fontAlgn="base" hangingPunct="0">
                  <a:spcBef>
                    <a:spcPct val="20000"/>
                  </a:spcBef>
                  <a:spcAft>
                    <a:spcPct val="0"/>
                  </a:spcAft>
                  <a:buClr>
                    <a:schemeClr val="accent2"/>
                  </a:buClr>
                  <a:buSzPct val="70000"/>
                  <a:buFont typeface="Wingdings" panose="05000000000000000000" pitchFamily="2" charset="2"/>
                  <a:buChar char="l"/>
                </a:pPr>
                <a:r>
                  <a:rPr lang="zh-CN" altLang="en-US" sz="2000" dirty="0">
                    <a:solidFill>
                      <a:schemeClr val="accent4"/>
                    </a:solidFill>
                    <a:latin typeface="+mj-lt"/>
                  </a:rPr>
                  <a:t>最后这几项累加就得到了时间序列的预测值</a:t>
                </a:r>
              </a:p>
            </p:txBody>
          </p:sp>
        </mc:Choice>
        <mc:Fallback xmlns="">
          <p:sp>
            <p:nvSpPr>
              <p:cNvPr id="11" name="文本框 10">
                <a:extLst>
                  <a:ext uri="{FF2B5EF4-FFF2-40B4-BE49-F238E27FC236}">
                    <a16:creationId xmlns:a16="http://schemas.microsoft.com/office/drawing/2014/main" id="{C0F93D87-6B34-4FF3-8492-6E0671380790}"/>
                  </a:ext>
                </a:extLst>
              </p:cNvPr>
              <p:cNvSpPr txBox="1">
                <a:spLocks noRot="1" noChangeAspect="1" noMove="1" noResize="1" noEditPoints="1" noAdjustHandles="1" noChangeArrowheads="1" noChangeShapeType="1" noTextEdit="1"/>
              </p:cNvSpPr>
              <p:nvPr/>
            </p:nvSpPr>
            <p:spPr>
              <a:xfrm>
                <a:off x="1003579" y="3184473"/>
                <a:ext cx="9701801" cy="2246769"/>
              </a:xfrm>
              <a:prstGeom prst="rect">
                <a:avLst/>
              </a:prstGeom>
              <a:blipFill>
                <a:blip r:embed="rId4"/>
                <a:stretch>
                  <a:fillRect l="-126" t="-1897" b="-32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2819023"/>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项目</a:t>
            </a:r>
          </a:p>
        </p:txBody>
      </p:sp>
      <p:sp>
        <p:nvSpPr>
          <p:cNvPr id="7" name="内容占位符 2">
            <a:extLst>
              <a:ext uri="{FF2B5EF4-FFF2-40B4-BE49-F238E27FC236}">
                <a16:creationId xmlns:a16="http://schemas.microsoft.com/office/drawing/2014/main" id="{01A8121E-A03E-4CE6-A662-83B717C4A00B}"/>
              </a:ext>
            </a:extLst>
          </p:cNvPr>
          <p:cNvSpPr>
            <a:spLocks noGrp="1"/>
          </p:cNvSpPr>
          <p:nvPr>
            <p:ph idx="1"/>
          </p:nvPr>
        </p:nvSpPr>
        <p:spPr>
          <a:xfrm>
            <a:off x="141261" y="1171927"/>
            <a:ext cx="11021320" cy="5410027"/>
          </a:xfrm>
        </p:spPr>
        <p:txBody>
          <a:bodyPr/>
          <a:lstStyle/>
          <a:p>
            <a:pPr>
              <a:buClr>
                <a:schemeClr val="accent2"/>
              </a:buClr>
            </a:pPr>
            <a:r>
              <a:rPr lang="zh-CN" altLang="en-US" b="1" dirty="0">
                <a:solidFill>
                  <a:schemeClr val="accent4"/>
                </a:solidFill>
                <a:latin typeface="+mn-ea"/>
              </a:rPr>
              <a:t>项目代码</a:t>
            </a:r>
            <a:endParaRPr lang="en-US" altLang="zh-CN" b="1" dirty="0">
              <a:solidFill>
                <a:schemeClr val="accent4"/>
              </a:solidFill>
              <a:latin typeface="+mn-ea"/>
            </a:endParaRPr>
          </a:p>
          <a:p>
            <a:pPr marL="449262" lvl="1" indent="0">
              <a:buClr>
                <a:schemeClr val="accent2"/>
              </a:buClr>
              <a:buNone/>
            </a:pPr>
            <a:endParaRPr lang="en-US" altLang="zh-CN" dirty="0">
              <a:solidFill>
                <a:schemeClr val="accent4"/>
              </a:solidFill>
              <a:latin typeface="+mj-lt"/>
            </a:endParaRPr>
          </a:p>
        </p:txBody>
      </p:sp>
      <p:pic>
        <p:nvPicPr>
          <p:cNvPr id="3" name="图片 2">
            <a:extLst>
              <a:ext uri="{FF2B5EF4-FFF2-40B4-BE49-F238E27FC236}">
                <a16:creationId xmlns:a16="http://schemas.microsoft.com/office/drawing/2014/main" id="{6E4C7B54-AED4-4D76-B5C6-8A3A438D6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736" y="1761620"/>
            <a:ext cx="5828522" cy="4230640"/>
          </a:xfrm>
          <a:prstGeom prst="rect">
            <a:avLst/>
          </a:prstGeom>
        </p:spPr>
      </p:pic>
    </p:spTree>
    <p:extLst>
      <p:ext uri="{BB962C8B-B14F-4D97-AF65-F5344CB8AC3E}">
        <p14:creationId xmlns:p14="http://schemas.microsoft.com/office/powerpoint/2010/main" val="301154080"/>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93980543"/>
              </p:ext>
            </p:extLst>
          </p:nvPr>
        </p:nvGraphicFramePr>
        <p:xfrm>
          <a:off x="2135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6">
            <a:extLst>
              <a:ext uri="{FF2B5EF4-FFF2-40B4-BE49-F238E27FC236}">
                <a16:creationId xmlns:a16="http://schemas.microsoft.com/office/drawing/2014/main" id="{13B301E8-065B-B24B-A5B0-EDD1904DBFBA}"/>
              </a:ext>
            </a:extLst>
          </p:cNvPr>
          <p:cNvSpPr>
            <a:spLocks noGrp="1"/>
          </p:cNvSpPr>
          <p:nvPr>
            <p:ph type="title"/>
          </p:nvPr>
        </p:nvSpPr>
        <p:spPr/>
        <p:txBody>
          <a:bodyPr/>
          <a:lstStyle/>
          <a:p>
            <a:pPr algn="l"/>
            <a:r>
              <a:rPr lang="en-US" altLang="zh-CN" dirty="0">
                <a:latin typeface="Times" pitchFamily="2" charset="0"/>
              </a:rPr>
              <a:t>Outline</a:t>
            </a:r>
            <a:endParaRPr lang="zh-CN" altLang="en-US" dirty="0">
              <a:latin typeface="Times" pitchFamily="2" charset="0"/>
            </a:endParaRPr>
          </a:p>
        </p:txBody>
      </p:sp>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Tree>
    <p:extLst>
      <p:ext uri="{BB962C8B-B14F-4D97-AF65-F5344CB8AC3E}">
        <p14:creationId xmlns:p14="http://schemas.microsoft.com/office/powerpoint/2010/main" val="615655936"/>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8" y="1427523"/>
            <a:ext cx="3861568" cy="576262"/>
          </a:xfrm>
        </p:spPr>
        <p:txBody>
          <a:bodyPr/>
          <a:lstStyle/>
          <a:p>
            <a:r>
              <a:rPr lang="zh-CN" altLang="en-US" sz="2400" b="1" dirty="0">
                <a:solidFill>
                  <a:schemeClr val="accent4"/>
                </a:solidFill>
                <a:latin typeface="+mj-lt"/>
              </a:rPr>
              <a:t>研究方向：多模态</a:t>
            </a:r>
            <a:endParaRPr lang="en-US" altLang="zh-CN" sz="2400" b="1" dirty="0">
              <a:solidFill>
                <a:schemeClr val="accent4"/>
              </a:solidFill>
              <a:latin typeface="+mj-lt"/>
            </a:endParaRPr>
          </a:p>
        </p:txBody>
      </p:sp>
      <p:sp>
        <p:nvSpPr>
          <p:cNvPr id="10" name="内容占位符 2">
            <a:extLst>
              <a:ext uri="{FF2B5EF4-FFF2-40B4-BE49-F238E27FC236}">
                <a16:creationId xmlns:a16="http://schemas.microsoft.com/office/drawing/2014/main" id="{1153B925-6DDA-4C13-84AA-D5EB0D389F2B}"/>
              </a:ext>
            </a:extLst>
          </p:cNvPr>
          <p:cNvSpPr txBox="1">
            <a:spLocks/>
          </p:cNvSpPr>
          <p:nvPr/>
        </p:nvSpPr>
        <p:spPr bwMode="auto">
          <a:xfrm>
            <a:off x="486495" y="2003785"/>
            <a:ext cx="9581235" cy="17937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研究背景：</a:t>
            </a:r>
            <a:endParaRPr lang="en-US" altLang="zh-CN" sz="2400" b="1" kern="0" dirty="0">
              <a:solidFill>
                <a:schemeClr val="accent4"/>
              </a:solidFill>
              <a:latin typeface="+mj-lt"/>
            </a:endParaRPr>
          </a:p>
          <a:p>
            <a:pPr lvl="1"/>
            <a:r>
              <a:rPr lang="zh-CN" altLang="en-US" sz="2000" kern="0" dirty="0">
                <a:solidFill>
                  <a:schemeClr val="accent4"/>
                </a:solidFill>
                <a:latin typeface="+mj-lt"/>
              </a:rPr>
              <a:t>随着互联网技术和数据采集技术的迅速发展，信息来源或者形式呈现多样性，因此数据从传统的单一模态演变为多模态的形式</a:t>
            </a:r>
            <a:endParaRPr lang="en-US" altLang="zh-CN" sz="2000" kern="0" dirty="0">
              <a:solidFill>
                <a:schemeClr val="accent4"/>
              </a:solidFill>
              <a:latin typeface="+mj-lt"/>
            </a:endParaRPr>
          </a:p>
          <a:p>
            <a:pPr lvl="1"/>
            <a:r>
              <a:rPr lang="zh-CN" altLang="en-US" sz="2000" kern="0" dirty="0">
                <a:solidFill>
                  <a:schemeClr val="accent4"/>
                </a:solidFill>
                <a:latin typeface="+mj-lt"/>
              </a:rPr>
              <a:t>在实际数据分析问题中，复杂的对象往往可以从不同的领域中学习到表示特征，这些从不同模态获取的特征就构成了多模态特征。</a:t>
            </a:r>
            <a:endParaRPr lang="en-US" altLang="zh-CN" sz="2000" kern="0" dirty="0">
              <a:solidFill>
                <a:schemeClr val="accent4"/>
              </a:solidFill>
              <a:latin typeface="+mj-lt"/>
            </a:endParaRPr>
          </a:p>
        </p:txBody>
      </p:sp>
      <p:sp>
        <p:nvSpPr>
          <p:cNvPr id="11" name="内容占位符 2">
            <a:extLst>
              <a:ext uri="{FF2B5EF4-FFF2-40B4-BE49-F238E27FC236}">
                <a16:creationId xmlns:a16="http://schemas.microsoft.com/office/drawing/2014/main" id="{AEF76218-7418-49E3-8128-4E83EBA1A0DE}"/>
              </a:ext>
            </a:extLst>
          </p:cNvPr>
          <p:cNvSpPr txBox="1">
            <a:spLocks/>
          </p:cNvSpPr>
          <p:nvPr/>
        </p:nvSpPr>
        <p:spPr bwMode="auto">
          <a:xfrm>
            <a:off x="486495" y="3957888"/>
            <a:ext cx="9581235" cy="17937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研究意义：</a:t>
            </a:r>
          </a:p>
          <a:p>
            <a:pPr lvl="1"/>
            <a:r>
              <a:rPr lang="zh-CN" altLang="en-US" sz="2000" kern="0" dirty="0">
                <a:solidFill>
                  <a:schemeClr val="accent4"/>
                </a:solidFill>
                <a:latin typeface="+mj-lt"/>
              </a:rPr>
              <a:t>旨在模拟每个模态学习一个函数，并通过联合优化所有函数来提升泛化性能，从而有效融合多个不同来源的模态进行协作学习。</a:t>
            </a:r>
            <a:endParaRPr lang="en-US" altLang="zh-CN" sz="2000" kern="0" dirty="0">
              <a:solidFill>
                <a:schemeClr val="accent4"/>
              </a:solidFill>
              <a:latin typeface="+mj-lt"/>
            </a:endParaRPr>
          </a:p>
        </p:txBody>
      </p:sp>
    </p:spTree>
    <p:extLst>
      <p:ext uri="{BB962C8B-B14F-4D97-AF65-F5344CB8AC3E}">
        <p14:creationId xmlns:p14="http://schemas.microsoft.com/office/powerpoint/2010/main" val="948086118"/>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3"/>
            <a:ext cx="10791103" cy="1362330"/>
          </a:xfrm>
        </p:spPr>
        <p:txBody>
          <a:bodyPr/>
          <a:lstStyle/>
          <a:p>
            <a:r>
              <a:rPr lang="zh-CN" altLang="en-US" sz="2400" b="1" dirty="0">
                <a:solidFill>
                  <a:schemeClr val="accent4"/>
                </a:solidFill>
                <a:latin typeface="+mj-lt"/>
              </a:rPr>
              <a:t>多模态数据：</a:t>
            </a:r>
            <a:endParaRPr lang="en-US" altLang="zh-CN" sz="2400" b="1" dirty="0">
              <a:solidFill>
                <a:schemeClr val="accent4"/>
              </a:solidFill>
              <a:latin typeface="+mj-lt"/>
            </a:endParaRPr>
          </a:p>
          <a:p>
            <a:pPr lvl="1"/>
            <a:r>
              <a:rPr lang="zh-CN" altLang="en-US" sz="2000" dirty="0">
                <a:solidFill>
                  <a:schemeClr val="accent4"/>
                </a:solidFill>
                <a:latin typeface="+mj-lt"/>
              </a:rPr>
              <a:t>对于同一个事物</a:t>
            </a:r>
            <a:r>
              <a:rPr lang="en-US" altLang="zh-CN" sz="2000" dirty="0">
                <a:solidFill>
                  <a:schemeClr val="accent4"/>
                </a:solidFill>
                <a:latin typeface="+mj-lt"/>
              </a:rPr>
              <a:t>,</a:t>
            </a:r>
            <a:r>
              <a:rPr lang="zh-CN" altLang="en-US" sz="2000" dirty="0">
                <a:solidFill>
                  <a:schemeClr val="accent4"/>
                </a:solidFill>
                <a:latin typeface="+mj-lt"/>
              </a:rPr>
              <a:t>通过不同的方法或者视角收集到的数据样本</a:t>
            </a:r>
            <a:endParaRPr lang="en-US" altLang="zh-CN" sz="2000" dirty="0">
              <a:solidFill>
                <a:schemeClr val="accent4"/>
              </a:solidFill>
              <a:latin typeface="+mj-lt"/>
            </a:endParaRPr>
          </a:p>
          <a:p>
            <a:pPr lvl="2"/>
            <a:r>
              <a:rPr lang="zh-CN" altLang="en-US" sz="1600" dirty="0">
                <a:solidFill>
                  <a:schemeClr val="accent4"/>
                </a:solidFill>
                <a:latin typeface="+mj-lt"/>
              </a:rPr>
              <a:t>人类感知：视觉、听觉、触觉、嗅觉</a:t>
            </a:r>
            <a:r>
              <a:rPr lang="en-US" altLang="zh-CN" sz="1600" dirty="0">
                <a:solidFill>
                  <a:schemeClr val="accent4"/>
                </a:solidFill>
                <a:latin typeface="+mj-lt"/>
              </a:rPr>
              <a:t>…</a:t>
            </a:r>
          </a:p>
          <a:p>
            <a:pPr lvl="2"/>
            <a:r>
              <a:rPr lang="zh-CN" altLang="en-US" sz="1600" dirty="0">
                <a:solidFill>
                  <a:schemeClr val="accent4"/>
                </a:solidFill>
                <a:latin typeface="+mj-lt"/>
              </a:rPr>
              <a:t>信息媒介：视频、音频、图像、文本</a:t>
            </a:r>
            <a:r>
              <a:rPr lang="en-US" altLang="zh-CN" sz="1600" dirty="0">
                <a:solidFill>
                  <a:schemeClr val="accent4"/>
                </a:solidFill>
                <a:latin typeface="+mj-lt"/>
              </a:rPr>
              <a:t>…</a:t>
            </a:r>
          </a:p>
        </p:txBody>
      </p:sp>
      <p:sp>
        <p:nvSpPr>
          <p:cNvPr id="11" name="内容占位符 2">
            <a:extLst>
              <a:ext uri="{FF2B5EF4-FFF2-40B4-BE49-F238E27FC236}">
                <a16:creationId xmlns:a16="http://schemas.microsoft.com/office/drawing/2014/main" id="{AEF76218-7418-49E3-8128-4E83EBA1A0DE}"/>
              </a:ext>
            </a:extLst>
          </p:cNvPr>
          <p:cNvSpPr txBox="1">
            <a:spLocks/>
          </p:cNvSpPr>
          <p:nvPr/>
        </p:nvSpPr>
        <p:spPr bwMode="auto">
          <a:xfrm>
            <a:off x="486496" y="3270807"/>
            <a:ext cx="9581235" cy="17937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多模态学习：</a:t>
            </a:r>
            <a:endParaRPr lang="en-US" altLang="zh-CN" sz="2400" b="1" kern="0" dirty="0">
              <a:solidFill>
                <a:schemeClr val="accent4"/>
              </a:solidFill>
              <a:latin typeface="+mj-lt"/>
            </a:endParaRPr>
          </a:p>
          <a:p>
            <a:pPr lvl="1"/>
            <a:r>
              <a:rPr lang="zh-CN" altLang="en-US" sz="2000" kern="0" dirty="0">
                <a:solidFill>
                  <a:schemeClr val="accent4"/>
                </a:solidFill>
                <a:latin typeface="+mj-lt"/>
              </a:rPr>
              <a:t>处理不同模态的数据。不同模态的数据通常包含需要挖掘的互补信息。</a:t>
            </a:r>
            <a:endParaRPr lang="en-US" altLang="zh-CN" sz="2000" kern="0" dirty="0">
              <a:solidFill>
                <a:schemeClr val="accent4"/>
              </a:solidFill>
              <a:latin typeface="+mj-lt"/>
            </a:endParaRPr>
          </a:p>
        </p:txBody>
      </p:sp>
    </p:spTree>
    <p:extLst>
      <p:ext uri="{BB962C8B-B14F-4D97-AF65-F5344CB8AC3E}">
        <p14:creationId xmlns:p14="http://schemas.microsoft.com/office/powerpoint/2010/main" val="3470366881"/>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2"/>
            <a:ext cx="10791103" cy="4040217"/>
          </a:xfrm>
        </p:spPr>
        <p:txBody>
          <a:bodyPr/>
          <a:lstStyle/>
          <a:p>
            <a:r>
              <a:rPr lang="zh-CN" altLang="en-US" sz="2400" b="1" dirty="0">
                <a:solidFill>
                  <a:schemeClr val="accent4"/>
                </a:solidFill>
                <a:latin typeface="+mj-lt"/>
              </a:rPr>
              <a:t>多模态应用：</a:t>
            </a:r>
            <a:endParaRPr lang="en-US" altLang="zh-CN" sz="2400" b="1" dirty="0">
              <a:solidFill>
                <a:schemeClr val="accent4"/>
              </a:solidFill>
              <a:latin typeface="+mj-lt"/>
            </a:endParaRPr>
          </a:p>
          <a:p>
            <a:pPr lvl="1"/>
            <a:r>
              <a:rPr lang="zh-CN" altLang="en-US" sz="2000" dirty="0">
                <a:solidFill>
                  <a:schemeClr val="accent4"/>
                </a:solidFill>
                <a:latin typeface="+mj-lt"/>
              </a:rPr>
              <a:t>多媒体检索领域</a:t>
            </a:r>
            <a:endParaRPr lang="en-US" altLang="zh-CN" sz="2000" dirty="0">
              <a:solidFill>
                <a:schemeClr val="accent4"/>
              </a:solidFill>
              <a:latin typeface="+mj-lt"/>
            </a:endParaRPr>
          </a:p>
          <a:p>
            <a:pPr lvl="2"/>
            <a:r>
              <a:rPr lang="zh-CN" altLang="en-US" sz="1600" dirty="0">
                <a:solidFill>
                  <a:schemeClr val="accent4"/>
                </a:solidFill>
                <a:latin typeface="+mj-lt"/>
              </a:rPr>
              <a:t>跨模态检索</a:t>
            </a:r>
            <a:endParaRPr lang="en-US" altLang="zh-CN" sz="1600" dirty="0">
              <a:solidFill>
                <a:schemeClr val="accent4"/>
              </a:solidFill>
              <a:latin typeface="+mj-lt"/>
            </a:endParaRPr>
          </a:p>
          <a:p>
            <a:pPr lvl="2"/>
            <a:r>
              <a:rPr lang="zh-CN" altLang="en-US" sz="1600" dirty="0">
                <a:solidFill>
                  <a:schemeClr val="accent4"/>
                </a:solidFill>
                <a:latin typeface="+mj-lt"/>
              </a:rPr>
              <a:t>跨模态哈希</a:t>
            </a:r>
            <a:endParaRPr lang="en-US" altLang="zh-CN" sz="1600" dirty="0">
              <a:solidFill>
                <a:schemeClr val="accent4"/>
              </a:solidFill>
              <a:latin typeface="+mj-lt"/>
            </a:endParaRPr>
          </a:p>
          <a:p>
            <a:pPr lvl="1"/>
            <a:r>
              <a:rPr lang="zh-CN" altLang="en-US" sz="2000" dirty="0">
                <a:solidFill>
                  <a:schemeClr val="accent4"/>
                </a:solidFill>
                <a:latin typeface="+mj-lt"/>
              </a:rPr>
              <a:t>媒体描述领域</a:t>
            </a:r>
            <a:endParaRPr lang="en-US" altLang="zh-CN" sz="2000" dirty="0">
              <a:solidFill>
                <a:schemeClr val="accent4"/>
              </a:solidFill>
              <a:latin typeface="+mj-lt"/>
            </a:endParaRPr>
          </a:p>
          <a:p>
            <a:pPr lvl="2"/>
            <a:r>
              <a:rPr lang="zh-CN" altLang="en-US" sz="1600" dirty="0">
                <a:solidFill>
                  <a:schemeClr val="accent4"/>
                </a:solidFill>
                <a:latin typeface="+mj-lt"/>
              </a:rPr>
              <a:t>图像描述</a:t>
            </a:r>
            <a:endParaRPr lang="en-US" altLang="zh-CN" sz="1600" dirty="0">
              <a:solidFill>
                <a:schemeClr val="accent4"/>
              </a:solidFill>
              <a:latin typeface="+mj-lt"/>
            </a:endParaRPr>
          </a:p>
          <a:p>
            <a:pPr lvl="3"/>
            <a:r>
              <a:rPr lang="zh-CN" altLang="en-US" sz="1400" dirty="0">
                <a:solidFill>
                  <a:schemeClr val="accent4"/>
                </a:solidFill>
                <a:latin typeface="+mj-lt"/>
              </a:rPr>
              <a:t>根据输入的图片，自动生成对应的描述性文字。</a:t>
            </a:r>
            <a:endParaRPr lang="en-US" altLang="zh-CN" sz="1400" dirty="0">
              <a:solidFill>
                <a:schemeClr val="accent4"/>
              </a:solidFill>
              <a:latin typeface="+mj-lt"/>
            </a:endParaRPr>
          </a:p>
          <a:p>
            <a:pPr lvl="2"/>
            <a:r>
              <a:rPr lang="zh-CN" altLang="en-US" sz="1600" dirty="0">
                <a:solidFill>
                  <a:schemeClr val="accent4"/>
                </a:solidFill>
                <a:latin typeface="+mj-lt"/>
              </a:rPr>
              <a:t>视频描述</a:t>
            </a:r>
            <a:endParaRPr lang="en-US" altLang="zh-CN" sz="1600" dirty="0">
              <a:solidFill>
                <a:schemeClr val="accent4"/>
              </a:solidFill>
              <a:latin typeface="+mj-lt"/>
            </a:endParaRPr>
          </a:p>
          <a:p>
            <a:pPr lvl="3"/>
            <a:r>
              <a:rPr lang="zh-CN" altLang="en-US" sz="1400" dirty="0">
                <a:solidFill>
                  <a:schemeClr val="accent4"/>
                </a:solidFill>
                <a:latin typeface="+mj-lt"/>
              </a:rPr>
              <a:t>根据输入视频，自动生成自然语言描述句。</a:t>
            </a:r>
            <a:endParaRPr lang="en-US" altLang="zh-CN" sz="1400" dirty="0">
              <a:solidFill>
                <a:schemeClr val="accent4"/>
              </a:solidFill>
              <a:latin typeface="+mj-lt"/>
            </a:endParaRPr>
          </a:p>
          <a:p>
            <a:pPr lvl="2"/>
            <a:r>
              <a:rPr lang="zh-CN" altLang="en-US" sz="1600" dirty="0">
                <a:solidFill>
                  <a:schemeClr val="accent4"/>
                </a:solidFill>
                <a:latin typeface="+mj-lt"/>
              </a:rPr>
              <a:t>视觉问答</a:t>
            </a:r>
            <a:endParaRPr lang="en-US" altLang="zh-CN" sz="1600" dirty="0">
              <a:solidFill>
                <a:schemeClr val="accent4"/>
              </a:solidFill>
              <a:latin typeface="+mj-lt"/>
            </a:endParaRPr>
          </a:p>
          <a:p>
            <a:pPr lvl="3"/>
            <a:r>
              <a:rPr lang="zh-CN" altLang="en-US" sz="1400" dirty="0">
                <a:solidFill>
                  <a:schemeClr val="accent4"/>
                </a:solidFill>
                <a:latin typeface="+mj-lt"/>
              </a:rPr>
              <a:t>根据输入的图片和文字</a:t>
            </a:r>
            <a:r>
              <a:rPr lang="en-US" altLang="zh-CN" sz="1400" dirty="0">
                <a:solidFill>
                  <a:schemeClr val="accent4"/>
                </a:solidFill>
                <a:latin typeface="+mj-lt"/>
              </a:rPr>
              <a:t>,</a:t>
            </a:r>
            <a:r>
              <a:rPr lang="zh-CN" altLang="en-US" sz="1400" dirty="0">
                <a:solidFill>
                  <a:schemeClr val="accent4"/>
                </a:solidFill>
                <a:latin typeface="+mj-lt"/>
              </a:rPr>
              <a:t>输出符号自然语言规则的答案。</a:t>
            </a:r>
            <a:endParaRPr lang="en-US" altLang="zh-CN" sz="1400" dirty="0">
              <a:solidFill>
                <a:schemeClr val="accent4"/>
              </a:solidFill>
              <a:latin typeface="+mj-lt"/>
            </a:endParaRPr>
          </a:p>
        </p:txBody>
      </p:sp>
    </p:spTree>
    <p:extLst>
      <p:ext uri="{BB962C8B-B14F-4D97-AF65-F5344CB8AC3E}">
        <p14:creationId xmlns:p14="http://schemas.microsoft.com/office/powerpoint/2010/main" val="2094838781"/>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3"/>
            <a:ext cx="10791103" cy="1129065"/>
          </a:xfrm>
        </p:spPr>
        <p:txBody>
          <a:bodyPr/>
          <a:lstStyle/>
          <a:p>
            <a:r>
              <a:rPr lang="zh-CN" altLang="en-US" sz="2400" b="1" dirty="0">
                <a:solidFill>
                  <a:schemeClr val="accent4"/>
                </a:solidFill>
                <a:latin typeface="+mj-lt"/>
              </a:rPr>
              <a:t>相关论文：</a:t>
            </a:r>
            <a:endParaRPr lang="en-US" altLang="zh-CN" sz="2400" b="1" dirty="0">
              <a:solidFill>
                <a:schemeClr val="accent4"/>
              </a:solidFill>
              <a:latin typeface="+mj-lt"/>
            </a:endParaRPr>
          </a:p>
          <a:p>
            <a:pPr lvl="1"/>
            <a:r>
              <a:rPr lang="en-US" altLang="zh-CN" sz="2000" dirty="0"/>
              <a:t>Multimodal Transformer for Unaligned Multimodal Language Sequences</a:t>
            </a:r>
            <a:endParaRPr lang="en-US" altLang="zh-CN" sz="2000" b="1" dirty="0">
              <a:solidFill>
                <a:schemeClr val="accent4"/>
              </a:solidFill>
              <a:latin typeface="+mj-lt"/>
            </a:endParaRPr>
          </a:p>
        </p:txBody>
      </p:sp>
      <p:sp>
        <p:nvSpPr>
          <p:cNvPr id="10" name="内容占位符 2">
            <a:extLst>
              <a:ext uri="{FF2B5EF4-FFF2-40B4-BE49-F238E27FC236}">
                <a16:creationId xmlns:a16="http://schemas.microsoft.com/office/drawing/2014/main" id="{A5578B66-471E-4B6A-89A0-EAC5BEA3C0DC}"/>
              </a:ext>
            </a:extLst>
          </p:cNvPr>
          <p:cNvSpPr txBox="1">
            <a:spLocks/>
          </p:cNvSpPr>
          <p:nvPr/>
        </p:nvSpPr>
        <p:spPr bwMode="auto">
          <a:xfrm>
            <a:off x="486495" y="3037542"/>
            <a:ext cx="10791103" cy="28127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摘要：</a:t>
            </a:r>
            <a:endParaRPr lang="en-US" altLang="zh-CN" sz="2400" b="1" kern="0" dirty="0">
              <a:solidFill>
                <a:schemeClr val="accent4"/>
              </a:solidFill>
              <a:latin typeface="+mj-lt"/>
            </a:endParaRPr>
          </a:p>
          <a:p>
            <a:pPr lvl="1"/>
            <a:r>
              <a:rPr lang="zh-CN" altLang="en-US" sz="2000" kern="0" dirty="0">
                <a:solidFill>
                  <a:schemeClr val="accent4"/>
                </a:solidFill>
                <a:latin typeface="+mj-lt"/>
              </a:rPr>
              <a:t>人类语言往往是多模态的，包括自然语言，表情和声学行为。目前对于语言序列进行多模态建模存在以下两个主要挑战。</a:t>
            </a:r>
            <a:endParaRPr lang="en-US" altLang="zh-CN" sz="2000" kern="0" dirty="0">
              <a:solidFill>
                <a:schemeClr val="accent4"/>
              </a:solidFill>
              <a:latin typeface="+mj-lt"/>
            </a:endParaRPr>
          </a:p>
          <a:p>
            <a:pPr lvl="2"/>
            <a:r>
              <a:rPr lang="zh-CN" altLang="en-US" sz="1600" kern="0" dirty="0">
                <a:solidFill>
                  <a:schemeClr val="accent4"/>
                </a:solidFill>
              </a:rPr>
              <a:t>不同模态的数据在时间上是不对齐的，这里的不对齐一是指采样率不同，二是指模态数据采集的起始时间未必对齐。</a:t>
            </a:r>
            <a:endParaRPr lang="en-US" altLang="zh-CN" sz="1600" kern="0" dirty="0">
              <a:solidFill>
                <a:schemeClr val="accent4"/>
              </a:solidFill>
            </a:endParaRPr>
          </a:p>
          <a:p>
            <a:pPr lvl="2"/>
            <a:r>
              <a:rPr lang="zh-CN" altLang="en-US" sz="1600" kern="0" dirty="0">
                <a:solidFill>
                  <a:schemeClr val="accent4"/>
                </a:solidFill>
              </a:rPr>
              <a:t>不同模态之间的长期依赖关系。</a:t>
            </a:r>
            <a:endParaRPr lang="en-US" altLang="zh-CN" sz="2000" kern="0" dirty="0">
              <a:solidFill>
                <a:schemeClr val="accent4"/>
              </a:solidFill>
              <a:latin typeface="+mj-lt"/>
            </a:endParaRPr>
          </a:p>
          <a:p>
            <a:pPr lvl="1"/>
            <a:r>
              <a:rPr lang="zh-CN" altLang="en-US" sz="2000" kern="0" dirty="0">
                <a:solidFill>
                  <a:schemeClr val="accent4"/>
                </a:solidFill>
                <a:latin typeface="+mj-lt"/>
              </a:rPr>
              <a:t>本文基于此问题提出了</a:t>
            </a:r>
            <a:r>
              <a:rPr lang="en-US" altLang="zh-CN" sz="2000" kern="0" dirty="0">
                <a:solidFill>
                  <a:schemeClr val="accent4"/>
                </a:solidFill>
                <a:latin typeface="+mj-lt"/>
              </a:rPr>
              <a:t>Multimodal Transformer(</a:t>
            </a:r>
            <a:r>
              <a:rPr lang="en-US" altLang="zh-CN" sz="2000" kern="0" dirty="0" err="1">
                <a:solidFill>
                  <a:schemeClr val="accent4"/>
                </a:solidFill>
                <a:latin typeface="+mj-lt"/>
              </a:rPr>
              <a:t>MulT</a:t>
            </a:r>
            <a:r>
              <a:rPr lang="en-US" altLang="zh-CN" sz="2000" kern="0" dirty="0">
                <a:solidFill>
                  <a:schemeClr val="accent4"/>
                </a:solidFill>
                <a:latin typeface="+mj-lt"/>
              </a:rPr>
              <a:t>)</a:t>
            </a:r>
            <a:r>
              <a:rPr lang="zh-CN" altLang="en-US" sz="2000" kern="0" dirty="0">
                <a:solidFill>
                  <a:schemeClr val="accent4"/>
                </a:solidFill>
                <a:latin typeface="+mj-lt"/>
              </a:rPr>
              <a:t>来解决上述问题。</a:t>
            </a:r>
            <a:endParaRPr lang="en-US" altLang="zh-CN" sz="2000" kern="0" dirty="0">
              <a:solidFill>
                <a:schemeClr val="accent4"/>
              </a:solidFill>
              <a:latin typeface="+mj-lt"/>
            </a:endParaRPr>
          </a:p>
          <a:p>
            <a:pPr marL="449262" lvl="1" indent="0">
              <a:buNone/>
            </a:pPr>
            <a:endParaRPr lang="en-US" altLang="zh-CN" sz="2000" kern="0" dirty="0">
              <a:solidFill>
                <a:schemeClr val="accent4"/>
              </a:solidFill>
              <a:latin typeface="+mj-lt"/>
            </a:endParaRPr>
          </a:p>
        </p:txBody>
      </p:sp>
    </p:spTree>
    <p:extLst>
      <p:ext uri="{BB962C8B-B14F-4D97-AF65-F5344CB8AC3E}">
        <p14:creationId xmlns:p14="http://schemas.microsoft.com/office/powerpoint/2010/main" val="3223924535"/>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643379247"/>
              </p:ext>
            </p:extLst>
          </p:nvPr>
        </p:nvGraphicFramePr>
        <p:xfrm>
          <a:off x="2135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6">
            <a:extLst>
              <a:ext uri="{FF2B5EF4-FFF2-40B4-BE49-F238E27FC236}">
                <a16:creationId xmlns:a16="http://schemas.microsoft.com/office/drawing/2014/main" id="{13B301E8-065B-B24B-A5B0-EDD1904DBFBA}"/>
              </a:ext>
            </a:extLst>
          </p:cNvPr>
          <p:cNvSpPr>
            <a:spLocks noGrp="1"/>
          </p:cNvSpPr>
          <p:nvPr>
            <p:ph type="title"/>
          </p:nvPr>
        </p:nvSpPr>
        <p:spPr/>
        <p:txBody>
          <a:bodyPr/>
          <a:lstStyle/>
          <a:p>
            <a:pPr algn="l"/>
            <a:r>
              <a:rPr lang="en-US" altLang="zh-CN" dirty="0">
                <a:latin typeface="Times" pitchFamily="2" charset="0"/>
              </a:rPr>
              <a:t>Outline</a:t>
            </a:r>
            <a:endParaRPr lang="zh-CN" altLang="en-US" dirty="0">
              <a:latin typeface="Times" pitchFamily="2" charset="0"/>
            </a:endParaRPr>
          </a:p>
        </p:txBody>
      </p:sp>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Tree>
    <p:extLst>
      <p:ext uri="{BB962C8B-B14F-4D97-AF65-F5344CB8AC3E}">
        <p14:creationId xmlns:p14="http://schemas.microsoft.com/office/powerpoint/2010/main" val="108682700"/>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3"/>
            <a:ext cx="10791103" cy="1129065"/>
          </a:xfrm>
        </p:spPr>
        <p:txBody>
          <a:bodyPr/>
          <a:lstStyle/>
          <a:p>
            <a:r>
              <a:rPr lang="zh-CN" altLang="en-US" sz="2400" b="1" dirty="0">
                <a:solidFill>
                  <a:schemeClr val="accent4"/>
                </a:solidFill>
                <a:latin typeface="+mj-lt"/>
              </a:rPr>
              <a:t>传统方法：</a:t>
            </a:r>
            <a:endParaRPr lang="en-US" altLang="zh-CN" sz="2400" b="1" dirty="0">
              <a:solidFill>
                <a:schemeClr val="accent4"/>
              </a:solidFill>
              <a:latin typeface="+mj-lt"/>
            </a:endParaRPr>
          </a:p>
          <a:p>
            <a:pPr lvl="1"/>
            <a:r>
              <a:rPr lang="zh-CN" altLang="en-US" sz="2000" dirty="0">
                <a:solidFill>
                  <a:schemeClr val="accent4"/>
                </a:solidFill>
                <a:latin typeface="+mj-lt"/>
              </a:rPr>
              <a:t>手动对齐（</a:t>
            </a:r>
            <a:r>
              <a:rPr lang="en-US" altLang="zh-CN" sz="2000" dirty="0">
                <a:solidFill>
                  <a:schemeClr val="accent4"/>
                </a:solidFill>
                <a:latin typeface="+mj-lt"/>
              </a:rPr>
              <a:t>CTC</a:t>
            </a:r>
            <a:r>
              <a:rPr lang="zh-CN" altLang="en-US" sz="2000" b="1" dirty="0">
                <a:solidFill>
                  <a:schemeClr val="accent4"/>
                </a:solidFill>
                <a:latin typeface="+mj-lt"/>
              </a:rPr>
              <a:t>）</a:t>
            </a:r>
            <a:endParaRPr lang="en-US" altLang="zh-CN" sz="2000" b="1" dirty="0">
              <a:solidFill>
                <a:schemeClr val="accent4"/>
              </a:solidFill>
              <a:latin typeface="+mj-lt"/>
            </a:endParaRPr>
          </a:p>
        </p:txBody>
      </p:sp>
      <p:sp>
        <p:nvSpPr>
          <p:cNvPr id="10" name="内容占位符 2">
            <a:extLst>
              <a:ext uri="{FF2B5EF4-FFF2-40B4-BE49-F238E27FC236}">
                <a16:creationId xmlns:a16="http://schemas.microsoft.com/office/drawing/2014/main" id="{A5578B66-471E-4B6A-89A0-EAC5BEA3C0DC}"/>
              </a:ext>
            </a:extLst>
          </p:cNvPr>
          <p:cNvSpPr txBox="1">
            <a:spLocks/>
          </p:cNvSpPr>
          <p:nvPr/>
        </p:nvSpPr>
        <p:spPr bwMode="auto">
          <a:xfrm>
            <a:off x="486496" y="3037542"/>
            <a:ext cx="9534582" cy="797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本文提出的方法</a:t>
            </a:r>
            <a:endParaRPr lang="en-US" altLang="zh-CN" sz="2400" b="1" kern="0" dirty="0">
              <a:solidFill>
                <a:schemeClr val="accent4"/>
              </a:solidFill>
              <a:latin typeface="+mj-lt"/>
            </a:endParaRPr>
          </a:p>
          <a:p>
            <a:pPr lvl="1"/>
            <a:r>
              <a:rPr lang="zh-CN" altLang="en-US" sz="2000" kern="0" dirty="0">
                <a:solidFill>
                  <a:schemeClr val="accent4"/>
                </a:solidFill>
                <a:latin typeface="+mj-lt"/>
              </a:rPr>
              <a:t>跨模态注意力机制</a:t>
            </a:r>
            <a:endParaRPr lang="en-US" altLang="zh-CN" sz="2000" kern="0" dirty="0">
              <a:solidFill>
                <a:schemeClr val="accent4"/>
              </a:solidFill>
              <a:latin typeface="+mj-lt"/>
            </a:endParaRPr>
          </a:p>
        </p:txBody>
      </p:sp>
      <p:pic>
        <p:nvPicPr>
          <p:cNvPr id="3" name="图片 2">
            <a:extLst>
              <a:ext uri="{FF2B5EF4-FFF2-40B4-BE49-F238E27FC236}">
                <a16:creationId xmlns:a16="http://schemas.microsoft.com/office/drawing/2014/main" id="{E1ECA390-7E25-4317-B347-2A3FBDAA9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734" y="1335802"/>
            <a:ext cx="5486401" cy="4719766"/>
          </a:xfrm>
          <a:prstGeom prst="rect">
            <a:avLst/>
          </a:prstGeom>
        </p:spPr>
      </p:pic>
    </p:spTree>
    <p:extLst>
      <p:ext uri="{BB962C8B-B14F-4D97-AF65-F5344CB8AC3E}">
        <p14:creationId xmlns:p14="http://schemas.microsoft.com/office/powerpoint/2010/main" val="982724927"/>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7" y="1427522"/>
            <a:ext cx="4765441" cy="1763547"/>
          </a:xfrm>
        </p:spPr>
        <p:txBody>
          <a:bodyPr/>
          <a:lstStyle/>
          <a:p>
            <a:r>
              <a:rPr lang="zh-CN" altLang="en-US" sz="2400" b="1" dirty="0">
                <a:solidFill>
                  <a:schemeClr val="accent4"/>
                </a:solidFill>
                <a:latin typeface="+mj-lt"/>
              </a:rPr>
              <a:t>模型分析</a:t>
            </a:r>
            <a:endParaRPr lang="en-US" altLang="zh-CN" sz="2400" b="1" dirty="0">
              <a:solidFill>
                <a:schemeClr val="accent4"/>
              </a:solidFill>
              <a:latin typeface="+mj-lt"/>
            </a:endParaRPr>
          </a:p>
          <a:p>
            <a:pPr lvl="1"/>
            <a:r>
              <a:rPr lang="zh-CN" altLang="en-US" sz="2000" dirty="0">
                <a:solidFill>
                  <a:schemeClr val="accent4"/>
                </a:solidFill>
                <a:latin typeface="+mj-lt"/>
              </a:rPr>
              <a:t>整体架构如图所示</a:t>
            </a:r>
            <a:endParaRPr lang="en-US" altLang="zh-CN" sz="2000" dirty="0">
              <a:solidFill>
                <a:schemeClr val="accent4"/>
              </a:solidFill>
              <a:latin typeface="+mj-lt"/>
            </a:endParaRPr>
          </a:p>
          <a:p>
            <a:pPr lvl="1"/>
            <a:r>
              <a:rPr lang="zh-CN" altLang="en-US" sz="2000" dirty="0">
                <a:solidFill>
                  <a:schemeClr val="accent4"/>
                </a:solidFill>
                <a:latin typeface="+mj-lt"/>
              </a:rPr>
              <a:t>文本（</a:t>
            </a:r>
            <a:r>
              <a:rPr lang="en-US" altLang="zh-CN" sz="2000" dirty="0">
                <a:solidFill>
                  <a:schemeClr val="accent4"/>
                </a:solidFill>
                <a:latin typeface="+mj-lt"/>
              </a:rPr>
              <a:t>L</a:t>
            </a:r>
            <a:r>
              <a:rPr lang="zh-CN" altLang="en-US" sz="2000" dirty="0">
                <a:solidFill>
                  <a:schemeClr val="accent4"/>
                </a:solidFill>
                <a:latin typeface="+mj-lt"/>
              </a:rPr>
              <a:t>），视频（</a:t>
            </a:r>
            <a:r>
              <a:rPr lang="en-US" altLang="zh-CN" sz="2000" dirty="0">
                <a:solidFill>
                  <a:schemeClr val="accent4"/>
                </a:solidFill>
                <a:latin typeface="+mj-lt"/>
              </a:rPr>
              <a:t>V</a:t>
            </a:r>
            <a:r>
              <a:rPr lang="zh-CN" altLang="en-US" sz="2000" dirty="0">
                <a:solidFill>
                  <a:schemeClr val="accent4"/>
                </a:solidFill>
                <a:latin typeface="+mj-lt"/>
              </a:rPr>
              <a:t>），音频</a:t>
            </a:r>
            <a:r>
              <a:rPr lang="en-US" altLang="zh-CN" sz="2000" dirty="0">
                <a:solidFill>
                  <a:schemeClr val="accent4"/>
                </a:solidFill>
                <a:latin typeface="+mj-lt"/>
              </a:rPr>
              <a:t>(V)</a:t>
            </a:r>
          </a:p>
          <a:p>
            <a:pPr marL="449262" lvl="1" indent="0">
              <a:buNone/>
            </a:pPr>
            <a:endParaRPr lang="en-US" altLang="zh-CN" sz="1600" dirty="0">
              <a:solidFill>
                <a:schemeClr val="accent4"/>
              </a:solidFill>
              <a:latin typeface="+mj-lt"/>
            </a:endParaRPr>
          </a:p>
        </p:txBody>
      </p:sp>
      <p:pic>
        <p:nvPicPr>
          <p:cNvPr id="2050" name="Picture 2" descr="https://img-blog.csdnimg.cn/2021031817214896.png?x-oss-process=image/watermark,type_ZmFuZ3poZW5naGVpdGk,shadow_10,text_aHR0cHM6Ly9ibG9nLmNzZG4ubmV0L3dlaXhpbl80MjY2ODUwOA==,size_16,color_FFFFFF,t_70">
            <a:extLst>
              <a:ext uri="{FF2B5EF4-FFF2-40B4-BE49-F238E27FC236}">
                <a16:creationId xmlns:a16="http://schemas.microsoft.com/office/drawing/2014/main" id="{F5A8E700-2AD1-4FB7-AB4A-DBBE41A1D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741" y="1348340"/>
            <a:ext cx="4884666" cy="459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16871"/>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2"/>
            <a:ext cx="8657503" cy="1763547"/>
          </a:xfrm>
        </p:spPr>
        <p:txBody>
          <a:bodyPr/>
          <a:lstStyle/>
          <a:p>
            <a:r>
              <a:rPr lang="en-US" altLang="zh-CN" sz="2400" b="1" dirty="0" err="1">
                <a:solidFill>
                  <a:schemeClr val="accent4"/>
                </a:solidFill>
                <a:latin typeface="+mj-lt"/>
              </a:rPr>
              <a:t>Crossmodal</a:t>
            </a:r>
            <a:r>
              <a:rPr lang="en-US" altLang="zh-CN" sz="2400" b="1" dirty="0">
                <a:solidFill>
                  <a:schemeClr val="accent4"/>
                </a:solidFill>
                <a:latin typeface="+mj-lt"/>
              </a:rPr>
              <a:t> Attention</a:t>
            </a:r>
          </a:p>
          <a:p>
            <a:pPr lvl="1"/>
            <a:r>
              <a:rPr lang="zh-CN" altLang="en-US" sz="2000" b="1" dirty="0">
                <a:solidFill>
                  <a:schemeClr val="accent4"/>
                </a:solidFill>
                <a:latin typeface="+mj-lt"/>
              </a:rPr>
              <a:t>输入：</a:t>
            </a:r>
            <a:r>
              <a:rPr lang="zh-CN" altLang="en-US" sz="2000" dirty="0">
                <a:solidFill>
                  <a:schemeClr val="accent4"/>
                </a:solidFill>
                <a:latin typeface="+mj-lt"/>
              </a:rPr>
              <a:t>模态</a:t>
            </a:r>
            <a:r>
              <a:rPr lang="zh-CN" altLang="en-US" sz="2000" b="1" dirty="0">
                <a:solidFill>
                  <a:schemeClr val="accent4"/>
                </a:solidFill>
                <a:latin typeface="+mj-lt"/>
              </a:rPr>
              <a:t>                       </a:t>
            </a:r>
            <a:r>
              <a:rPr lang="zh-CN" altLang="en-US" sz="2000" dirty="0">
                <a:solidFill>
                  <a:schemeClr val="accent4"/>
                </a:solidFill>
                <a:latin typeface="+mj-lt"/>
              </a:rPr>
              <a:t>模态</a:t>
            </a:r>
            <a:endParaRPr lang="en-US" altLang="zh-CN" sz="2000" dirty="0">
              <a:solidFill>
                <a:schemeClr val="accent4"/>
              </a:solidFill>
              <a:latin typeface="+mj-lt"/>
            </a:endParaRPr>
          </a:p>
          <a:p>
            <a:pPr lvl="1"/>
            <a:r>
              <a:rPr lang="zh-CN" altLang="en-US" sz="2000" b="1" dirty="0">
                <a:solidFill>
                  <a:schemeClr val="accent4"/>
                </a:solidFill>
                <a:latin typeface="+mj-lt"/>
              </a:rPr>
              <a:t> </a:t>
            </a:r>
            <a:r>
              <a:rPr lang="en-US" altLang="zh-CN" sz="2000" b="1" dirty="0">
                <a:solidFill>
                  <a:schemeClr val="accent4"/>
                </a:solidFill>
                <a:latin typeface="+mj-lt"/>
              </a:rPr>
              <a:t>Query:                         Key:                        Value:    </a:t>
            </a:r>
          </a:p>
        </p:txBody>
      </p:sp>
      <p:pic>
        <p:nvPicPr>
          <p:cNvPr id="7" name="图片 6">
            <a:extLst>
              <a:ext uri="{FF2B5EF4-FFF2-40B4-BE49-F238E27FC236}">
                <a16:creationId xmlns:a16="http://schemas.microsoft.com/office/drawing/2014/main" id="{3409E8AF-9258-4DC5-9B0B-A94174F648E0}"/>
              </a:ext>
            </a:extLst>
          </p:cNvPr>
          <p:cNvPicPr>
            <a:picLocks noChangeAspect="1"/>
          </p:cNvPicPr>
          <p:nvPr/>
        </p:nvPicPr>
        <p:blipFill>
          <a:blip r:embed="rId3"/>
          <a:stretch>
            <a:fillRect/>
          </a:stretch>
        </p:blipFill>
        <p:spPr>
          <a:xfrm>
            <a:off x="2885885" y="1943378"/>
            <a:ext cx="902996" cy="221356"/>
          </a:xfrm>
          <a:prstGeom prst="rect">
            <a:avLst/>
          </a:prstGeom>
        </p:spPr>
      </p:pic>
      <p:pic>
        <p:nvPicPr>
          <p:cNvPr id="10" name="图片 9">
            <a:extLst>
              <a:ext uri="{FF2B5EF4-FFF2-40B4-BE49-F238E27FC236}">
                <a16:creationId xmlns:a16="http://schemas.microsoft.com/office/drawing/2014/main" id="{56BDDBDC-3D9D-4A39-A498-A40B43A1D4AD}"/>
              </a:ext>
            </a:extLst>
          </p:cNvPr>
          <p:cNvPicPr>
            <a:picLocks noChangeAspect="1"/>
          </p:cNvPicPr>
          <p:nvPr/>
        </p:nvPicPr>
        <p:blipFill>
          <a:blip r:embed="rId4"/>
          <a:stretch>
            <a:fillRect/>
          </a:stretch>
        </p:blipFill>
        <p:spPr>
          <a:xfrm>
            <a:off x="4871450" y="1943378"/>
            <a:ext cx="1016166" cy="249098"/>
          </a:xfrm>
          <a:prstGeom prst="rect">
            <a:avLst/>
          </a:prstGeom>
        </p:spPr>
      </p:pic>
      <p:pic>
        <p:nvPicPr>
          <p:cNvPr id="11" name="图片 10">
            <a:extLst>
              <a:ext uri="{FF2B5EF4-FFF2-40B4-BE49-F238E27FC236}">
                <a16:creationId xmlns:a16="http://schemas.microsoft.com/office/drawing/2014/main" id="{AA806909-EB2B-49D5-9D65-699D71D82E4B}"/>
              </a:ext>
            </a:extLst>
          </p:cNvPr>
          <p:cNvPicPr>
            <a:picLocks noChangeAspect="1"/>
          </p:cNvPicPr>
          <p:nvPr/>
        </p:nvPicPr>
        <p:blipFill>
          <a:blip r:embed="rId5"/>
          <a:stretch>
            <a:fillRect/>
          </a:stretch>
        </p:blipFill>
        <p:spPr>
          <a:xfrm>
            <a:off x="2514734" y="2354665"/>
            <a:ext cx="1089608" cy="277652"/>
          </a:xfrm>
          <a:prstGeom prst="rect">
            <a:avLst/>
          </a:prstGeom>
        </p:spPr>
      </p:pic>
      <p:pic>
        <p:nvPicPr>
          <p:cNvPr id="12" name="图片 11">
            <a:extLst>
              <a:ext uri="{FF2B5EF4-FFF2-40B4-BE49-F238E27FC236}">
                <a16:creationId xmlns:a16="http://schemas.microsoft.com/office/drawing/2014/main" id="{A8092F6D-A9C2-4963-8BEF-AE76652A3634}"/>
              </a:ext>
            </a:extLst>
          </p:cNvPr>
          <p:cNvPicPr>
            <a:picLocks noChangeAspect="1"/>
          </p:cNvPicPr>
          <p:nvPr/>
        </p:nvPicPr>
        <p:blipFill>
          <a:blip r:embed="rId6"/>
          <a:stretch>
            <a:fillRect/>
          </a:stretch>
        </p:blipFill>
        <p:spPr>
          <a:xfrm>
            <a:off x="4619779" y="2354665"/>
            <a:ext cx="1088316" cy="277652"/>
          </a:xfrm>
          <a:prstGeom prst="rect">
            <a:avLst/>
          </a:prstGeom>
        </p:spPr>
      </p:pic>
      <p:pic>
        <p:nvPicPr>
          <p:cNvPr id="13" name="图片 12">
            <a:extLst>
              <a:ext uri="{FF2B5EF4-FFF2-40B4-BE49-F238E27FC236}">
                <a16:creationId xmlns:a16="http://schemas.microsoft.com/office/drawing/2014/main" id="{A67DCE2E-2688-428F-A7DD-8474B1880207}"/>
              </a:ext>
            </a:extLst>
          </p:cNvPr>
          <p:cNvPicPr>
            <a:picLocks noChangeAspect="1"/>
          </p:cNvPicPr>
          <p:nvPr/>
        </p:nvPicPr>
        <p:blipFill>
          <a:blip r:embed="rId7"/>
          <a:stretch>
            <a:fillRect/>
          </a:stretch>
        </p:blipFill>
        <p:spPr>
          <a:xfrm>
            <a:off x="6889506" y="2354663"/>
            <a:ext cx="1206982" cy="277651"/>
          </a:xfrm>
          <a:prstGeom prst="rect">
            <a:avLst/>
          </a:prstGeom>
        </p:spPr>
      </p:pic>
      <p:pic>
        <p:nvPicPr>
          <p:cNvPr id="14" name="图片 13">
            <a:extLst>
              <a:ext uri="{FF2B5EF4-FFF2-40B4-BE49-F238E27FC236}">
                <a16:creationId xmlns:a16="http://schemas.microsoft.com/office/drawing/2014/main" id="{169BBEB3-BFEB-4685-A0F9-DFBCDE0A4FF1}"/>
              </a:ext>
            </a:extLst>
          </p:cNvPr>
          <p:cNvPicPr>
            <a:picLocks noChangeAspect="1"/>
          </p:cNvPicPr>
          <p:nvPr/>
        </p:nvPicPr>
        <p:blipFill>
          <a:blip r:embed="rId8"/>
          <a:stretch>
            <a:fillRect/>
          </a:stretch>
        </p:blipFill>
        <p:spPr>
          <a:xfrm>
            <a:off x="5649362" y="3353258"/>
            <a:ext cx="3901534" cy="1763546"/>
          </a:xfrm>
          <a:prstGeom prst="rect">
            <a:avLst/>
          </a:prstGeom>
        </p:spPr>
      </p:pic>
      <p:pic>
        <p:nvPicPr>
          <p:cNvPr id="17" name="图片 16">
            <a:extLst>
              <a:ext uri="{FF2B5EF4-FFF2-40B4-BE49-F238E27FC236}">
                <a16:creationId xmlns:a16="http://schemas.microsoft.com/office/drawing/2014/main" id="{5C8F98E1-A5D7-454E-8F54-B2C5B8C038D5}"/>
              </a:ext>
            </a:extLst>
          </p:cNvPr>
          <p:cNvPicPr>
            <a:picLocks noChangeAspect="1"/>
          </p:cNvPicPr>
          <p:nvPr/>
        </p:nvPicPr>
        <p:blipFill>
          <a:blip r:embed="rId9"/>
          <a:stretch>
            <a:fillRect/>
          </a:stretch>
        </p:blipFill>
        <p:spPr>
          <a:xfrm>
            <a:off x="1254391" y="3850782"/>
            <a:ext cx="3262988" cy="768497"/>
          </a:xfrm>
          <a:prstGeom prst="rect">
            <a:avLst/>
          </a:prstGeom>
        </p:spPr>
      </p:pic>
    </p:spTree>
    <p:extLst>
      <p:ext uri="{BB962C8B-B14F-4D97-AF65-F5344CB8AC3E}">
        <p14:creationId xmlns:p14="http://schemas.microsoft.com/office/powerpoint/2010/main" val="3382514161"/>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2"/>
            <a:ext cx="8657503" cy="1763547"/>
          </a:xfrm>
        </p:spPr>
        <p:txBody>
          <a:bodyPr/>
          <a:lstStyle/>
          <a:p>
            <a:r>
              <a:rPr lang="en-US" altLang="zh-CN" sz="2400" b="1" dirty="0" err="1">
                <a:solidFill>
                  <a:schemeClr val="accent4"/>
                </a:solidFill>
                <a:latin typeface="+mj-lt"/>
              </a:rPr>
              <a:t>Crossmodal</a:t>
            </a:r>
            <a:r>
              <a:rPr lang="en-US" altLang="zh-CN" sz="2400" b="1" dirty="0">
                <a:solidFill>
                  <a:schemeClr val="accent4"/>
                </a:solidFill>
                <a:latin typeface="+mj-lt"/>
              </a:rPr>
              <a:t> Attention</a:t>
            </a:r>
          </a:p>
        </p:txBody>
      </p:sp>
      <p:pic>
        <p:nvPicPr>
          <p:cNvPr id="14" name="图片 13">
            <a:extLst>
              <a:ext uri="{FF2B5EF4-FFF2-40B4-BE49-F238E27FC236}">
                <a16:creationId xmlns:a16="http://schemas.microsoft.com/office/drawing/2014/main" id="{169BBEB3-BFEB-4685-A0F9-DFBCDE0A4FF1}"/>
              </a:ext>
            </a:extLst>
          </p:cNvPr>
          <p:cNvPicPr>
            <a:picLocks noChangeAspect="1"/>
          </p:cNvPicPr>
          <p:nvPr/>
        </p:nvPicPr>
        <p:blipFill>
          <a:blip r:embed="rId3"/>
          <a:stretch>
            <a:fillRect/>
          </a:stretch>
        </p:blipFill>
        <p:spPr>
          <a:xfrm>
            <a:off x="997687" y="2547227"/>
            <a:ext cx="3901534" cy="1763546"/>
          </a:xfrm>
          <a:prstGeom prst="rect">
            <a:avLst/>
          </a:prstGeom>
        </p:spPr>
      </p:pic>
      <p:pic>
        <p:nvPicPr>
          <p:cNvPr id="3" name="图片 2">
            <a:extLst>
              <a:ext uri="{FF2B5EF4-FFF2-40B4-BE49-F238E27FC236}">
                <a16:creationId xmlns:a16="http://schemas.microsoft.com/office/drawing/2014/main" id="{52C131AD-1DF9-450A-A9BA-96E896751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7091" y="1512896"/>
            <a:ext cx="5226346" cy="4021495"/>
          </a:xfrm>
          <a:prstGeom prst="rect">
            <a:avLst/>
          </a:prstGeom>
        </p:spPr>
      </p:pic>
    </p:spTree>
    <p:extLst>
      <p:ext uri="{BB962C8B-B14F-4D97-AF65-F5344CB8AC3E}">
        <p14:creationId xmlns:p14="http://schemas.microsoft.com/office/powerpoint/2010/main" val="1607006374"/>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2"/>
            <a:ext cx="8657503" cy="1763547"/>
          </a:xfrm>
        </p:spPr>
        <p:txBody>
          <a:bodyPr/>
          <a:lstStyle/>
          <a:p>
            <a:r>
              <a:rPr lang="en-US" altLang="zh-CN" sz="2400" b="1" dirty="0" err="1">
                <a:solidFill>
                  <a:schemeClr val="accent4"/>
                </a:solidFill>
                <a:latin typeface="+mj-lt"/>
              </a:rPr>
              <a:t>Crossmodal</a:t>
            </a:r>
            <a:r>
              <a:rPr lang="en-US" altLang="zh-CN" sz="2400" b="1" dirty="0">
                <a:solidFill>
                  <a:schemeClr val="accent4"/>
                </a:solidFill>
                <a:latin typeface="+mj-lt"/>
              </a:rPr>
              <a:t> Transformer</a:t>
            </a:r>
          </a:p>
          <a:p>
            <a:pPr lvl="1"/>
            <a:r>
              <a:rPr lang="en-US" altLang="zh-CN" sz="2000" dirty="0" err="1">
                <a:solidFill>
                  <a:schemeClr val="accent4"/>
                </a:solidFill>
                <a:latin typeface="+mj-lt"/>
              </a:rPr>
              <a:t>Crossmodal</a:t>
            </a:r>
            <a:r>
              <a:rPr lang="en-US" altLang="zh-CN" sz="2000" dirty="0">
                <a:solidFill>
                  <a:schemeClr val="accent4"/>
                </a:solidFill>
                <a:latin typeface="+mj-lt"/>
              </a:rPr>
              <a:t> transformer</a:t>
            </a:r>
            <a:r>
              <a:rPr lang="zh-CN" altLang="en-US" sz="2000" dirty="0">
                <a:solidFill>
                  <a:schemeClr val="accent4"/>
                </a:solidFill>
                <a:latin typeface="+mj-lt"/>
              </a:rPr>
              <a:t>是若干个</a:t>
            </a:r>
            <a:r>
              <a:rPr lang="en-US" altLang="zh-CN" sz="2000" dirty="0" err="1">
                <a:solidFill>
                  <a:schemeClr val="accent4"/>
                </a:solidFill>
                <a:latin typeface="+mj-lt"/>
              </a:rPr>
              <a:t>Crossmodal</a:t>
            </a:r>
            <a:r>
              <a:rPr lang="en-US" altLang="zh-CN" sz="2000" dirty="0">
                <a:solidFill>
                  <a:schemeClr val="accent4"/>
                </a:solidFill>
                <a:latin typeface="+mj-lt"/>
              </a:rPr>
              <a:t> Attention</a:t>
            </a:r>
            <a:r>
              <a:rPr lang="zh-CN" altLang="en-US" sz="2000" dirty="0">
                <a:solidFill>
                  <a:schemeClr val="accent4"/>
                </a:solidFill>
                <a:latin typeface="+mj-lt"/>
              </a:rPr>
              <a:t>块的堆叠</a:t>
            </a:r>
            <a:endParaRPr lang="en-US" altLang="zh-CN" sz="2000" dirty="0">
              <a:solidFill>
                <a:schemeClr val="accent4"/>
              </a:solidFill>
              <a:latin typeface="+mj-lt"/>
            </a:endParaRPr>
          </a:p>
          <a:p>
            <a:pPr lvl="1"/>
            <a:r>
              <a:rPr lang="en-US" altLang="zh-CN" sz="2000" dirty="0" err="1">
                <a:solidFill>
                  <a:schemeClr val="accent4"/>
                </a:solidFill>
                <a:latin typeface="+mj-lt"/>
              </a:rPr>
              <a:t>Crossmodal</a:t>
            </a:r>
            <a:r>
              <a:rPr lang="en-US" altLang="zh-CN" sz="2000" dirty="0">
                <a:solidFill>
                  <a:schemeClr val="accent4"/>
                </a:solidFill>
                <a:latin typeface="+mj-lt"/>
              </a:rPr>
              <a:t> transformer</a:t>
            </a:r>
            <a:r>
              <a:rPr lang="zh-CN" altLang="en-US" sz="2000" dirty="0">
                <a:solidFill>
                  <a:schemeClr val="accent4"/>
                </a:solidFill>
                <a:latin typeface="+mj-lt"/>
              </a:rPr>
              <a:t>架构图</a:t>
            </a:r>
            <a:endParaRPr lang="en-US" altLang="zh-CN" sz="2000" dirty="0">
              <a:solidFill>
                <a:schemeClr val="accent4"/>
              </a:solidFill>
              <a:latin typeface="+mj-lt"/>
            </a:endParaRPr>
          </a:p>
        </p:txBody>
      </p:sp>
      <p:pic>
        <p:nvPicPr>
          <p:cNvPr id="4" name="图片 3">
            <a:extLst>
              <a:ext uri="{FF2B5EF4-FFF2-40B4-BE49-F238E27FC236}">
                <a16:creationId xmlns:a16="http://schemas.microsoft.com/office/drawing/2014/main" id="{831CCFE1-DD0D-43BA-83E7-5338E9634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328" y="2416629"/>
            <a:ext cx="4476568" cy="3506251"/>
          </a:xfrm>
          <a:prstGeom prst="rect">
            <a:avLst/>
          </a:prstGeom>
        </p:spPr>
      </p:pic>
      <p:pic>
        <p:nvPicPr>
          <p:cNvPr id="7" name="图片 6">
            <a:extLst>
              <a:ext uri="{FF2B5EF4-FFF2-40B4-BE49-F238E27FC236}">
                <a16:creationId xmlns:a16="http://schemas.microsoft.com/office/drawing/2014/main" id="{BEF07715-0167-47C5-9C62-7F4A24535736}"/>
              </a:ext>
            </a:extLst>
          </p:cNvPr>
          <p:cNvPicPr>
            <a:picLocks noChangeAspect="1"/>
          </p:cNvPicPr>
          <p:nvPr/>
        </p:nvPicPr>
        <p:blipFill>
          <a:blip r:embed="rId4"/>
          <a:stretch>
            <a:fillRect/>
          </a:stretch>
        </p:blipFill>
        <p:spPr>
          <a:xfrm>
            <a:off x="958363" y="3367321"/>
            <a:ext cx="3878000" cy="1604865"/>
          </a:xfrm>
          <a:prstGeom prst="rect">
            <a:avLst/>
          </a:prstGeom>
        </p:spPr>
      </p:pic>
    </p:spTree>
    <p:extLst>
      <p:ext uri="{BB962C8B-B14F-4D97-AF65-F5344CB8AC3E}">
        <p14:creationId xmlns:p14="http://schemas.microsoft.com/office/powerpoint/2010/main" val="3955561901"/>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2"/>
            <a:ext cx="8657503" cy="1763547"/>
          </a:xfrm>
        </p:spPr>
        <p:txBody>
          <a:bodyPr/>
          <a:lstStyle/>
          <a:p>
            <a:r>
              <a:rPr lang="zh-CN" altLang="en-US" sz="2400" b="1" dirty="0">
                <a:solidFill>
                  <a:schemeClr val="accent4"/>
                </a:solidFill>
                <a:latin typeface="+mj-lt"/>
              </a:rPr>
              <a:t>实验数据集</a:t>
            </a:r>
            <a:endParaRPr lang="en-US" altLang="zh-CN" sz="2400" b="1" dirty="0">
              <a:solidFill>
                <a:schemeClr val="accent4"/>
              </a:solidFill>
              <a:latin typeface="+mj-lt"/>
            </a:endParaRPr>
          </a:p>
          <a:p>
            <a:pPr lvl="1"/>
            <a:r>
              <a:rPr lang="en-US" altLang="zh-CN" sz="2000" b="1" dirty="0">
                <a:solidFill>
                  <a:schemeClr val="accent4"/>
                </a:solidFill>
                <a:latin typeface="+mj-lt"/>
              </a:rPr>
              <a:t>CMU-MOSI </a:t>
            </a:r>
          </a:p>
          <a:p>
            <a:pPr lvl="1"/>
            <a:r>
              <a:rPr lang="en-US" altLang="zh-CN" sz="2000" b="1" dirty="0">
                <a:solidFill>
                  <a:schemeClr val="accent4"/>
                </a:solidFill>
                <a:latin typeface="+mj-lt"/>
              </a:rPr>
              <a:t>CMU-MOSEI</a:t>
            </a:r>
          </a:p>
          <a:p>
            <a:pPr lvl="1"/>
            <a:r>
              <a:rPr lang="en-US" altLang="zh-CN" sz="2000" b="1" dirty="0">
                <a:solidFill>
                  <a:schemeClr val="accent4"/>
                </a:solidFill>
                <a:latin typeface="+mj-lt"/>
              </a:rPr>
              <a:t>IEMOCAP</a:t>
            </a:r>
          </a:p>
          <a:p>
            <a:pPr lvl="1"/>
            <a:endParaRPr lang="en-US" altLang="zh-CN" sz="2000" b="1" dirty="0">
              <a:solidFill>
                <a:schemeClr val="accent4"/>
              </a:solidFill>
              <a:latin typeface="+mj-lt"/>
            </a:endParaRPr>
          </a:p>
        </p:txBody>
      </p:sp>
      <p:pic>
        <p:nvPicPr>
          <p:cNvPr id="4" name="图片 3">
            <a:extLst>
              <a:ext uri="{FF2B5EF4-FFF2-40B4-BE49-F238E27FC236}">
                <a16:creationId xmlns:a16="http://schemas.microsoft.com/office/drawing/2014/main" id="{31FE1713-F2A5-4470-88F0-FA60BAE12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109" y="1408544"/>
            <a:ext cx="4711960" cy="4516775"/>
          </a:xfrm>
          <a:prstGeom prst="rect">
            <a:avLst/>
          </a:prstGeom>
        </p:spPr>
      </p:pic>
      <p:sp>
        <p:nvSpPr>
          <p:cNvPr id="12" name="内容占位符 2">
            <a:extLst>
              <a:ext uri="{FF2B5EF4-FFF2-40B4-BE49-F238E27FC236}">
                <a16:creationId xmlns:a16="http://schemas.microsoft.com/office/drawing/2014/main" id="{82E49C32-120D-4214-8F53-74D7C06C44F3}"/>
              </a:ext>
            </a:extLst>
          </p:cNvPr>
          <p:cNvSpPr txBox="1">
            <a:spLocks/>
          </p:cNvSpPr>
          <p:nvPr/>
        </p:nvSpPr>
        <p:spPr bwMode="auto">
          <a:xfrm>
            <a:off x="486495" y="3426521"/>
            <a:ext cx="8657503" cy="17635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实验结果</a:t>
            </a:r>
            <a:endParaRPr lang="en-US" altLang="zh-CN" sz="2400" b="1" kern="0" dirty="0">
              <a:solidFill>
                <a:schemeClr val="accent4"/>
              </a:solidFill>
              <a:latin typeface="+mj-lt"/>
            </a:endParaRPr>
          </a:p>
          <a:p>
            <a:pPr marL="449262" lvl="1" indent="0">
              <a:buNone/>
            </a:pPr>
            <a:endParaRPr lang="en-US" altLang="zh-CN" sz="2000" b="1" kern="0" dirty="0">
              <a:solidFill>
                <a:schemeClr val="accent4"/>
              </a:solidFill>
              <a:latin typeface="+mj-lt"/>
            </a:endParaRPr>
          </a:p>
        </p:txBody>
      </p:sp>
    </p:spTree>
    <p:extLst>
      <p:ext uri="{BB962C8B-B14F-4D97-AF65-F5344CB8AC3E}">
        <p14:creationId xmlns:p14="http://schemas.microsoft.com/office/powerpoint/2010/main" val="2959444658"/>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科研</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2"/>
            <a:ext cx="8657503" cy="1763547"/>
          </a:xfrm>
        </p:spPr>
        <p:txBody>
          <a:bodyPr/>
          <a:lstStyle/>
          <a:p>
            <a:r>
              <a:rPr lang="zh-CN" altLang="en-US" sz="2400" b="1" dirty="0">
                <a:solidFill>
                  <a:schemeClr val="accent4"/>
                </a:solidFill>
                <a:latin typeface="+mj-lt"/>
              </a:rPr>
              <a:t>实验结果</a:t>
            </a:r>
            <a:endParaRPr lang="en-US" altLang="zh-CN" sz="2400" b="1" dirty="0">
              <a:solidFill>
                <a:schemeClr val="accent4"/>
              </a:solidFill>
              <a:latin typeface="+mj-lt"/>
            </a:endParaRPr>
          </a:p>
        </p:txBody>
      </p:sp>
      <p:pic>
        <p:nvPicPr>
          <p:cNvPr id="7" name="图片 6">
            <a:extLst>
              <a:ext uri="{FF2B5EF4-FFF2-40B4-BE49-F238E27FC236}">
                <a16:creationId xmlns:a16="http://schemas.microsoft.com/office/drawing/2014/main" id="{8E52E008-11E5-4A78-9015-B86CC4E63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68" y="1924183"/>
            <a:ext cx="4404050" cy="3814143"/>
          </a:xfrm>
          <a:prstGeom prst="rect">
            <a:avLst/>
          </a:prstGeom>
        </p:spPr>
      </p:pic>
      <p:pic>
        <p:nvPicPr>
          <p:cNvPr id="11" name="图片 10">
            <a:extLst>
              <a:ext uri="{FF2B5EF4-FFF2-40B4-BE49-F238E27FC236}">
                <a16:creationId xmlns:a16="http://schemas.microsoft.com/office/drawing/2014/main" id="{50C4A611-B151-4E72-A864-6DD8ABFC5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6890" y="1924183"/>
            <a:ext cx="5647249" cy="3814143"/>
          </a:xfrm>
          <a:prstGeom prst="rect">
            <a:avLst/>
          </a:prstGeom>
        </p:spPr>
      </p:pic>
    </p:spTree>
    <p:extLst>
      <p:ext uri="{BB962C8B-B14F-4D97-AF65-F5344CB8AC3E}">
        <p14:creationId xmlns:p14="http://schemas.microsoft.com/office/powerpoint/2010/main" val="119561290"/>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总结与展望</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6" y="1427521"/>
            <a:ext cx="10085088" cy="3965573"/>
          </a:xfrm>
        </p:spPr>
        <p:txBody>
          <a:bodyPr/>
          <a:lstStyle/>
          <a:p>
            <a:r>
              <a:rPr lang="zh-CN" altLang="en-US" sz="2400" dirty="0">
                <a:solidFill>
                  <a:schemeClr val="accent4"/>
                </a:solidFill>
                <a:latin typeface="+mj-lt"/>
              </a:rPr>
              <a:t>这个学期来说对我来说是有收获的。完成了一部分研究生期间的课程任务，学到一些新知识；进入了数字图影这个项目组，海洋师兄带着我熟悉项目；科研方面确定了自己的研究方向，在张怡师姐的指导下阅读学习了多模态的相关论文。</a:t>
            </a:r>
            <a:endParaRPr lang="en-US" altLang="zh-CN" sz="2400" dirty="0">
              <a:solidFill>
                <a:schemeClr val="accent4"/>
              </a:solidFill>
              <a:latin typeface="+mj-lt"/>
            </a:endParaRPr>
          </a:p>
          <a:p>
            <a:r>
              <a:rPr lang="zh-CN" altLang="en-US" sz="2400" dirty="0">
                <a:solidFill>
                  <a:schemeClr val="accent4"/>
                </a:solidFill>
                <a:latin typeface="+mj-lt"/>
              </a:rPr>
              <a:t>不过，我也发现了自己的一些不足。在本学期没有养成良好的学习习惯，很多东西没有及时记录下来，导致学期末很多知识开始遗忘；接触新知识比较慢，学习新的知识往往需要不少时间。</a:t>
            </a:r>
            <a:endParaRPr lang="en-US" altLang="zh-CN" sz="2400" dirty="0">
              <a:solidFill>
                <a:schemeClr val="accent4"/>
              </a:solidFill>
              <a:latin typeface="+mj-lt"/>
            </a:endParaRPr>
          </a:p>
          <a:p>
            <a:r>
              <a:rPr lang="zh-CN" altLang="en-US" sz="2400" dirty="0">
                <a:solidFill>
                  <a:schemeClr val="accent4"/>
                </a:solidFill>
                <a:latin typeface="+mj-lt"/>
              </a:rPr>
              <a:t>展望：希望下学期能够克服自己目前存在的种种不足，平衡好课程学习、项目和科研，养成好的学习习惯。</a:t>
            </a:r>
            <a:endParaRPr lang="en-US" altLang="zh-CN" sz="2400" dirty="0">
              <a:solidFill>
                <a:schemeClr val="accent4"/>
              </a:solidFill>
              <a:latin typeface="+mj-lt"/>
            </a:endParaRPr>
          </a:p>
        </p:txBody>
      </p:sp>
    </p:spTree>
    <p:extLst>
      <p:ext uri="{BB962C8B-B14F-4D97-AF65-F5344CB8AC3E}">
        <p14:creationId xmlns:p14="http://schemas.microsoft.com/office/powerpoint/2010/main" val="3872517983"/>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72424" y="2967335"/>
            <a:ext cx="3647152" cy="923330"/>
          </a:xfrm>
          <a:prstGeom prst="rect">
            <a:avLst/>
          </a:prstGeom>
          <a:noFill/>
        </p:spPr>
        <p:txBody>
          <a:bodyPr wrap="none" lIns="91440" tIns="45720" rIns="91440" bIns="45720">
            <a:spAutoFit/>
          </a:bodyPr>
          <a:lstStyle/>
          <a:p>
            <a:pPr algn="ctr">
              <a:defRPr/>
            </a:pPr>
            <a:r>
              <a:rPr lang="zh-CN" altLang="en-US" sz="5400" dirty="0">
                <a:ln w="0"/>
                <a:solidFill>
                  <a:srgbClr val="CC9900"/>
                </a:solidFill>
                <a:effectLst>
                  <a:outerShdw blurRad="38100" dist="25400" dir="5400000" algn="ctr" rotWithShape="0">
                    <a:srgbClr val="6E747A">
                      <a:alpha val="43000"/>
                    </a:srgbClr>
                  </a:outerShdw>
                </a:effectLst>
                <a:latin typeface="Times New Roman"/>
                <a:ea typeface="楷体"/>
              </a:rPr>
              <a:t>谢谢大家！</a:t>
            </a:r>
            <a:endParaRPr lang="en-US" altLang="zh-CN" sz="5400" dirty="0">
              <a:ln w="0"/>
              <a:solidFill>
                <a:srgbClr val="CC9900"/>
              </a:solidFill>
              <a:effectLst>
                <a:outerShdw blurRad="38100" dist="25400" dir="5400000" algn="ctr" rotWithShape="0">
                  <a:srgbClr val="6E747A">
                    <a:alpha val="43000"/>
                  </a:srgbClr>
                </a:outerShdw>
              </a:effectLst>
              <a:latin typeface="Times New Roman"/>
              <a:ea typeface="楷体"/>
            </a:endParaRPr>
          </a:p>
        </p:txBody>
      </p:sp>
    </p:spTree>
    <p:extLst>
      <p:ext uri="{BB962C8B-B14F-4D97-AF65-F5344CB8AC3E}">
        <p14:creationId xmlns:p14="http://schemas.microsoft.com/office/powerpoint/2010/main" val="171204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95619563"/>
              </p:ext>
            </p:extLst>
          </p:nvPr>
        </p:nvGraphicFramePr>
        <p:xfrm>
          <a:off x="2135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6">
            <a:extLst>
              <a:ext uri="{FF2B5EF4-FFF2-40B4-BE49-F238E27FC236}">
                <a16:creationId xmlns:a16="http://schemas.microsoft.com/office/drawing/2014/main" id="{13B301E8-065B-B24B-A5B0-EDD1904DBFBA}"/>
              </a:ext>
            </a:extLst>
          </p:cNvPr>
          <p:cNvSpPr>
            <a:spLocks noGrp="1"/>
          </p:cNvSpPr>
          <p:nvPr>
            <p:ph type="title"/>
          </p:nvPr>
        </p:nvSpPr>
        <p:spPr/>
        <p:txBody>
          <a:bodyPr/>
          <a:lstStyle/>
          <a:p>
            <a:pPr algn="l"/>
            <a:r>
              <a:rPr lang="en-US" altLang="zh-CN" dirty="0">
                <a:latin typeface="Times" pitchFamily="2" charset="0"/>
              </a:rPr>
              <a:t>Outline</a:t>
            </a:r>
            <a:endParaRPr lang="zh-CN" altLang="en-US" dirty="0">
              <a:latin typeface="Times" pitchFamily="2" charset="0"/>
            </a:endParaRPr>
          </a:p>
        </p:txBody>
      </p:sp>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Tree>
    <p:extLst>
      <p:ext uri="{BB962C8B-B14F-4D97-AF65-F5344CB8AC3E}">
        <p14:creationId xmlns:p14="http://schemas.microsoft.com/office/powerpoint/2010/main" val="261141107"/>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课程学习</a:t>
            </a:r>
          </a:p>
        </p:txBody>
      </p:sp>
      <p:sp>
        <p:nvSpPr>
          <p:cNvPr id="7" name="内容占位符 2">
            <a:extLst>
              <a:ext uri="{FF2B5EF4-FFF2-40B4-BE49-F238E27FC236}">
                <a16:creationId xmlns:a16="http://schemas.microsoft.com/office/drawing/2014/main" id="{9CE8649A-58E2-46E7-B43B-071A41559AFF}"/>
              </a:ext>
            </a:extLst>
          </p:cNvPr>
          <p:cNvSpPr>
            <a:spLocks noGrp="1"/>
          </p:cNvSpPr>
          <p:nvPr>
            <p:ph idx="1"/>
          </p:nvPr>
        </p:nvSpPr>
        <p:spPr>
          <a:xfrm>
            <a:off x="469123" y="1403933"/>
            <a:ext cx="8970963" cy="1731963"/>
          </a:xfrm>
        </p:spPr>
        <p:txBody>
          <a:bodyPr/>
          <a:lstStyle/>
          <a:p>
            <a:r>
              <a:rPr lang="zh-CN" altLang="en-US" sz="2400" b="1" dirty="0">
                <a:solidFill>
                  <a:schemeClr val="accent4"/>
                </a:solidFill>
                <a:latin typeface="+mj-lt"/>
              </a:rPr>
              <a:t>本学期课表</a:t>
            </a:r>
            <a:endParaRPr lang="en-US" altLang="zh-CN" sz="2400" b="1" dirty="0">
              <a:solidFill>
                <a:schemeClr val="accent4"/>
              </a:solidFill>
              <a:latin typeface="+mj-lt"/>
            </a:endParaRPr>
          </a:p>
          <a:p>
            <a:endParaRPr lang="en-US" altLang="zh-CN" sz="2400" b="1" dirty="0">
              <a:solidFill>
                <a:schemeClr val="accent4"/>
              </a:solidFill>
              <a:latin typeface="+mj-lt"/>
            </a:endParaRPr>
          </a:p>
        </p:txBody>
      </p:sp>
      <p:pic>
        <p:nvPicPr>
          <p:cNvPr id="3" name="图片 2">
            <a:extLst>
              <a:ext uri="{FF2B5EF4-FFF2-40B4-BE49-F238E27FC236}">
                <a16:creationId xmlns:a16="http://schemas.microsoft.com/office/drawing/2014/main" id="{E5CF05FC-B285-4173-A240-C0975FF72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01" y="1974170"/>
            <a:ext cx="5813785" cy="3829470"/>
          </a:xfrm>
          <a:prstGeom prst="rect">
            <a:avLst/>
          </a:prstGeom>
        </p:spPr>
      </p:pic>
    </p:spTree>
    <p:extLst>
      <p:ext uri="{BB962C8B-B14F-4D97-AF65-F5344CB8AC3E}">
        <p14:creationId xmlns:p14="http://schemas.microsoft.com/office/powerpoint/2010/main" val="212276888"/>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课程学习</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7" y="1427522"/>
            <a:ext cx="4765441" cy="1707564"/>
          </a:xfrm>
        </p:spPr>
        <p:txBody>
          <a:bodyPr/>
          <a:lstStyle/>
          <a:p>
            <a:r>
              <a:rPr lang="zh-CN" altLang="en-US" sz="2400" b="1" dirty="0">
                <a:solidFill>
                  <a:schemeClr val="accent4"/>
                </a:solidFill>
                <a:latin typeface="+mj-lt"/>
              </a:rPr>
              <a:t>矩阵论</a:t>
            </a:r>
            <a:endParaRPr lang="en-US" altLang="zh-CN" sz="2400" b="1" dirty="0">
              <a:solidFill>
                <a:schemeClr val="accent4"/>
              </a:solidFill>
              <a:latin typeface="+mj-lt"/>
            </a:endParaRPr>
          </a:p>
          <a:p>
            <a:pPr lvl="1"/>
            <a:r>
              <a:rPr lang="zh-CN" altLang="en-US" sz="2000" b="1" dirty="0">
                <a:solidFill>
                  <a:schemeClr val="accent4"/>
                </a:solidFill>
                <a:latin typeface="+mj-lt"/>
              </a:rPr>
              <a:t>数学知识：线性代数</a:t>
            </a:r>
            <a:endParaRPr lang="en-US" altLang="zh-CN" sz="2000" b="1" dirty="0">
              <a:solidFill>
                <a:schemeClr val="accent4"/>
              </a:solidFill>
              <a:latin typeface="+mj-lt"/>
            </a:endParaRPr>
          </a:p>
          <a:p>
            <a:pPr lvl="1"/>
            <a:r>
              <a:rPr lang="zh-CN" altLang="en-US" sz="2000" b="1" dirty="0">
                <a:solidFill>
                  <a:schemeClr val="accent4"/>
                </a:solidFill>
                <a:latin typeface="+mj-lt"/>
              </a:rPr>
              <a:t>两个实验：压缩矩阵，水印算法</a:t>
            </a:r>
            <a:endParaRPr lang="en-US" altLang="zh-CN" sz="2000" b="1" dirty="0">
              <a:solidFill>
                <a:schemeClr val="accent4"/>
              </a:solidFill>
              <a:latin typeface="+mj-lt"/>
            </a:endParaRPr>
          </a:p>
          <a:p>
            <a:pPr lvl="1"/>
            <a:r>
              <a:rPr lang="zh-CN" altLang="en-US" sz="2000" b="1" dirty="0">
                <a:solidFill>
                  <a:schemeClr val="accent4"/>
                </a:solidFill>
                <a:latin typeface="+mj-lt"/>
              </a:rPr>
              <a:t>最终考核：开卷考试</a:t>
            </a:r>
            <a:endParaRPr lang="en-US" altLang="zh-CN" sz="2000" b="1" dirty="0">
              <a:solidFill>
                <a:schemeClr val="accent4"/>
              </a:solidFill>
              <a:latin typeface="+mj-lt"/>
            </a:endParaRPr>
          </a:p>
          <a:p>
            <a:pPr lvl="1"/>
            <a:endParaRPr lang="en-US" altLang="zh-CN" sz="2000" b="1" dirty="0">
              <a:solidFill>
                <a:schemeClr val="accent4"/>
              </a:solidFill>
              <a:latin typeface="+mj-lt"/>
            </a:endParaRPr>
          </a:p>
        </p:txBody>
      </p:sp>
      <p:sp>
        <p:nvSpPr>
          <p:cNvPr id="15" name="内容占位符 2">
            <a:extLst>
              <a:ext uri="{FF2B5EF4-FFF2-40B4-BE49-F238E27FC236}">
                <a16:creationId xmlns:a16="http://schemas.microsoft.com/office/drawing/2014/main" id="{D3484CBF-A739-480E-A553-260A87FED646}"/>
              </a:ext>
            </a:extLst>
          </p:cNvPr>
          <p:cNvSpPr txBox="1">
            <a:spLocks/>
          </p:cNvSpPr>
          <p:nvPr/>
        </p:nvSpPr>
        <p:spPr bwMode="auto">
          <a:xfrm>
            <a:off x="486497" y="3519288"/>
            <a:ext cx="3030425" cy="1911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信息技术前沿</a:t>
            </a:r>
            <a:endParaRPr lang="en-US" altLang="zh-CN" sz="2400" b="1" kern="0" dirty="0">
              <a:solidFill>
                <a:schemeClr val="accent4"/>
              </a:solidFill>
              <a:latin typeface="+mj-lt"/>
            </a:endParaRPr>
          </a:p>
          <a:p>
            <a:pPr lvl="1"/>
            <a:r>
              <a:rPr lang="zh-CN" altLang="en-US" sz="2000" b="1" kern="0" dirty="0">
                <a:solidFill>
                  <a:schemeClr val="accent4"/>
                </a:solidFill>
                <a:latin typeface="+mj-lt"/>
              </a:rPr>
              <a:t>技术驱动</a:t>
            </a:r>
            <a:endParaRPr lang="en-US" altLang="zh-CN" sz="2000" b="1" kern="0" dirty="0">
              <a:solidFill>
                <a:schemeClr val="accent4"/>
              </a:solidFill>
              <a:latin typeface="+mj-lt"/>
            </a:endParaRPr>
          </a:p>
          <a:p>
            <a:pPr lvl="1"/>
            <a:r>
              <a:rPr lang="zh-CN" altLang="en-US" sz="2000" b="1" kern="0" dirty="0">
                <a:solidFill>
                  <a:schemeClr val="accent4"/>
                </a:solidFill>
                <a:latin typeface="+mj-lt"/>
              </a:rPr>
              <a:t>产品驱动</a:t>
            </a:r>
            <a:endParaRPr lang="en-US" altLang="zh-CN" sz="2000" b="1" kern="0" dirty="0">
              <a:solidFill>
                <a:schemeClr val="accent4"/>
              </a:solidFill>
              <a:latin typeface="+mj-lt"/>
            </a:endParaRPr>
          </a:p>
          <a:p>
            <a:pPr lvl="1"/>
            <a:r>
              <a:rPr lang="zh-CN" altLang="en-US" sz="2000" b="1" kern="0" dirty="0">
                <a:solidFill>
                  <a:schemeClr val="accent4"/>
                </a:solidFill>
                <a:latin typeface="+mj-lt"/>
              </a:rPr>
              <a:t>思辨驱动</a:t>
            </a:r>
            <a:endParaRPr lang="en-US" altLang="zh-CN" sz="2000" b="1" kern="0" dirty="0">
              <a:solidFill>
                <a:schemeClr val="accent4"/>
              </a:solidFill>
              <a:latin typeface="+mj-lt"/>
            </a:endParaRPr>
          </a:p>
          <a:p>
            <a:pPr lvl="2"/>
            <a:r>
              <a:rPr lang="zh-CN" altLang="en-US" sz="1600" b="1" kern="0" dirty="0">
                <a:solidFill>
                  <a:schemeClr val="accent4"/>
                </a:solidFill>
                <a:latin typeface="+mj-lt"/>
              </a:rPr>
              <a:t>区块链</a:t>
            </a:r>
            <a:endParaRPr lang="en-US" altLang="zh-CN" sz="1600" b="1" kern="0" dirty="0">
              <a:solidFill>
                <a:schemeClr val="accent4"/>
              </a:solidFill>
              <a:latin typeface="+mj-lt"/>
            </a:endParaRPr>
          </a:p>
        </p:txBody>
      </p:sp>
    </p:spTree>
    <p:extLst>
      <p:ext uri="{BB962C8B-B14F-4D97-AF65-F5344CB8AC3E}">
        <p14:creationId xmlns:p14="http://schemas.microsoft.com/office/powerpoint/2010/main" val="2036642396"/>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课程学习</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7" y="1427522"/>
            <a:ext cx="4765441" cy="1763547"/>
          </a:xfrm>
        </p:spPr>
        <p:txBody>
          <a:bodyPr/>
          <a:lstStyle/>
          <a:p>
            <a:r>
              <a:rPr lang="zh-CN" altLang="en-US" sz="2400" b="1" dirty="0">
                <a:solidFill>
                  <a:schemeClr val="accent4"/>
                </a:solidFill>
                <a:latin typeface="+mj-lt"/>
              </a:rPr>
              <a:t>分布式网络</a:t>
            </a:r>
            <a:endParaRPr lang="en-US" altLang="zh-CN" sz="2400" b="1" dirty="0">
              <a:solidFill>
                <a:schemeClr val="accent4"/>
              </a:solidFill>
              <a:latin typeface="+mj-lt"/>
            </a:endParaRPr>
          </a:p>
          <a:p>
            <a:pPr lvl="1"/>
            <a:r>
              <a:rPr lang="zh-CN" altLang="en-US" sz="2000" b="1" dirty="0">
                <a:solidFill>
                  <a:schemeClr val="accent4"/>
                </a:solidFill>
                <a:latin typeface="+mj-lt"/>
              </a:rPr>
              <a:t>离散数据</a:t>
            </a:r>
            <a:endParaRPr lang="en-US" altLang="zh-CN" sz="2000" b="1" dirty="0">
              <a:solidFill>
                <a:schemeClr val="accent4"/>
              </a:solidFill>
              <a:latin typeface="+mj-lt"/>
            </a:endParaRPr>
          </a:p>
          <a:p>
            <a:pPr lvl="1"/>
            <a:r>
              <a:rPr lang="zh-CN" altLang="en-US" sz="2000" b="1" dirty="0">
                <a:solidFill>
                  <a:schemeClr val="accent4"/>
                </a:solidFill>
                <a:latin typeface="+mj-lt"/>
              </a:rPr>
              <a:t>网络结构</a:t>
            </a:r>
            <a:endParaRPr lang="en-US" altLang="zh-CN" sz="2000" b="1" dirty="0">
              <a:solidFill>
                <a:schemeClr val="accent4"/>
              </a:solidFill>
              <a:latin typeface="+mj-lt"/>
            </a:endParaRPr>
          </a:p>
          <a:p>
            <a:pPr lvl="1"/>
            <a:r>
              <a:rPr lang="zh-CN" altLang="en-US" sz="2000" b="1" dirty="0">
                <a:solidFill>
                  <a:schemeClr val="accent4"/>
                </a:solidFill>
                <a:latin typeface="+mj-lt"/>
              </a:rPr>
              <a:t>完成</a:t>
            </a:r>
            <a:r>
              <a:rPr lang="en-US" altLang="zh-CN" sz="2000" b="1" dirty="0">
                <a:solidFill>
                  <a:schemeClr val="accent4"/>
                </a:solidFill>
                <a:latin typeface="+mj-lt"/>
              </a:rPr>
              <a:t>4 </a:t>
            </a:r>
            <a:r>
              <a:rPr lang="zh-CN" altLang="en-US" sz="2000" b="1" dirty="0">
                <a:solidFill>
                  <a:schemeClr val="accent4"/>
                </a:solidFill>
                <a:latin typeface="+mj-lt"/>
              </a:rPr>
              <a:t>次大作业</a:t>
            </a:r>
            <a:endParaRPr lang="en-US" altLang="zh-CN" sz="2000" b="1" dirty="0">
              <a:solidFill>
                <a:schemeClr val="accent4"/>
              </a:solidFill>
              <a:latin typeface="+mj-lt"/>
            </a:endParaRPr>
          </a:p>
        </p:txBody>
      </p:sp>
      <p:sp>
        <p:nvSpPr>
          <p:cNvPr id="14" name="内容占位符 2">
            <a:extLst>
              <a:ext uri="{FF2B5EF4-FFF2-40B4-BE49-F238E27FC236}">
                <a16:creationId xmlns:a16="http://schemas.microsoft.com/office/drawing/2014/main" id="{51EEED51-5A4A-489E-95DE-F1A46DDC08F6}"/>
              </a:ext>
            </a:extLst>
          </p:cNvPr>
          <p:cNvSpPr txBox="1">
            <a:spLocks/>
          </p:cNvSpPr>
          <p:nvPr/>
        </p:nvSpPr>
        <p:spPr bwMode="auto">
          <a:xfrm>
            <a:off x="486497" y="3856218"/>
            <a:ext cx="3171103" cy="16581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物联网</a:t>
            </a:r>
            <a:endParaRPr lang="en-US" altLang="zh-CN" sz="2400" b="1" kern="0" dirty="0">
              <a:solidFill>
                <a:schemeClr val="accent4"/>
              </a:solidFill>
              <a:latin typeface="+mj-lt"/>
            </a:endParaRPr>
          </a:p>
          <a:p>
            <a:pPr lvl="1"/>
            <a:r>
              <a:rPr lang="zh-CN" altLang="en-US" sz="2000" b="1" kern="0" dirty="0">
                <a:solidFill>
                  <a:schemeClr val="accent4"/>
                </a:solidFill>
                <a:latin typeface="+mj-lt"/>
              </a:rPr>
              <a:t>前沿物联网技术</a:t>
            </a:r>
            <a:endParaRPr lang="en-US" altLang="zh-CN" sz="2000" b="1" kern="0" dirty="0">
              <a:solidFill>
                <a:schemeClr val="accent4"/>
              </a:solidFill>
              <a:latin typeface="+mj-lt"/>
            </a:endParaRPr>
          </a:p>
          <a:p>
            <a:pPr lvl="1"/>
            <a:r>
              <a:rPr lang="zh-CN" altLang="en-US" sz="2000" b="1" kern="0" dirty="0">
                <a:solidFill>
                  <a:schemeClr val="accent4"/>
                </a:solidFill>
                <a:latin typeface="+mj-lt"/>
              </a:rPr>
              <a:t>嵌入式和分布式</a:t>
            </a:r>
            <a:endParaRPr lang="en-US" altLang="zh-CN" sz="2000" b="1" kern="0" dirty="0">
              <a:solidFill>
                <a:schemeClr val="accent4"/>
              </a:solidFill>
              <a:latin typeface="+mj-lt"/>
            </a:endParaRPr>
          </a:p>
          <a:p>
            <a:pPr lvl="1"/>
            <a:r>
              <a:rPr lang="zh-CN" altLang="en-US" sz="2000" b="1" kern="0" dirty="0">
                <a:solidFill>
                  <a:schemeClr val="accent4"/>
                </a:solidFill>
                <a:latin typeface="+mj-lt"/>
              </a:rPr>
              <a:t>完成</a:t>
            </a:r>
            <a:r>
              <a:rPr lang="en-US" altLang="zh-CN" sz="2000" b="1" kern="0" dirty="0">
                <a:solidFill>
                  <a:schemeClr val="accent4"/>
                </a:solidFill>
                <a:latin typeface="+mj-lt"/>
              </a:rPr>
              <a:t>3 </a:t>
            </a:r>
            <a:r>
              <a:rPr lang="zh-CN" altLang="en-US" sz="2000" b="1" kern="0" dirty="0">
                <a:solidFill>
                  <a:schemeClr val="accent4"/>
                </a:solidFill>
                <a:latin typeface="+mj-lt"/>
              </a:rPr>
              <a:t>次读书报告</a:t>
            </a:r>
            <a:endParaRPr lang="en-US" altLang="zh-CN" sz="2000" b="1" kern="0" dirty="0">
              <a:solidFill>
                <a:schemeClr val="accent4"/>
              </a:solidFill>
              <a:latin typeface="+mj-lt"/>
            </a:endParaRPr>
          </a:p>
          <a:p>
            <a:pPr lvl="1"/>
            <a:endParaRPr lang="en-US" altLang="zh-CN" sz="2000" b="1" kern="0" dirty="0">
              <a:solidFill>
                <a:schemeClr val="accent4"/>
              </a:solidFill>
              <a:latin typeface="+mj-lt"/>
            </a:endParaRPr>
          </a:p>
          <a:p>
            <a:pPr lvl="1"/>
            <a:endParaRPr lang="en-US" altLang="zh-CN" sz="2000" b="1" kern="0" dirty="0">
              <a:solidFill>
                <a:schemeClr val="accent4"/>
              </a:solidFill>
              <a:latin typeface="+mj-lt"/>
            </a:endParaRPr>
          </a:p>
        </p:txBody>
      </p:sp>
    </p:spTree>
    <p:extLst>
      <p:ext uri="{BB962C8B-B14F-4D97-AF65-F5344CB8AC3E}">
        <p14:creationId xmlns:p14="http://schemas.microsoft.com/office/powerpoint/2010/main" val="895223214"/>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课程学习</a:t>
            </a:r>
          </a:p>
        </p:txBody>
      </p:sp>
      <p:sp>
        <p:nvSpPr>
          <p:cNvPr id="35" name="内容占位符 2">
            <a:extLst>
              <a:ext uri="{FF2B5EF4-FFF2-40B4-BE49-F238E27FC236}">
                <a16:creationId xmlns:a16="http://schemas.microsoft.com/office/drawing/2014/main" id="{389E7352-EEBA-463A-A4CD-A402FD498364}"/>
              </a:ext>
            </a:extLst>
          </p:cNvPr>
          <p:cNvSpPr>
            <a:spLocks noGrp="1"/>
          </p:cNvSpPr>
          <p:nvPr>
            <p:ph idx="1"/>
          </p:nvPr>
        </p:nvSpPr>
        <p:spPr>
          <a:xfrm>
            <a:off x="486497" y="1427523"/>
            <a:ext cx="4765441" cy="1502290"/>
          </a:xfrm>
        </p:spPr>
        <p:txBody>
          <a:bodyPr/>
          <a:lstStyle/>
          <a:p>
            <a:r>
              <a:rPr lang="zh-CN" altLang="en-US" sz="2400" b="1" dirty="0">
                <a:solidFill>
                  <a:schemeClr val="accent4"/>
                </a:solidFill>
                <a:latin typeface="+mj-lt"/>
              </a:rPr>
              <a:t>区块链</a:t>
            </a:r>
            <a:endParaRPr lang="en-US" altLang="zh-CN" sz="2400" b="1" dirty="0">
              <a:solidFill>
                <a:schemeClr val="accent4"/>
              </a:solidFill>
              <a:latin typeface="+mj-lt"/>
            </a:endParaRPr>
          </a:p>
          <a:p>
            <a:pPr lvl="1"/>
            <a:r>
              <a:rPr lang="zh-CN" altLang="en-US" sz="2000" b="1" dirty="0">
                <a:solidFill>
                  <a:schemeClr val="accent4"/>
                </a:solidFill>
                <a:latin typeface="+mj-lt"/>
              </a:rPr>
              <a:t>区块链定义和发展</a:t>
            </a:r>
            <a:endParaRPr lang="en-US" altLang="zh-CN" sz="2000" b="1" dirty="0">
              <a:solidFill>
                <a:schemeClr val="accent4"/>
              </a:solidFill>
              <a:latin typeface="+mj-lt"/>
            </a:endParaRPr>
          </a:p>
          <a:p>
            <a:pPr lvl="1"/>
            <a:r>
              <a:rPr lang="zh-CN" altLang="en-US" sz="2000" b="1" dirty="0">
                <a:solidFill>
                  <a:schemeClr val="accent4"/>
                </a:solidFill>
                <a:latin typeface="+mj-lt"/>
              </a:rPr>
              <a:t>上台做论文报告</a:t>
            </a:r>
            <a:endParaRPr lang="en-US" altLang="zh-CN" sz="2000" b="1" dirty="0">
              <a:solidFill>
                <a:schemeClr val="accent4"/>
              </a:solidFill>
              <a:latin typeface="+mj-lt"/>
            </a:endParaRPr>
          </a:p>
          <a:p>
            <a:pPr lvl="2"/>
            <a:r>
              <a:rPr lang="zh-CN" altLang="en-US" sz="1600" b="1" dirty="0">
                <a:solidFill>
                  <a:schemeClr val="accent4"/>
                </a:solidFill>
                <a:latin typeface="+mj-lt"/>
              </a:rPr>
              <a:t>区块链共识协议综述</a:t>
            </a:r>
            <a:endParaRPr lang="en-US" altLang="zh-CN" sz="1600" b="1" dirty="0">
              <a:solidFill>
                <a:schemeClr val="accent4"/>
              </a:solidFill>
              <a:latin typeface="+mj-lt"/>
            </a:endParaRPr>
          </a:p>
          <a:p>
            <a:pPr lvl="1"/>
            <a:endParaRPr lang="en-US" altLang="zh-CN" sz="2000" b="1" dirty="0">
              <a:solidFill>
                <a:schemeClr val="accent4"/>
              </a:solidFill>
              <a:latin typeface="+mj-lt"/>
            </a:endParaRPr>
          </a:p>
        </p:txBody>
      </p:sp>
      <p:sp>
        <p:nvSpPr>
          <p:cNvPr id="15" name="内容占位符 2">
            <a:extLst>
              <a:ext uri="{FF2B5EF4-FFF2-40B4-BE49-F238E27FC236}">
                <a16:creationId xmlns:a16="http://schemas.microsoft.com/office/drawing/2014/main" id="{D3484CBF-A739-480E-A553-260A87FED646}"/>
              </a:ext>
            </a:extLst>
          </p:cNvPr>
          <p:cNvSpPr txBox="1">
            <a:spLocks/>
          </p:cNvSpPr>
          <p:nvPr/>
        </p:nvSpPr>
        <p:spPr bwMode="auto">
          <a:xfrm>
            <a:off x="486497" y="3573625"/>
            <a:ext cx="4943919" cy="17168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b="1" kern="0" dirty="0">
                <a:solidFill>
                  <a:schemeClr val="accent4"/>
                </a:solidFill>
                <a:latin typeface="+mj-lt"/>
              </a:rPr>
              <a:t>分布式系统</a:t>
            </a:r>
            <a:endParaRPr lang="en-US" altLang="zh-CN" sz="2400" b="1" kern="0" dirty="0">
              <a:solidFill>
                <a:schemeClr val="accent4"/>
              </a:solidFill>
              <a:latin typeface="+mj-lt"/>
            </a:endParaRPr>
          </a:p>
          <a:p>
            <a:pPr lvl="1"/>
            <a:r>
              <a:rPr lang="zh-CN" altLang="en-US" sz="2000" b="1" kern="0" dirty="0">
                <a:solidFill>
                  <a:schemeClr val="accent4"/>
                </a:solidFill>
                <a:latin typeface="+mj-lt"/>
              </a:rPr>
              <a:t>原理和架构</a:t>
            </a:r>
            <a:endParaRPr lang="en-US" altLang="zh-CN" sz="2000" b="1" kern="0" dirty="0">
              <a:solidFill>
                <a:schemeClr val="accent4"/>
              </a:solidFill>
              <a:latin typeface="+mj-lt"/>
            </a:endParaRPr>
          </a:p>
          <a:p>
            <a:pPr lvl="1"/>
            <a:r>
              <a:rPr lang="zh-CN" altLang="en-US" sz="2000" b="1" kern="0" dirty="0">
                <a:solidFill>
                  <a:schemeClr val="accent4"/>
                </a:solidFill>
                <a:latin typeface="+mj-lt"/>
              </a:rPr>
              <a:t>前沿技术总结</a:t>
            </a:r>
            <a:endParaRPr lang="en-US" altLang="zh-CN" sz="2000" b="1" kern="0" dirty="0">
              <a:solidFill>
                <a:schemeClr val="accent4"/>
              </a:solidFill>
              <a:latin typeface="+mj-lt"/>
            </a:endParaRPr>
          </a:p>
          <a:p>
            <a:pPr lvl="1"/>
            <a:r>
              <a:rPr lang="zh-CN" altLang="en-US" sz="2000" b="1" kern="0" dirty="0">
                <a:solidFill>
                  <a:schemeClr val="accent4"/>
                </a:solidFill>
                <a:latin typeface="+mj-lt"/>
              </a:rPr>
              <a:t>最终考核：闭卷考试 </a:t>
            </a:r>
            <a:r>
              <a:rPr lang="en-US" altLang="zh-CN" sz="2000" b="1" kern="0" dirty="0">
                <a:solidFill>
                  <a:schemeClr val="accent4"/>
                </a:solidFill>
                <a:latin typeface="+mj-lt"/>
              </a:rPr>
              <a:t>+ raft</a:t>
            </a:r>
            <a:r>
              <a:rPr lang="zh-CN" altLang="en-US" sz="2000" b="1" kern="0" dirty="0">
                <a:solidFill>
                  <a:schemeClr val="accent4"/>
                </a:solidFill>
                <a:latin typeface="+mj-lt"/>
              </a:rPr>
              <a:t>实验</a:t>
            </a:r>
            <a:endParaRPr lang="en-US" altLang="zh-CN" sz="2000" b="1" kern="0" dirty="0">
              <a:solidFill>
                <a:schemeClr val="accent4"/>
              </a:solidFill>
              <a:latin typeface="+mj-lt"/>
            </a:endParaRPr>
          </a:p>
        </p:txBody>
      </p:sp>
    </p:spTree>
    <p:extLst>
      <p:ext uri="{BB962C8B-B14F-4D97-AF65-F5344CB8AC3E}">
        <p14:creationId xmlns:p14="http://schemas.microsoft.com/office/powerpoint/2010/main" val="2080281084"/>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56278498"/>
              </p:ext>
            </p:extLst>
          </p:nvPr>
        </p:nvGraphicFramePr>
        <p:xfrm>
          <a:off x="2135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6">
            <a:extLst>
              <a:ext uri="{FF2B5EF4-FFF2-40B4-BE49-F238E27FC236}">
                <a16:creationId xmlns:a16="http://schemas.microsoft.com/office/drawing/2014/main" id="{13B301E8-065B-B24B-A5B0-EDD1904DBFBA}"/>
              </a:ext>
            </a:extLst>
          </p:cNvPr>
          <p:cNvSpPr>
            <a:spLocks noGrp="1"/>
          </p:cNvSpPr>
          <p:nvPr>
            <p:ph type="title"/>
          </p:nvPr>
        </p:nvSpPr>
        <p:spPr/>
        <p:txBody>
          <a:bodyPr/>
          <a:lstStyle/>
          <a:p>
            <a:pPr algn="l"/>
            <a:r>
              <a:rPr lang="en-US" altLang="zh-CN" dirty="0">
                <a:latin typeface="Times" pitchFamily="2" charset="0"/>
              </a:rPr>
              <a:t>Outline</a:t>
            </a:r>
            <a:endParaRPr lang="zh-CN" altLang="en-US" dirty="0">
              <a:latin typeface="Times" pitchFamily="2" charset="0"/>
            </a:endParaRPr>
          </a:p>
        </p:txBody>
      </p:sp>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6" name="日期占位符 14">
            <a:extLst>
              <a:ext uri="{FF2B5EF4-FFF2-40B4-BE49-F238E27FC236}">
                <a16:creationId xmlns:a16="http://schemas.microsoft.com/office/drawing/2014/main" id="{4ECB9B08-35BF-46D8-9114-3B196CF08179}"/>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Tree>
    <p:extLst>
      <p:ext uri="{BB962C8B-B14F-4D97-AF65-F5344CB8AC3E}">
        <p14:creationId xmlns:p14="http://schemas.microsoft.com/office/powerpoint/2010/main" val="457018928"/>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a:extLst>
              <a:ext uri="{FF2B5EF4-FFF2-40B4-BE49-F238E27FC236}">
                <a16:creationId xmlns:a16="http://schemas.microsoft.com/office/drawing/2014/main" id="{0A44F7E4-888C-4491-96B8-CDFCE9AAB29E}"/>
              </a:ext>
            </a:extLst>
          </p:cNvPr>
          <p:cNvSpPr>
            <a:spLocks noGrp="1"/>
          </p:cNvSpPr>
          <p:nvPr>
            <p:ph idx="1"/>
          </p:nvPr>
        </p:nvSpPr>
        <p:spPr>
          <a:xfrm>
            <a:off x="141262" y="1180226"/>
            <a:ext cx="11136338" cy="4633978"/>
          </a:xfrm>
        </p:spPr>
        <p:txBody>
          <a:bodyPr/>
          <a:lstStyle/>
          <a:p>
            <a:pPr>
              <a:buClr>
                <a:schemeClr val="accent2"/>
              </a:buClr>
            </a:pPr>
            <a:r>
              <a:rPr lang="zh-CN" altLang="en-US" b="1" dirty="0">
                <a:latin typeface="+mn-ea"/>
              </a:rPr>
              <a:t>长兴县太湖图影智慧小镇项目</a:t>
            </a:r>
            <a:endParaRPr lang="en-US" altLang="zh-CN" b="1" dirty="0">
              <a:latin typeface="+mn-ea"/>
            </a:endParaRPr>
          </a:p>
          <a:p>
            <a:pPr>
              <a:buClr>
                <a:schemeClr val="accent2"/>
              </a:buClr>
            </a:pPr>
            <a:endParaRPr lang="en-US" altLang="zh-CN" sz="1400" b="1" dirty="0">
              <a:latin typeface="+mn-ea"/>
            </a:endParaRPr>
          </a:p>
          <a:p>
            <a:pPr marL="742950" marR="0" lvl="1" indent="-285750" defTabSz="914400" latinLnBrk="0">
              <a:buClr>
                <a:schemeClr val="accent2"/>
              </a:buClr>
              <a:buFont typeface="Wingdings" panose="05000000000000000000" pitchFamily="2" charset="2"/>
              <a:buChar char="l"/>
              <a:tabLst/>
              <a:defRPr/>
            </a:pPr>
            <a:r>
              <a:rPr lang="zh-CN" altLang="en-US" sz="2000" dirty="0">
                <a:latin typeface="+mn-ea"/>
              </a:rPr>
              <a:t>龙之梦游乐园景区的人（车）流量预测</a:t>
            </a:r>
            <a:endParaRPr lang="en-US" altLang="zh-CN" sz="2000" dirty="0">
              <a:latin typeface="+mn-ea"/>
            </a:endParaRPr>
          </a:p>
          <a:p>
            <a:pPr marL="1200150" lvl="2" indent="-285750">
              <a:buClr>
                <a:schemeClr val="accent2"/>
              </a:buClr>
              <a:buFont typeface="Wingdings" panose="05000000000000000000" pitchFamily="2" charset="2"/>
              <a:buChar char="u"/>
              <a:defRPr/>
            </a:pPr>
            <a:r>
              <a:rPr lang="zh-CN" altLang="en-US" dirty="0">
                <a:latin typeface="+mn-ea"/>
              </a:rPr>
              <a:t>提前一小时、提前一天</a:t>
            </a:r>
            <a:endParaRPr lang="en-US" altLang="zh-CN" dirty="0">
              <a:latin typeface="+mn-ea"/>
            </a:endParaRPr>
          </a:p>
          <a:p>
            <a:pPr marL="1200150" lvl="2" indent="-285750">
              <a:buClr>
                <a:schemeClr val="accent2"/>
              </a:buClr>
              <a:buFont typeface="Wingdings" panose="05000000000000000000" pitchFamily="2" charset="2"/>
              <a:buChar char="u"/>
              <a:defRPr/>
            </a:pPr>
            <a:r>
              <a:rPr lang="zh-CN" altLang="en-US" dirty="0">
                <a:latin typeface="+mn-ea"/>
              </a:rPr>
              <a:t>景点、酒店、停车场、主干道</a:t>
            </a:r>
            <a:endParaRPr lang="en-US" altLang="zh-CN" dirty="0">
              <a:latin typeface="+mn-ea"/>
            </a:endParaRPr>
          </a:p>
          <a:p>
            <a:pPr marL="1200150" lvl="2" indent="-285750">
              <a:buClr>
                <a:schemeClr val="accent2"/>
              </a:buClr>
              <a:buFont typeface="Wingdings" panose="05000000000000000000" pitchFamily="2" charset="2"/>
              <a:buChar char="u"/>
              <a:defRPr/>
            </a:pPr>
            <a:endParaRPr lang="en-US" altLang="zh-CN" dirty="0">
              <a:latin typeface="+mn-ea"/>
            </a:endParaRPr>
          </a:p>
          <a:p>
            <a:pPr marL="914400" lvl="2" indent="0">
              <a:buClr>
                <a:schemeClr val="accent2"/>
              </a:buClr>
              <a:buNone/>
              <a:defRPr/>
            </a:pPr>
            <a:endParaRPr lang="en-US" altLang="zh-CN" dirty="0">
              <a:latin typeface="+mn-ea"/>
            </a:endParaRPr>
          </a:p>
          <a:p>
            <a:pPr marL="742950" lvl="1" indent="-285750">
              <a:buClr>
                <a:schemeClr val="accent2"/>
              </a:buClr>
              <a:buFont typeface="Wingdings" panose="05000000000000000000" pitchFamily="2" charset="2"/>
              <a:buChar char="l"/>
              <a:defRPr/>
            </a:pPr>
            <a:r>
              <a:rPr lang="zh-CN" altLang="en-US" sz="2000" dirty="0">
                <a:latin typeface="+mn-ea"/>
              </a:rPr>
              <a:t>龙之梦游乐园景区的人流量实时分析</a:t>
            </a:r>
            <a:endParaRPr lang="en-US" altLang="zh-CN" sz="2000" dirty="0">
              <a:latin typeface="+mn-ea"/>
            </a:endParaRPr>
          </a:p>
          <a:p>
            <a:pPr marL="1200150" lvl="2" indent="-285750">
              <a:buClr>
                <a:schemeClr val="accent2"/>
              </a:buClr>
              <a:buFont typeface="Wingdings" panose="05000000000000000000" pitchFamily="2" charset="2"/>
              <a:buChar char="u"/>
              <a:defRPr/>
            </a:pPr>
            <a:r>
              <a:rPr lang="zh-CN" altLang="en-US" dirty="0">
                <a:latin typeface="+mn-ea"/>
              </a:rPr>
              <a:t>景区的拥堵状况影响各方面部署</a:t>
            </a:r>
            <a:endParaRPr lang="en-US" altLang="zh-CN" dirty="0">
              <a:latin typeface="+mn-ea"/>
            </a:endParaRPr>
          </a:p>
          <a:p>
            <a:pPr marL="1200150" lvl="2" indent="-285750">
              <a:buClr>
                <a:schemeClr val="accent2"/>
              </a:buClr>
              <a:buFont typeface="Wingdings" panose="05000000000000000000" pitchFamily="2" charset="2"/>
              <a:buChar char="u"/>
              <a:defRPr/>
            </a:pPr>
            <a:r>
              <a:rPr lang="zh-CN" altLang="en-US" dirty="0">
                <a:latin typeface="+mn-ea"/>
              </a:rPr>
              <a:t>实时分析和预测出景区当前的拥堵状况</a:t>
            </a:r>
          </a:p>
          <a:p>
            <a:pPr lvl="1">
              <a:buClr>
                <a:schemeClr val="accent2"/>
              </a:buClr>
            </a:pPr>
            <a:endParaRPr lang="zh-CN" altLang="en-US" sz="2000" b="1" dirty="0"/>
          </a:p>
          <a:p>
            <a:pPr marL="0" indent="0">
              <a:buClr>
                <a:schemeClr val="accent2"/>
              </a:buClr>
              <a:buNone/>
            </a:pPr>
            <a:endParaRPr lang="en-US" altLang="zh-CN" sz="2400" b="1" dirty="0">
              <a:solidFill>
                <a:schemeClr val="accent4"/>
              </a:solidFill>
              <a:latin typeface="+mj-lt"/>
            </a:endParaRPr>
          </a:p>
        </p:txBody>
      </p:sp>
      <p:sp>
        <p:nvSpPr>
          <p:cNvPr id="8" name="文本框 7">
            <a:extLst>
              <a:ext uri="{FF2B5EF4-FFF2-40B4-BE49-F238E27FC236}">
                <a16:creationId xmlns:a16="http://schemas.microsoft.com/office/drawing/2014/main" id="{3F085ADF-0235-424D-8146-8DA9C678FD24}"/>
              </a:ext>
            </a:extLst>
          </p:cNvPr>
          <p:cNvSpPr txBox="1"/>
          <p:nvPr/>
        </p:nvSpPr>
        <p:spPr>
          <a:xfrm>
            <a:off x="13824803" y="102412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292929"/>
              </a:solidFill>
              <a:effectLst/>
              <a:uLnTx/>
              <a:uFillTx/>
              <a:latin typeface="Times New Roman"/>
              <a:ea typeface="楷体"/>
              <a:cs typeface="+mn-cs"/>
            </a:endParaRPr>
          </a:p>
        </p:txBody>
      </p:sp>
      <p:sp>
        <p:nvSpPr>
          <p:cNvPr id="5" name="灯片编号占位符 2">
            <a:extLst>
              <a:ext uri="{FF2B5EF4-FFF2-40B4-BE49-F238E27FC236}">
                <a16:creationId xmlns:a16="http://schemas.microsoft.com/office/drawing/2014/main" id="{F060279E-FB99-4E85-9693-E12D6695BC0D}"/>
              </a:ext>
            </a:extLst>
          </p:cNvPr>
          <p:cNvSpPr>
            <a:spLocks noGrp="1"/>
          </p:cNvSpPr>
          <p:nvPr>
            <p:ph type="sldNum" sz="quarter" idx="12"/>
          </p:nvPr>
        </p:nvSpPr>
        <p:spPr>
          <a:xfrm>
            <a:off x="7824192" y="6284913"/>
            <a:ext cx="3453408"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108B87-6F71-4EC0-9E58-9192D30FE1C4}" type="slidenum">
              <a:rPr kumimoji="0" lang="en-US" altLang="zh-CN" sz="1600" b="0" i="0" u="none" strike="noStrike" kern="1200" cap="none" spc="0" normalizeH="0" baseline="0" noProof="0" smtClean="0">
                <a:ln>
                  <a:noFill/>
                </a:ln>
                <a:solidFill>
                  <a:srgbClr val="292929"/>
                </a:solidFill>
                <a:effectLst/>
                <a:uLnTx/>
                <a:uFillTx/>
                <a:latin typeface="楷体"/>
                <a:ea typeface="楷体"/>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600" b="0" i="0" u="none" strike="noStrike" kern="1200" cap="none" spc="0" normalizeH="0" baseline="0" noProof="0" dirty="0">
              <a:ln>
                <a:noFill/>
              </a:ln>
              <a:solidFill>
                <a:srgbClr val="292929"/>
              </a:solidFill>
              <a:effectLst/>
              <a:uLnTx/>
              <a:uFillTx/>
              <a:latin typeface="楷体"/>
              <a:ea typeface="楷体"/>
              <a:cs typeface="+mn-cs"/>
            </a:endParaRPr>
          </a:p>
        </p:txBody>
      </p:sp>
      <p:sp>
        <p:nvSpPr>
          <p:cNvPr id="9" name="标题 1">
            <a:extLst>
              <a:ext uri="{FF2B5EF4-FFF2-40B4-BE49-F238E27FC236}">
                <a16:creationId xmlns:a16="http://schemas.microsoft.com/office/drawing/2014/main" id="{F2D6AA70-2889-4DCB-9EB0-08D0D406CB0A}"/>
              </a:ext>
            </a:extLst>
          </p:cNvPr>
          <p:cNvSpPr>
            <a:spLocks noGrp="1"/>
          </p:cNvSpPr>
          <p:nvPr>
            <p:ph type="title"/>
          </p:nvPr>
        </p:nvSpPr>
        <p:spPr>
          <a:xfrm>
            <a:off x="1330267" y="370307"/>
            <a:ext cx="7488767" cy="576262"/>
          </a:xfrm>
        </p:spPr>
        <p:txBody>
          <a:bodyPr/>
          <a:lstStyle/>
          <a:p>
            <a:pPr lvl="0" algn="l"/>
            <a:r>
              <a:rPr lang="zh-CN" altLang="en-US" dirty="0">
                <a:latin typeface="+mj-lt"/>
              </a:rPr>
              <a:t>项目</a:t>
            </a:r>
          </a:p>
        </p:txBody>
      </p:sp>
      <p:sp>
        <p:nvSpPr>
          <p:cNvPr id="13" name="日期占位符 14">
            <a:extLst>
              <a:ext uri="{FF2B5EF4-FFF2-40B4-BE49-F238E27FC236}">
                <a16:creationId xmlns:a16="http://schemas.microsoft.com/office/drawing/2014/main" id="{CBEF8D3D-F276-4ED3-9595-3E04AAA7C4BF}"/>
              </a:ext>
            </a:extLst>
          </p:cNvPr>
          <p:cNvSpPr txBox="1">
            <a:spLocks/>
          </p:cNvSpPr>
          <p:nvPr/>
        </p:nvSpPr>
        <p:spPr>
          <a:xfrm>
            <a:off x="814917" y="6284913"/>
            <a:ext cx="1725083"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1CBB22E4-8839-44BE-8498-29895D01BBFA}" type="datetime1">
              <a:rPr kumimoji="0" lang="zh-CN" altLang="en-US" sz="1800" b="0" i="0" u="none" strike="noStrike" kern="1200" cap="none" spc="0" normalizeH="0" baseline="0" noProof="0" smtClean="0">
                <a:ln>
                  <a:noFill/>
                </a:ln>
                <a:solidFill>
                  <a:srgbClr val="292929"/>
                </a:solidFill>
                <a:effectLst/>
                <a:uLnTx/>
                <a:uFillTx/>
                <a:latin typeface="Times New Roman"/>
                <a:ea typeface="楷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2022/1/11</a:t>
            </a:fld>
            <a:endParaRPr kumimoji="0" lang="en-US" altLang="zh-CN" sz="1800" b="0" i="0" u="none" strike="noStrike" kern="1200" cap="none" spc="0" normalizeH="0" baseline="0" noProof="0" dirty="0">
              <a:ln>
                <a:noFill/>
              </a:ln>
              <a:solidFill>
                <a:srgbClr val="292929"/>
              </a:solidFill>
              <a:effectLst/>
              <a:uLnTx/>
              <a:uFillTx/>
              <a:latin typeface="Times New Roman"/>
              <a:ea typeface="楷体"/>
              <a:cs typeface="+mn-cs"/>
            </a:endParaRPr>
          </a:p>
        </p:txBody>
      </p:sp>
    </p:spTree>
    <p:extLst>
      <p:ext uri="{BB962C8B-B14F-4D97-AF65-F5344CB8AC3E}">
        <p14:creationId xmlns:p14="http://schemas.microsoft.com/office/powerpoint/2010/main" val="3593899962"/>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theme/theme1.xml><?xml version="1.0" encoding="utf-8"?>
<a:theme xmlns:a="http://schemas.openxmlformats.org/drawingml/2006/main" name="1_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中文ppt">
      <a:majorFont>
        <a:latin typeface="Times New Roman"/>
        <a:ea typeface="华文行楷"/>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4942</TotalTime>
  <Words>1628</Words>
  <Application>Microsoft Office PowerPoint</Application>
  <PresentationFormat>宽屏</PresentationFormat>
  <Paragraphs>266</Paragraphs>
  <Slides>28</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等线</vt:lpstr>
      <vt:lpstr>STKaiti</vt:lpstr>
      <vt:lpstr>楷体</vt:lpstr>
      <vt:lpstr>宋体</vt:lpstr>
      <vt:lpstr>微软雅黑</vt:lpstr>
      <vt:lpstr>Arial</vt:lpstr>
      <vt:lpstr>Cambria Math</vt:lpstr>
      <vt:lpstr>Times</vt:lpstr>
      <vt:lpstr>Times New Roman</vt:lpstr>
      <vt:lpstr>Wingdings</vt:lpstr>
      <vt:lpstr>1_Axis</vt:lpstr>
      <vt:lpstr>研一工作述职</vt:lpstr>
      <vt:lpstr>Outline</vt:lpstr>
      <vt:lpstr>Outline</vt:lpstr>
      <vt:lpstr>课程学习</vt:lpstr>
      <vt:lpstr>课程学习</vt:lpstr>
      <vt:lpstr>课程学习</vt:lpstr>
      <vt:lpstr>课程学习</vt:lpstr>
      <vt:lpstr>Outline</vt:lpstr>
      <vt:lpstr>项目</vt:lpstr>
      <vt:lpstr>项目</vt:lpstr>
      <vt:lpstr>项目</vt:lpstr>
      <vt:lpstr>项目</vt:lpstr>
      <vt:lpstr>项目</vt:lpstr>
      <vt:lpstr>项目</vt:lpstr>
      <vt:lpstr>Outline</vt:lpstr>
      <vt:lpstr>科研</vt:lpstr>
      <vt:lpstr>科研</vt:lpstr>
      <vt:lpstr>科研</vt:lpstr>
      <vt:lpstr>科研</vt:lpstr>
      <vt:lpstr>科研</vt:lpstr>
      <vt:lpstr>科研</vt:lpstr>
      <vt:lpstr>科研</vt:lpstr>
      <vt:lpstr>科研</vt:lpstr>
      <vt:lpstr>科研</vt:lpstr>
      <vt:lpstr>科研</vt:lpstr>
      <vt:lpstr>科研</vt:lpstr>
      <vt:lpstr>总结与展望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jack</dc:creator>
  <cp:lastModifiedBy>SG</cp:lastModifiedBy>
  <cp:revision>1265</cp:revision>
  <dcterms:created xsi:type="dcterms:W3CDTF">2021-03-24T04:02:07Z</dcterms:created>
  <dcterms:modified xsi:type="dcterms:W3CDTF">2022-01-11T08:56:46Z</dcterms:modified>
</cp:coreProperties>
</file>