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771" r:id="rId2"/>
  </p:sldMasterIdLst>
  <p:notesMasterIdLst>
    <p:notesMasterId r:id="rId38"/>
  </p:notesMasterIdLst>
  <p:handoutMasterIdLst>
    <p:handoutMasterId r:id="rId39"/>
  </p:handoutMasterIdLst>
  <p:sldIdLst>
    <p:sldId id="257" r:id="rId3"/>
    <p:sldId id="579" r:id="rId4"/>
    <p:sldId id="580" r:id="rId5"/>
    <p:sldId id="581" r:id="rId6"/>
    <p:sldId id="582" r:id="rId7"/>
    <p:sldId id="583" r:id="rId8"/>
    <p:sldId id="584" r:id="rId9"/>
    <p:sldId id="587" r:id="rId10"/>
    <p:sldId id="589" r:id="rId11"/>
    <p:sldId id="591" r:id="rId12"/>
    <p:sldId id="590" r:id="rId13"/>
    <p:sldId id="616" r:id="rId14"/>
    <p:sldId id="593" r:id="rId15"/>
    <p:sldId id="604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15" r:id="rId25"/>
    <p:sldId id="614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03" r:id="rId35"/>
    <p:sldId id="625" r:id="rId36"/>
    <p:sldId id="626" r:id="rId3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EB8C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11321" autoAdjust="0"/>
    <p:restoredTop sz="76728" autoAdjust="0"/>
  </p:normalViewPr>
  <p:slideViewPr>
    <p:cSldViewPr>
      <p:cViewPr varScale="1">
        <p:scale>
          <a:sx n="82" d="100"/>
          <a:sy n="82" d="100"/>
        </p:scale>
        <p:origin x="-2046" y="-78"/>
      </p:cViewPr>
      <p:guideLst>
        <p:guide orient="horz" pos="2160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72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2AECC2E-959F-41D9-A9FD-8FFA19BA2B7D}" type="datetimeFigureOut">
              <a:rPr lang="zh-CN" altLang="en-US"/>
              <a:pPr>
                <a:defRPr/>
              </a:pPr>
              <a:t>2013/10/28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35A3B5C-E10E-44D0-9957-DCADEEE596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C3177F1-746D-4EF3-BEA1-1969AEE70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aidu.com/newscode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4FE98-CF6E-4A5B-B8BF-E4507824E16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-&gt; confirm()</a:t>
            </a:r>
            <a:r>
              <a:rPr lang="zh-CN" altLang="en-US" dirty="0" smtClean="0"/>
              <a:t>表示一个弹窗，相当于有确定与取消的对话框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isTrue</a:t>
            </a:r>
            <a:r>
              <a:rPr lang="en-US" altLang="zh-CN" dirty="0" smtClean="0"/>
              <a:t> = confirm(“</a:t>
            </a:r>
            <a:r>
              <a:rPr lang="zh-CN" altLang="en-US" dirty="0" smtClean="0"/>
              <a:t>确定要删除？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smtClean="0"/>
              <a:t>	if(</a:t>
            </a:r>
            <a:r>
              <a:rPr lang="en-US" altLang="zh-CN" dirty="0" err="1" smtClean="0"/>
              <a:t>isTrue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alert(“</a:t>
            </a:r>
            <a:r>
              <a:rPr lang="zh-CN" altLang="en-US" dirty="0" smtClean="0"/>
              <a:t>删除成功</a:t>
            </a:r>
            <a:r>
              <a:rPr lang="en-US" altLang="zh-CN" dirty="0" smtClean="0"/>
              <a:t>”);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else</a:t>
            </a:r>
            <a:r>
              <a:rPr lang="en-US" altLang="zh-CN" baseline="0" dirty="0" smtClean="0"/>
              <a:t> {</a:t>
            </a:r>
          </a:p>
          <a:p>
            <a:r>
              <a:rPr lang="en-US" altLang="zh-CN" baseline="0" dirty="0" smtClean="0"/>
              <a:t>		alert(“</a:t>
            </a:r>
            <a:r>
              <a:rPr lang="zh-CN" altLang="en-US" baseline="0" dirty="0" smtClean="0"/>
              <a:t>取消删除</a:t>
            </a:r>
            <a:r>
              <a:rPr lang="en-US" altLang="zh-CN" baseline="0" dirty="0" smtClean="0"/>
              <a:t>”);</a:t>
            </a:r>
          </a:p>
          <a:p>
            <a:r>
              <a:rPr lang="en-US" altLang="zh-CN" baseline="0" dirty="0" smtClean="0"/>
              <a:t>	}</a:t>
            </a:r>
          </a:p>
          <a:p>
            <a:r>
              <a:rPr lang="en-US" altLang="zh-CN" baseline="0" dirty="0" smtClean="0"/>
              <a:t>-&gt; navigate()</a:t>
            </a:r>
            <a:r>
              <a:rPr lang="zh-CN" altLang="en-US" baseline="0" dirty="0" smtClean="0"/>
              <a:t>是一个非标准的方法</a:t>
            </a:r>
            <a:endParaRPr lang="en-US" altLang="zh-CN" baseline="0" dirty="0" smtClean="0"/>
          </a:p>
          <a:p>
            <a:r>
              <a:rPr lang="en-US" altLang="zh-CN" baseline="0" dirty="0" smtClean="0"/>
              <a:t>-&gt; </a:t>
            </a:r>
            <a:r>
              <a:rPr lang="en-US" altLang="zh-CN" baseline="0" dirty="0" err="1" smtClean="0"/>
              <a:t>setInterval</a:t>
            </a:r>
            <a:r>
              <a:rPr lang="zh-CN" altLang="en-US" baseline="0" dirty="0" smtClean="0"/>
              <a:t>表示每隔一段时间执行一段代码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zh-CN" altLang="en-US" baseline="0" dirty="0" smtClean="0"/>
              <a:t>自动增长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zh-CN" altLang="en-US" baseline="0" dirty="0" smtClean="0"/>
              <a:t>标题滚动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使用</a:t>
            </a:r>
            <a:r>
              <a:rPr lang="en-US" altLang="zh-CN" baseline="0" dirty="0" err="1" smtClean="0"/>
              <a:t>document.title</a:t>
            </a:r>
            <a:r>
              <a:rPr lang="zh-CN" altLang="en-US" baseline="0" dirty="0" smtClean="0"/>
              <a:t>属性得到标题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左右滚动</a:t>
            </a:r>
            <a:endParaRPr lang="en-US" altLang="zh-CN" baseline="0" dirty="0" smtClean="0"/>
          </a:p>
          <a:p>
            <a:r>
              <a:rPr lang="en-US" altLang="zh-CN" baseline="0" dirty="0" smtClean="0"/>
              <a:t>-&gt; </a:t>
            </a:r>
            <a:r>
              <a:rPr lang="en-US" altLang="zh-CN" baseline="0" dirty="0" err="1" smtClean="0"/>
              <a:t>setTimeout</a:t>
            </a:r>
            <a:r>
              <a:rPr lang="zh-CN" altLang="en-US" baseline="0" dirty="0" smtClean="0"/>
              <a:t>表示等待多少时间执行一段代码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zh-CN" altLang="en-US" baseline="0" dirty="0" smtClean="0"/>
              <a:t>用户输入添加</a:t>
            </a:r>
            <a:r>
              <a:rPr lang="en-US" altLang="zh-CN" baseline="0" dirty="0" err="1" smtClean="0"/>
              <a:t>onkeyup</a:t>
            </a:r>
            <a:r>
              <a:rPr lang="zh-CN" altLang="en-US" baseline="0" dirty="0" smtClean="0"/>
              <a:t>事件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zh-CN" altLang="en-US" baseline="0" dirty="0" smtClean="0"/>
              <a:t>当按键抬起的时候触发</a:t>
            </a:r>
            <a:r>
              <a:rPr lang="en-US" altLang="zh-CN" baseline="0" dirty="0" err="1" smtClean="0"/>
              <a:t>setTitle</a:t>
            </a:r>
            <a:r>
              <a:rPr lang="zh-CN" altLang="en-US" baseline="0" dirty="0" smtClean="0"/>
              <a:t>方法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zh-CN" altLang="en-US" baseline="0" dirty="0" smtClean="0"/>
              <a:t>开启</a:t>
            </a:r>
            <a:r>
              <a:rPr lang="en-US" altLang="zh-CN" baseline="0" dirty="0" err="1" smtClean="0"/>
              <a:t>setTimeout</a:t>
            </a:r>
            <a:r>
              <a:rPr lang="zh-CN" altLang="en-US" baseline="0" dirty="0" smtClean="0"/>
              <a:t>，并在按键抬起的时候清除之前的计时器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event.altKey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ctrlKey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shiftKey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event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下非常重要的属性，类似与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中的事件方法中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</a:p>
          <a:p>
            <a:r>
              <a:rPr lang="en-US" altLang="zh-CN" dirty="0" smtClean="0"/>
              <a:t>	-&gt; </a:t>
            </a:r>
            <a:r>
              <a:rPr lang="zh-CN" altLang="en-US" dirty="0" smtClean="0"/>
              <a:t>点击按钮，根据用户组合键的使用，做不同执行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zh-CN" altLang="en-US" dirty="0" smtClean="0"/>
              <a:t>获取鼠标坐标</a:t>
            </a:r>
            <a:endParaRPr lang="en-US" altLang="zh-CN" dirty="0" smtClean="0"/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添加一个层</a:t>
            </a:r>
            <a:endParaRPr lang="en-US" altLang="zh-CN" dirty="0" smtClean="0"/>
          </a:p>
          <a:p>
            <a:r>
              <a:rPr lang="en-US" altLang="zh-CN" dirty="0" smtClean="0"/>
              <a:t>		-&gt; </a:t>
            </a:r>
            <a:r>
              <a:rPr lang="zh-CN" altLang="en-US" dirty="0" smtClean="0"/>
              <a:t>添加一个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事件为层添加</a:t>
            </a:r>
            <a:r>
              <a:rPr lang="en-US" altLang="zh-CN" dirty="0" err="1" smtClean="0"/>
              <a:t>onmousemove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		-&gt; client*	</a:t>
            </a:r>
            <a:r>
              <a:rPr lang="zh-CN" altLang="en-US" dirty="0" smtClean="0"/>
              <a:t>相当于浏览器而言</a:t>
            </a:r>
            <a:endParaRPr lang="en-US" altLang="zh-CN" dirty="0" smtClean="0"/>
          </a:p>
          <a:p>
            <a:r>
              <a:rPr lang="en-US" altLang="zh-CN" dirty="0" smtClean="0"/>
              <a:t>		-&gt;</a:t>
            </a:r>
            <a:r>
              <a:rPr lang="en-US" altLang="zh-CN" baseline="0" dirty="0" smtClean="0"/>
              <a:t> screen*	</a:t>
            </a:r>
            <a:r>
              <a:rPr lang="zh-CN" altLang="en-US" baseline="0" dirty="0" smtClean="0"/>
              <a:t>相对于屏幕而言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offset*	</a:t>
            </a:r>
            <a:r>
              <a:rPr lang="zh-CN" altLang="en-US" baseline="0" dirty="0" smtClean="0"/>
              <a:t>相对于当前层而言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en-US" altLang="zh-CN" baseline="0" dirty="0" err="1" smtClean="0"/>
              <a:t>event.returnValue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超链接点击跳转，设定</a:t>
            </a:r>
            <a:r>
              <a:rPr lang="en-US" altLang="zh-CN" baseline="0" dirty="0" err="1" smtClean="0"/>
              <a:t>returnValue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false</a:t>
            </a:r>
            <a:r>
              <a:rPr lang="zh-CN" altLang="en-US" baseline="0" dirty="0" smtClean="0"/>
              <a:t>则不跳转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终止事件的后续操作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火狐用 </a:t>
            </a:r>
            <a:r>
              <a:rPr lang="en-US" altLang="zh-CN" baseline="0" dirty="0" err="1" smtClean="0"/>
              <a:t>e.preventDefault</a:t>
            </a:r>
            <a:r>
              <a:rPr lang="en-US" altLang="zh-CN" baseline="0" dirty="0" smtClean="0"/>
              <a:t>()</a:t>
            </a:r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由于</a:t>
            </a:r>
            <a:r>
              <a:rPr lang="en-US" altLang="zh-CN" baseline="0" dirty="0" smtClean="0"/>
              <a:t>event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IE</a:t>
            </a:r>
            <a:r>
              <a:rPr lang="zh-CN" altLang="en-US" baseline="0" dirty="0" smtClean="0"/>
              <a:t>浏览器才支持的，一般使用</a:t>
            </a:r>
            <a:r>
              <a:rPr lang="en-US" altLang="zh-CN" baseline="0" dirty="0" smtClean="0"/>
              <a:t>return false</a:t>
            </a:r>
            <a:r>
              <a:rPr lang="zh-CN" altLang="en-US" baseline="0" dirty="0" smtClean="0"/>
              <a:t>实现</a:t>
            </a:r>
            <a:endParaRPr lang="en-US" altLang="zh-CN" baseline="0" dirty="0" smtClean="0"/>
          </a:p>
          <a:p>
            <a:r>
              <a:rPr lang="en-US" altLang="zh-CN" baseline="0" dirty="0" smtClean="0"/>
              <a:t>	-&gt; </a:t>
            </a:r>
            <a:r>
              <a:rPr lang="en-US" altLang="zh-CN" baseline="0" dirty="0" err="1" smtClean="0"/>
              <a:t>event.srcElement.value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给按钮添加一个点击事件，打印出按钮上的</a:t>
            </a:r>
            <a:r>
              <a:rPr lang="en-US" altLang="zh-CN" baseline="0" dirty="0" smtClean="0"/>
              <a:t>value</a:t>
            </a:r>
          </a:p>
          <a:p>
            <a:r>
              <a:rPr lang="en-US" altLang="zh-CN" baseline="0" dirty="0" smtClean="0"/>
              <a:t>		-&gt; </a:t>
            </a:r>
            <a:r>
              <a:rPr lang="zh-CN" altLang="en-US" baseline="0" dirty="0" smtClean="0"/>
              <a:t>可以使用</a:t>
            </a:r>
            <a:r>
              <a:rPr lang="en-US" altLang="zh-CN" baseline="0" dirty="0" err="1" smtClean="0"/>
              <a:t>this.value</a:t>
            </a:r>
            <a:r>
              <a:rPr lang="zh-CN" altLang="en-US" baseline="0" dirty="0" smtClean="0"/>
              <a:t>也可以使用</a:t>
            </a:r>
            <a:r>
              <a:rPr lang="en-US" altLang="zh-CN" baseline="0" dirty="0" err="1" smtClean="0"/>
              <a:t>event.srcElement.value</a:t>
            </a:r>
            <a:endParaRPr lang="en-US" altLang="zh-CN" baseline="0" dirty="0" smtClean="0"/>
          </a:p>
          <a:p>
            <a:r>
              <a:rPr lang="en-US" altLang="zh-CN" baseline="0" dirty="0" smtClean="0"/>
              <a:t>		-&gt; this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srcElement</a:t>
            </a:r>
            <a:r>
              <a:rPr lang="zh-CN" altLang="en-US" baseline="0" dirty="0" smtClean="0"/>
              <a:t>通过打印</a:t>
            </a:r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value</a:t>
            </a:r>
            <a:r>
              <a:rPr lang="zh-CN" altLang="en-US" baseline="0" dirty="0" smtClean="0"/>
              <a:t>结果一样，但是这两者是有区别的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火狐下</a:t>
            </a:r>
            <a:r>
              <a:rPr lang="en-US" altLang="zh-CN" baseline="0" dirty="0" err="1" smtClean="0"/>
              <a:t>e.target</a:t>
            </a:r>
            <a:r>
              <a:rPr lang="en-US" altLang="zh-CN" baseline="0" dirty="0" smtClean="0"/>
              <a:t>)</a:t>
            </a:r>
          </a:p>
          <a:p>
            <a:r>
              <a:rPr lang="en-US" altLang="zh-CN" baseline="0" dirty="0" smtClean="0"/>
              <a:t>	-&gt; event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IE</a:t>
            </a:r>
            <a:r>
              <a:rPr lang="zh-CN" altLang="en-US" baseline="0" dirty="0" smtClean="0"/>
              <a:t>上的属性，火狐是没有的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=============================</a:t>
            </a:r>
          </a:p>
          <a:p>
            <a:r>
              <a:rPr lang="en-US" altLang="zh-CN" baseline="0" dirty="0" smtClean="0"/>
              <a:t>#dv1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width:300px;</a:t>
            </a:r>
          </a:p>
          <a:p>
            <a:r>
              <a:rPr lang="en-US" altLang="zh-CN" dirty="0" smtClean="0"/>
              <a:t>	height:300px;</a:t>
            </a:r>
          </a:p>
          <a:p>
            <a:r>
              <a:rPr lang="en-US" altLang="zh-CN" dirty="0" smtClean="0"/>
              <a:t>	border:</a:t>
            </a:r>
            <a:r>
              <a:rPr lang="en-US" altLang="zh-CN" baseline="0" dirty="0" smtClean="0"/>
              <a:t>1px solid blue;</a:t>
            </a:r>
          </a:p>
          <a:p>
            <a:r>
              <a:rPr lang="en-US" altLang="zh-CN" baseline="0" dirty="0" smtClean="0"/>
              <a:t>	</a:t>
            </a:r>
            <a:r>
              <a:rPr lang="en-US" altLang="zh-CN" baseline="0" dirty="0" err="1" smtClean="0"/>
              <a:t>position:absolute</a:t>
            </a:r>
            <a:r>
              <a:rPr lang="en-US" altLang="zh-CN" baseline="0" dirty="0" smtClean="0"/>
              <a:t>;</a:t>
            </a:r>
          </a:p>
          <a:p>
            <a:r>
              <a:rPr lang="en-US" altLang="zh-CN" baseline="0" dirty="0" smtClean="0"/>
              <a:t>	left:200px;</a:t>
            </a:r>
          </a:p>
          <a:p>
            <a:r>
              <a:rPr lang="en-US" altLang="zh-CN" baseline="0" dirty="0" smtClean="0"/>
              <a:t>	top:200px;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zh-CN" sz="1600" dirty="0" smtClean="0"/>
              <a:t>-&gt; </a:t>
            </a:r>
            <a:r>
              <a:rPr lang="zh-CN" altLang="en-US" sz="1600" dirty="0" smtClean="0"/>
              <a:t>一键复制链接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-&gt;</a:t>
            </a:r>
            <a:r>
              <a:rPr lang="en-US" altLang="zh-CN" sz="1600" baseline="0" dirty="0" smtClean="0"/>
              <a:t> </a:t>
            </a:r>
            <a:r>
              <a:rPr lang="zh-CN" altLang="en-US" sz="1600" baseline="0" dirty="0" smtClean="0"/>
              <a:t>复制添加版权信息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body</a:t>
            </a:r>
            <a:r>
              <a:rPr lang="zh-CN" altLang="en-US" sz="1600" dirty="0" smtClean="0"/>
              <a:t>中添加</a:t>
            </a:r>
            <a:r>
              <a:rPr lang="en-US" altLang="zh-CN" sz="1600" dirty="0" err="1" smtClean="0"/>
              <a:t>oncopy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pPr lvl="1">
              <a:lnSpc>
                <a:spcPct val="80000"/>
              </a:lnSpc>
            </a:pPr>
            <a:endParaRPr lang="en-US" altLang="zh-CN" sz="1600" dirty="0" smtClean="0"/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alert("</a:t>
            </a:r>
            <a:r>
              <a:rPr lang="zh-CN" altLang="en-US" sz="1600" dirty="0" smtClean="0"/>
              <a:t>分辨率：</a:t>
            </a:r>
            <a:r>
              <a:rPr lang="en-US" altLang="zh-CN" sz="1600" dirty="0" smtClean="0"/>
              <a:t>" + </a:t>
            </a:r>
            <a:r>
              <a:rPr lang="en-US" altLang="zh-CN" sz="1600" dirty="0" err="1" smtClean="0"/>
              <a:t>screen.width</a:t>
            </a:r>
            <a:r>
              <a:rPr lang="en-US" altLang="zh-CN" sz="1600" dirty="0" smtClean="0"/>
              <a:t> + "*" + </a:t>
            </a:r>
            <a:r>
              <a:rPr lang="en-US" altLang="zh-CN" sz="1600" dirty="0" err="1" smtClean="0"/>
              <a:t>screen.height</a:t>
            </a:r>
            <a:r>
              <a:rPr lang="en-US" altLang="zh-CN" sz="1600" dirty="0" smtClean="0"/>
              <a:t>);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        if (</a:t>
            </a:r>
            <a:r>
              <a:rPr lang="en-US" altLang="zh-CN" sz="1600" dirty="0" err="1" smtClean="0"/>
              <a:t>screen.width</a:t>
            </a:r>
            <a:r>
              <a:rPr lang="en-US" altLang="zh-CN" sz="1600" dirty="0" smtClean="0"/>
              <a:t> &lt; 1024 || </a:t>
            </a:r>
            <a:r>
              <a:rPr lang="en-US" altLang="zh-CN" sz="1600" dirty="0" err="1" smtClean="0"/>
              <a:t>screen.height</a:t>
            </a:r>
            <a:r>
              <a:rPr lang="en-US" altLang="zh-CN" sz="1600" dirty="0" smtClean="0"/>
              <a:t> &lt; 768) {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            alert("</a:t>
            </a:r>
            <a:r>
              <a:rPr lang="zh-CN" altLang="en-US" sz="1600" dirty="0" smtClean="0"/>
              <a:t>分辨率太低！</a:t>
            </a:r>
            <a:r>
              <a:rPr lang="en-US" altLang="zh-CN" sz="1600" dirty="0" smtClean="0"/>
              <a:t>");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        }</a:t>
            </a:r>
            <a:endParaRPr lang="zh-CN" altLang="en-US" sz="16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======================================================</a:t>
            </a:r>
          </a:p>
          <a:p>
            <a:r>
              <a:rPr lang="en-US" altLang="zh-CN" dirty="0" smtClean="0"/>
              <a:t>function()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window.location.href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clipboardData.setData</a:t>
            </a:r>
            <a:r>
              <a:rPr lang="en-US" altLang="zh-CN" dirty="0" smtClean="0"/>
              <a:t>(“text”,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======================================================</a:t>
            </a:r>
          </a:p>
          <a:p>
            <a:r>
              <a:rPr lang="zh-CN" altLang="en-US" dirty="0" smtClean="0"/>
              <a:t>起点小说网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一般在嵌入广告新闻等地方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http://news.baidu.com/newscode.html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function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stopPro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(e)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 if (e &amp;&amp;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e.stopPropagation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  //W3C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取消冒泡事件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e.stopPropagation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 } else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  //IE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取消冒泡事件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  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window.event.cancelBubble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= true;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  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  };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火狐里面也有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e.cancelBubble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&lt;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style.display</a:t>
            </a:r>
            <a:r>
              <a:rPr lang="en-US" altLang="zh-CN" dirty="0" smtClean="0"/>
              <a:t> = ‘</a:t>
            </a:r>
            <a:r>
              <a:rPr lang="en-US" altLang="zh-CN" smtClean="0"/>
              <a:t>block’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</a:p>
          <a:p>
            <a:r>
              <a:rPr lang="zh-CN" altLang="en-US" dirty="0" smtClean="0"/>
              <a:t>英文字母连续单词不会在中间自动换行的陷阱</a:t>
            </a:r>
            <a:r>
              <a:rPr lang="en-US" altLang="zh-CN" dirty="0" smtClean="0"/>
              <a:t>overflow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word-break: break-all;(</a:t>
            </a:r>
            <a:r>
              <a:rPr lang="zh-CN" altLang="en-US" dirty="0" smtClean="0"/>
              <a:t>查手册。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创建正则表达式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字符串匹配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、声明正则表达式对象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双斜线之间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regex</a:t>
            </a:r>
            <a:r>
              <a:rPr lang="en-US" altLang="zh-CN" dirty="0" smtClean="0"/>
              <a:t> = /^\d{6}$/;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IsMatch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regex.test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字符串提取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、声明正则表达式对象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= /\d{5}/;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、提取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res = </a:t>
            </a:r>
            <a:r>
              <a:rPr lang="en-US" altLang="zh-CN" dirty="0" err="1" smtClean="0"/>
              <a:t>reg.exec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目标字符串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res</a:t>
            </a:r>
            <a:r>
              <a:rPr lang="zh-CN" altLang="en-US" dirty="0" smtClean="0"/>
              <a:t>中只有第一个匹配数据</a:t>
            </a:r>
            <a:r>
              <a:rPr lang="en-US" altLang="zh-CN" dirty="0" smtClean="0"/>
              <a:t>(Match)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提取所有的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= /\d{5}/g;	// </a:t>
            </a:r>
            <a:r>
              <a:rPr lang="zh-CN" altLang="en-US" dirty="0" smtClean="0"/>
              <a:t>全局模式</a:t>
            </a:r>
            <a:r>
              <a:rPr lang="en-US" altLang="zh-CN" dirty="0" smtClean="0"/>
              <a:t>global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、反复调用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res = </a:t>
            </a:r>
            <a:r>
              <a:rPr lang="en-US" altLang="zh-CN" dirty="0" err="1" smtClean="0"/>
              <a:t>reg.exec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目标字符串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如果有提取组，就返回数组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===========================</a:t>
            </a:r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对象对字符串的封装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res =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.match(</a:t>
            </a:r>
            <a:r>
              <a:rPr lang="zh-CN" altLang="en-US" dirty="0" smtClean="0"/>
              <a:t>正则表达式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resArray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.match(</a:t>
            </a:r>
            <a:r>
              <a:rPr lang="zh-CN" altLang="en-US" dirty="0" smtClean="0"/>
              <a:t>正则表达式</a:t>
            </a:r>
            <a:r>
              <a:rPr lang="en-US" altLang="zh-CN" dirty="0" smtClean="0"/>
              <a:t>g)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===========================</a:t>
            </a:r>
          </a:p>
          <a:p>
            <a:r>
              <a:rPr lang="zh-CN" altLang="en-US" dirty="0" smtClean="0"/>
              <a:t>字符串替换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string &lt;string&gt;.replace(</a:t>
            </a:r>
            <a:r>
              <a:rPr lang="zh-CN" altLang="en-US" dirty="0" smtClean="0"/>
              <a:t>正则表达式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替换结果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分组引用使用</a:t>
            </a:r>
            <a:r>
              <a:rPr lang="en-US" altLang="zh-CN" dirty="0" smtClean="0"/>
              <a:t>$num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记得加</a:t>
            </a:r>
            <a:r>
              <a:rPr lang="en-US" altLang="zh-CN" dirty="0" smtClean="0"/>
              <a:t>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&lt;!DOCTYPE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html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PUBLIC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"-//W3C//DTD XHTML 1.0 Transitional//EN"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"http://www.w3.org/TR/xhtml1/DTD/xhtml1-transitional.dtd"&gt;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&lt;html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xmlns</a:t>
            </a:r>
            <a:r>
              <a:rPr lang="en-US" altLang="zh-CN" sz="1200" dirty="0" smtClean="0">
                <a:ea typeface="宋体" charset="-122"/>
              </a:rPr>
              <a:t>="http://www.w3.org/1999/xhtml"&gt;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&lt;head&gt;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&lt;title&gt;&lt;/title&gt;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&lt;style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type="text/</a:t>
            </a:r>
            <a:r>
              <a:rPr lang="en-US" altLang="zh-CN" sz="1200" dirty="0" err="1" smtClean="0">
                <a:ea typeface="宋体" charset="-122"/>
              </a:rPr>
              <a:t>css</a:t>
            </a:r>
            <a:r>
              <a:rPr lang="en-US" altLang="zh-CN" sz="1200" dirty="0" smtClean="0">
                <a:ea typeface="宋体" charset="-122"/>
              </a:rPr>
              <a:t>"&gt;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</a:t>
            </a:r>
            <a:r>
              <a:rPr lang="en-US" altLang="zh-CN" sz="1200" dirty="0" smtClean="0">
                <a:ea typeface="宋体" charset="-122"/>
              </a:rPr>
              <a:t>td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{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width</a:t>
            </a:r>
            <a:r>
              <a:rPr lang="en-US" altLang="zh-CN" sz="1200" b="1" dirty="0" smtClean="0">
                <a:ea typeface="宋体" charset="-122"/>
              </a:rPr>
              <a:t>: </a:t>
            </a:r>
            <a:r>
              <a:rPr lang="en-US" altLang="zh-CN" sz="1200" dirty="0" smtClean="0">
                <a:ea typeface="宋体" charset="-122"/>
              </a:rPr>
              <a:t>80px</a:t>
            </a:r>
            <a:r>
              <a:rPr lang="en-US" altLang="zh-CN" sz="1200" b="1" dirty="0" smtClean="0"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height</a:t>
            </a:r>
            <a:r>
              <a:rPr lang="en-US" altLang="zh-CN" sz="1200" b="1" dirty="0" smtClean="0">
                <a:ea typeface="宋体" charset="-122"/>
              </a:rPr>
              <a:t>: </a:t>
            </a:r>
            <a:r>
              <a:rPr lang="en-US" altLang="zh-CN" sz="1200" dirty="0" smtClean="0">
                <a:ea typeface="宋体" charset="-122"/>
              </a:rPr>
              <a:t>25px</a:t>
            </a:r>
            <a:r>
              <a:rPr lang="en-US" altLang="zh-CN" sz="1200" b="1" dirty="0" smtClean="0"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text-align</a:t>
            </a:r>
            <a:r>
              <a:rPr lang="en-US" altLang="zh-CN" sz="1200" b="1" dirty="0" smtClean="0">
                <a:ea typeface="宋体" charset="-122"/>
              </a:rPr>
              <a:t>: </a:t>
            </a:r>
            <a:r>
              <a:rPr lang="en-US" altLang="zh-CN" sz="1200" dirty="0" smtClean="0">
                <a:ea typeface="宋体" charset="-122"/>
              </a:rPr>
              <a:t>center</a:t>
            </a:r>
            <a:r>
              <a:rPr lang="en-US" altLang="zh-CN" sz="1200" b="1" dirty="0" smtClean="0"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background-color</a:t>
            </a:r>
            <a:r>
              <a:rPr lang="en-US" altLang="zh-CN" sz="1200" b="1" dirty="0" smtClean="0">
                <a:ea typeface="宋体" charset="-122"/>
              </a:rPr>
              <a:t>: </a:t>
            </a:r>
            <a:r>
              <a:rPr lang="en-US" altLang="zh-CN" sz="1200" dirty="0" smtClean="0">
                <a:ea typeface="宋体" charset="-122"/>
              </a:rPr>
              <a:t>Gray</a:t>
            </a:r>
            <a:r>
              <a:rPr lang="en-US" altLang="zh-CN" sz="1200" b="1" dirty="0" smtClean="0">
                <a:ea typeface="宋体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}</a:t>
            </a: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&lt;/style&gt;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&lt;script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type="text/</a:t>
            </a:r>
            <a:r>
              <a:rPr lang="en-US" altLang="zh-CN" sz="1200" dirty="0" err="1" smtClean="0">
                <a:ea typeface="宋体" charset="-122"/>
              </a:rPr>
              <a:t>javascript</a:t>
            </a:r>
            <a:r>
              <a:rPr lang="en-US" altLang="zh-CN" sz="1200" dirty="0" smtClean="0">
                <a:ea typeface="宋体" charset="-122"/>
              </a:rPr>
              <a:t>"&gt;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function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setPwdColor</a:t>
            </a:r>
            <a:r>
              <a:rPr lang="en-US" altLang="zh-CN" sz="1200" b="1" dirty="0" smtClean="0">
                <a:ea typeface="宋体" charset="-122"/>
              </a:rPr>
              <a:t>(</a:t>
            </a:r>
            <a:r>
              <a:rPr lang="en-US" altLang="zh-CN" sz="1200" dirty="0" err="1" smtClean="0">
                <a:ea typeface="宋体" charset="-122"/>
              </a:rPr>
              <a:t>curPwd</a:t>
            </a:r>
            <a:r>
              <a:rPr lang="en-US" altLang="zh-CN" sz="1200" b="1" dirty="0" smtClean="0">
                <a:ea typeface="宋体" charset="-122"/>
              </a:rPr>
              <a:t>) { </a:t>
            </a:r>
            <a:r>
              <a:rPr lang="en-US" altLang="zh-CN" sz="1200" dirty="0" smtClean="0">
                <a:ea typeface="宋体" charset="-122"/>
              </a:rPr>
              <a:t>//1.</a:t>
            </a:r>
            <a:r>
              <a:rPr lang="zh-CN" altLang="en-US" sz="1200" dirty="0" smtClean="0">
                <a:ea typeface="宋体" charset="-122"/>
              </a:rPr>
              <a:t>判断用户的密码强度 </a:t>
            </a:r>
            <a:r>
              <a:rPr lang="en-US" altLang="zh-CN" sz="1200" dirty="0" err="1" smtClean="0">
                <a:ea typeface="宋体" charset="-122"/>
              </a:rPr>
              <a:t>var</a:t>
            </a:r>
            <a:r>
              <a:rPr lang="en-US" altLang="zh-CN" sz="1200" dirty="0" smtClean="0">
                <a:ea typeface="宋体" charset="-122"/>
              </a:rPr>
              <a:t> level = </a:t>
            </a:r>
            <a:r>
              <a:rPr lang="en-US" altLang="zh-CN" sz="1200" dirty="0" err="1" smtClean="0">
                <a:ea typeface="宋体" charset="-122"/>
              </a:rPr>
              <a:t>getPwdQiangDu</a:t>
            </a:r>
            <a:r>
              <a:rPr lang="en-US" altLang="zh-CN" sz="1200" dirty="0" smtClean="0">
                <a:ea typeface="宋体" charset="-122"/>
              </a:rPr>
              <a:t>(</a:t>
            </a:r>
            <a:r>
              <a:rPr lang="en-US" altLang="zh-CN" sz="1200" dirty="0" err="1" smtClean="0">
                <a:ea typeface="宋体" charset="-122"/>
              </a:rPr>
              <a:t>curPwd.value</a:t>
            </a:r>
            <a:r>
              <a:rPr lang="en-US" altLang="zh-CN" sz="1200" dirty="0" smtClean="0">
                <a:ea typeface="宋体" charset="-122"/>
              </a:rPr>
              <a:t>); //1.2</a:t>
            </a:r>
            <a:r>
              <a:rPr lang="zh-CN" altLang="en-US" sz="1200" dirty="0" smtClean="0">
                <a:ea typeface="宋体" charset="-122"/>
              </a:rPr>
              <a:t>获取表格中的所有单元格 </a:t>
            </a:r>
            <a:r>
              <a:rPr lang="en-US" altLang="zh-CN" sz="1200" dirty="0" err="1" smtClean="0">
                <a:ea typeface="宋体" charset="-122"/>
              </a:rPr>
              <a:t>var</a:t>
            </a: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 = </a:t>
            </a:r>
            <a:r>
              <a:rPr lang="en-US" altLang="zh-CN" sz="1200" dirty="0" err="1" smtClean="0">
                <a:ea typeface="宋体" charset="-122"/>
              </a:rPr>
              <a:t>document.getElementById</a:t>
            </a:r>
            <a:r>
              <a:rPr lang="en-US" altLang="zh-CN" sz="1200" dirty="0" smtClean="0">
                <a:ea typeface="宋体" charset="-122"/>
              </a:rPr>
              <a:t>('</a:t>
            </a:r>
            <a:r>
              <a:rPr lang="en-US" altLang="zh-CN" sz="1200" dirty="0" err="1" smtClean="0">
                <a:ea typeface="宋体" charset="-122"/>
              </a:rPr>
              <a:t>tb</a:t>
            </a:r>
            <a:r>
              <a:rPr lang="en-US" altLang="zh-CN" sz="1200" dirty="0" smtClean="0">
                <a:ea typeface="宋体" charset="-122"/>
              </a:rPr>
              <a:t>').</a:t>
            </a:r>
            <a:r>
              <a:rPr lang="en-US" altLang="zh-CN" sz="1200" dirty="0" err="1" smtClean="0">
                <a:ea typeface="宋体" charset="-122"/>
              </a:rPr>
              <a:t>getElementsByTagName</a:t>
            </a:r>
            <a:r>
              <a:rPr lang="en-US" altLang="zh-CN" sz="1200" dirty="0" smtClean="0">
                <a:ea typeface="宋体" charset="-122"/>
              </a:rPr>
              <a:t>('td'); for (</a:t>
            </a:r>
            <a:r>
              <a:rPr lang="en-US" altLang="zh-CN" sz="1200" dirty="0" err="1" smtClean="0">
                <a:ea typeface="宋体" charset="-122"/>
              </a:rPr>
              <a:t>var</a:t>
            </a: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 = 0; 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 &lt; </a:t>
            </a:r>
            <a:r>
              <a:rPr lang="en-US" altLang="zh-CN" sz="1200" dirty="0" err="1" smtClean="0">
                <a:ea typeface="宋体" charset="-122"/>
              </a:rPr>
              <a:t>tds.length</a:t>
            </a:r>
            <a:r>
              <a:rPr lang="en-US" altLang="zh-CN" sz="1200" dirty="0" smtClean="0">
                <a:ea typeface="宋体" charset="-122"/>
              </a:rPr>
              <a:t>; 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++) {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'gray'; } if (</a:t>
            </a:r>
            <a:r>
              <a:rPr lang="en-US" altLang="zh-CN" sz="1200" dirty="0" err="1" smtClean="0">
                <a:ea typeface="宋体" charset="-122"/>
              </a:rPr>
              <a:t>curPwd.value</a:t>
            </a:r>
            <a:r>
              <a:rPr lang="en-US" altLang="zh-CN" sz="1200" dirty="0" smtClean="0">
                <a:ea typeface="宋体" charset="-122"/>
              </a:rPr>
              <a:t> != null &amp;&amp; </a:t>
            </a:r>
            <a:r>
              <a:rPr lang="en-US" altLang="zh-CN" sz="1200" dirty="0" err="1" smtClean="0">
                <a:ea typeface="宋体" charset="-122"/>
              </a:rPr>
              <a:t>curPwd.value.length</a:t>
            </a:r>
            <a:r>
              <a:rPr lang="en-US" altLang="zh-CN" sz="1200" dirty="0" smtClean="0">
                <a:ea typeface="宋体" charset="-122"/>
              </a:rPr>
              <a:t> &gt; 0) { //2.</a:t>
            </a:r>
            <a:r>
              <a:rPr lang="zh-CN" altLang="en-US" sz="1200" dirty="0" smtClean="0">
                <a:ea typeface="宋体" charset="-122"/>
              </a:rPr>
              <a:t>根据用户的密码的强度来设置表格的颜色。 </a:t>
            </a:r>
            <a:r>
              <a:rPr lang="en-US" altLang="zh-CN" sz="1200" dirty="0" smtClean="0">
                <a:ea typeface="宋体" charset="-122"/>
              </a:rPr>
              <a:t>if (level &lt;= 1) {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[0].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'red'; } else if (level &lt;= 2) {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[0].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'orange';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[1].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'orange'; } else {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[0].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'green';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[1].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'green'; </a:t>
            </a:r>
            <a:r>
              <a:rPr lang="en-US" altLang="zh-CN" sz="1200" dirty="0" err="1" smtClean="0">
                <a:ea typeface="宋体" charset="-122"/>
              </a:rPr>
              <a:t>tds</a:t>
            </a:r>
            <a:r>
              <a:rPr lang="en-US" altLang="zh-CN" sz="1200" dirty="0" smtClean="0">
                <a:ea typeface="宋体" charset="-122"/>
              </a:rPr>
              <a:t>[2].</a:t>
            </a:r>
            <a:r>
              <a:rPr lang="en-US" altLang="zh-CN" sz="1200" dirty="0" err="1" smtClean="0">
                <a:ea typeface="宋体" charset="-122"/>
              </a:rPr>
              <a:t>style.backgroundColor</a:t>
            </a:r>
            <a:r>
              <a:rPr lang="en-US" altLang="zh-CN" sz="1200" dirty="0" smtClean="0">
                <a:ea typeface="宋体" charset="-122"/>
              </a:rPr>
              <a:t> = 'green'; } } } //</a:t>
            </a:r>
            <a:r>
              <a:rPr lang="zh-CN" altLang="en-US" sz="1200" dirty="0" smtClean="0">
                <a:ea typeface="宋体" charset="-122"/>
              </a:rPr>
              <a:t>判断用户的密码的强度级别 </a:t>
            </a:r>
            <a:r>
              <a:rPr lang="en-US" altLang="zh-CN" sz="1200" dirty="0" smtClean="0">
                <a:ea typeface="宋体" charset="-122"/>
              </a:rPr>
              <a:t>function </a:t>
            </a:r>
            <a:r>
              <a:rPr lang="en-US" altLang="zh-CN" sz="1200" dirty="0" err="1" smtClean="0">
                <a:ea typeface="宋体" charset="-122"/>
              </a:rPr>
              <a:t>getPwdQiangDu</a:t>
            </a:r>
            <a:r>
              <a:rPr lang="en-US" altLang="zh-CN" sz="1200" dirty="0" smtClean="0">
                <a:ea typeface="宋体" charset="-122"/>
              </a:rPr>
              <a:t>(</a:t>
            </a:r>
            <a:r>
              <a:rPr lang="en-US" altLang="zh-CN" sz="1200" dirty="0" err="1" smtClean="0">
                <a:ea typeface="宋体" charset="-122"/>
              </a:rPr>
              <a:t>val</a:t>
            </a:r>
            <a:r>
              <a:rPr lang="en-US" altLang="zh-CN" sz="1200" dirty="0" smtClean="0">
                <a:ea typeface="宋体" charset="-122"/>
              </a:rPr>
              <a:t>) { </a:t>
            </a:r>
            <a:r>
              <a:rPr lang="en-US" altLang="zh-CN" sz="1200" dirty="0" err="1" smtClean="0">
                <a:ea typeface="宋体" charset="-122"/>
              </a:rPr>
              <a:t>var</a:t>
            </a:r>
            <a:r>
              <a:rPr lang="en-US" altLang="zh-CN" sz="1200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 = 0; //</a:t>
            </a:r>
            <a:r>
              <a:rPr lang="zh-CN" altLang="en-US" sz="1200" dirty="0" smtClean="0">
                <a:ea typeface="宋体" charset="-122"/>
              </a:rPr>
              <a:t>如果密码中包含数字则，强度</a:t>
            </a:r>
            <a:r>
              <a:rPr lang="en-US" altLang="zh-CN" sz="1200" dirty="0" smtClean="0">
                <a:ea typeface="宋体" charset="-122"/>
              </a:rPr>
              <a:t>+1 if (</a:t>
            </a:r>
            <a:r>
              <a:rPr lang="en-US" altLang="zh-CN" sz="1200" dirty="0" err="1" smtClean="0">
                <a:ea typeface="宋体" charset="-122"/>
              </a:rPr>
              <a:t>val.match</a:t>
            </a:r>
            <a:r>
              <a:rPr lang="en-US" altLang="zh-CN" sz="1200" dirty="0" smtClean="0">
                <a:ea typeface="宋体" charset="-122"/>
              </a:rPr>
              <a:t>(/[0-9]/) != null) {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++; } //</a:t>
            </a:r>
            <a:r>
              <a:rPr lang="zh-CN" altLang="en-US" sz="1200" dirty="0" smtClean="0">
                <a:ea typeface="宋体" charset="-122"/>
              </a:rPr>
              <a:t>如果密码中包含字母，强度</a:t>
            </a:r>
            <a:r>
              <a:rPr lang="en-US" altLang="zh-CN" sz="1200" dirty="0" smtClean="0">
                <a:ea typeface="宋体" charset="-122"/>
              </a:rPr>
              <a:t>+1 if (</a:t>
            </a:r>
            <a:r>
              <a:rPr lang="en-US" altLang="zh-CN" sz="1200" dirty="0" err="1" smtClean="0">
                <a:ea typeface="宋体" charset="-122"/>
              </a:rPr>
              <a:t>val.match</a:t>
            </a:r>
            <a:r>
              <a:rPr lang="en-US" altLang="zh-CN" sz="1200" dirty="0" smtClean="0">
                <a:ea typeface="宋体" charset="-122"/>
              </a:rPr>
              <a:t>(/[a-z]/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) != null) {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++; } //</a:t>
            </a:r>
            <a:r>
              <a:rPr lang="zh-CN" altLang="en-US" sz="1200" dirty="0" smtClean="0">
                <a:ea typeface="宋体" charset="-122"/>
              </a:rPr>
              <a:t>如果密码中包含非数字和字母的其他字符，则强度</a:t>
            </a:r>
            <a:r>
              <a:rPr lang="en-US" altLang="zh-CN" sz="1200" dirty="0" smtClean="0">
                <a:ea typeface="宋体" charset="-122"/>
              </a:rPr>
              <a:t>+1 if (</a:t>
            </a:r>
            <a:r>
              <a:rPr lang="en-US" altLang="zh-CN" sz="1200" dirty="0" err="1" smtClean="0">
                <a:ea typeface="宋体" charset="-122"/>
              </a:rPr>
              <a:t>val.match</a:t>
            </a:r>
            <a:r>
              <a:rPr lang="en-US" altLang="zh-CN" sz="1200" dirty="0" smtClean="0">
                <a:ea typeface="宋体" charset="-122"/>
              </a:rPr>
              <a:t>(/[^a-z0-9]/</a:t>
            </a:r>
            <a:r>
              <a:rPr lang="en-US" altLang="zh-CN" sz="1200" dirty="0" err="1" smtClean="0">
                <a:ea typeface="宋体" charset="-122"/>
              </a:rPr>
              <a:t>i</a:t>
            </a:r>
            <a:r>
              <a:rPr lang="en-US" altLang="zh-CN" sz="1200" dirty="0" smtClean="0">
                <a:ea typeface="宋体" charset="-122"/>
              </a:rPr>
              <a:t>) != null) {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++; } //</a:t>
            </a:r>
            <a:r>
              <a:rPr lang="zh-CN" altLang="en-US" sz="1200" dirty="0" smtClean="0">
                <a:ea typeface="宋体" charset="-122"/>
              </a:rPr>
              <a:t>如果长度小于</a:t>
            </a:r>
            <a:r>
              <a:rPr lang="en-US" altLang="zh-CN" sz="1200" dirty="0" smtClean="0">
                <a:ea typeface="宋体" charset="-122"/>
              </a:rPr>
              <a:t>6</a:t>
            </a:r>
            <a:r>
              <a:rPr lang="zh-CN" altLang="en-US" sz="1200" dirty="0" smtClean="0">
                <a:ea typeface="宋体" charset="-122"/>
              </a:rPr>
              <a:t>则，强度</a:t>
            </a:r>
            <a:r>
              <a:rPr lang="en-US" altLang="zh-CN" sz="1200" dirty="0" smtClean="0">
                <a:ea typeface="宋体" charset="-122"/>
              </a:rPr>
              <a:t>-1 if (</a:t>
            </a:r>
            <a:r>
              <a:rPr lang="en-US" altLang="zh-CN" sz="1200" dirty="0" err="1" smtClean="0">
                <a:ea typeface="宋体" charset="-122"/>
              </a:rPr>
              <a:t>val.length</a:t>
            </a:r>
            <a:r>
              <a:rPr lang="en-US" altLang="zh-CN" sz="1200" dirty="0" smtClean="0">
                <a:ea typeface="宋体" charset="-122"/>
              </a:rPr>
              <a:t> &lt; 6) {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--; } return </a:t>
            </a:r>
            <a:r>
              <a:rPr lang="en-US" altLang="zh-CN" sz="1200" dirty="0" err="1" smtClean="0">
                <a:ea typeface="宋体" charset="-122"/>
              </a:rPr>
              <a:t>lvl</a:t>
            </a:r>
            <a:r>
              <a:rPr lang="en-US" altLang="zh-CN" sz="1200" dirty="0" smtClean="0">
                <a:ea typeface="宋体" charset="-122"/>
              </a:rPr>
              <a:t>; } &lt;/script&gt;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&lt;/head&gt;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&lt;body&gt;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zh-CN" altLang="en-US" sz="1200" b="1" dirty="0" smtClean="0">
                <a:ea typeface="宋体" charset="-122"/>
              </a:rPr>
              <a:t>请输入密码：</a:t>
            </a:r>
            <a:r>
              <a:rPr lang="en-US" altLang="zh-CN" sz="1200" dirty="0" smtClean="0">
                <a:ea typeface="宋体" charset="-122"/>
              </a:rPr>
              <a:t>&lt;input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onkeyup</a:t>
            </a:r>
            <a:r>
              <a:rPr lang="en-US" altLang="zh-CN" sz="1200" dirty="0" smtClean="0">
                <a:ea typeface="宋体" charset="-122"/>
              </a:rPr>
              <a:t>="</a:t>
            </a:r>
            <a:r>
              <a:rPr lang="en-US" altLang="zh-CN" sz="1200" dirty="0" err="1" smtClean="0">
                <a:ea typeface="宋体" charset="-122"/>
              </a:rPr>
              <a:t>setPwdColor</a:t>
            </a:r>
            <a:r>
              <a:rPr lang="en-US" altLang="zh-CN" sz="1200" dirty="0" smtClean="0">
                <a:ea typeface="宋体" charset="-122"/>
              </a:rPr>
              <a:t>(this);"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/&gt;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&lt;table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id="</a:t>
            </a:r>
            <a:r>
              <a:rPr lang="en-US" altLang="zh-CN" sz="1200" dirty="0" err="1" smtClean="0">
                <a:ea typeface="宋体" charset="-122"/>
              </a:rPr>
              <a:t>tb</a:t>
            </a:r>
            <a:r>
              <a:rPr lang="en-US" altLang="zh-CN" sz="1200" dirty="0" smtClean="0">
                <a:ea typeface="宋体" charset="-122"/>
              </a:rPr>
              <a:t>"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border="1"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cellpadding</a:t>
            </a:r>
            <a:r>
              <a:rPr lang="en-US" altLang="zh-CN" sz="1200" dirty="0" smtClean="0">
                <a:ea typeface="宋体" charset="-122"/>
              </a:rPr>
              <a:t>="0"</a:t>
            </a:r>
            <a:r>
              <a:rPr lang="en-US" altLang="zh-CN" sz="1200" b="1" dirty="0" smtClean="0">
                <a:ea typeface="宋体" charset="-122"/>
              </a:rPr>
              <a:t> </a:t>
            </a:r>
            <a:r>
              <a:rPr lang="en-US" altLang="zh-CN" sz="1200" dirty="0" err="1" smtClean="0">
                <a:ea typeface="宋体" charset="-122"/>
              </a:rPr>
              <a:t>cellspacing</a:t>
            </a:r>
            <a:r>
              <a:rPr lang="en-US" altLang="zh-CN" sz="1200" dirty="0" smtClean="0">
                <a:ea typeface="宋体" charset="-122"/>
              </a:rPr>
              <a:t>="0"&gt;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</a:t>
            </a:r>
            <a:r>
              <a:rPr lang="en-US" altLang="zh-CN" sz="1200" dirty="0" smtClean="0">
                <a:ea typeface="宋体" charset="-122"/>
              </a:rPr>
              <a:t>&lt;</a:t>
            </a:r>
            <a:r>
              <a:rPr lang="en-US" altLang="zh-CN" sz="1200" dirty="0" err="1" smtClean="0">
                <a:ea typeface="宋体" charset="-122"/>
              </a:rPr>
              <a:t>tr</a:t>
            </a:r>
            <a:r>
              <a:rPr lang="en-US" altLang="zh-CN" sz="1200" dirty="0" smtClean="0">
                <a:ea typeface="宋体" charset="-122"/>
              </a:rPr>
              <a:t>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    </a:t>
            </a:r>
            <a:r>
              <a:rPr lang="zh-CN" altLang="en-US" sz="1200" b="1" dirty="0" smtClean="0">
                <a:ea typeface="宋体" charset="-122"/>
              </a:rPr>
              <a:t>弱</a:t>
            </a: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&lt;/td&gt;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    </a:t>
            </a:r>
            <a:r>
              <a:rPr lang="zh-CN" altLang="en-US" sz="1200" b="1" dirty="0" smtClean="0">
                <a:ea typeface="宋体" charset="-122"/>
              </a:rPr>
              <a:t>中</a:t>
            </a: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&lt;/td&gt;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        </a:t>
            </a:r>
            <a:r>
              <a:rPr lang="zh-CN" altLang="en-US" sz="1200" b="1" dirty="0" smtClean="0">
                <a:ea typeface="宋体" charset="-122"/>
              </a:rPr>
              <a:t>强</a:t>
            </a: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ea typeface="宋体" charset="-122"/>
              </a:rPr>
              <a:t>            </a:t>
            </a:r>
            <a:r>
              <a:rPr lang="en-US" altLang="zh-CN" sz="1200" dirty="0" smtClean="0">
                <a:ea typeface="宋体" charset="-122"/>
              </a:rPr>
              <a:t>&lt;/td&gt;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    </a:t>
            </a:r>
            <a:r>
              <a:rPr lang="en-US" altLang="zh-CN" sz="1200" dirty="0" smtClean="0">
                <a:ea typeface="宋体" charset="-122"/>
              </a:rPr>
              <a:t>&lt;/</a:t>
            </a:r>
            <a:r>
              <a:rPr lang="en-US" altLang="zh-CN" sz="1200" dirty="0" err="1" smtClean="0">
                <a:ea typeface="宋体" charset="-122"/>
              </a:rPr>
              <a:t>tr</a:t>
            </a:r>
            <a:r>
              <a:rPr lang="en-US" altLang="zh-CN" sz="1200" dirty="0" smtClean="0">
                <a:ea typeface="宋体" charset="-122"/>
              </a:rPr>
              <a:t>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b="1" dirty="0" smtClean="0">
                <a:ea typeface="宋体" charset="-122"/>
              </a:rPr>
              <a:t>    </a:t>
            </a:r>
            <a:r>
              <a:rPr lang="en-US" altLang="zh-CN" sz="1200" dirty="0" smtClean="0">
                <a:ea typeface="宋体" charset="-122"/>
              </a:rPr>
              <a:t>&lt;/table&gt;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&lt;/body&gt;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200" dirty="0" smtClean="0">
                <a:ea typeface="宋体" charset="-122"/>
              </a:rPr>
              <a:t>&lt;/html&gt;</a:t>
            </a:r>
            <a:endParaRPr lang="en-US" altLang="zh-CN" sz="1200" b="1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endParaRPr lang="en-US" altLang="zh-CN" sz="1200" b="1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语法精粹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Document Object Model</a:t>
            </a:r>
          </a:p>
          <a:p>
            <a:r>
              <a:rPr lang="en-US" altLang="zh-CN" dirty="0" err="1" smtClean="0"/>
              <a:t>Xdocument</a:t>
            </a:r>
            <a:endParaRPr lang="en-US" altLang="zh-CN" dirty="0" smtClean="0"/>
          </a:p>
          <a:p>
            <a:r>
              <a:rPr lang="en-US" altLang="zh-CN" dirty="0" err="1" smtClean="0"/>
              <a:t>Xelement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===================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========================</a:t>
            </a:r>
          </a:p>
          <a:p>
            <a:r>
              <a:rPr lang="en-US" altLang="zh-CN" dirty="0" smtClean="0"/>
              <a:t>&lt;html&gt;</a:t>
            </a:r>
          </a:p>
          <a:p>
            <a:r>
              <a:rPr lang="en-US" altLang="zh-CN" dirty="0" smtClean="0"/>
              <a:t>	&lt;head&gt;</a:t>
            </a:r>
          </a:p>
          <a:p>
            <a:r>
              <a:rPr lang="en-US" altLang="zh-CN" dirty="0" smtClean="0"/>
              <a:t>		&lt;title&gt;&lt;/title&gt;</a:t>
            </a:r>
          </a:p>
          <a:p>
            <a:r>
              <a:rPr lang="en-US" altLang="zh-CN" dirty="0" smtClean="0"/>
              <a:t>	&lt;/head&gt;</a:t>
            </a:r>
          </a:p>
          <a:p>
            <a:r>
              <a:rPr lang="en-US" altLang="zh-CN" dirty="0" smtClean="0"/>
              <a:t>	&lt;body&gt;</a:t>
            </a:r>
          </a:p>
          <a:p>
            <a:r>
              <a:rPr lang="en-US" altLang="zh-CN" dirty="0" smtClean="0"/>
              <a:t>		&lt;h1&gt;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>&lt;/h1&gt;</a:t>
            </a:r>
          </a:p>
          <a:p>
            <a:r>
              <a:rPr lang="en-US" altLang="zh-CN" dirty="0" smtClean="0"/>
              <a:t>		&lt;p&gt;</a:t>
            </a:r>
            <a:r>
              <a:rPr lang="zh-CN" altLang="en-US" dirty="0" smtClean="0"/>
              <a:t>一个段落，一个</a:t>
            </a:r>
            <a:r>
              <a:rPr lang="en-US" altLang="zh-CN" dirty="0" smtClean="0"/>
              <a:t>&lt;font&gt;</a:t>
            </a:r>
            <a:r>
              <a:rPr lang="zh-CN" altLang="en-US" dirty="0" smtClean="0"/>
              <a:t>特殊的</a:t>
            </a:r>
            <a:r>
              <a:rPr lang="en-US" altLang="zh-CN" dirty="0" smtClean="0"/>
              <a:t>&lt;/font&gt;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&lt;/p&gt;</a:t>
            </a:r>
          </a:p>
          <a:p>
            <a:r>
              <a:rPr lang="en-US" altLang="zh-CN" dirty="0" smtClean="0"/>
              <a:t>	&lt;/body&gt;</a:t>
            </a:r>
          </a:p>
          <a:p>
            <a:r>
              <a:rPr lang="en-US" altLang="zh-CN" dirty="0" smtClean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element.src = 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在谷歌浏览器与火狐浏览器中对于节点的描述与</a:t>
            </a:r>
            <a:r>
              <a:rPr lang="en-US" altLang="zh-CN" dirty="0" smtClean="0"/>
              <a:t>IE8</a:t>
            </a:r>
            <a:r>
              <a:rPr lang="zh-CN" altLang="en-US" dirty="0" smtClean="0"/>
              <a:t>的描述略有不同</a:t>
            </a:r>
            <a:r>
              <a:rPr lang="en-US" altLang="zh-CN" dirty="0" smtClean="0"/>
              <a:t>(IE9</a:t>
            </a:r>
            <a:r>
              <a:rPr lang="zh-CN" altLang="en-US" dirty="0" smtClean="0"/>
              <a:t>及以上可能与谷歌的类似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&gt;&lt;/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IE8</a:t>
            </a:r>
            <a:r>
              <a:rPr lang="zh-CN" altLang="en-US" dirty="0" smtClean="0"/>
              <a:t>在解释该结构的时候认为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节点的子节点为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	&lt;</a:t>
            </a:r>
            <a:r>
              <a:rPr lang="en-US" altLang="zh-CN" dirty="0" err="1" smtClean="0"/>
              <a:t>ul_element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firstChild</a:t>
            </a:r>
            <a:r>
              <a:rPr lang="zh-CN" altLang="en-US" dirty="0" smtClean="0"/>
              <a:t>来获得第一个子节点</a:t>
            </a:r>
            <a:endParaRPr lang="en-US" altLang="zh-CN" dirty="0" smtClean="0"/>
          </a:p>
          <a:p>
            <a:r>
              <a:rPr lang="zh-CN" altLang="en-US" dirty="0" smtClean="0"/>
              <a:t>忽略节点与</a:t>
            </a:r>
            <a:r>
              <a:rPr lang="zh-CN" altLang="en-US" baseline="0" dirty="0" smtClean="0"/>
              <a:t>节点之间的空文本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很多浏览器在这个地方认为该空文本也是一个文本节点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&lt;</a:t>
            </a:r>
            <a:r>
              <a:rPr lang="en-US" altLang="zh-CN" baseline="0" dirty="0" err="1" smtClean="0"/>
              <a:t>ul</a:t>
            </a:r>
            <a:r>
              <a:rPr lang="en-US" altLang="zh-CN" baseline="0" dirty="0" smtClean="0"/>
              <a:t>&gt;</a:t>
            </a:r>
          </a:p>
          <a:p>
            <a:r>
              <a:rPr lang="en-US" altLang="zh-CN" baseline="0" dirty="0" smtClean="0"/>
              <a:t>    -&gt; </a:t>
            </a:r>
            <a:r>
              <a:rPr lang="zh-CN" altLang="en-US" baseline="0" dirty="0" smtClean="0"/>
              <a:t>文本节点“空”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-&gt; </a:t>
            </a:r>
            <a:r>
              <a:rPr lang="zh-CN" altLang="en-US" baseline="0" dirty="0" smtClean="0"/>
              <a:t>元素节点</a:t>
            </a:r>
            <a:r>
              <a:rPr lang="en-US" altLang="zh-CN" baseline="0" dirty="0" smtClean="0"/>
              <a:t>&lt;</a:t>
            </a:r>
            <a:r>
              <a:rPr lang="en-US" altLang="zh-CN" baseline="0" dirty="0" err="1" smtClean="0"/>
              <a:t>li</a:t>
            </a:r>
            <a:r>
              <a:rPr lang="en-US" altLang="zh-CN" baseline="0" dirty="0" smtClean="0"/>
              <a:t>&gt;</a:t>
            </a:r>
          </a:p>
          <a:p>
            <a:r>
              <a:rPr lang="en-US" altLang="zh-CN" baseline="0" dirty="0" smtClean="0"/>
              <a:t>    -&gt; </a:t>
            </a:r>
            <a:r>
              <a:rPr lang="zh-CN" altLang="en-US" baseline="0" dirty="0" smtClean="0"/>
              <a:t>文本节点“空”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-&gt; </a:t>
            </a:r>
            <a:r>
              <a:rPr lang="zh-CN" altLang="en-US" baseline="0" dirty="0" smtClean="0"/>
              <a:t>元素节点</a:t>
            </a:r>
            <a:r>
              <a:rPr lang="en-US" altLang="zh-CN" baseline="0" dirty="0" smtClean="0"/>
              <a:t>&lt;</a:t>
            </a:r>
            <a:r>
              <a:rPr lang="en-US" altLang="zh-CN" baseline="0" dirty="0" err="1" smtClean="0"/>
              <a:t>li</a:t>
            </a:r>
            <a:r>
              <a:rPr lang="en-US" altLang="zh-CN" baseline="0" dirty="0" smtClean="0"/>
              <a:t>&gt;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猫头鹰书</a:t>
            </a:r>
            <a:r>
              <a:rPr lang="en-US" altLang="zh-CN" dirty="0" smtClean="0"/>
              <a:t>&lt;JavaScript</a:t>
            </a:r>
            <a:r>
              <a:rPr lang="zh-CN" altLang="en-US" dirty="0" smtClean="0"/>
              <a:t>高性能编程</a:t>
            </a:r>
            <a:r>
              <a:rPr lang="en-US" altLang="zh-CN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W3c DOM xml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ondblclick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onkeydown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onkeyup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onkeypress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onmousedown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onmouseup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onmousemove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onmouseover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onmouseout</a:t>
            </a:r>
            <a:endParaRPr lang="en-US" altLang="zh-CN" dirty="0" smtClean="0"/>
          </a:p>
          <a:p>
            <a:r>
              <a:rPr lang="en-US" altLang="zh-CN" dirty="0" smtClean="0"/>
              <a:t>	-&gt; </a:t>
            </a:r>
            <a:r>
              <a:rPr lang="en-US" altLang="zh-CN" dirty="0" err="1" smtClean="0"/>
              <a:t>oncontextmenu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-&gt; window</a:t>
            </a:r>
            <a:r>
              <a:rPr lang="zh-CN" altLang="en-US" dirty="0" smtClean="0"/>
              <a:t>是顶级对象，使用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可以点出刚刚定义的变量，甚至是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中的标签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id)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177F1-746D-4EF3-BEA1-1969AEE700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E4DF-972E-4C45-AE66-B5076FDCC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2DFC7-F3AD-4FBE-BB8A-12D214007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040FD-0CCC-4A9A-9F4C-65408A962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F3666-14DC-4F7B-A679-56DCC6C04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2D997-F932-4BFA-B40B-0E7986D7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60AB7-FCAA-4D3D-8925-B06BD1302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D54D1-3E21-43E6-B9A9-2E1A48EBD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BEC6C-3FC5-406E-BADD-DB4C34227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3A1E5-F51F-417C-AA33-45C10F937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6CAA-DE46-4051-982D-A9B3220BC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D075E-5E89-4CAA-8CDC-962F666B9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F7F62-5F80-4628-A0E2-4FD7DC2F5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99B99-4CA2-43B1-AF70-42C809A7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12385-C267-4CA5-94BB-35B211DA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B6966-9BF1-4A70-9F9D-BD9E5606D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6575" y="1600200"/>
            <a:ext cx="2141538" cy="4525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769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9E206-E761-4361-B9DD-254AD2A38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8BD53-78B7-4122-9ED0-BCA320A5A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93F74-A267-4E91-977D-9449729060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49A74-8501-4DB1-B2C2-16F72687E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881D-0A3E-4C53-B107-E8A526B2F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436F0-BD90-4538-B1D4-DDBB5681E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26C2-A7C0-4BB3-BF08-E1244056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C3BAC-1CBE-4D71-87C3-A19B204BF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737E149-F2C3-41ED-B1B8-1E8EF6B76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  <a:defRPr/>
            </a:pPr>
            <a:r>
              <a:rPr lang="en-US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endParaRPr lang="en-US" sz="33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2" r:id="rId2"/>
    <p:sldLayoutId id="2147483781" r:id="rId3"/>
    <p:sldLayoutId id="2147483780" r:id="rId4"/>
    <p:sldLayoutId id="2147483779" r:id="rId5"/>
    <p:sldLayoutId id="2147483778" r:id="rId6"/>
    <p:sldLayoutId id="2147483777" r:id="rId7"/>
    <p:sldLayoutId id="2147483776" r:id="rId8"/>
    <p:sldLayoutId id="2147483775" r:id="rId9"/>
    <p:sldLayoutId id="2147483774" r:id="rId10"/>
    <p:sldLayoutId id="2147483773" r:id="rId11"/>
    <p:sldLayoutId id="21474837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323850" y="1268413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1484313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187450" y="2852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pic>
        <p:nvPicPr>
          <p:cNvPr id="2053" name="Picture 11" descr="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55650" y="404813"/>
            <a:ext cx="158273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13"/>
          <p:cNvSpPr>
            <a:spLocks noChangeArrowheads="1"/>
          </p:cNvSpPr>
          <p:nvPr userDrawn="1"/>
        </p:nvSpPr>
        <p:spPr bwMode="auto">
          <a:xfrm>
            <a:off x="2411413" y="4048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None/>
              <a:defRPr/>
            </a:pPr>
            <a:r>
              <a:rPr lang="en-US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endParaRPr lang="en-US" sz="3300" b="1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5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997200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/>
              <a:t>www.itcast.cn</a:t>
            </a:r>
          </a:p>
        </p:txBody>
      </p:sp>
      <p:sp>
        <p:nvSpPr>
          <p:cNvPr id="206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C833532C-E36B-42AD-A5AE-A0EC43AFB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3" r:id="rId2"/>
    <p:sldLayoutId id="2147483792" r:id="rId3"/>
    <p:sldLayoutId id="2147483791" r:id="rId4"/>
    <p:sldLayoutId id="2147483790" r:id="rId5"/>
    <p:sldLayoutId id="2147483789" r:id="rId6"/>
    <p:sldLayoutId id="2147483788" r:id="rId7"/>
    <p:sldLayoutId id="2147483787" r:id="rId8"/>
    <p:sldLayoutId id="2147483786" r:id="rId9"/>
    <p:sldLayoutId id="2147483785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158" y="3000372"/>
            <a:ext cx="8064500" cy="936625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800" b="1" dirty="0" smtClean="0">
                <a:latin typeface="黑体" pitchFamily="2" charset="-122"/>
                <a:ea typeface="黑体" pitchFamily="2" charset="-122"/>
              </a:rPr>
              <a:t>JavaScript</a:t>
            </a: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800" b="1" dirty="0" smtClean="0">
                <a:latin typeface="黑体" pitchFamily="2" charset="-122"/>
                <a:ea typeface="黑体" pitchFamily="2" charset="-122"/>
              </a:rPr>
              <a:t>DOM</a:t>
            </a:r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2916238" y="4437063"/>
            <a:ext cx="38893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3600" b="1" dirty="0"/>
              <a:t>讲师</a:t>
            </a:r>
            <a:r>
              <a:rPr lang="zh-CN" altLang="en-US" sz="3600" b="1" dirty="0" smtClean="0"/>
              <a:t>：蒋坤</a:t>
            </a:r>
            <a:endParaRPr lang="zh-CN" altLang="en-US" sz="3600" dirty="0"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常见的老技巧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document.Write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&lt;element&gt;.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-&gt; DOM</a:t>
            </a:r>
            <a:r>
              <a:rPr lang="zh-CN" altLang="en-US" dirty="0" smtClean="0"/>
              <a:t>提供的方法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createElement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createTextNode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appendChild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 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HTML-DOM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到此用过的方法</a:t>
            </a:r>
            <a:endParaRPr lang="en-US" altLang="zh-CN" sz="2400" dirty="0" smtClean="0"/>
          </a:p>
          <a:p>
            <a:pPr lvl="1"/>
            <a:r>
              <a:rPr lang="en-US" altLang="zh-CN" sz="1900" dirty="0" err="1" smtClean="0"/>
              <a:t>getElementById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getElementsByTagName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getAttribute</a:t>
            </a:r>
            <a:endParaRPr lang="en-US" altLang="zh-CN" sz="1900" dirty="0" smtClean="0"/>
          </a:p>
          <a:p>
            <a:pPr lvl="1"/>
            <a:r>
              <a:rPr lang="en-US" altLang="zh-CN" sz="1900" dirty="0" err="1" smtClean="0"/>
              <a:t>setAttribute</a:t>
            </a:r>
            <a:endParaRPr lang="en-US" altLang="zh-CN" sz="19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以上方法均为</a:t>
            </a:r>
            <a:r>
              <a:rPr lang="en-US" altLang="zh-CN" sz="2400" dirty="0" smtClean="0"/>
              <a:t>DOM Core</a:t>
            </a:r>
            <a:r>
              <a:rPr lang="zh-CN" altLang="en-US" sz="2400" dirty="0" smtClean="0"/>
              <a:t>的组成部分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HTML-DOM</a:t>
            </a:r>
            <a:r>
              <a:rPr lang="zh-CN" altLang="en-US" sz="2400" dirty="0" smtClean="0"/>
              <a:t>也有许多简化</a:t>
            </a:r>
            <a:endParaRPr lang="en-US" altLang="zh-CN" sz="2400" dirty="0" smtClean="0"/>
          </a:p>
          <a:p>
            <a:pPr lvl="1"/>
            <a:r>
              <a:rPr lang="en-US" altLang="zh-CN" sz="1900" dirty="0" err="1" smtClean="0"/>
              <a:t>document.forms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element.src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innerHTML</a:t>
            </a:r>
            <a:r>
              <a:rPr lang="zh-CN" altLang="en-US" smtClean="0"/>
              <a:t>还是操作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操作页面的元素的时候是用</a:t>
            </a:r>
            <a:r>
              <a:rPr lang="en-US" altLang="zh-CN" sz="2400" dirty="0" err="1" smtClean="0"/>
              <a:t>innerHTML</a:t>
            </a:r>
            <a:r>
              <a:rPr lang="zh-CN" altLang="en-US" sz="2400" dirty="0" smtClean="0"/>
              <a:t>的方式还是</a:t>
            </a:r>
            <a:r>
              <a:rPr lang="en-US" altLang="zh-CN" sz="2400" dirty="0" err="1" smtClean="0"/>
              <a:t>createElement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appendChild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removeChild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的方式？</a:t>
            </a:r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对于大量进行节点操作时，使用</a:t>
            </a:r>
            <a:r>
              <a:rPr lang="en-US" altLang="zh-CN" sz="2000" dirty="0" err="1" smtClean="0"/>
              <a:t>innerHTML</a:t>
            </a:r>
            <a:r>
              <a:rPr lang="zh-CN" altLang="en-US" sz="2000" dirty="0" smtClean="0"/>
              <a:t>的方式性能要好于频繁的</a:t>
            </a:r>
            <a:r>
              <a:rPr lang="en-US" altLang="zh-CN" sz="2000" dirty="0" smtClean="0"/>
              <a:t>Dom</a:t>
            </a:r>
            <a:r>
              <a:rPr lang="zh-CN" altLang="en-US" sz="2000" dirty="0" smtClean="0"/>
              <a:t>操作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有专门用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写的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解析器。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。先将页面的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代码写好，然后调用一次</a:t>
            </a:r>
            <a:r>
              <a:rPr lang="en-US" altLang="zh-CN" sz="2000" dirty="0" err="1" smtClean="0"/>
              <a:t>innerHTML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而不要反复调用</a:t>
            </a:r>
            <a:r>
              <a:rPr lang="en-US" altLang="zh-CN" sz="2000" dirty="0" err="1" smtClean="0"/>
              <a:t>innerHTML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 smtClean="0"/>
              <a:t>对于使用</a:t>
            </a:r>
            <a:r>
              <a:rPr lang="en-US" altLang="zh-CN" sz="2000" dirty="0" err="1" smtClean="0"/>
              <a:t>innerHTML</a:t>
            </a:r>
            <a:r>
              <a:rPr lang="en-US" altLang="zh-CN" sz="2000" dirty="0" smtClean="0"/>
              <a:t>=‘’</a:t>
            </a:r>
            <a:r>
              <a:rPr lang="zh-CN" altLang="en-US" sz="2000" dirty="0" smtClean="0"/>
              <a:t>的方式来删除节点，在某些情况下会存在内存问题。比如：</a:t>
            </a:r>
            <a:r>
              <a:rPr lang="en-US" altLang="zh-CN" sz="2000" dirty="0" smtClean="0"/>
              <a:t>div</a:t>
            </a:r>
            <a:r>
              <a:rPr lang="zh-CN" altLang="en-US" sz="2000" dirty="0" smtClean="0"/>
              <a:t>下面有很多其他元素，每个元素都绑定有事件处理程序。此时，</a:t>
            </a:r>
            <a:r>
              <a:rPr lang="en-US" altLang="zh-CN" sz="2000" dirty="0" err="1" smtClean="0"/>
              <a:t>innerHTML</a:t>
            </a:r>
            <a:r>
              <a:rPr lang="zh-CN" altLang="en-US" sz="2000" dirty="0" smtClean="0"/>
              <a:t>只是把当前元素从节点树上移除了，但是那些事件处理程序依然占用内存。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DHTML</a:t>
            </a:r>
            <a:r>
              <a:rPr lang="zh-CN" altLang="en-US" dirty="0" smtClean="0"/>
              <a:t>的一个原则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JavaScript</a:t>
            </a:r>
            <a:r>
              <a:rPr lang="zh-CN" altLang="en-US" sz="2800" dirty="0" smtClean="0"/>
              <a:t>效果是很好，但也有不适的时候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对于页面，是要反应的内容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主要的内容不应尝试有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来加入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页面上应该保留主要内容，由</a:t>
            </a:r>
            <a:r>
              <a:rPr lang="en-US" altLang="zh-CN" sz="2800" dirty="0" err="1" smtClean="0"/>
              <a:t>js</a:t>
            </a:r>
            <a:r>
              <a:rPr lang="zh-CN" altLang="en-US" sz="2800" dirty="0" smtClean="0"/>
              <a:t>来优化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HTML-DOM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DOM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的专用版本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快速高效的编辑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中有很多事件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演示事件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-&gt; </a:t>
            </a:r>
            <a:r>
              <a:rPr lang="en-US" altLang="zh-CN" dirty="0" err="1" smtClean="0"/>
              <a:t>onload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页面加载完毕时触发</a:t>
            </a:r>
          </a:p>
          <a:p>
            <a:pPr lvl="1"/>
            <a:r>
              <a:rPr lang="en-US" altLang="zh-CN" dirty="0" smtClean="0"/>
              <a:t>-&gt; </a:t>
            </a:r>
            <a:r>
              <a:rPr lang="en-US" altLang="zh-CN" dirty="0" err="1" smtClean="0"/>
              <a:t>onunload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页面卸载后触发</a:t>
            </a:r>
          </a:p>
          <a:p>
            <a:pPr lvl="1"/>
            <a:r>
              <a:rPr lang="en-US" altLang="zh-CN" dirty="0" smtClean="0"/>
              <a:t>-&gt; </a:t>
            </a:r>
            <a:r>
              <a:rPr lang="en-US" altLang="zh-CN" dirty="0" err="1" smtClean="0"/>
              <a:t>onbeforeunload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页面卸载前触发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(DOM</a:t>
            </a:r>
            <a:r>
              <a:rPr lang="zh-CN" altLang="en-US" dirty="0" smtClean="0"/>
              <a:t>的第一个对象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window</a:t>
            </a:r>
            <a:r>
              <a:rPr lang="zh-CN" altLang="en-US" dirty="0" smtClean="0"/>
              <a:t>相当于当前浏览器窗口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对象属性、方法时可以省略</a:t>
            </a:r>
            <a:r>
              <a:rPr lang="en-US" altLang="zh-CN" dirty="0" smtClean="0"/>
              <a:t>window(</a:t>
            </a:r>
            <a:r>
              <a:rPr lang="zh-CN" altLang="en-US" dirty="0" smtClean="0"/>
              <a:t>节约字节数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confirm</a:t>
            </a:r>
          </a:p>
          <a:p>
            <a:pPr lvl="1"/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confirm("</a:t>
            </a:r>
            <a:r>
              <a:rPr lang="zh-CN" altLang="en-US" sz="2000" dirty="0" smtClean="0"/>
              <a:t>提示字符串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400" dirty="0" smtClean="0"/>
              <a:t>-&gt; 	</a:t>
            </a:r>
            <a:r>
              <a:rPr lang="en-US" altLang="zh-CN" sz="2400" dirty="0" err="1" smtClean="0"/>
              <a:t>window.navigate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);</a:t>
            </a:r>
          </a:p>
          <a:p>
            <a:pPr lvl="1"/>
            <a:r>
              <a:rPr lang="en-US" altLang="zh-CN" sz="2000" dirty="0" err="1" smtClean="0"/>
              <a:t>winodw.location.href</a:t>
            </a:r>
            <a:r>
              <a:rPr lang="en-US" altLang="zh-CN" sz="2000" dirty="0" smtClean="0"/>
              <a:t> = "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";</a:t>
            </a:r>
          </a:p>
          <a:p>
            <a:r>
              <a:rPr lang="en-US" altLang="zh-CN" sz="2400" dirty="0" smtClean="0"/>
              <a:t>-&gt; 	</a:t>
            </a:r>
            <a:r>
              <a:rPr lang="en-US" altLang="zh-CN" sz="2400" dirty="0" err="1" smtClean="0"/>
              <a:t>setInterval</a:t>
            </a:r>
            <a:r>
              <a:rPr lang="en-US" altLang="zh-CN" sz="2400" dirty="0" smtClean="0"/>
              <a:t>(code, delay);</a:t>
            </a:r>
          </a:p>
          <a:p>
            <a:pPr lvl="1"/>
            <a:r>
              <a:rPr lang="en-US" altLang="zh-CN" sz="2000" dirty="0" err="1" smtClean="0"/>
              <a:t>clearInterval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intervalId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zh-CN" altLang="en-US" sz="2000" dirty="0" smtClean="0"/>
              <a:t>案例：文本框自增</a:t>
            </a:r>
          </a:p>
          <a:p>
            <a:r>
              <a:rPr lang="en-US" altLang="zh-CN" sz="2400" dirty="0" smtClean="0"/>
              <a:t>-&gt;  </a:t>
            </a:r>
            <a:r>
              <a:rPr lang="en-US" altLang="zh-CN" sz="2400" dirty="0" err="1" smtClean="0"/>
              <a:t>setTimeout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clearTimeout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案例：延迟操作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window.location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href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reload()</a:t>
            </a:r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window.event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event.altKey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ctrlKey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shiftKey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event.clientX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event.clientY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event.screenX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event.screenY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event.offsetX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event.offsetY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57364"/>
            <a:ext cx="7696200" cy="4357718"/>
          </a:xfrm>
        </p:spPr>
        <p:txBody>
          <a:bodyPr/>
          <a:lstStyle/>
          <a:p>
            <a:r>
              <a:rPr lang="zh-CN" altLang="en-US" sz="2800" dirty="0" smtClean="0"/>
              <a:t>目标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能使用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DHTML</a:t>
            </a:r>
            <a:r>
              <a:rPr lang="zh-CN" altLang="en-US" sz="2400" dirty="0" smtClean="0"/>
              <a:t>的开发</a:t>
            </a:r>
            <a:endParaRPr lang="en-US" altLang="zh-CN" sz="2400" dirty="0" smtClean="0"/>
          </a:p>
          <a:p>
            <a:r>
              <a:rPr lang="zh-CN" altLang="en-US" sz="2800" dirty="0" smtClean="0"/>
              <a:t>课程内容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基本的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方法与属性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常见的网页设计技巧与原则</a:t>
            </a:r>
            <a:endParaRPr lang="en-US" altLang="zh-CN" sz="2400" dirty="0" smtClean="0"/>
          </a:p>
          <a:p>
            <a:r>
              <a:rPr lang="zh-CN" altLang="en-US" sz="2800" dirty="0" smtClean="0"/>
              <a:t>参考书：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张孝祥</a:t>
            </a:r>
            <a:r>
              <a:rPr lang="en-US" altLang="zh-CN" sz="2300" dirty="0" smtClean="0"/>
              <a:t>《JavaScript</a:t>
            </a:r>
            <a:r>
              <a:rPr lang="zh-CN" altLang="en-US" sz="2300" dirty="0" smtClean="0"/>
              <a:t>网页开发</a:t>
            </a:r>
            <a:r>
              <a:rPr lang="en-US" altLang="zh-CN" sz="2300" dirty="0" smtClean="0"/>
              <a:t>——</a:t>
            </a:r>
            <a:r>
              <a:rPr lang="zh-CN" altLang="en-US" sz="2300" dirty="0" smtClean="0"/>
              <a:t>体验式学习教程</a:t>
            </a:r>
            <a:r>
              <a:rPr lang="en-US" altLang="zh-CN" sz="2300" dirty="0" smtClean="0"/>
              <a:t>》</a:t>
            </a:r>
          </a:p>
          <a:p>
            <a:pPr lvl="1"/>
            <a:r>
              <a:rPr lang="zh-CN" altLang="en-US" sz="2300" dirty="0" smtClean="0"/>
              <a:t>犀牛书：</a:t>
            </a:r>
            <a:r>
              <a:rPr lang="en-US" altLang="zh-CN" sz="2300" dirty="0" smtClean="0"/>
              <a:t>JavaScript</a:t>
            </a:r>
            <a:r>
              <a:rPr lang="zh-CN" altLang="en-US" sz="2300" dirty="0" smtClean="0"/>
              <a:t>权威指南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比较枯燥</a:t>
            </a:r>
            <a:r>
              <a:rPr lang="en-US" altLang="zh-CN" sz="2300" dirty="0" smtClean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event.button</a:t>
            </a:r>
            <a:endParaRPr lang="en-US" altLang="zh-CN" sz="2800" dirty="0" smtClean="0"/>
          </a:p>
          <a:p>
            <a:r>
              <a:rPr lang="en-US" altLang="zh-CN" sz="2800" dirty="0" smtClean="0"/>
              <a:t>-&gt; </a:t>
            </a:r>
            <a:r>
              <a:rPr lang="en-US" altLang="zh-CN" sz="2800" dirty="0" err="1" smtClean="0"/>
              <a:t>window.screen</a:t>
            </a:r>
            <a:r>
              <a:rPr lang="zh-CN" altLang="en-US" sz="2800" dirty="0" smtClean="0"/>
              <a:t>获取屏幕信息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width,height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剪贴板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clipboardData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err="1" smtClean="0"/>
              <a:t>clipboardData.setData</a:t>
            </a:r>
            <a:r>
              <a:rPr lang="en-US" altLang="zh-CN" sz="2400" dirty="0" smtClean="0"/>
              <a:t>("text", value);</a:t>
            </a:r>
          </a:p>
          <a:p>
            <a:pPr lvl="1"/>
            <a:r>
              <a:rPr lang="en-US" altLang="zh-CN" sz="2400" dirty="0" err="1" smtClean="0"/>
              <a:t>clipboardData.getData</a:t>
            </a:r>
            <a:r>
              <a:rPr lang="en-US" altLang="zh-CN" sz="2400" dirty="0" smtClean="0"/>
              <a:t>("text");</a:t>
            </a:r>
          </a:p>
          <a:p>
            <a:pPr lvl="1"/>
            <a:r>
              <a:rPr lang="en-US" altLang="zh-CN" sz="2400" dirty="0" err="1" smtClean="0"/>
              <a:t>clipboardData.clearData</a:t>
            </a:r>
            <a:r>
              <a:rPr lang="en-US" altLang="zh-CN" sz="2400" dirty="0" smtClean="0"/>
              <a:t>("text");</a:t>
            </a:r>
          </a:p>
          <a:p>
            <a:pPr lvl="1"/>
            <a:r>
              <a:rPr lang="en-US" altLang="zh-CN" sz="2400" dirty="0" err="1" smtClean="0"/>
              <a:t>oncopy</a:t>
            </a:r>
            <a:r>
              <a:rPr lang="zh-CN" altLang="en-US" sz="2400" dirty="0" smtClean="0"/>
              <a:t>事件、</a:t>
            </a:r>
            <a:r>
              <a:rPr lang="en-US" altLang="zh-CN" sz="2400" dirty="0" err="1" smtClean="0"/>
              <a:t>onpaste</a:t>
            </a:r>
            <a:r>
              <a:rPr lang="zh-CN" altLang="en-US" sz="2400" dirty="0" smtClean="0"/>
              <a:t>事件、</a:t>
            </a:r>
            <a:r>
              <a:rPr lang="en-US" altLang="zh-CN" sz="2400" dirty="0" err="1" smtClean="0"/>
              <a:t>oncut</a:t>
            </a: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禁止复制、禁止粘贴、复制添加版权案例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history</a:t>
            </a:r>
            <a:r>
              <a:rPr lang="zh-CN" altLang="en-US" sz="2800" dirty="0" smtClean="0"/>
              <a:t>属性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window.history.back</a:t>
            </a:r>
            <a:r>
              <a:rPr lang="en-US" altLang="zh-CN" sz="2400" dirty="0" smtClean="0"/>
              <a:t>(); </a:t>
            </a:r>
            <a:r>
              <a:rPr lang="en-US" altLang="zh-CN" sz="2400" dirty="0" err="1" smtClean="0"/>
              <a:t>window.history.go</a:t>
            </a:r>
            <a:r>
              <a:rPr lang="en-US" altLang="zh-CN" sz="2400" dirty="0" smtClean="0"/>
              <a:t>(-1);</a:t>
            </a:r>
          </a:p>
          <a:p>
            <a:pPr lvl="1"/>
            <a:r>
              <a:rPr lang="en-US" altLang="zh-CN" sz="2400" dirty="0" err="1" smtClean="0"/>
              <a:t>window.history.forward</a:t>
            </a:r>
            <a:r>
              <a:rPr lang="en-US" altLang="zh-CN" sz="2400" dirty="0" smtClean="0"/>
              <a:t>();</a:t>
            </a:r>
            <a:r>
              <a:rPr lang="en-US" altLang="zh-CN" sz="2400" dirty="0" err="1" smtClean="0"/>
              <a:t>window.history.go</a:t>
            </a:r>
            <a:r>
              <a:rPr lang="en-US" altLang="zh-CN" sz="2400" dirty="0" smtClean="0"/>
              <a:t>(1);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document.write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document.writeln</a:t>
            </a:r>
            <a:r>
              <a:rPr lang="en-US" altLang="zh-CN" sz="2400" dirty="0" smtClean="0"/>
              <a:t>();</a:t>
            </a:r>
          </a:p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getElementById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getElementsByName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en-US" altLang="zh-CN" sz="2400" dirty="0" err="1" smtClean="0"/>
              <a:t>getElementsByTagName</a:t>
            </a:r>
            <a:endParaRPr lang="en-US" altLang="zh-CN" sz="2400" dirty="0" smtClean="0"/>
          </a:p>
          <a:p>
            <a:r>
              <a:rPr lang="en-US" altLang="zh-CN" sz="2400" dirty="0" smtClean="0"/>
              <a:t>-&gt;</a:t>
            </a:r>
            <a:r>
              <a:rPr lang="zh-CN" altLang="en-US" sz="2400" dirty="0" smtClean="0"/>
              <a:t>案例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点击按钮变“呜呜”，其余变“哈哈”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十秒后允许点击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加法计算器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美女时钟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事件冒泡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写一个层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层里面一个</a:t>
            </a:r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里面一个按钮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分别添加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取消事件冒泡： </a:t>
            </a:r>
            <a:r>
              <a:rPr lang="en-US" altLang="zh-CN" dirty="0" err="1" smtClean="0"/>
              <a:t>window.event.cancelBubble</a:t>
            </a:r>
            <a:r>
              <a:rPr lang="en-US" altLang="zh-CN" dirty="0" smtClean="0"/>
              <a:t> = true;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动态创建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的另一种方法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&lt;table&gt;.</a:t>
            </a:r>
            <a:r>
              <a:rPr lang="en-US" altLang="zh-CN" dirty="0" err="1" smtClean="0"/>
              <a:t>insertRow</a:t>
            </a:r>
            <a:r>
              <a:rPr lang="en-US" altLang="zh-CN" dirty="0" smtClean="0"/>
              <a:t>(-1);</a:t>
            </a:r>
          </a:p>
          <a:p>
            <a:pPr lvl="1"/>
            <a:r>
              <a:rPr lang="zh-CN" altLang="en-US" dirty="0" smtClean="0"/>
              <a:t>表示添加一行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&lt;row&gt;.</a:t>
            </a:r>
            <a:r>
              <a:rPr lang="en-US" altLang="zh-CN" dirty="0" err="1" smtClean="0"/>
              <a:t>insertCell</a:t>
            </a:r>
            <a:r>
              <a:rPr lang="en-US" altLang="zh-CN" dirty="0" smtClean="0"/>
              <a:t>(-1);</a:t>
            </a:r>
          </a:p>
          <a:p>
            <a:pPr lvl="1"/>
            <a:r>
              <a:rPr lang="zh-CN" altLang="en-US" dirty="0" smtClean="0"/>
              <a:t>表示添加一个单元格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操作样式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可以添加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属性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但是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的保留字，使用</a:t>
            </a:r>
            <a:r>
              <a:rPr lang="en-US" altLang="zh-CN" sz="2400" dirty="0" err="1" smtClean="0"/>
              <a:t>className</a:t>
            </a:r>
            <a:r>
              <a:rPr lang="zh-CN" altLang="en-US" sz="2400" dirty="0" smtClean="0"/>
              <a:t>属性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可以通过</a:t>
            </a:r>
            <a:r>
              <a:rPr lang="en-US" altLang="zh-CN" sz="2400" dirty="0" smtClean="0"/>
              <a:t>style</a:t>
            </a:r>
            <a:r>
              <a:rPr lang="zh-CN" altLang="en-US" sz="2400" dirty="0" smtClean="0"/>
              <a:t>属性进行处理</a:t>
            </a:r>
            <a:r>
              <a:rPr lang="en-US" altLang="zh-CN" sz="2400" dirty="0" smtClean="0"/>
              <a:t>(style</a:t>
            </a:r>
            <a:r>
              <a:rPr lang="zh-CN" altLang="en-US" sz="2400" dirty="0" smtClean="0"/>
              <a:t>是一个对象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 smtClean="0"/>
              <a:t>&lt;element&gt;.style.&lt;</a:t>
            </a:r>
            <a:r>
              <a:rPr lang="en-US" altLang="zh-CN" sz="2000" dirty="0" err="1" smtClean="0"/>
              <a:t>properity</a:t>
            </a:r>
            <a:r>
              <a:rPr lang="en-US" altLang="zh-CN" sz="2000" dirty="0" smtClean="0"/>
              <a:t>&gt; = ''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案例练习</a:t>
            </a:r>
            <a:endParaRPr lang="en-US" altLang="zh-CN" sz="2400" dirty="0" smtClean="0"/>
          </a:p>
          <a:p>
            <a:pPr lvl="1"/>
            <a:r>
              <a:rPr lang="zh-CN" altLang="en-US" sz="1900" dirty="0" smtClean="0"/>
              <a:t>案例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：创建三个输入文本框，当光标离开文本框的时候如果文本框为空，则将文本框背景色设置为红色，如果不为空则为白色。提示：焦点进入控件的事件是</a:t>
            </a:r>
            <a:r>
              <a:rPr lang="en-US" altLang="zh-CN" sz="1900" dirty="0" err="1" smtClean="0"/>
              <a:t>onfocus</a:t>
            </a:r>
            <a:r>
              <a:rPr lang="zh-CN" altLang="en-US" sz="1900" dirty="0" smtClean="0"/>
              <a:t>，焦点离开控件的事件是</a:t>
            </a:r>
            <a:r>
              <a:rPr lang="en-US" altLang="zh-CN" sz="1900" dirty="0" err="1" smtClean="0"/>
              <a:t>onblur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案例</a:t>
            </a:r>
            <a:r>
              <a:rPr lang="en-US" altLang="zh-CN" sz="1900" dirty="0" smtClean="0"/>
              <a:t>2</a:t>
            </a:r>
            <a:r>
              <a:rPr lang="zh-CN" altLang="en-US" sz="1900" dirty="0" smtClean="0"/>
              <a:t>：评分控件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：超链接的单选效果。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：点击按钮，表格隔行变色：偶数行为黄色背景，奇数行为默认颜色。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：放若干文本框，获得焦点的文本框黄色背景，其他控件背景颜色是白色</a:t>
            </a:r>
          </a:p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：点击表格行，被点击的行高亮显示（背景是黄色），其他行白色背景。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696200" cy="1439863"/>
          </a:xfrm>
        </p:spPr>
        <p:txBody>
          <a:bodyPr/>
          <a:lstStyle/>
          <a:p>
            <a:r>
              <a:rPr lang="zh-CN" altLang="en-US" dirty="0" smtClean="0"/>
              <a:t>控制层的显示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添加一个按钮与一个层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注册点击事件，设置层的</a:t>
            </a:r>
            <a:r>
              <a:rPr lang="en-US" altLang="zh-CN" sz="2800" dirty="0" err="1" smtClean="0"/>
              <a:t>style.display</a:t>
            </a:r>
            <a:r>
              <a:rPr lang="en-US" altLang="zh-CN" sz="2800" dirty="0" smtClean="0"/>
              <a:t> = 'none'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设置</a:t>
            </a:r>
            <a:r>
              <a:rPr lang="en-US" altLang="zh-CN" sz="2800" dirty="0" smtClean="0"/>
              <a:t>''</a:t>
            </a:r>
            <a:r>
              <a:rPr lang="zh-CN" altLang="en-US" sz="2800" dirty="0" smtClean="0"/>
              <a:t>表示默认</a:t>
            </a:r>
          </a:p>
          <a:p>
            <a:r>
              <a:rPr lang="en-US" altLang="zh-CN" sz="2800" dirty="0" smtClean="0"/>
              <a:t>-&gt; </a:t>
            </a:r>
            <a:r>
              <a:rPr lang="zh-CN" altLang="en-US" sz="2800" dirty="0" smtClean="0"/>
              <a:t>需要注意样式的控制只可控制内联样式</a:t>
            </a:r>
            <a:endParaRPr lang="en-US" altLang="zh-CN" sz="2800" dirty="0" smtClean="0"/>
          </a:p>
          <a:p>
            <a:r>
              <a:rPr lang="zh-CN" altLang="en-US" sz="2800" dirty="0" smtClean="0"/>
              <a:t>案例：鼠标放到超链接上的时候显示一个图片或文字</a:t>
            </a:r>
            <a:endParaRPr lang="en-US" altLang="zh-CN" sz="2800" dirty="0" smtClean="0"/>
          </a:p>
          <a:p>
            <a:r>
              <a:rPr lang="zh-CN" altLang="en-US" sz="2800" dirty="0" smtClean="0"/>
              <a:t>案例：动态改变层的大小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平滑效果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为什么要写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HTML</a:t>
            </a:r>
            <a:r>
              <a:rPr lang="zh-CN" altLang="en-US" dirty="0" smtClean="0"/>
              <a:t>页面动态化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提升用户的交互性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提升用户体验</a:t>
            </a:r>
            <a:endParaRPr lang="en-US" altLang="zh-CN" dirty="0" smtClean="0"/>
          </a:p>
          <a:p>
            <a:r>
              <a:rPr lang="en-US" altLang="zh-CN" dirty="0" smtClean="0"/>
              <a:t>-&gt; DOM</a:t>
            </a:r>
            <a:r>
              <a:rPr lang="zh-CN" altLang="en-US" dirty="0" smtClean="0"/>
              <a:t>将整个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页模拟成一个树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所有元素均可以添加事件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点击事件可以针对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也可以是</a:t>
            </a:r>
            <a:r>
              <a:rPr lang="en-US" altLang="zh-CN" dirty="0" smtClean="0"/>
              <a:t>document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但是每个事件是有作用范围的</a:t>
            </a:r>
          </a:p>
          <a:p>
            <a:r>
              <a:rPr lang="zh-CN" altLang="en-US" dirty="0" smtClean="0"/>
              <a:t>案例：跟着鼠标移动的图片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点击登录界面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点击按钮弹出一个层，显示用户输入</a:t>
            </a:r>
          </a:p>
          <a:p>
            <a:r>
              <a:rPr lang="zh-CN" altLang="en-US" sz="2400" dirty="0" smtClean="0"/>
              <a:t>列表高亮显示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一个列表，鼠标移上会高亮显示</a:t>
            </a:r>
          </a:p>
          <a:p>
            <a:r>
              <a:rPr lang="zh-CN" altLang="en-US" sz="2400" dirty="0" smtClean="0"/>
              <a:t>电子时钟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一个电子表的案例</a:t>
            </a:r>
          </a:p>
          <a:p>
            <a:r>
              <a:rPr lang="zh-CN" altLang="en-US" sz="2400" dirty="0" smtClean="0"/>
              <a:t>搜索文本框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没有获得焦点的时候，有灰色的文字，获得焦点后文字消失，等待用户输入，如果没有文字，失去焦点后出现灰色的提示文字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7696200" cy="1439863"/>
          </a:xfrm>
        </p:spPr>
        <p:txBody>
          <a:bodyPr/>
          <a:lstStyle/>
          <a:p>
            <a:r>
              <a:rPr lang="en-US" altLang="zh-CN" dirty="0" smtClean="0"/>
              <a:t>form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调用事件方法</a:t>
            </a:r>
          </a:p>
          <a:p>
            <a:pPr lvl="1"/>
            <a:r>
              <a:rPr lang="en-US" altLang="zh-CN" dirty="0" smtClean="0"/>
              <a:t>click()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focus()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blur()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提交表单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标签</a:t>
            </a:r>
            <a:r>
              <a:rPr lang="en-US" altLang="zh-CN" dirty="0" err="1" smtClean="0"/>
              <a:t>ss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标签，调用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标签的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方法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err="1" smtClean="0">
                <a:solidFill>
                  <a:schemeClr val="bg1"/>
                </a:solidFill>
              </a:rPr>
              <a:t>onsubmit</a:t>
            </a:r>
            <a:r>
              <a:rPr lang="zh-CN" altLang="en-US" dirty="0" smtClean="0">
                <a:solidFill>
                  <a:schemeClr val="bg1"/>
                </a:solidFill>
              </a:rPr>
              <a:t>事件</a:t>
            </a:r>
          </a:p>
          <a:p>
            <a:r>
              <a:rPr lang="en-US" altLang="zh-CN" dirty="0" smtClean="0"/>
              <a:t>-&gt; form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submit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test</a:t>
            </a:r>
          </a:p>
          <a:p>
            <a:pPr lvl="1"/>
            <a:r>
              <a:rPr lang="zh-CN" altLang="en-US" dirty="0" smtClean="0"/>
              <a:t>声明正则表达式对象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双斜线之间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reg.test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exec</a:t>
            </a:r>
          </a:p>
          <a:p>
            <a:pPr lvl="1"/>
            <a:r>
              <a:rPr lang="en-US" altLang="zh-CN" dirty="0" err="1" smtClean="0"/>
              <a:t>reg.exec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-&gt; String</a:t>
            </a:r>
            <a:r>
              <a:rPr lang="zh-CN" altLang="en-US" dirty="0" smtClean="0"/>
              <a:t>提供的方法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replace</a:t>
            </a:r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全局模式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String.prototype.trim</a:t>
            </a:r>
            <a:r>
              <a:rPr lang="en-US" altLang="zh-CN" sz="2400" dirty="0" smtClean="0"/>
              <a:t> = function () {</a:t>
            </a:r>
          </a:p>
          <a:p>
            <a:r>
              <a:rPr lang="en-US" altLang="zh-CN" sz="2400" dirty="0" smtClean="0"/>
              <a:t>	return </a:t>
            </a:r>
            <a:r>
              <a:rPr lang="en-US" altLang="zh-CN" sz="2400" dirty="0" err="1" smtClean="0"/>
              <a:t>this.replace</a:t>
            </a:r>
            <a:r>
              <a:rPr lang="en-US" altLang="zh-CN" sz="2400" dirty="0" smtClean="0"/>
              <a:t>(/^\s+/,'').replace(/\s+$/,'');</a:t>
            </a:r>
          </a:p>
          <a:p>
            <a:r>
              <a:rPr lang="en-US" altLang="zh-CN" sz="2400" dirty="0" smtClean="0"/>
              <a:t>};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案例：密码强度评估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密码的安全级别：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弱密码：只由数字、字母或其他符号中的一种组成。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中度密码：由数字、字母或其他字符中的两种组成。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强密码：由数字、字母或其他字符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种以上组成。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密码少于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位安全级别降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DOM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的页面模型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>
                <a:solidFill>
                  <a:srgbClr val="FF0000"/>
                </a:solidFill>
              </a:rPr>
              <a:t>如何分析</a:t>
            </a:r>
            <a:r>
              <a:rPr lang="en-US" altLang="zh-CN" sz="2400" dirty="0" smtClean="0">
                <a:solidFill>
                  <a:srgbClr val="FF0000"/>
                </a:solidFill>
              </a:rPr>
              <a:t>DOM</a:t>
            </a:r>
            <a:r>
              <a:rPr lang="zh-CN" altLang="en-US" sz="2400" dirty="0" smtClean="0">
                <a:solidFill>
                  <a:srgbClr val="FF0000"/>
                </a:solidFill>
              </a:rPr>
              <a:t>树</a:t>
            </a:r>
            <a:r>
              <a:rPr lang="en-US" altLang="zh-CN" sz="2400" dirty="0" smtClean="0">
                <a:solidFill>
                  <a:srgbClr val="FF0000"/>
                </a:solidFill>
              </a:rPr>
              <a:t>(***)</a:t>
            </a:r>
          </a:p>
          <a:p>
            <a:r>
              <a:rPr lang="en-US" altLang="zh-CN" sz="2400" dirty="0" smtClean="0"/>
              <a:t>-&gt; DOM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就好比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NetFramework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C#</a:t>
            </a:r>
          </a:p>
          <a:p>
            <a:r>
              <a:rPr lang="en-US" altLang="zh-CN" sz="2400" dirty="0" smtClean="0"/>
              <a:t>-&gt; DOM</a:t>
            </a:r>
            <a:r>
              <a:rPr lang="zh-CN" altLang="en-US" sz="2400" dirty="0" smtClean="0"/>
              <a:t>就像</a:t>
            </a:r>
            <a:r>
              <a:rPr lang="en-US" altLang="zh-CN" sz="2400" dirty="0" err="1" smtClean="0"/>
              <a:t>WinForm</a:t>
            </a:r>
            <a:r>
              <a:rPr lang="zh-CN" altLang="en-US" sz="2400" dirty="0" smtClean="0"/>
              <a:t>一样有属性与事件</a:t>
            </a:r>
            <a:endParaRPr lang="en-US" altLang="zh-CN" sz="2400" dirty="0" smtClean="0"/>
          </a:p>
          <a:p>
            <a:r>
              <a:rPr lang="en-US" altLang="zh-CN" sz="2400" dirty="0" smtClean="0"/>
              <a:t>-&gt; DHTML = CSS + DOM(HTML) + JavaScript</a:t>
            </a:r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IETest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IE Collection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上的调试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火狐：</a:t>
            </a:r>
            <a:r>
              <a:rPr lang="en-US" altLang="zh-CN" sz="2400" dirty="0" err="1" smtClean="0"/>
              <a:t>FireDeBug</a:t>
            </a:r>
            <a:endParaRPr lang="en-US" altLang="zh-CN" sz="2400" dirty="0" smtClean="0"/>
          </a:p>
          <a:p>
            <a:r>
              <a:rPr lang="en-US" altLang="zh-CN" sz="2400" dirty="0" smtClean="0"/>
              <a:t>-&gt; Chrome</a:t>
            </a:r>
            <a:r>
              <a:rPr lang="zh-CN" altLang="en-US" sz="2400" dirty="0" smtClean="0"/>
              <a:t>有自带工具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事件与方法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getElementById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getElementsByTagName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getAttribute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setAttribute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onclick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en-US" altLang="zh-CN" dirty="0" err="1" smtClean="0"/>
              <a:t>onload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-&gt; HTML</a:t>
            </a:r>
            <a:r>
              <a:rPr lang="zh-CN" altLang="en-US" sz="2400" dirty="0" smtClean="0"/>
              <a:t>的成员在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中都是一个节点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节点的常用属性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nodeType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有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中取值，常用：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元素、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属性、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文本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nodeName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nodeValue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控制文本节点</a:t>
            </a:r>
            <a:endParaRPr lang="en-US" altLang="zh-CN" sz="18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childNodes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firstChild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en-US" altLang="zh-CN" sz="2000" dirty="0" err="1" smtClean="0"/>
              <a:t>lastChild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父节点</a:t>
            </a: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firstChild</a:t>
            </a:r>
            <a:endParaRPr lang="en-US" altLang="zh-CN" sz="16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美术馆案例</a:t>
            </a:r>
            <a:r>
              <a:rPr lang="en-US" altLang="zh-CN" dirty="0" smtClean="0"/>
              <a:t>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showPic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点击不让图片跳转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点击获得图片的链接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点击图片切换到指定占位符中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点击获得文本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点击显示文本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-&gt; 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提高效率分工，如何协作？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分离</a:t>
            </a:r>
            <a:r>
              <a:rPr lang="en-US" altLang="zh-CN" dirty="0" smtClean="0"/>
              <a:t>JavaScript</a:t>
            </a:r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让文档与</a:t>
            </a:r>
            <a:r>
              <a:rPr lang="en-US" altLang="zh-CN" dirty="0" smtClean="0"/>
              <a:t>JS</a:t>
            </a:r>
            <a:r>
              <a:rPr lang="zh-CN" altLang="en-US" dirty="0" smtClean="0"/>
              <a:t>之间只有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作为纽带</a:t>
            </a:r>
            <a:endParaRPr lang="en-US" altLang="zh-CN" dirty="0" smtClean="0"/>
          </a:p>
          <a:p>
            <a:r>
              <a:rPr lang="en-US" altLang="zh-CN" dirty="0" smtClean="0"/>
              <a:t>-&gt; </a:t>
            </a:r>
            <a:r>
              <a:rPr lang="zh-CN" altLang="en-US" dirty="0" smtClean="0"/>
              <a:t>例子分析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-&gt; </a:t>
            </a:r>
            <a:r>
              <a:rPr lang="zh-CN" altLang="en-US" dirty="0" smtClean="0"/>
              <a:t>为页面上所有连接添加</a:t>
            </a:r>
            <a:r>
              <a:rPr lang="en-US" altLang="zh-CN" dirty="0" err="1" smtClean="0"/>
              <a:t>onclick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美术馆案例改版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785926"/>
            <a:ext cx="7696200" cy="4643470"/>
          </a:xfrm>
        </p:spPr>
        <p:txBody>
          <a:bodyPr/>
          <a:lstStyle/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分离</a:t>
            </a:r>
            <a:endParaRPr lang="en-US" altLang="zh-CN" sz="20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解决向后兼容性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确保可理解</a:t>
            </a:r>
            <a:endParaRPr lang="en-US" altLang="zh-CN" sz="2400" dirty="0" smtClean="0"/>
          </a:p>
          <a:p>
            <a:r>
              <a:rPr lang="en-US" altLang="zh-CN" sz="2400" dirty="0" smtClean="0"/>
              <a:t>-&gt; </a:t>
            </a:r>
            <a:r>
              <a:rPr lang="zh-CN" altLang="en-US" sz="2400" dirty="0" smtClean="0"/>
              <a:t>步骤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可以优化连接为图片预览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1800" dirty="0" smtClean="0"/>
              <a:t>-&gt; </a:t>
            </a:r>
            <a:r>
              <a:rPr lang="zh-CN" altLang="en-US" sz="1800" dirty="0" smtClean="0"/>
              <a:t>添加一个</a:t>
            </a:r>
            <a:r>
              <a:rPr lang="en-US" altLang="zh-CN" sz="1800" dirty="0" err="1" smtClean="0"/>
              <a:t>prepareGallery</a:t>
            </a:r>
            <a:r>
              <a:rPr lang="zh-CN" altLang="en-US" sz="1800" dirty="0" smtClean="0"/>
              <a:t>的方法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文件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2000" dirty="0" smtClean="0"/>
              <a:t>-&gt; </a:t>
            </a:r>
            <a:r>
              <a:rPr lang="zh-CN" altLang="en-US" sz="2000" dirty="0" smtClean="0"/>
              <a:t>解决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zh-CN" altLang="en-US" sz="2000" dirty="0" smtClean="0"/>
              <a:t>获得所有的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标签，得到里面的链接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zh-CN" altLang="en-US" sz="2000" dirty="0" smtClean="0"/>
              <a:t>遍历添加</a:t>
            </a:r>
            <a:r>
              <a:rPr lang="en-US" altLang="zh-CN" sz="2000" dirty="0" err="1" smtClean="0"/>
              <a:t>onclick</a:t>
            </a:r>
            <a:r>
              <a:rPr lang="zh-CN" altLang="en-US" sz="2000" dirty="0" smtClean="0"/>
              <a:t>事件</a:t>
            </a:r>
            <a:endParaRPr lang="en-US" altLang="zh-CN" sz="2000" dirty="0" smtClean="0"/>
          </a:p>
          <a:p>
            <a:r>
              <a:rPr lang="en-US" altLang="zh-CN" sz="2400" dirty="0" smtClean="0"/>
              <a:t>-&gt; JavaScript</a:t>
            </a:r>
            <a:r>
              <a:rPr lang="zh-CN" altLang="en-US" sz="2400" dirty="0" smtClean="0"/>
              <a:t>优化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zh-CN" altLang="en-US" sz="2000" dirty="0" smtClean="0"/>
              <a:t>不要做过多假设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-&gt; </a:t>
            </a:r>
            <a:r>
              <a:rPr lang="zh-CN" altLang="en-US" sz="2000" dirty="0" smtClean="0"/>
              <a:t>追加</a:t>
            </a:r>
            <a:r>
              <a:rPr lang="en-US" altLang="zh-CN" sz="2000" dirty="0" err="1" smtClean="0"/>
              <a:t>onload</a:t>
            </a:r>
            <a:r>
              <a:rPr lang="zh-CN" altLang="en-US" sz="2000" dirty="0" smtClean="0"/>
              <a:t>事件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38887</TotalTime>
  <Pages>0</Pages>
  <Words>2088</Words>
  <Characters>0</Characters>
  <Application>Microsoft Office PowerPoint</Application>
  <DocSecurity>0</DocSecurity>
  <PresentationFormat>全屏显示(4:3)</PresentationFormat>
  <Lines>0</Lines>
  <Paragraphs>448</Paragraphs>
  <Slides>35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1_Studio</vt:lpstr>
      <vt:lpstr>2_Studio</vt:lpstr>
      <vt:lpstr>JavaScript DOM</vt:lpstr>
      <vt:lpstr>课前说明</vt:lpstr>
      <vt:lpstr>为什么要写DOM</vt:lpstr>
      <vt:lpstr>DOM基础</vt:lpstr>
      <vt:lpstr>常见Dom事件与方法</vt:lpstr>
      <vt:lpstr>节点</vt:lpstr>
      <vt:lpstr>美术馆案例(*)</vt:lpstr>
      <vt:lpstr>分离</vt:lpstr>
      <vt:lpstr>美术馆案例改版</vt:lpstr>
      <vt:lpstr>动态创建HTML内容</vt:lpstr>
      <vt:lpstr>DOM Core和HTML-DOM</vt:lpstr>
      <vt:lpstr>innerHTML还是操作Dom节点</vt:lpstr>
      <vt:lpstr>设计DHTML的一个原则</vt:lpstr>
      <vt:lpstr>幻灯片 14</vt:lpstr>
      <vt:lpstr>HTML-DOM</vt:lpstr>
      <vt:lpstr>事件</vt:lpstr>
      <vt:lpstr>window对象(DOM的第一个对象)</vt:lpstr>
      <vt:lpstr>window对象</vt:lpstr>
      <vt:lpstr>window对象属性</vt:lpstr>
      <vt:lpstr>window对象</vt:lpstr>
      <vt:lpstr>window对象</vt:lpstr>
      <vt:lpstr>document属性</vt:lpstr>
      <vt:lpstr>幻灯片 23</vt:lpstr>
      <vt:lpstr>幻灯片 24</vt:lpstr>
      <vt:lpstr>事件冒泡</vt:lpstr>
      <vt:lpstr>动态创建table的另一种方法</vt:lpstr>
      <vt:lpstr>使用js操作样式</vt:lpstr>
      <vt:lpstr>练习</vt:lpstr>
      <vt:lpstr>控制层的显示</vt:lpstr>
      <vt:lpstr>事件范围</vt:lpstr>
      <vt:lpstr>练习</vt:lpstr>
      <vt:lpstr>form对象</vt:lpstr>
      <vt:lpstr>String正则表达式</vt:lpstr>
      <vt:lpstr>模拟trim方法</vt:lpstr>
      <vt:lpstr>案例：密码强度评估</vt:lpstr>
    </vt:vector>
  </TitlesOfParts>
  <Manager/>
  <Company>IT315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subject/>
  <dc:creator>Zxx</dc:creator>
  <cp:keywords/>
  <dc:description/>
  <cp:lastModifiedBy>jiangkun</cp:lastModifiedBy>
  <cp:revision>4637</cp:revision>
  <cp:lastPrinted>1601-01-01T00:00:00Z</cp:lastPrinted>
  <dcterms:created xsi:type="dcterms:W3CDTF">2003-04-14T14:59:42Z</dcterms:created>
  <dcterms:modified xsi:type="dcterms:W3CDTF">2013-10-28T00:14:55Z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2052-6.5.0.1966</vt:lpwstr>
  </property>
</Properties>
</file>