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02" r:id="rId2"/>
    <p:sldMasterId id="2147483686" r:id="rId3"/>
  </p:sldMasterIdLst>
  <p:notesMasterIdLst>
    <p:notesMasterId r:id="rId16"/>
  </p:notesMasterIdLst>
  <p:handoutMasterIdLst>
    <p:handoutMasterId r:id="rId17"/>
  </p:handoutMasterIdLst>
  <p:sldIdLst>
    <p:sldId id="277" r:id="rId4"/>
    <p:sldId id="399" r:id="rId5"/>
    <p:sldId id="400" r:id="rId6"/>
    <p:sldId id="401" r:id="rId7"/>
    <p:sldId id="402" r:id="rId8"/>
    <p:sldId id="403" r:id="rId9"/>
    <p:sldId id="404" r:id="rId10"/>
    <p:sldId id="405" r:id="rId11"/>
    <p:sldId id="406" r:id="rId12"/>
    <p:sldId id="407" r:id="rId13"/>
    <p:sldId id="408" r:id="rId14"/>
    <p:sldId id="4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74" autoAdjust="0"/>
    <p:restoredTop sz="94660" autoAdjust="0"/>
  </p:normalViewPr>
  <p:slideViewPr>
    <p:cSldViewPr snapToGrid="0">
      <p:cViewPr varScale="1">
        <p:scale>
          <a:sx n="91" d="100"/>
          <a:sy n="91" d="100"/>
        </p:scale>
        <p:origin x="595" y="77"/>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7" d="100"/>
          <a:sy n="67" d="100"/>
        </p:scale>
        <p:origin x="-3168" y="-7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3/20/2025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3/20/2025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8353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1.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5" cstate="print">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hf hdr="0" ftr="0" dt="0"/>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jmir.org/2021/4" TargetMode="External"/><Relationship Id="rId2" Type="http://schemas.openxmlformats.org/officeDocument/2006/relationships/hyperlink" Target="https://doi.org/10.3390/healthcare11121704" TargetMode="External"/><Relationship Id="rId1" Type="http://schemas.openxmlformats.org/officeDocument/2006/relationships/slideLayout" Target="../slideLayouts/slideLayout2.xml"/><Relationship Id="rId4" Type="http://schemas.openxmlformats.org/officeDocument/2006/relationships/hyperlink" Target="https://doi.org/10.1145/3613904.364211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6053794"/>
            <a:ext cx="12196420" cy="4391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698031" y="1476029"/>
            <a:ext cx="6829425" cy="279723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2400" i="1" dirty="0">
                <a:solidFill>
                  <a:srgbClr val="000000"/>
                </a:solidFill>
              </a:rPr>
              <a:t>Submitted in the partial fulfillment for the award of the degree of</a:t>
            </a:r>
          </a:p>
          <a:p>
            <a:pPr algn="ctr">
              <a:lnSpc>
                <a:spcPct val="150000"/>
              </a:lnSpc>
            </a:pPr>
            <a:r>
              <a:rPr lang="en-US" sz="2400" b="1" dirty="0">
                <a:solidFill>
                  <a:srgbClr val="000000"/>
                </a:solidFill>
              </a:rPr>
              <a:t>BACHELOR OF ENGINEERING </a:t>
            </a:r>
            <a:endParaRPr lang="en-US" sz="2400" dirty="0">
              <a:solidFill>
                <a:srgbClr val="000000"/>
              </a:solidFill>
            </a:endParaRPr>
          </a:p>
          <a:p>
            <a:pPr algn="ctr">
              <a:lnSpc>
                <a:spcPct val="150000"/>
              </a:lnSpc>
            </a:pPr>
            <a:r>
              <a:rPr lang="en-US" sz="2400" i="1" dirty="0">
                <a:solidFill>
                  <a:srgbClr val="000000"/>
                </a:solidFill>
              </a:rPr>
              <a:t> IN</a:t>
            </a:r>
          </a:p>
          <a:p>
            <a:pPr algn="ctr">
              <a:lnSpc>
                <a:spcPct val="150000"/>
              </a:lnSpc>
            </a:pPr>
            <a:r>
              <a:rPr lang="en-US" sz="2400" i="1" dirty="0">
                <a:solidFill>
                  <a:srgbClr val="000000"/>
                </a:solidFill>
              </a:rPr>
              <a:t>BIG DATA ANALYTICS</a:t>
            </a:r>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a:spLocks noChangeArrowheads="1"/>
          </p:cNvSpPr>
          <p:nvPr/>
        </p:nvSpPr>
        <p:spPr bwMode="auto">
          <a:xfrm>
            <a:off x="443345" y="6014156"/>
            <a:ext cx="5882609"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2400" b="1" dirty="0">
                <a:solidFill>
                  <a:srgbClr val="FF0000"/>
                </a:solidFill>
                <a:latin typeface="Times New Roman" pitchFamily="18" charset="0"/>
                <a:cs typeface="Times New Roman" pitchFamily="18" charset="0"/>
              </a:rPr>
              <a:t>Department of AIT-CSE</a:t>
            </a:r>
            <a:endParaRPr lang="en-US" sz="1600" dirty="0">
              <a:solidFill>
                <a:srgbClr val="FF0000"/>
              </a:solidFill>
              <a:latin typeface="Times New Roman" pitchFamily="18" charset="0"/>
              <a:cs typeface="Times New Roman" pitchFamily="18" charset="0"/>
            </a:endParaRPr>
          </a:p>
        </p:txBody>
      </p:sp>
      <p:sp>
        <p:nvSpPr>
          <p:cNvPr id="26" name="TextBox 25"/>
          <p:cNvSpPr txBox="1">
            <a:spLocks noChangeArrowheads="1"/>
          </p:cNvSpPr>
          <p:nvPr/>
        </p:nvSpPr>
        <p:spPr bwMode="auto">
          <a:xfrm>
            <a:off x="1657138" y="443068"/>
            <a:ext cx="8477097"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a:r>
              <a:rPr lang="en-GB" sz="3200" b="1" dirty="0"/>
              <a:t>AI-Based Analysis of Social Media Data for Public Health Domain</a:t>
            </a:r>
            <a:endParaRPr lang="en-US" sz="3200" b="1" dirty="0">
              <a:latin typeface="Raleway ExtraBold" pitchFamily="34" charset="-52"/>
            </a:endParaRPr>
          </a:p>
        </p:txBody>
      </p:sp>
      <p:sp>
        <p:nvSpPr>
          <p:cNvPr id="15" name="Slide Number Placeholder 14"/>
          <p:cNvSpPr>
            <a:spLocks noGrp="1"/>
          </p:cNvSpPr>
          <p:nvPr>
            <p:ph type="sldNum" sz="quarter" idx="12"/>
          </p:nvPr>
        </p:nvSpPr>
        <p:spPr/>
        <p:txBody>
          <a:bodyPr/>
          <a:lstStyle/>
          <a:p>
            <a:fld id="{BDCDBBEF-AA6C-4BA6-85B2-A17D7F280E38}" type="slidenum">
              <a:rPr lang="en-US" smtClean="0"/>
              <a:pPr/>
              <a:t>1</a:t>
            </a:fld>
            <a:endParaRPr lang="en-US"/>
          </a:p>
        </p:txBody>
      </p:sp>
      <p:sp>
        <p:nvSpPr>
          <p:cNvPr id="5" name="TextBox 4"/>
          <p:cNvSpPr txBox="1"/>
          <p:nvPr/>
        </p:nvSpPr>
        <p:spPr>
          <a:xfrm>
            <a:off x="1459685" y="4420998"/>
            <a:ext cx="3984022" cy="1938992"/>
          </a:xfrm>
          <a:prstGeom prst="rect">
            <a:avLst/>
          </a:prstGeom>
          <a:noFill/>
        </p:spPr>
        <p:txBody>
          <a:bodyPr wrap="square" rtlCol="0">
            <a:spAutoFit/>
          </a:bodyPr>
          <a:lstStyle/>
          <a:p>
            <a:r>
              <a:rPr lang="en-US" sz="2000" b="1" dirty="0"/>
              <a:t>Submitted by: </a:t>
            </a:r>
          </a:p>
          <a:p>
            <a:r>
              <a:rPr lang="en-US" sz="2000" dirty="0" err="1"/>
              <a:t>Shubhanshu</a:t>
            </a:r>
            <a:r>
              <a:rPr lang="en-US" sz="2000" dirty="0"/>
              <a:t> Pandey: 21BCS3854</a:t>
            </a:r>
          </a:p>
          <a:p>
            <a:r>
              <a:rPr lang="en-US" sz="2000" dirty="0"/>
              <a:t>Jatin : 21BCS3835</a:t>
            </a:r>
          </a:p>
          <a:p>
            <a:r>
              <a:rPr lang="en-US" sz="2000" dirty="0"/>
              <a:t>Shameem Ahmed: 21BCS3807</a:t>
            </a:r>
          </a:p>
          <a:p>
            <a:r>
              <a:rPr lang="en-US" sz="2000" dirty="0"/>
              <a:t>Sushil: 21BCS4228</a:t>
            </a:r>
          </a:p>
          <a:p>
            <a:endParaRPr lang="en-US" sz="2000" dirty="0"/>
          </a:p>
        </p:txBody>
      </p:sp>
      <p:sp>
        <p:nvSpPr>
          <p:cNvPr id="6" name="TextBox 5"/>
          <p:cNvSpPr txBox="1"/>
          <p:nvPr/>
        </p:nvSpPr>
        <p:spPr>
          <a:xfrm>
            <a:off x="7681250" y="4725655"/>
            <a:ext cx="2971326" cy="1292662"/>
          </a:xfrm>
          <a:prstGeom prst="rect">
            <a:avLst/>
          </a:prstGeom>
          <a:noFill/>
        </p:spPr>
        <p:txBody>
          <a:bodyPr wrap="none" rtlCol="0">
            <a:spAutoFit/>
          </a:bodyPr>
          <a:lstStyle/>
          <a:p>
            <a:r>
              <a:rPr lang="en-US" sz="2000" b="1" dirty="0"/>
              <a:t>Under the Supervision of: </a:t>
            </a:r>
          </a:p>
          <a:p>
            <a:r>
              <a:rPr lang="en-IN" sz="1800" dirty="0">
                <a:solidFill>
                  <a:srgbClr val="000000"/>
                </a:solidFill>
                <a:effectLst/>
                <a:latin typeface="Times New Roman" panose="02020603050405020304" pitchFamily="18" charset="0"/>
                <a:ea typeface="Times New Roman" panose="02020603050405020304" pitchFamily="18" charset="0"/>
              </a:rPr>
              <a:t>Mr. Vijay Mohan </a:t>
            </a:r>
            <a:r>
              <a:rPr lang="en-IN" sz="1800" dirty="0" err="1">
                <a:solidFill>
                  <a:srgbClr val="000000"/>
                </a:solidFill>
                <a:effectLst/>
                <a:latin typeface="Times New Roman" panose="02020603050405020304" pitchFamily="18" charset="0"/>
                <a:ea typeface="Times New Roman" panose="02020603050405020304" pitchFamily="18" charset="0"/>
              </a:rPr>
              <a:t>Shrimal</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Times New Roman" panose="02020603050405020304" pitchFamily="18" charset="0"/>
                <a:ea typeface="Times New Roman" panose="02020603050405020304" pitchFamily="18" charset="0"/>
              </a:rPr>
              <a:t>(E17122)</a:t>
            </a:r>
            <a:r>
              <a:rPr lang="en-US" sz="2000" dirty="0"/>
              <a:t> </a:t>
            </a:r>
          </a:p>
          <a:p>
            <a:endParaRPr lang="en-US" sz="2000" dirty="0"/>
          </a:p>
        </p:txBody>
      </p:sp>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769FC-8770-8CDD-4834-05F710BC3748}"/>
              </a:ext>
            </a:extLst>
          </p:cNvPr>
          <p:cNvSpPr>
            <a:spLocks noGrp="1"/>
          </p:cNvSpPr>
          <p:nvPr>
            <p:ph type="title"/>
          </p:nvPr>
        </p:nvSpPr>
        <p:spPr/>
        <p:txBody>
          <a:bodyPr/>
          <a:lstStyle/>
          <a:p>
            <a:r>
              <a:rPr lang="en-US" b="1" dirty="0"/>
              <a:t>Conclusion</a:t>
            </a:r>
            <a:endParaRPr lang="en-IN" dirty="0"/>
          </a:p>
        </p:txBody>
      </p:sp>
      <p:sp>
        <p:nvSpPr>
          <p:cNvPr id="3" name="Content Placeholder 2">
            <a:extLst>
              <a:ext uri="{FF2B5EF4-FFF2-40B4-BE49-F238E27FC236}">
                <a16:creationId xmlns:a16="http://schemas.microsoft.com/office/drawing/2014/main" id="{31328C3B-8C53-63A4-2EE6-4F69CC5A497D}"/>
              </a:ext>
            </a:extLst>
          </p:cNvPr>
          <p:cNvSpPr>
            <a:spLocks noGrp="1"/>
          </p:cNvSpPr>
          <p:nvPr>
            <p:ph idx="1"/>
          </p:nvPr>
        </p:nvSpPr>
        <p:spPr/>
        <p:txBody>
          <a:bodyPr/>
          <a:lstStyle/>
          <a:p>
            <a:pPr marL="0" indent="0" algn="just">
              <a:buNone/>
            </a:pPr>
            <a:r>
              <a:rPr lang="en-IN" dirty="0">
                <a:effectLst/>
                <a:latin typeface="Times New Roman" panose="02020603050405020304" pitchFamily="18" charset="0"/>
                <a:ea typeface="Times New Roman" panose="02020603050405020304" pitchFamily="18" charset="0"/>
              </a:rPr>
              <a:t>The application of AI-based social media data analysis in the field of public health signifies a paradigm change in our comprehension, observation, and handling of public health issues. This revolutionary technique has shown promise in several fields, such as public sentiment analysis, mental health monitoring, disinformation identification, and epidemic predictions. Real-time insights that were previously hard to gain using conventional data gathering methods are now available to researchers and public health officials using advanced AI techniques like natural language processing (NLP), machine learning (ML), and deep learning.</a:t>
            </a:r>
          </a:p>
          <a:p>
            <a:endParaRPr lang="en-IN" dirty="0"/>
          </a:p>
        </p:txBody>
      </p:sp>
      <p:sp>
        <p:nvSpPr>
          <p:cNvPr id="4" name="Slide Number Placeholder 3">
            <a:extLst>
              <a:ext uri="{FF2B5EF4-FFF2-40B4-BE49-F238E27FC236}">
                <a16:creationId xmlns:a16="http://schemas.microsoft.com/office/drawing/2014/main" id="{8A112F55-CAD5-477E-B19E-39F3364BAB3B}"/>
              </a:ext>
            </a:extLst>
          </p:cNvPr>
          <p:cNvSpPr>
            <a:spLocks noGrp="1"/>
          </p:cNvSpPr>
          <p:nvPr>
            <p:ph type="sldNum" sz="quarter" idx="12"/>
          </p:nvPr>
        </p:nvSpPr>
        <p:spPr/>
        <p:txBody>
          <a:bodyPr/>
          <a:lstStyle/>
          <a:p>
            <a:fld id="{BDCDBBEF-AA6C-4BA6-85B2-A17D7F280E38}" type="slidenum">
              <a:rPr lang="en-US" smtClean="0"/>
              <a:pPr/>
              <a:t>10</a:t>
            </a:fld>
            <a:endParaRPr lang="en-US"/>
          </a:p>
        </p:txBody>
      </p:sp>
    </p:spTree>
    <p:extLst>
      <p:ext uri="{BB962C8B-B14F-4D97-AF65-F5344CB8AC3E}">
        <p14:creationId xmlns:p14="http://schemas.microsoft.com/office/powerpoint/2010/main" val="38198717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39EFC-B95C-5F64-DFBC-2F568E0E7D95}"/>
              </a:ext>
            </a:extLst>
          </p:cNvPr>
          <p:cNvSpPr>
            <a:spLocks noGrp="1"/>
          </p:cNvSpPr>
          <p:nvPr>
            <p:ph type="title"/>
          </p:nvPr>
        </p:nvSpPr>
        <p:spPr/>
        <p:txBody>
          <a:bodyPr/>
          <a:lstStyle/>
          <a:p>
            <a:r>
              <a:rPr lang="en-US" b="1" dirty="0"/>
              <a:t>Future Scope</a:t>
            </a:r>
            <a:endParaRPr lang="en-IN" dirty="0"/>
          </a:p>
        </p:txBody>
      </p:sp>
      <p:sp>
        <p:nvSpPr>
          <p:cNvPr id="3" name="Content Placeholder 2">
            <a:extLst>
              <a:ext uri="{FF2B5EF4-FFF2-40B4-BE49-F238E27FC236}">
                <a16:creationId xmlns:a16="http://schemas.microsoft.com/office/drawing/2014/main" id="{94B98EF0-60A7-D97A-6023-14230BC56670}"/>
              </a:ext>
            </a:extLst>
          </p:cNvPr>
          <p:cNvSpPr>
            <a:spLocks noGrp="1"/>
          </p:cNvSpPr>
          <p:nvPr>
            <p:ph idx="1"/>
          </p:nvPr>
        </p:nvSpPr>
        <p:spPr/>
        <p:txBody>
          <a:bodyPr/>
          <a:lstStyle/>
          <a:p>
            <a:r>
              <a:rPr lang="en-IN" dirty="0">
                <a:effectLst/>
                <a:latin typeface="Times New Roman" panose="02020603050405020304" pitchFamily="18" charset="0"/>
                <a:ea typeface="Times New Roman" panose="02020603050405020304" pitchFamily="18" charset="0"/>
              </a:rPr>
              <a:t>The application of AI-based social media analysis in public health is still evolving, and there are several areas for future research and development. While AI has already demonstrated its ability to track disease outbreaks, monitor mental health, and combat misinformation, many challenges remain. </a:t>
            </a:r>
          </a:p>
          <a:p>
            <a:r>
              <a:rPr lang="en-IN" dirty="0">
                <a:effectLst/>
                <a:latin typeface="Times New Roman" panose="02020603050405020304" pitchFamily="18" charset="0"/>
                <a:ea typeface="Times New Roman" panose="02020603050405020304" pitchFamily="18" charset="0"/>
              </a:rPr>
              <a:t>Future research should focus on improving AI algorithms, addressing ethical concerns, integrating multimodal data sources, and enhancing collaboration between AI researchers, public health officials, and policymakers.</a:t>
            </a:r>
          </a:p>
          <a:p>
            <a:endParaRPr lang="en-IN" dirty="0"/>
          </a:p>
        </p:txBody>
      </p:sp>
      <p:sp>
        <p:nvSpPr>
          <p:cNvPr id="4" name="Slide Number Placeholder 3">
            <a:extLst>
              <a:ext uri="{FF2B5EF4-FFF2-40B4-BE49-F238E27FC236}">
                <a16:creationId xmlns:a16="http://schemas.microsoft.com/office/drawing/2014/main" id="{806F2239-3B26-07D2-BF9A-94969F00375D}"/>
              </a:ext>
            </a:extLst>
          </p:cNvPr>
          <p:cNvSpPr>
            <a:spLocks noGrp="1"/>
          </p:cNvSpPr>
          <p:nvPr>
            <p:ph type="sldNum" sz="quarter" idx="12"/>
          </p:nvPr>
        </p:nvSpPr>
        <p:spPr/>
        <p:txBody>
          <a:bodyPr/>
          <a:lstStyle/>
          <a:p>
            <a:fld id="{BDCDBBEF-AA6C-4BA6-85B2-A17D7F280E38}" type="slidenum">
              <a:rPr lang="en-US" smtClean="0"/>
              <a:pPr/>
              <a:t>11</a:t>
            </a:fld>
            <a:endParaRPr lang="en-US"/>
          </a:p>
        </p:txBody>
      </p:sp>
    </p:spTree>
    <p:extLst>
      <p:ext uri="{BB962C8B-B14F-4D97-AF65-F5344CB8AC3E}">
        <p14:creationId xmlns:p14="http://schemas.microsoft.com/office/powerpoint/2010/main" val="1482555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CC4B8-0B30-3B15-1CA7-468F3467E920}"/>
              </a:ext>
            </a:extLst>
          </p:cNvPr>
          <p:cNvSpPr>
            <a:spLocks noGrp="1"/>
          </p:cNvSpPr>
          <p:nvPr>
            <p:ph type="title"/>
          </p:nvPr>
        </p:nvSpPr>
        <p:spPr/>
        <p:txBody>
          <a:bodyPr/>
          <a:lstStyle/>
          <a:p>
            <a:r>
              <a:rPr lang="en-US" b="1" dirty="0"/>
              <a:t>References</a:t>
            </a:r>
            <a:endParaRPr lang="en-IN" dirty="0"/>
          </a:p>
        </p:txBody>
      </p:sp>
      <p:sp>
        <p:nvSpPr>
          <p:cNvPr id="3" name="Content Placeholder 2">
            <a:extLst>
              <a:ext uri="{FF2B5EF4-FFF2-40B4-BE49-F238E27FC236}">
                <a16:creationId xmlns:a16="http://schemas.microsoft.com/office/drawing/2014/main" id="{AD8BD15E-36D8-2BEE-D1FF-31609072DA13}"/>
              </a:ext>
            </a:extLst>
          </p:cNvPr>
          <p:cNvSpPr>
            <a:spLocks noGrp="1"/>
          </p:cNvSpPr>
          <p:nvPr>
            <p:ph idx="1"/>
          </p:nvPr>
        </p:nvSpPr>
        <p:spPr/>
        <p:txBody>
          <a:bodyPr>
            <a:normAutofit fontScale="92500" lnSpcReduction="10000"/>
          </a:bodyPr>
          <a:lstStyle/>
          <a:p>
            <a:pPr marL="841375" marR="561975" algn="just">
              <a:lnSpc>
                <a:spcPct val="107000"/>
              </a:lnSpc>
              <a:spcBef>
                <a:spcPts val="295"/>
              </a:spcBef>
              <a:spcAft>
                <a:spcPts val="800"/>
              </a:spcAft>
              <a:buNone/>
              <a:tabLst>
                <a:tab pos="1200150" algn="l"/>
              </a:tabLst>
            </a:pPr>
            <a:r>
              <a:rPr lang="en-IN" sz="1800" b="0" kern="0" dirty="0">
                <a:effectLst/>
                <a:latin typeface="Times New Roman" panose="02020603050405020304" pitchFamily="18" charset="0"/>
                <a:ea typeface="Times New Roman" panose="02020603050405020304" pitchFamily="18" charset="0"/>
              </a:rPr>
              <a:t>1. AI for </a:t>
            </a:r>
            <a:r>
              <a:rPr lang="en-IN" sz="1800" b="0" kern="0" dirty="0" err="1">
                <a:effectLst/>
                <a:latin typeface="Times New Roman" panose="02020603050405020304" pitchFamily="18" charset="0"/>
                <a:ea typeface="Times New Roman" panose="02020603050405020304" pitchFamily="18" charset="0"/>
              </a:rPr>
              <a:t>Analyzing</a:t>
            </a:r>
            <a:r>
              <a:rPr lang="en-IN" sz="1800" b="0" kern="0" dirty="0">
                <a:effectLst/>
                <a:latin typeface="Times New Roman" panose="02020603050405020304" pitchFamily="18" charset="0"/>
                <a:ea typeface="Times New Roman" panose="02020603050405020304" pitchFamily="18" charset="0"/>
              </a:rPr>
              <a:t> Mental Health Disorders Among Social Media Users: Quarter-Century Narrative Review of Progress and Challenges [J Med Internet Res 2024 Nov 15:26:e59225.doi: 10.2196/59225.]</a:t>
            </a:r>
            <a:endParaRPr lang="en-IN" sz="1800" b="1" kern="0" dirty="0">
              <a:effectLst/>
              <a:latin typeface="Times New Roman" panose="02020603050405020304" pitchFamily="18" charset="0"/>
              <a:ea typeface="Times New Roman" panose="02020603050405020304" pitchFamily="18" charset="0"/>
            </a:endParaRPr>
          </a:p>
          <a:p>
            <a:pPr marL="841375" marR="561975" algn="just">
              <a:lnSpc>
                <a:spcPct val="107000"/>
              </a:lnSpc>
              <a:spcBef>
                <a:spcPts val="295"/>
              </a:spcBef>
              <a:spcAft>
                <a:spcPts val="800"/>
              </a:spcAft>
              <a:buNone/>
              <a:tabLst>
                <a:tab pos="1200150" algn="l"/>
              </a:tabLst>
            </a:pPr>
            <a:r>
              <a:rPr lang="en-IN" sz="1800" b="0" kern="0" dirty="0">
                <a:effectLst/>
                <a:latin typeface="Times New Roman" panose="02020603050405020304" pitchFamily="18" charset="0"/>
                <a:ea typeface="Times New Roman" panose="02020603050405020304" pitchFamily="18" charset="0"/>
              </a:rPr>
              <a:t>2. Using AI–ML to Augment the Capabilities of Social Media for Telehealth and Remote Patient Monitoring[Healthcare(Basel)2023Jun 10;11(12):1704.doi: </a:t>
            </a:r>
            <a:r>
              <a:rPr lang="en-IN" sz="1800" b="0" u="sng" kern="0" dirty="0">
                <a:solidFill>
                  <a:srgbClr val="0000FF"/>
                </a:solidFill>
                <a:effectLst/>
                <a:latin typeface="Times New Roman" panose="02020603050405020304" pitchFamily="18" charset="0"/>
                <a:ea typeface="Times New Roman" panose="02020603050405020304" pitchFamily="18" charset="0"/>
                <a:hlinkClick r:id="rId2"/>
              </a:rPr>
              <a:t>10.3390/healthcare11121704</a:t>
            </a:r>
            <a:r>
              <a:rPr lang="en-IN" sz="1800" b="0" kern="0" dirty="0">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a:p>
            <a:pPr marL="841375" marR="561975" algn="just">
              <a:lnSpc>
                <a:spcPct val="107000"/>
              </a:lnSpc>
              <a:spcBef>
                <a:spcPts val="295"/>
              </a:spcBef>
              <a:spcAft>
                <a:spcPts val="800"/>
              </a:spcAft>
              <a:buNone/>
              <a:tabLst>
                <a:tab pos="1200150" algn="l"/>
              </a:tabLst>
            </a:pPr>
            <a:r>
              <a:rPr lang="en-IN" sz="1800" b="0" kern="0" dirty="0">
                <a:effectLst/>
                <a:latin typeface="Times New Roman" panose="02020603050405020304" pitchFamily="18" charset="0"/>
                <a:ea typeface="Times New Roman" panose="02020603050405020304" pitchFamily="18" charset="0"/>
              </a:rPr>
              <a:t>3. Artificial Intelligence–Enabled Analysis of Public Attitudes on Facebook and Twitter Toward COVID-19 Vaccines in the United Kingdom and the United States: Observational Study[</a:t>
            </a:r>
            <a:r>
              <a:rPr lang="en-US" sz="1800" b="0" kern="0" dirty="0">
                <a:effectLst/>
                <a:latin typeface="Times New Roman" panose="02020603050405020304" pitchFamily="18" charset="0"/>
                <a:ea typeface="Times New Roman" panose="02020603050405020304" pitchFamily="18" charset="0"/>
              </a:rPr>
              <a:t>Published on 05.04.2021 in </a:t>
            </a:r>
            <a:r>
              <a:rPr lang="en-US" sz="1800" b="0" u="sng" kern="0" dirty="0">
                <a:solidFill>
                  <a:srgbClr val="0000FF"/>
                </a:solidFill>
                <a:effectLst/>
                <a:latin typeface="Times New Roman" panose="02020603050405020304" pitchFamily="18" charset="0"/>
                <a:ea typeface="Times New Roman" panose="02020603050405020304" pitchFamily="18" charset="0"/>
                <a:hlinkClick r:id="rId3"/>
              </a:rPr>
              <a:t>Vol 23, No 4 (2021): April</a:t>
            </a:r>
            <a:r>
              <a:rPr lang="en-IN" sz="1800" b="0" kern="0" dirty="0">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a:p>
            <a:pPr marL="841375" marR="561975" algn="just">
              <a:lnSpc>
                <a:spcPct val="107000"/>
              </a:lnSpc>
              <a:spcBef>
                <a:spcPts val="295"/>
              </a:spcBef>
              <a:spcAft>
                <a:spcPts val="800"/>
              </a:spcAft>
              <a:buNone/>
              <a:tabLst>
                <a:tab pos="1200150" algn="l"/>
              </a:tabLst>
            </a:pPr>
            <a:r>
              <a:rPr lang="en-IN" sz="1800" b="0" kern="0" dirty="0">
                <a:effectLst/>
                <a:latin typeface="Times New Roman" panose="02020603050405020304" pitchFamily="18" charset="0"/>
                <a:ea typeface="Times New Roman" panose="02020603050405020304" pitchFamily="18" charset="0"/>
              </a:rPr>
              <a:t>4. </a:t>
            </a:r>
            <a:r>
              <a:rPr lang="en-US" sz="1800" b="0" kern="0" dirty="0">
                <a:effectLst/>
                <a:latin typeface="Times New Roman" panose="02020603050405020304" pitchFamily="18" charset="0"/>
                <a:ea typeface="Times New Roman" panose="02020603050405020304" pitchFamily="18" charset="0"/>
              </a:rPr>
              <a:t>Leveraging AI to connect social media discourse with public health trends[Ding, X.,</a:t>
            </a:r>
            <a:r>
              <a:rPr lang="en-US" sz="1800" b="0" i="1" kern="0" dirty="0">
                <a:effectLst/>
                <a:latin typeface="Times New Roman" panose="02020603050405020304" pitchFamily="18" charset="0"/>
                <a:ea typeface="Times New Roman" panose="02020603050405020304" pitchFamily="18" charset="0"/>
              </a:rPr>
              <a:t> et al.</a:t>
            </a:r>
            <a:r>
              <a:rPr lang="en-US" sz="1800" b="0" kern="0" dirty="0">
                <a:effectLst/>
                <a:latin typeface="Times New Roman" panose="02020603050405020304" pitchFamily="18" charset="0"/>
                <a:ea typeface="Times New Roman" panose="02020603050405020304" pitchFamily="18" charset="0"/>
              </a:rPr>
              <a:t> (2024). Leveraging Prompt-Based Large Language Models: Predicting Pandemic Health Decisions and Outcomes Through Social Media Language. </a:t>
            </a:r>
            <a:r>
              <a:rPr lang="en-US" sz="1800" b="0" i="1" kern="0" dirty="0">
                <a:effectLst/>
                <a:latin typeface="Times New Roman" panose="02020603050405020304" pitchFamily="18" charset="0"/>
                <a:ea typeface="Times New Roman" panose="02020603050405020304" pitchFamily="18" charset="0"/>
              </a:rPr>
              <a:t>CHI '24: Proceedings of the CHI Conference on Human Factors in Computing Systems</a:t>
            </a:r>
            <a:r>
              <a:rPr lang="en-US" sz="1800" b="0" kern="0" dirty="0">
                <a:effectLst/>
                <a:latin typeface="Times New Roman" panose="02020603050405020304" pitchFamily="18" charset="0"/>
                <a:ea typeface="Times New Roman" panose="02020603050405020304" pitchFamily="18" charset="0"/>
              </a:rPr>
              <a:t>. </a:t>
            </a:r>
            <a:r>
              <a:rPr lang="en-US" sz="1800" b="0" u="sng" kern="0" dirty="0">
                <a:solidFill>
                  <a:srgbClr val="0000FF"/>
                </a:solidFill>
                <a:effectLst/>
                <a:latin typeface="Times New Roman" panose="02020603050405020304" pitchFamily="18" charset="0"/>
                <a:ea typeface="Times New Roman" panose="02020603050405020304" pitchFamily="18" charset="0"/>
                <a:hlinkClick r:id="rId4"/>
              </a:rPr>
              <a:t>doi.org/10.1145/3613904.3642117</a:t>
            </a:r>
            <a:r>
              <a:rPr lang="en-US" sz="1800" b="0" kern="0" dirty="0">
                <a:effectLst/>
                <a:latin typeface="Times New Roman" panose="02020603050405020304" pitchFamily="18" charset="0"/>
                <a:ea typeface="Times New Roman" panose="02020603050405020304" pitchFamily="18" charset="0"/>
              </a:rPr>
              <a:t>.]</a:t>
            </a:r>
            <a:endParaRPr lang="en-IN" sz="1800" b="1" kern="0" dirty="0">
              <a:effectLst/>
              <a:latin typeface="Times New Roman" panose="02020603050405020304" pitchFamily="18" charset="0"/>
              <a:ea typeface="Times New Roman" panose="02020603050405020304" pitchFamily="18" charset="0"/>
            </a:endParaRPr>
          </a:p>
          <a:p>
            <a:pPr marL="612775" marR="561975" indent="0" algn="just">
              <a:lnSpc>
                <a:spcPct val="107000"/>
              </a:lnSpc>
              <a:spcBef>
                <a:spcPts val="295"/>
              </a:spcBef>
              <a:spcAft>
                <a:spcPts val="800"/>
              </a:spcAft>
              <a:buNone/>
              <a:tabLst>
                <a:tab pos="1200150" algn="l"/>
              </a:tabLst>
            </a:pPr>
            <a:r>
              <a:rPr lang="en-US" sz="1800" b="0" kern="0" dirty="0">
                <a:effectLst/>
                <a:latin typeface="Times New Roman" panose="02020603050405020304" pitchFamily="18" charset="0"/>
                <a:ea typeface="Times New Roman" panose="02020603050405020304" pitchFamily="18" charset="0"/>
              </a:rPr>
              <a:t>5. </a:t>
            </a:r>
            <a:r>
              <a:rPr lang="en-IN" sz="1800" b="0" kern="0" dirty="0">
                <a:effectLst/>
                <a:latin typeface="Times New Roman" panose="02020603050405020304" pitchFamily="18" charset="0"/>
                <a:ea typeface="Times New Roman" panose="02020603050405020304" pitchFamily="18" charset="0"/>
              </a:rPr>
              <a:t>Informing social media analysis for public health: a cross-sectional survey of professionals[Published: 02 January 2024].</a:t>
            </a:r>
            <a:endParaRPr lang="en-IN" sz="1800" b="1" kern="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2BEA65E4-2841-E2A8-85CD-F060B2DE3C89}"/>
              </a:ext>
            </a:extLst>
          </p:cNvPr>
          <p:cNvSpPr>
            <a:spLocks noGrp="1"/>
          </p:cNvSpPr>
          <p:nvPr>
            <p:ph type="sldNum" sz="quarter" idx="12"/>
          </p:nvPr>
        </p:nvSpPr>
        <p:spPr/>
        <p:txBody>
          <a:bodyPr/>
          <a:lstStyle/>
          <a:p>
            <a:fld id="{BDCDBBEF-AA6C-4BA6-85B2-A17D7F280E38}" type="slidenum">
              <a:rPr lang="en-US" smtClean="0"/>
              <a:pPr/>
              <a:t>12</a:t>
            </a:fld>
            <a:endParaRPr lang="en-US"/>
          </a:p>
        </p:txBody>
      </p:sp>
    </p:spTree>
    <p:extLst>
      <p:ext uri="{BB962C8B-B14F-4D97-AF65-F5344CB8AC3E}">
        <p14:creationId xmlns:p14="http://schemas.microsoft.com/office/powerpoint/2010/main" val="3574952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676" y="365126"/>
            <a:ext cx="10515600" cy="976206"/>
          </a:xfrm>
        </p:spPr>
        <p:txBody>
          <a:bodyPr/>
          <a:lstStyle/>
          <a:p>
            <a:r>
              <a:rPr lang="en-US" b="1" dirty="0">
                <a:latin typeface="Times New Roman"/>
                <a:cs typeface="Times New Roman"/>
              </a:rPr>
              <a:t>Outline</a:t>
            </a:r>
          </a:p>
        </p:txBody>
      </p:sp>
      <p:sp>
        <p:nvSpPr>
          <p:cNvPr id="3" name="Content Placeholder 2"/>
          <p:cNvSpPr>
            <a:spLocks noGrp="1"/>
          </p:cNvSpPr>
          <p:nvPr>
            <p:ph idx="1"/>
          </p:nvPr>
        </p:nvSpPr>
        <p:spPr>
          <a:xfrm>
            <a:off x="838200" y="1588220"/>
            <a:ext cx="10515600" cy="4351185"/>
          </a:xfrm>
        </p:spPr>
        <p:txBody>
          <a:bodyPr>
            <a:normAutofit fontScale="62500" lnSpcReduction="20000"/>
          </a:bodyPr>
          <a:lstStyle/>
          <a:p>
            <a:r>
              <a:rPr lang="en-US" sz="5100" dirty="0">
                <a:latin typeface="Times New Roman"/>
                <a:cs typeface="Times New Roman"/>
              </a:rPr>
              <a:t>Introduction to Project</a:t>
            </a:r>
          </a:p>
          <a:p>
            <a:r>
              <a:rPr lang="en-US" sz="5100" dirty="0">
                <a:latin typeface="Times New Roman"/>
                <a:cs typeface="Times New Roman"/>
              </a:rPr>
              <a:t>Problem Formulation</a:t>
            </a:r>
          </a:p>
          <a:p>
            <a:r>
              <a:rPr lang="en-US" sz="5100" dirty="0">
                <a:latin typeface="Times New Roman"/>
                <a:cs typeface="Times New Roman"/>
              </a:rPr>
              <a:t>Objectives of the work </a:t>
            </a:r>
          </a:p>
          <a:p>
            <a:r>
              <a:rPr lang="en-IN" sz="5100" dirty="0">
                <a:latin typeface="Times New Roman"/>
                <a:cs typeface="Times New Roman"/>
              </a:rPr>
              <a:t>Methodology</a:t>
            </a:r>
          </a:p>
          <a:p>
            <a:r>
              <a:rPr lang="en-IN" sz="5100" dirty="0">
                <a:latin typeface="Times New Roman"/>
                <a:cs typeface="Times New Roman"/>
              </a:rPr>
              <a:t>Design </a:t>
            </a:r>
          </a:p>
          <a:p>
            <a:r>
              <a:rPr lang="en-IN" sz="5100" dirty="0">
                <a:latin typeface="Times New Roman"/>
                <a:cs typeface="Times New Roman"/>
              </a:rPr>
              <a:t>Result and Output</a:t>
            </a:r>
          </a:p>
          <a:p>
            <a:r>
              <a:rPr lang="en-IN" sz="5100" dirty="0">
                <a:latin typeface="Times New Roman"/>
                <a:cs typeface="Times New Roman"/>
              </a:rPr>
              <a:t>Conclusion</a:t>
            </a:r>
          </a:p>
          <a:p>
            <a:r>
              <a:rPr lang="en-IN" sz="5100" dirty="0">
                <a:latin typeface="Times New Roman"/>
                <a:cs typeface="Times New Roman"/>
              </a:rPr>
              <a:t>Future Scope</a:t>
            </a:r>
          </a:p>
          <a:p>
            <a:r>
              <a:rPr lang="en-IN" sz="5100" dirty="0">
                <a:latin typeface="Times New Roman"/>
                <a:cs typeface="Times New Roman"/>
              </a:rPr>
              <a:t>References</a:t>
            </a:r>
          </a:p>
          <a:p>
            <a:endParaRPr lang="en-US" dirty="0">
              <a:latin typeface="Times New Roman"/>
              <a:cs typeface="Times New Roman"/>
            </a:endParaRPr>
          </a:p>
          <a:p>
            <a:pPr marL="0" indent="0">
              <a:buNone/>
            </a:pPr>
            <a:endParaRPr lang="en-US" dirty="0"/>
          </a:p>
          <a:p>
            <a:endParaRPr lang="en-US"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2</a:t>
            </a:fld>
            <a:endParaRPr lang="en-US"/>
          </a:p>
        </p:txBody>
      </p:sp>
    </p:spTree>
    <p:extLst>
      <p:ext uri="{BB962C8B-B14F-4D97-AF65-F5344CB8AC3E}">
        <p14:creationId xmlns:p14="http://schemas.microsoft.com/office/powerpoint/2010/main" val="2605982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Project</a:t>
            </a:r>
          </a:p>
        </p:txBody>
      </p:sp>
      <p:sp>
        <p:nvSpPr>
          <p:cNvPr id="3" name="Content Placeholder 2"/>
          <p:cNvSpPr>
            <a:spLocks noGrp="1"/>
          </p:cNvSpPr>
          <p:nvPr>
            <p:ph idx="1"/>
          </p:nvPr>
        </p:nvSpPr>
        <p:spPr/>
        <p:txBody>
          <a:bodyPr>
            <a:normAutofit/>
          </a:bodyPr>
          <a:lstStyle/>
          <a:p>
            <a:pPr marL="163195" indent="0" algn="just">
              <a:lnSpc>
                <a:spcPct val="103000"/>
              </a:lnSpc>
              <a:spcAft>
                <a:spcPts val="415"/>
              </a:spcAft>
              <a:buNone/>
            </a:pPr>
            <a:r>
              <a:rPr lang="en-IN" sz="2000" dirty="0">
                <a:solidFill>
                  <a:srgbClr val="000000"/>
                </a:solidFill>
                <a:effectLst/>
                <a:latin typeface="Times New Roman" panose="02020603050405020304" pitchFamily="18" charset="0"/>
                <a:ea typeface="Times New Roman" panose="02020603050405020304" pitchFamily="18" charset="0"/>
              </a:rPr>
              <a:t>Social media platforms have developed into an essential means of communication in the digital age, with billions of people interacting every day and exchanging thoughts, stories, and worries. This abundance of unstructured, real-time data presents previously unheard-of chances to enhance public health outcomes. Stakeholders in public health may turn this data into useful insights by utilising artificial intelligence (AI), namely Natural Language Processing (NLP) and machine learning. These revelations have the potential to transform health interventions, speed up the identification of new health issues, and simplify policy-making.</a:t>
            </a:r>
          </a:p>
          <a:p>
            <a:pPr marL="163195" indent="0" algn="just">
              <a:lnSpc>
                <a:spcPct val="103000"/>
              </a:lnSpc>
              <a:spcAft>
                <a:spcPts val="415"/>
              </a:spcAft>
              <a:buNone/>
            </a:pPr>
            <a:r>
              <a:rPr lang="en-IN" sz="1800" dirty="0">
                <a:solidFill>
                  <a:srgbClr val="000000"/>
                </a:solidFill>
                <a:effectLst/>
                <a:latin typeface="Times New Roman" panose="02020603050405020304" pitchFamily="18" charset="0"/>
                <a:ea typeface="Times New Roman" panose="02020603050405020304" pitchFamily="18" charset="0"/>
              </a:rPr>
              <a:t>Understanding community behaviours, combating disinformation, and providing timely information during epidemics are just a few of the difficulties facing the public health field. Surveys and censuses, two traditional means of collecting health data, are frequently sluggish, resource-intensive, and geographically constrained. Social media sites like Facebook, Instagram, Reddit, and Twitter, on the other hand, provide real-time data that represents the opinions and experiences of many groups. AI is essential for deriving significant insights from this enormous and diverse data pool, but analysis of this data requires advanced tools and methodologies.</a:t>
            </a:r>
          </a:p>
          <a:p>
            <a:pPr marL="163195" indent="0" algn="just">
              <a:lnSpc>
                <a:spcPct val="103000"/>
              </a:lnSpc>
              <a:spcAft>
                <a:spcPts val="415"/>
              </a:spcAft>
              <a:buNone/>
            </a:pPr>
            <a:endParaRPr lang="en-IN" sz="2000" dirty="0">
              <a:solidFill>
                <a:srgbClr val="000000"/>
              </a:solidFill>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DCDBBEF-AA6C-4BA6-85B2-A17D7F280E38}" type="slidenum">
              <a:rPr lang="en-US" smtClean="0"/>
              <a:pPr/>
              <a:t>3</a:t>
            </a:fld>
            <a:endParaRPr lang="en-US"/>
          </a:p>
        </p:txBody>
      </p:sp>
    </p:spTree>
    <p:extLst>
      <p:ext uri="{BB962C8B-B14F-4D97-AF65-F5344CB8AC3E}">
        <p14:creationId xmlns:p14="http://schemas.microsoft.com/office/powerpoint/2010/main" val="3401012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Formulation</a:t>
            </a:r>
          </a:p>
        </p:txBody>
      </p:sp>
      <p:sp>
        <p:nvSpPr>
          <p:cNvPr id="3" name="Content Placeholder 2"/>
          <p:cNvSpPr>
            <a:spLocks noGrp="1"/>
          </p:cNvSpPr>
          <p:nvPr>
            <p:ph idx="1"/>
          </p:nvPr>
        </p:nvSpPr>
        <p:spPr/>
        <p:txBody>
          <a:bodyPr>
            <a:normAutofit/>
          </a:bodyPr>
          <a:lstStyle/>
          <a:p>
            <a:pPr marL="0" indent="0" algn="just">
              <a:buNone/>
            </a:pPr>
            <a:r>
              <a:rPr lang="en-GB" sz="2000" dirty="0"/>
              <a:t>Social media platforms generate a huge amount of information daily, where people share their health concerns, opinions, and behaviours. However, this data is messy and too large to </a:t>
            </a:r>
            <a:r>
              <a:rPr lang="en-GB" sz="2000" dirty="0" err="1"/>
              <a:t>analyze</a:t>
            </a:r>
            <a:r>
              <a:rPr lang="en-GB" sz="2000" dirty="0"/>
              <a:t> using simple methods. Public health organizations struggle to quickly spot health issues like disease outbreaks, fight misinformation, or understand how people feel about health campaigns. This project aims to use AI tools, like language analysis and machine learning, to study social media data efficiently. The goal is to provide useful insights that help public health teams make better and faster decisions to improve health outcomes.    </a:t>
            </a:r>
          </a:p>
          <a:p>
            <a:pPr marL="0" indent="0" algn="just">
              <a:buNone/>
            </a:pPr>
            <a:endParaRPr lang="en-GB" sz="2000" dirty="0"/>
          </a:p>
          <a:p>
            <a:pPr marL="0" indent="0" algn="just">
              <a:buNone/>
            </a:pPr>
            <a:r>
              <a:rPr lang="en-GB" sz="2000" dirty="0"/>
              <a:t>Social media holds valuable health-related insights, but its vast, unstructured data is difficult to </a:t>
            </a:r>
            <a:r>
              <a:rPr lang="en-GB" sz="2000" dirty="0" err="1"/>
              <a:t>analyze</a:t>
            </a:r>
            <a:r>
              <a:rPr lang="en-GB" sz="2000" dirty="0"/>
              <a:t> effectively. Public health teams face challenges in identifying trends, combating misinformation, and understanding public sentiment. This project uses AI to </a:t>
            </a:r>
            <a:r>
              <a:rPr lang="en-GB" sz="2000" dirty="0" err="1"/>
              <a:t>analyze</a:t>
            </a:r>
            <a:r>
              <a:rPr lang="en-GB" sz="2000" dirty="0"/>
              <a:t> social media data, providing actionable insights to improve health decisions and outcomes.</a:t>
            </a:r>
          </a:p>
          <a:p>
            <a:pPr marL="0" indent="0" algn="just">
              <a:buNone/>
            </a:pPr>
            <a:endParaRPr lang="en-GB" sz="2000" dirty="0"/>
          </a:p>
          <a:p>
            <a:pPr marL="0" indent="0" algn="just">
              <a:buNone/>
            </a:pPr>
            <a:endParaRPr lang="en-GB" sz="2000" dirty="0"/>
          </a:p>
          <a:p>
            <a:pPr marL="0" indent="0" algn="just">
              <a:buNone/>
            </a:pPr>
            <a:endParaRPr lang="en-US" sz="2000" dirty="0"/>
          </a:p>
        </p:txBody>
      </p:sp>
      <p:sp>
        <p:nvSpPr>
          <p:cNvPr id="4" name="Slide Number Placeholder 3"/>
          <p:cNvSpPr>
            <a:spLocks noGrp="1"/>
          </p:cNvSpPr>
          <p:nvPr>
            <p:ph type="sldNum" sz="quarter" idx="12"/>
          </p:nvPr>
        </p:nvSpPr>
        <p:spPr/>
        <p:txBody>
          <a:bodyPr/>
          <a:lstStyle/>
          <a:p>
            <a:fld id="{BDCDBBEF-AA6C-4BA6-85B2-A17D7F280E38}" type="slidenum">
              <a:rPr lang="en-US" smtClean="0"/>
              <a:pPr/>
              <a:t>4</a:t>
            </a:fld>
            <a:endParaRPr lang="en-US"/>
          </a:p>
        </p:txBody>
      </p:sp>
    </p:spTree>
    <p:extLst>
      <p:ext uri="{BB962C8B-B14F-4D97-AF65-F5344CB8AC3E}">
        <p14:creationId xmlns:p14="http://schemas.microsoft.com/office/powerpoint/2010/main" val="40930345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 of the Work</a:t>
            </a:r>
          </a:p>
        </p:txBody>
      </p:sp>
      <p:sp>
        <p:nvSpPr>
          <p:cNvPr id="3" name="Content Placeholder 2"/>
          <p:cNvSpPr>
            <a:spLocks noGrp="1"/>
          </p:cNvSpPr>
          <p:nvPr>
            <p:ph idx="1"/>
          </p:nvPr>
        </p:nvSpPr>
        <p:spPr/>
        <p:txBody>
          <a:bodyPr>
            <a:normAutofit/>
          </a:bodyPr>
          <a:lstStyle/>
          <a:p>
            <a:pPr marL="0" indent="0">
              <a:buNone/>
            </a:pPr>
            <a:r>
              <a:rPr lang="en-GB" dirty="0"/>
              <a:t>The main goal of this project is to use AI to </a:t>
            </a:r>
            <a:r>
              <a:rPr lang="en-GB" dirty="0" err="1"/>
              <a:t>analyze</a:t>
            </a:r>
            <a:r>
              <a:rPr lang="en-GB" dirty="0"/>
              <a:t> social media data and improve public health strategies. Specifically, the project aims to:</a:t>
            </a:r>
          </a:p>
          <a:p>
            <a:r>
              <a:rPr lang="en-GB" sz="2400" b="1" dirty="0"/>
              <a:t>Spot Health Trends:</a:t>
            </a:r>
            <a:r>
              <a:rPr lang="en-GB" dirty="0"/>
              <a:t> </a:t>
            </a:r>
            <a:r>
              <a:rPr lang="en-GB" sz="2400" dirty="0"/>
              <a:t>Identify health issues like outbreaks, mental health concerns, or </a:t>
            </a:r>
            <a:r>
              <a:rPr lang="en-GB" sz="2400" dirty="0" err="1"/>
              <a:t>behavior</a:t>
            </a:r>
            <a:r>
              <a:rPr lang="en-GB" sz="2400" dirty="0"/>
              <a:t> changes early.</a:t>
            </a:r>
          </a:p>
          <a:p>
            <a:r>
              <a:rPr lang="en-GB" sz="2400" b="1" dirty="0"/>
              <a:t>Understand Public Opinion:</a:t>
            </a:r>
            <a:r>
              <a:rPr lang="en-GB" sz="2400" dirty="0"/>
              <a:t> </a:t>
            </a:r>
            <a:r>
              <a:rPr lang="en-GB" sz="2400" dirty="0" err="1"/>
              <a:t>Analyze</a:t>
            </a:r>
            <a:r>
              <a:rPr lang="en-GB" sz="2400" dirty="0"/>
              <a:t> how people feel about health policies, campaigns, or topics to make them more effective.</a:t>
            </a:r>
          </a:p>
          <a:p>
            <a:r>
              <a:rPr lang="en-GB" sz="2400" b="1" dirty="0"/>
              <a:t>Fight Misinformation:</a:t>
            </a:r>
            <a:r>
              <a:rPr lang="en-GB" sz="2400" dirty="0"/>
              <a:t> Detect and address false health information spreading online.</a:t>
            </a:r>
          </a:p>
          <a:p>
            <a:r>
              <a:rPr lang="en-GB" sz="2400" b="1" dirty="0"/>
              <a:t>Support Decisions:</a:t>
            </a:r>
            <a:r>
              <a:rPr lang="en-GB" sz="2400" dirty="0"/>
              <a:t> Provide clear insights and alerts to help public health teams make informed choices quickly.</a:t>
            </a:r>
          </a:p>
        </p:txBody>
      </p:sp>
      <p:sp>
        <p:nvSpPr>
          <p:cNvPr id="4" name="Slide Number Placeholder 3"/>
          <p:cNvSpPr>
            <a:spLocks noGrp="1"/>
          </p:cNvSpPr>
          <p:nvPr>
            <p:ph type="sldNum" sz="quarter" idx="12"/>
          </p:nvPr>
        </p:nvSpPr>
        <p:spPr/>
        <p:txBody>
          <a:bodyPr/>
          <a:lstStyle/>
          <a:p>
            <a:fld id="{BDCDBBEF-AA6C-4BA6-85B2-A17D7F280E38}" type="slidenum">
              <a:rPr lang="en-US" smtClean="0"/>
              <a:pPr/>
              <a:t>5</a:t>
            </a:fld>
            <a:endParaRPr lang="en-US"/>
          </a:p>
        </p:txBody>
      </p:sp>
    </p:spTree>
    <p:extLst>
      <p:ext uri="{BB962C8B-B14F-4D97-AF65-F5344CB8AC3E}">
        <p14:creationId xmlns:p14="http://schemas.microsoft.com/office/powerpoint/2010/main" val="47496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E532B-FADB-D935-704F-CCBA9C510C8F}"/>
              </a:ext>
            </a:extLst>
          </p:cNvPr>
          <p:cNvSpPr>
            <a:spLocks noGrp="1"/>
          </p:cNvSpPr>
          <p:nvPr>
            <p:ph type="title"/>
          </p:nvPr>
        </p:nvSpPr>
        <p:spPr/>
        <p:txBody>
          <a:bodyPr/>
          <a:lstStyle/>
          <a:p>
            <a:r>
              <a:rPr lang="en-IN" b="1" dirty="0"/>
              <a:t>METHODOLOGY </a:t>
            </a:r>
          </a:p>
        </p:txBody>
      </p:sp>
      <p:sp>
        <p:nvSpPr>
          <p:cNvPr id="3" name="Content Placeholder 2">
            <a:extLst>
              <a:ext uri="{FF2B5EF4-FFF2-40B4-BE49-F238E27FC236}">
                <a16:creationId xmlns:a16="http://schemas.microsoft.com/office/drawing/2014/main" id="{C19E931D-4F20-94CE-AAB4-7A1A0AED3519}"/>
              </a:ext>
            </a:extLst>
          </p:cNvPr>
          <p:cNvSpPr>
            <a:spLocks noGrp="1"/>
          </p:cNvSpPr>
          <p:nvPr>
            <p:ph idx="1"/>
          </p:nvPr>
        </p:nvSpPr>
        <p:spPr/>
        <p:txBody>
          <a:bodyPr/>
          <a:lstStyle/>
          <a:p>
            <a:r>
              <a:rPr lang="en-US" b="1" dirty="0"/>
              <a:t>Data Collection</a:t>
            </a:r>
            <a:r>
              <a:rPr lang="en-US" dirty="0"/>
              <a:t> – Extract relevant posts from platforms via APIs or scraping.</a:t>
            </a:r>
          </a:p>
          <a:p>
            <a:r>
              <a:rPr lang="en-US" b="1" dirty="0"/>
              <a:t>Preprocessing</a:t>
            </a:r>
            <a:r>
              <a:rPr lang="en-US" dirty="0"/>
              <a:t> – Clean text (remove spam, normalize, handle slang/emojis).</a:t>
            </a:r>
          </a:p>
          <a:p>
            <a:r>
              <a:rPr lang="en-IN" b="1" dirty="0"/>
              <a:t>Annotation</a:t>
            </a:r>
            <a:r>
              <a:rPr lang="en-IN" dirty="0"/>
              <a:t> – Label data for symptoms, misinformation, vaccine hesitancy, etc.</a:t>
            </a:r>
            <a:endParaRPr lang="en-US" dirty="0"/>
          </a:p>
          <a:p>
            <a:r>
              <a:rPr lang="en-US" b="1" dirty="0"/>
              <a:t>Sentiment &amp; Topic Analysis</a:t>
            </a:r>
            <a:r>
              <a:rPr lang="en-US" dirty="0"/>
              <a:t> – Use NLP for public sentiment and trend detection.</a:t>
            </a:r>
          </a:p>
          <a:p>
            <a:endParaRPr lang="en-IN" dirty="0"/>
          </a:p>
        </p:txBody>
      </p:sp>
      <p:sp>
        <p:nvSpPr>
          <p:cNvPr id="4" name="Slide Number Placeholder 3">
            <a:extLst>
              <a:ext uri="{FF2B5EF4-FFF2-40B4-BE49-F238E27FC236}">
                <a16:creationId xmlns:a16="http://schemas.microsoft.com/office/drawing/2014/main" id="{27ADD11F-9D7A-DF60-16AA-53E465E0EB71}"/>
              </a:ext>
            </a:extLst>
          </p:cNvPr>
          <p:cNvSpPr>
            <a:spLocks noGrp="1"/>
          </p:cNvSpPr>
          <p:nvPr>
            <p:ph type="sldNum" sz="quarter" idx="12"/>
          </p:nvPr>
        </p:nvSpPr>
        <p:spPr/>
        <p:txBody>
          <a:bodyPr/>
          <a:lstStyle/>
          <a:p>
            <a:fld id="{BDCDBBEF-AA6C-4BA6-85B2-A17D7F280E38}" type="slidenum">
              <a:rPr lang="en-US" smtClean="0"/>
              <a:pPr/>
              <a:t>6</a:t>
            </a:fld>
            <a:endParaRPr lang="en-US"/>
          </a:p>
        </p:txBody>
      </p:sp>
    </p:spTree>
    <p:extLst>
      <p:ext uri="{BB962C8B-B14F-4D97-AF65-F5344CB8AC3E}">
        <p14:creationId xmlns:p14="http://schemas.microsoft.com/office/powerpoint/2010/main" val="463776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BBA9C1-DEEA-2426-BEA7-F6AC75F0EF93}"/>
              </a:ext>
            </a:extLst>
          </p:cNvPr>
          <p:cNvSpPr>
            <a:spLocks noGrp="1"/>
          </p:cNvSpPr>
          <p:nvPr>
            <p:ph idx="1"/>
          </p:nvPr>
        </p:nvSpPr>
        <p:spPr>
          <a:xfrm>
            <a:off x="838200" y="947956"/>
            <a:ext cx="10515600" cy="5229007"/>
          </a:xfrm>
        </p:spPr>
        <p:txBody>
          <a:bodyPr/>
          <a:lstStyle/>
          <a:p>
            <a:r>
              <a:rPr lang="en-US" b="1" dirty="0"/>
              <a:t>Misinformation Detection</a:t>
            </a:r>
            <a:r>
              <a:rPr lang="en-US" dirty="0"/>
              <a:t> – AI models verify facts against trusted sources.</a:t>
            </a:r>
            <a:endParaRPr lang="en-US" b="1" dirty="0"/>
          </a:p>
          <a:p>
            <a:r>
              <a:rPr lang="en-US" b="1" dirty="0"/>
              <a:t>Trend &amp; Network Analysis</a:t>
            </a:r>
            <a:r>
              <a:rPr lang="en-US" dirty="0"/>
              <a:t> – Identify influencers, spread patterns, and regional insights.</a:t>
            </a:r>
          </a:p>
          <a:p>
            <a:r>
              <a:rPr lang="en-US" b="1" dirty="0"/>
              <a:t>Predictive Modeling</a:t>
            </a:r>
            <a:r>
              <a:rPr lang="en-US" dirty="0"/>
              <a:t> – Forecast outbreaks and behavior shifts using ML.</a:t>
            </a:r>
          </a:p>
          <a:p>
            <a:r>
              <a:rPr lang="en-US" b="1" dirty="0"/>
              <a:t>Ethics &amp; Privacy</a:t>
            </a:r>
            <a:r>
              <a:rPr lang="en-US" dirty="0"/>
              <a:t> – Ensure GDPR, HIPAA compliance, and data anonymization.</a:t>
            </a:r>
          </a:p>
          <a:p>
            <a:r>
              <a:rPr lang="en-US" b="1" dirty="0"/>
              <a:t>Visualization &amp; Reporting</a:t>
            </a:r>
            <a:r>
              <a:rPr lang="en-US" dirty="0"/>
              <a:t> – Dashboards for real-time insights to health agencies.</a:t>
            </a:r>
            <a:endParaRPr lang="en-IN" dirty="0"/>
          </a:p>
        </p:txBody>
      </p:sp>
      <p:sp>
        <p:nvSpPr>
          <p:cNvPr id="4" name="Slide Number Placeholder 3">
            <a:extLst>
              <a:ext uri="{FF2B5EF4-FFF2-40B4-BE49-F238E27FC236}">
                <a16:creationId xmlns:a16="http://schemas.microsoft.com/office/drawing/2014/main" id="{CE44BFED-8B33-5DCA-5626-953840A83F67}"/>
              </a:ext>
            </a:extLst>
          </p:cNvPr>
          <p:cNvSpPr>
            <a:spLocks noGrp="1"/>
          </p:cNvSpPr>
          <p:nvPr>
            <p:ph type="sldNum" sz="quarter" idx="12"/>
          </p:nvPr>
        </p:nvSpPr>
        <p:spPr/>
        <p:txBody>
          <a:bodyPr/>
          <a:lstStyle/>
          <a:p>
            <a:fld id="{BDCDBBEF-AA6C-4BA6-85B2-A17D7F280E38}" type="slidenum">
              <a:rPr lang="en-US" smtClean="0"/>
              <a:pPr/>
              <a:t>7</a:t>
            </a:fld>
            <a:endParaRPr lang="en-US"/>
          </a:p>
        </p:txBody>
      </p:sp>
    </p:spTree>
    <p:extLst>
      <p:ext uri="{BB962C8B-B14F-4D97-AF65-F5344CB8AC3E}">
        <p14:creationId xmlns:p14="http://schemas.microsoft.com/office/powerpoint/2010/main" val="416352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356B-F212-887D-577B-71E9B2ADD4A2}"/>
              </a:ext>
            </a:extLst>
          </p:cNvPr>
          <p:cNvSpPr>
            <a:spLocks noGrp="1"/>
          </p:cNvSpPr>
          <p:nvPr>
            <p:ph type="title"/>
          </p:nvPr>
        </p:nvSpPr>
        <p:spPr/>
        <p:txBody>
          <a:bodyPr/>
          <a:lstStyle/>
          <a:p>
            <a:r>
              <a:rPr lang="en-IN" b="1" dirty="0"/>
              <a:t>Design</a:t>
            </a:r>
          </a:p>
        </p:txBody>
      </p:sp>
      <p:sp>
        <p:nvSpPr>
          <p:cNvPr id="3" name="Slide Number Placeholder 2">
            <a:extLst>
              <a:ext uri="{FF2B5EF4-FFF2-40B4-BE49-F238E27FC236}">
                <a16:creationId xmlns:a16="http://schemas.microsoft.com/office/drawing/2014/main" id="{59BFFB1C-469B-7E44-B0C7-6B2551485F27}"/>
              </a:ext>
            </a:extLst>
          </p:cNvPr>
          <p:cNvSpPr>
            <a:spLocks noGrp="1"/>
          </p:cNvSpPr>
          <p:nvPr>
            <p:ph type="sldNum" sz="quarter" idx="12"/>
          </p:nvPr>
        </p:nvSpPr>
        <p:spPr/>
        <p:txBody>
          <a:bodyPr/>
          <a:lstStyle/>
          <a:p>
            <a:fld id="{BDCDBBEF-AA6C-4BA6-85B2-A17D7F280E38}" type="slidenum">
              <a:rPr lang="en-US" smtClean="0"/>
              <a:pPr/>
              <a:t>8</a:t>
            </a:fld>
            <a:endParaRPr lang="en-US"/>
          </a:p>
        </p:txBody>
      </p:sp>
      <p:pic>
        <p:nvPicPr>
          <p:cNvPr id="5" name="Picture 4">
            <a:extLst>
              <a:ext uri="{FF2B5EF4-FFF2-40B4-BE49-F238E27FC236}">
                <a16:creationId xmlns:a16="http://schemas.microsoft.com/office/drawing/2014/main" id="{DB2F3B28-AF2C-4A35-50F6-3B9FAC102296}"/>
              </a:ext>
            </a:extLst>
          </p:cNvPr>
          <p:cNvPicPr>
            <a:picLocks noChangeAspect="1"/>
          </p:cNvPicPr>
          <p:nvPr/>
        </p:nvPicPr>
        <p:blipFill>
          <a:blip r:embed="rId2"/>
          <a:stretch>
            <a:fillRect/>
          </a:stretch>
        </p:blipFill>
        <p:spPr>
          <a:xfrm>
            <a:off x="1526097" y="2005120"/>
            <a:ext cx="8456103" cy="3648078"/>
          </a:xfrm>
          <a:prstGeom prst="rect">
            <a:avLst/>
          </a:prstGeom>
        </p:spPr>
      </p:pic>
    </p:spTree>
    <p:extLst>
      <p:ext uri="{BB962C8B-B14F-4D97-AF65-F5344CB8AC3E}">
        <p14:creationId xmlns:p14="http://schemas.microsoft.com/office/powerpoint/2010/main" val="2391425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56A34-9705-86DE-E546-55F49C2D8F7A}"/>
              </a:ext>
            </a:extLst>
          </p:cNvPr>
          <p:cNvSpPr>
            <a:spLocks noGrp="1"/>
          </p:cNvSpPr>
          <p:nvPr>
            <p:ph type="title"/>
          </p:nvPr>
        </p:nvSpPr>
        <p:spPr/>
        <p:txBody>
          <a:bodyPr/>
          <a:lstStyle/>
          <a:p>
            <a:r>
              <a:rPr lang="en-US" b="1" dirty="0"/>
              <a:t>Results and Outputs</a:t>
            </a:r>
            <a:endParaRPr lang="en-IN" dirty="0"/>
          </a:p>
        </p:txBody>
      </p:sp>
      <p:sp>
        <p:nvSpPr>
          <p:cNvPr id="3" name="Content Placeholder 2">
            <a:extLst>
              <a:ext uri="{FF2B5EF4-FFF2-40B4-BE49-F238E27FC236}">
                <a16:creationId xmlns:a16="http://schemas.microsoft.com/office/drawing/2014/main" id="{298C46CE-576F-FB9F-F01A-DF7AF9416650}"/>
              </a:ext>
            </a:extLst>
          </p:cNvPr>
          <p:cNvSpPr>
            <a:spLocks noGrp="1"/>
          </p:cNvSpPr>
          <p:nvPr>
            <p:ph idx="1"/>
          </p:nvPr>
        </p:nvSpPr>
        <p:spPr/>
        <p:txBody>
          <a:bodyPr>
            <a:normAutofit lnSpcReduction="10000"/>
          </a:bodyPr>
          <a:lstStyle/>
          <a:p>
            <a:pPr algn="just"/>
            <a:r>
              <a:rPr lang="en-IN" dirty="0">
                <a:effectLst/>
                <a:latin typeface="Times New Roman" panose="02020603050405020304" pitchFamily="18" charset="0"/>
                <a:ea typeface="Times New Roman" panose="02020603050405020304" pitchFamily="18" charset="0"/>
              </a:rPr>
              <a:t>The effectiveness of AI-based social media analysis for public health relies on accurate result interpretation and validation. Result analysis involves extracting meaningful insights from AI-generated outputs, while validation ensures the reliability and accuracy of these findings. This section outlines key methodologies for </a:t>
            </a:r>
            <a:r>
              <a:rPr lang="en-IN" dirty="0" err="1">
                <a:effectLst/>
                <a:latin typeface="Times New Roman" panose="02020603050405020304" pitchFamily="18" charset="0"/>
                <a:ea typeface="Times New Roman" panose="02020603050405020304" pitchFamily="18" charset="0"/>
              </a:rPr>
              <a:t>analyzing</a:t>
            </a:r>
            <a:r>
              <a:rPr lang="en-IN" dirty="0">
                <a:effectLst/>
                <a:latin typeface="Times New Roman" panose="02020603050405020304" pitchFamily="18" charset="0"/>
                <a:ea typeface="Times New Roman" panose="02020603050405020304" pitchFamily="18" charset="0"/>
              </a:rPr>
              <a:t> results, validating AI models, and assessing their impact on public health decision-making.</a:t>
            </a:r>
          </a:p>
          <a:p>
            <a:pPr algn="just"/>
            <a:r>
              <a:rPr lang="en-IN" dirty="0">
                <a:effectLst/>
                <a:latin typeface="Times New Roman" panose="02020603050405020304" pitchFamily="18" charset="0"/>
                <a:ea typeface="Times New Roman" panose="02020603050405020304" pitchFamily="18" charset="0"/>
              </a:rPr>
              <a:t>AI models generate vast amounts of data that require structured interpretation for actionable insights. The analysis focuses on identifying trends, anomalies, and correlations between social media discussions and public health indicators.</a:t>
            </a:r>
          </a:p>
          <a:p>
            <a:pPr marL="0" indent="0">
              <a:buNone/>
            </a:pPr>
            <a:endParaRPr lang="en-IN"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08F39B6D-0A77-54A0-0BA1-EDB194ABFC00}"/>
              </a:ext>
            </a:extLst>
          </p:cNvPr>
          <p:cNvSpPr>
            <a:spLocks noGrp="1"/>
          </p:cNvSpPr>
          <p:nvPr>
            <p:ph type="sldNum" sz="quarter" idx="12"/>
          </p:nvPr>
        </p:nvSpPr>
        <p:spPr/>
        <p:txBody>
          <a:bodyPr/>
          <a:lstStyle/>
          <a:p>
            <a:fld id="{BDCDBBEF-AA6C-4BA6-85B2-A17D7F280E38}" type="slidenum">
              <a:rPr lang="en-US" smtClean="0"/>
              <a:pPr/>
              <a:t>9</a:t>
            </a:fld>
            <a:endParaRPr lang="en-US"/>
          </a:p>
        </p:txBody>
      </p:sp>
    </p:spTree>
    <p:extLst>
      <p:ext uri="{BB962C8B-B14F-4D97-AF65-F5344CB8AC3E}">
        <p14:creationId xmlns:p14="http://schemas.microsoft.com/office/powerpoint/2010/main" val="155590033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smaple</Template>
  <TotalTime>6221</TotalTime>
  <Words>1178</Words>
  <Application>Microsoft Office PowerPoint</Application>
  <PresentationFormat>Widescreen</PresentationFormat>
  <Paragraphs>77</Paragraphs>
  <Slides>12</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12</vt:i4>
      </vt:variant>
    </vt:vector>
  </HeadingPairs>
  <TitlesOfParts>
    <vt:vector size="21" baseType="lpstr">
      <vt:lpstr>Arial</vt:lpstr>
      <vt:lpstr>Calibri</vt:lpstr>
      <vt:lpstr>Calibri Light</vt:lpstr>
      <vt:lpstr>Casper</vt:lpstr>
      <vt:lpstr>Raleway ExtraBold</vt:lpstr>
      <vt:lpstr>Times New Roman</vt:lpstr>
      <vt:lpstr>1_Office Theme</vt:lpstr>
      <vt:lpstr>2_Office Theme</vt:lpstr>
      <vt:lpstr>Contents Slide Master</vt:lpstr>
      <vt:lpstr>PowerPoint Presentation</vt:lpstr>
      <vt:lpstr>Outline</vt:lpstr>
      <vt:lpstr>Introduction to Project</vt:lpstr>
      <vt:lpstr>Problem Formulation</vt:lpstr>
      <vt:lpstr>Objectives of the Work</vt:lpstr>
      <vt:lpstr>METHODOLOGY </vt:lpstr>
      <vt:lpstr>PowerPoint Presentation</vt:lpstr>
      <vt:lpstr>Design</vt:lpstr>
      <vt:lpstr>Results and Outputs</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Branding</dc:creator>
  <cp:lastModifiedBy>Shubhanshu Pandey</cp:lastModifiedBy>
  <cp:revision>502</cp:revision>
  <dcterms:created xsi:type="dcterms:W3CDTF">2019-01-09T10:33:58Z</dcterms:created>
  <dcterms:modified xsi:type="dcterms:W3CDTF">2025-03-20T05:33:40Z</dcterms:modified>
</cp:coreProperties>
</file>