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ush Dassani" initials="KD" lastIdx="1" clrIdx="0">
    <p:extLst>
      <p:ext uri="{19B8F6BF-5375-455C-9EA6-DF929625EA0E}">
        <p15:presenceInfo xmlns:p15="http://schemas.microsoft.com/office/powerpoint/2012/main" userId="Khush Dass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4FC2F7"/>
    <a:srgbClr val="4472C4"/>
    <a:srgbClr val="333333"/>
    <a:srgbClr val="4DD0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86" d="100"/>
          <a:sy n="86"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08DE1-3D5D-4176-8919-F2D134824552}"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046E9-2EE3-43C4-A573-C65C4997872D}" type="slidenum">
              <a:rPr lang="en-US" smtClean="0"/>
              <a:t>‹#›</a:t>
            </a:fld>
            <a:endParaRPr lang="en-US"/>
          </a:p>
        </p:txBody>
      </p:sp>
    </p:spTree>
    <p:extLst>
      <p:ext uri="{BB962C8B-B14F-4D97-AF65-F5344CB8AC3E}">
        <p14:creationId xmlns:p14="http://schemas.microsoft.com/office/powerpoint/2010/main" val="120099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E2B4-63A3-433C-92A7-85BE305B2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72F432-EC68-43C4-9E6B-807079177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312068-6CEE-4756-BF3C-2823187852F5}"/>
              </a:ext>
            </a:extLst>
          </p:cNvPr>
          <p:cNvSpPr>
            <a:spLocks noGrp="1"/>
          </p:cNvSpPr>
          <p:nvPr>
            <p:ph type="dt" sz="half" idx="10"/>
          </p:nvPr>
        </p:nvSpPr>
        <p:spPr/>
        <p:txBody>
          <a:bodyPr/>
          <a:lstStyle/>
          <a:p>
            <a:fld id="{34578C7A-FA25-4BCE-9658-29B2812CD51C}" type="datetime1">
              <a:rPr lang="en-IN" smtClean="0"/>
              <a:t>15-10-2020</a:t>
            </a:fld>
            <a:endParaRPr lang="en-IN"/>
          </a:p>
        </p:txBody>
      </p:sp>
      <p:sp>
        <p:nvSpPr>
          <p:cNvPr id="5" name="Footer Placeholder 4">
            <a:extLst>
              <a:ext uri="{FF2B5EF4-FFF2-40B4-BE49-F238E27FC236}">
                <a16:creationId xmlns:a16="http://schemas.microsoft.com/office/drawing/2014/main" id="{DF8DDA97-47EF-46D0-AB95-556677EF6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3C891-89CA-4FDA-AAEB-7C898F42E141}"/>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261884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0A66-48E6-4C44-8D2A-7ACB42076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A4FDC2-3979-4958-B79D-C5D88BD04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11C93-A106-4850-B149-9B474B54B4DD}"/>
              </a:ext>
            </a:extLst>
          </p:cNvPr>
          <p:cNvSpPr>
            <a:spLocks noGrp="1"/>
          </p:cNvSpPr>
          <p:nvPr>
            <p:ph type="dt" sz="half" idx="10"/>
          </p:nvPr>
        </p:nvSpPr>
        <p:spPr/>
        <p:txBody>
          <a:bodyPr/>
          <a:lstStyle/>
          <a:p>
            <a:fld id="{CF109819-07F1-461D-A3E1-16D75495644D}" type="datetime1">
              <a:rPr lang="en-IN" smtClean="0"/>
              <a:t>15-10-2020</a:t>
            </a:fld>
            <a:endParaRPr lang="en-IN"/>
          </a:p>
        </p:txBody>
      </p:sp>
      <p:sp>
        <p:nvSpPr>
          <p:cNvPr id="5" name="Footer Placeholder 4">
            <a:extLst>
              <a:ext uri="{FF2B5EF4-FFF2-40B4-BE49-F238E27FC236}">
                <a16:creationId xmlns:a16="http://schemas.microsoft.com/office/drawing/2014/main" id="{5573ACF4-DF4D-4510-8BEF-E62D363994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12D70-B809-4EC4-BD08-51FAAF46E04D}"/>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343830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731101-ADEF-4B4A-B644-BB7ADE240F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F9E6DF-3734-4BAC-A4AB-39AF2973C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07A0C-E25E-4EDF-9737-B89334C38774}"/>
              </a:ext>
            </a:extLst>
          </p:cNvPr>
          <p:cNvSpPr>
            <a:spLocks noGrp="1"/>
          </p:cNvSpPr>
          <p:nvPr>
            <p:ph type="dt" sz="half" idx="10"/>
          </p:nvPr>
        </p:nvSpPr>
        <p:spPr/>
        <p:txBody>
          <a:bodyPr/>
          <a:lstStyle/>
          <a:p>
            <a:fld id="{85EF601A-CA51-4E4F-90D5-A4BA9DC7799E}" type="datetime1">
              <a:rPr lang="en-IN" smtClean="0"/>
              <a:t>15-10-2020</a:t>
            </a:fld>
            <a:endParaRPr lang="en-IN"/>
          </a:p>
        </p:txBody>
      </p:sp>
      <p:sp>
        <p:nvSpPr>
          <p:cNvPr id="5" name="Footer Placeholder 4">
            <a:extLst>
              <a:ext uri="{FF2B5EF4-FFF2-40B4-BE49-F238E27FC236}">
                <a16:creationId xmlns:a16="http://schemas.microsoft.com/office/drawing/2014/main" id="{9629B040-1EB7-4707-A8BE-849FBD354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E6A99-CD95-4D1C-924D-6791E1AE0172}"/>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284380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EB06-98C1-4F9F-832F-D96D61595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8D9E0-4EE1-4626-BFC0-0E89486567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2917D-C44F-45D9-9854-DD0B02ED65C8}"/>
              </a:ext>
            </a:extLst>
          </p:cNvPr>
          <p:cNvSpPr>
            <a:spLocks noGrp="1"/>
          </p:cNvSpPr>
          <p:nvPr>
            <p:ph type="dt" sz="half" idx="10"/>
          </p:nvPr>
        </p:nvSpPr>
        <p:spPr/>
        <p:txBody>
          <a:bodyPr/>
          <a:lstStyle/>
          <a:p>
            <a:fld id="{DD27307B-D7F8-4BEB-8550-E54AFD98ED4E}" type="datetime1">
              <a:rPr lang="en-IN" smtClean="0"/>
              <a:t>15-10-2020</a:t>
            </a:fld>
            <a:endParaRPr lang="en-IN"/>
          </a:p>
        </p:txBody>
      </p:sp>
      <p:sp>
        <p:nvSpPr>
          <p:cNvPr id="5" name="Footer Placeholder 4">
            <a:extLst>
              <a:ext uri="{FF2B5EF4-FFF2-40B4-BE49-F238E27FC236}">
                <a16:creationId xmlns:a16="http://schemas.microsoft.com/office/drawing/2014/main" id="{5483BD55-E610-4350-8809-179FCBABA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5E21A-5D07-4BC5-A720-46B662433A18}"/>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305032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E9A9-2F62-454E-B384-A1E616CD7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B0F457-C6CE-472E-8B4A-3C316149A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FDF811-F133-4285-AD2F-DBE4833023C6}"/>
              </a:ext>
            </a:extLst>
          </p:cNvPr>
          <p:cNvSpPr>
            <a:spLocks noGrp="1"/>
          </p:cNvSpPr>
          <p:nvPr>
            <p:ph type="dt" sz="half" idx="10"/>
          </p:nvPr>
        </p:nvSpPr>
        <p:spPr/>
        <p:txBody>
          <a:bodyPr/>
          <a:lstStyle/>
          <a:p>
            <a:fld id="{D5443A98-E97C-43C0-9677-1A47A79F5D56}" type="datetime1">
              <a:rPr lang="en-IN" smtClean="0"/>
              <a:t>15-10-2020</a:t>
            </a:fld>
            <a:endParaRPr lang="en-IN"/>
          </a:p>
        </p:txBody>
      </p:sp>
      <p:sp>
        <p:nvSpPr>
          <p:cNvPr id="5" name="Footer Placeholder 4">
            <a:extLst>
              <a:ext uri="{FF2B5EF4-FFF2-40B4-BE49-F238E27FC236}">
                <a16:creationId xmlns:a16="http://schemas.microsoft.com/office/drawing/2014/main" id="{FDA5AF6B-DB2B-4396-9685-2E50AECBD3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76240F-13B2-4B67-9DDE-CEBC43B9F0B6}"/>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361470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573E-9664-4539-815B-6E74FB7ABA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B52CC0-1CC9-4C1E-9D0C-6D46A4DD5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8CCD9F-5DDC-4ED7-BC37-6BF0523966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87932C-467D-4FEF-96F4-A3CBE9389888}"/>
              </a:ext>
            </a:extLst>
          </p:cNvPr>
          <p:cNvSpPr>
            <a:spLocks noGrp="1"/>
          </p:cNvSpPr>
          <p:nvPr>
            <p:ph type="dt" sz="half" idx="10"/>
          </p:nvPr>
        </p:nvSpPr>
        <p:spPr/>
        <p:txBody>
          <a:bodyPr/>
          <a:lstStyle/>
          <a:p>
            <a:fld id="{B439E3F0-FE39-4934-A350-55C00AF83293}" type="datetime1">
              <a:rPr lang="en-IN" smtClean="0"/>
              <a:t>15-10-2020</a:t>
            </a:fld>
            <a:endParaRPr lang="en-IN"/>
          </a:p>
        </p:txBody>
      </p:sp>
      <p:sp>
        <p:nvSpPr>
          <p:cNvPr id="6" name="Footer Placeholder 5">
            <a:extLst>
              <a:ext uri="{FF2B5EF4-FFF2-40B4-BE49-F238E27FC236}">
                <a16:creationId xmlns:a16="http://schemas.microsoft.com/office/drawing/2014/main" id="{63F3D2B0-0B29-42EE-83B7-3467A5A225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D4C43-6E21-4214-B7ED-1233D22C08B9}"/>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366238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2D80-AF32-4CC0-8633-D6EDD78027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9584BF-277D-405F-96C2-454D99E07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FB6680-6136-4F9B-9627-344C03A08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2D1D04-78D2-463D-A05F-220E94910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638E03-61CF-4791-93E3-D7880727C1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972210-1C60-4D94-BD01-35FBA6278401}"/>
              </a:ext>
            </a:extLst>
          </p:cNvPr>
          <p:cNvSpPr>
            <a:spLocks noGrp="1"/>
          </p:cNvSpPr>
          <p:nvPr>
            <p:ph type="dt" sz="half" idx="10"/>
          </p:nvPr>
        </p:nvSpPr>
        <p:spPr/>
        <p:txBody>
          <a:bodyPr/>
          <a:lstStyle/>
          <a:p>
            <a:fld id="{F39CBB4C-C720-4182-A17C-6A08D56B7916}" type="datetime1">
              <a:rPr lang="en-IN" smtClean="0"/>
              <a:t>15-10-2020</a:t>
            </a:fld>
            <a:endParaRPr lang="en-IN"/>
          </a:p>
        </p:txBody>
      </p:sp>
      <p:sp>
        <p:nvSpPr>
          <p:cNvPr id="8" name="Footer Placeholder 7">
            <a:extLst>
              <a:ext uri="{FF2B5EF4-FFF2-40B4-BE49-F238E27FC236}">
                <a16:creationId xmlns:a16="http://schemas.microsoft.com/office/drawing/2014/main" id="{493708F9-F96B-4176-9963-BB40EE5C4D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A409D6-3D58-44C0-A84F-3DA19461C581}"/>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123275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18B8-9B3D-44E0-A3B1-4BD43F9FDB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D99E01-0D4E-4E0A-81DF-4C6C01DCC9C8}"/>
              </a:ext>
            </a:extLst>
          </p:cNvPr>
          <p:cNvSpPr>
            <a:spLocks noGrp="1"/>
          </p:cNvSpPr>
          <p:nvPr>
            <p:ph type="dt" sz="half" idx="10"/>
          </p:nvPr>
        </p:nvSpPr>
        <p:spPr/>
        <p:txBody>
          <a:bodyPr/>
          <a:lstStyle/>
          <a:p>
            <a:fld id="{C5356882-A68E-4CDC-B20D-314424D5CE22}" type="datetime1">
              <a:rPr lang="en-IN" smtClean="0"/>
              <a:t>15-10-2020</a:t>
            </a:fld>
            <a:endParaRPr lang="en-IN"/>
          </a:p>
        </p:txBody>
      </p:sp>
      <p:sp>
        <p:nvSpPr>
          <p:cNvPr id="4" name="Footer Placeholder 3">
            <a:extLst>
              <a:ext uri="{FF2B5EF4-FFF2-40B4-BE49-F238E27FC236}">
                <a16:creationId xmlns:a16="http://schemas.microsoft.com/office/drawing/2014/main" id="{B7AEB170-94A1-4956-9F26-2F079F2502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9F291-AE76-4101-8CC2-00A074FB4DF9}"/>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308584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43007-73FF-475D-833E-5CE9B2CC8363}"/>
              </a:ext>
            </a:extLst>
          </p:cNvPr>
          <p:cNvSpPr>
            <a:spLocks noGrp="1"/>
          </p:cNvSpPr>
          <p:nvPr>
            <p:ph type="dt" sz="half" idx="10"/>
          </p:nvPr>
        </p:nvSpPr>
        <p:spPr/>
        <p:txBody>
          <a:bodyPr/>
          <a:lstStyle/>
          <a:p>
            <a:fld id="{D5CD517E-9697-424B-978E-123037B09BBE}" type="datetime1">
              <a:rPr lang="en-IN" smtClean="0"/>
              <a:t>15-10-2020</a:t>
            </a:fld>
            <a:endParaRPr lang="en-IN"/>
          </a:p>
        </p:txBody>
      </p:sp>
      <p:sp>
        <p:nvSpPr>
          <p:cNvPr id="3" name="Footer Placeholder 2">
            <a:extLst>
              <a:ext uri="{FF2B5EF4-FFF2-40B4-BE49-F238E27FC236}">
                <a16:creationId xmlns:a16="http://schemas.microsoft.com/office/drawing/2014/main" id="{65B218C7-1ECA-4ABA-A9B5-E4D70D38F8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E1C53D-9774-49E7-87DD-073F4817DBA0}"/>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129108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3B93-492C-42C6-9F84-D5715E683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8BBB52-D062-44E9-9E28-832DA3FAB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F41A3E-BEBC-4686-B3F5-B46DADAD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AE94-130B-4934-8844-B3D5C0FC28ED}"/>
              </a:ext>
            </a:extLst>
          </p:cNvPr>
          <p:cNvSpPr>
            <a:spLocks noGrp="1"/>
          </p:cNvSpPr>
          <p:nvPr>
            <p:ph type="dt" sz="half" idx="10"/>
          </p:nvPr>
        </p:nvSpPr>
        <p:spPr/>
        <p:txBody>
          <a:bodyPr/>
          <a:lstStyle/>
          <a:p>
            <a:fld id="{BE1DF775-FBE8-4043-B267-CC3AD2F160A9}" type="datetime1">
              <a:rPr lang="en-IN" smtClean="0"/>
              <a:t>15-10-2020</a:t>
            </a:fld>
            <a:endParaRPr lang="en-IN"/>
          </a:p>
        </p:txBody>
      </p:sp>
      <p:sp>
        <p:nvSpPr>
          <p:cNvPr id="6" name="Footer Placeholder 5">
            <a:extLst>
              <a:ext uri="{FF2B5EF4-FFF2-40B4-BE49-F238E27FC236}">
                <a16:creationId xmlns:a16="http://schemas.microsoft.com/office/drawing/2014/main" id="{97A389CA-0926-453A-A066-A571C61C83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47324-0D15-4695-88E1-F9FA3E248FD6}"/>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212950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3075-B019-47B0-B74B-E534A43D2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98AAB3-4580-439D-BCF3-320966ACE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4B4FB1-E39C-47FA-AFBF-E2E88C59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DAB0E-BC87-40AB-8554-B766CD7E5E26}"/>
              </a:ext>
            </a:extLst>
          </p:cNvPr>
          <p:cNvSpPr>
            <a:spLocks noGrp="1"/>
          </p:cNvSpPr>
          <p:nvPr>
            <p:ph type="dt" sz="half" idx="10"/>
          </p:nvPr>
        </p:nvSpPr>
        <p:spPr/>
        <p:txBody>
          <a:bodyPr/>
          <a:lstStyle/>
          <a:p>
            <a:fld id="{2B316FC2-E860-45D1-AB9D-A9874788AD8D}" type="datetime1">
              <a:rPr lang="en-IN" smtClean="0"/>
              <a:t>15-10-2020</a:t>
            </a:fld>
            <a:endParaRPr lang="en-IN"/>
          </a:p>
        </p:txBody>
      </p:sp>
      <p:sp>
        <p:nvSpPr>
          <p:cNvPr id="6" name="Footer Placeholder 5">
            <a:extLst>
              <a:ext uri="{FF2B5EF4-FFF2-40B4-BE49-F238E27FC236}">
                <a16:creationId xmlns:a16="http://schemas.microsoft.com/office/drawing/2014/main" id="{33B6DAE9-EAE3-431F-BA47-33B75FC8CE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CA43D3-F844-42AC-8D29-59782E1B2757}"/>
              </a:ext>
            </a:extLst>
          </p:cNvPr>
          <p:cNvSpPr>
            <a:spLocks noGrp="1"/>
          </p:cNvSpPr>
          <p:nvPr>
            <p:ph type="sldNum" sz="quarter" idx="12"/>
          </p:nvPr>
        </p:nvSpPr>
        <p:spPr/>
        <p:txBody>
          <a:bodyPr/>
          <a:lstStyle/>
          <a:p>
            <a:fld id="{63D540B0-7930-4661-AA53-8AC25AF2496A}" type="slidenum">
              <a:rPr lang="en-IN" smtClean="0"/>
              <a:t>‹#›</a:t>
            </a:fld>
            <a:endParaRPr lang="en-IN"/>
          </a:p>
        </p:txBody>
      </p:sp>
    </p:spTree>
    <p:extLst>
      <p:ext uri="{BB962C8B-B14F-4D97-AF65-F5344CB8AC3E}">
        <p14:creationId xmlns:p14="http://schemas.microsoft.com/office/powerpoint/2010/main" val="302375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08A64B-4F5B-4F08-90AC-62A7A0C89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8BE9C9-CDB2-4287-96EB-CD5136C63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3EEAB-BFC6-4866-9F19-C7EB2364C6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65B11-379C-478E-8B33-C6AC3E9D1945}" type="datetime1">
              <a:rPr lang="en-IN" smtClean="0"/>
              <a:t>15-10-2020</a:t>
            </a:fld>
            <a:endParaRPr lang="en-IN"/>
          </a:p>
        </p:txBody>
      </p:sp>
      <p:sp>
        <p:nvSpPr>
          <p:cNvPr id="5" name="Footer Placeholder 4">
            <a:extLst>
              <a:ext uri="{FF2B5EF4-FFF2-40B4-BE49-F238E27FC236}">
                <a16:creationId xmlns:a16="http://schemas.microsoft.com/office/drawing/2014/main" id="{25437670-2215-4D02-ABB2-12A8A6B90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EBBA83-3987-43F6-B44F-5D41869B1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540B0-7930-4661-AA53-8AC25AF2496A}" type="slidenum">
              <a:rPr lang="en-IN" smtClean="0"/>
              <a:t>‹#›</a:t>
            </a:fld>
            <a:endParaRPr lang="en-IN"/>
          </a:p>
        </p:txBody>
      </p:sp>
    </p:spTree>
    <p:extLst>
      <p:ext uri="{BB962C8B-B14F-4D97-AF65-F5344CB8AC3E}">
        <p14:creationId xmlns:p14="http://schemas.microsoft.com/office/powerpoint/2010/main" val="2566924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windows/security/threat-protection/windows-firewall/windows-firewall-with-advanced-security#:~:text=By%20providing%20host%2Dbased%2C%20two,out%20of%20the%20local%20device." TargetMode="External"/><Relationship Id="rId2" Type="http://schemas.openxmlformats.org/officeDocument/2006/relationships/hyperlink" Target="http://www.firewall.cx/networking-topics/general-networking/105-mac-addresses.html" TargetMode="External"/><Relationship Id="rId1" Type="http://schemas.openxmlformats.org/officeDocument/2006/relationships/slideLayout" Target="../slideLayouts/slideLayout7.xml"/><Relationship Id="rId4" Type="http://schemas.openxmlformats.org/officeDocument/2006/relationships/hyperlink" Target="https://www.geeksforgeeks.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E4BA52-82F5-4287-98CF-016E02AACB1B}"/>
              </a:ext>
            </a:extLst>
          </p:cNvPr>
          <p:cNvSpPr/>
          <p:nvPr/>
        </p:nvSpPr>
        <p:spPr>
          <a:xfrm>
            <a:off x="-1" y="0"/>
            <a:ext cx="12192000" cy="4933950"/>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FFBB607-55F8-44F4-9715-FE646BCEA157}"/>
              </a:ext>
            </a:extLst>
          </p:cNvPr>
          <p:cNvSpPr>
            <a:spLocks noGrp="1"/>
          </p:cNvSpPr>
          <p:nvPr>
            <p:ph type="ctrTitle"/>
          </p:nvPr>
        </p:nvSpPr>
        <p:spPr>
          <a:xfrm>
            <a:off x="1524000" y="1122363"/>
            <a:ext cx="9144000" cy="3363912"/>
          </a:xfrm>
        </p:spPr>
        <p:txBody>
          <a:bodyPr>
            <a:normAutofit/>
          </a:bodyPr>
          <a:lstStyle/>
          <a:p>
            <a:pPr algn="l"/>
            <a:r>
              <a:rPr lang="en-US" sz="8000" b="1" dirty="0">
                <a:latin typeface="Aharoni" panose="020B0604020202020204" pitchFamily="2" charset="-79"/>
                <a:cs typeface="Aharoni" panose="020B0604020202020204" pitchFamily="2" charset="-79"/>
              </a:rPr>
              <a:t>FIREWALL</a:t>
            </a:r>
            <a:endParaRPr lang="en-IN" sz="8000" b="1" dirty="0">
              <a:latin typeface="Aharoni" panose="020B0604020202020204" pitchFamily="2" charset="-79"/>
              <a:cs typeface="Aharoni" panose="020B0604020202020204" pitchFamily="2" charset="-79"/>
            </a:endParaRPr>
          </a:p>
        </p:txBody>
      </p:sp>
      <p:sp>
        <p:nvSpPr>
          <p:cNvPr id="3" name="Subtitle 2">
            <a:extLst>
              <a:ext uri="{FF2B5EF4-FFF2-40B4-BE49-F238E27FC236}">
                <a16:creationId xmlns:a16="http://schemas.microsoft.com/office/drawing/2014/main" id="{C333B86C-5EB5-4A4F-9014-06440910B1E2}"/>
              </a:ext>
            </a:extLst>
          </p:cNvPr>
          <p:cNvSpPr>
            <a:spLocks noGrp="1"/>
          </p:cNvSpPr>
          <p:nvPr>
            <p:ph type="subTitle" idx="1"/>
          </p:nvPr>
        </p:nvSpPr>
        <p:spPr>
          <a:xfrm>
            <a:off x="-1181100" y="5529261"/>
            <a:ext cx="9144000" cy="1655762"/>
          </a:xfrm>
        </p:spPr>
        <p:txBody>
          <a:bodyPr/>
          <a:lstStyle/>
          <a:p>
            <a:r>
              <a:rPr lang="en-US" dirty="0">
                <a:solidFill>
                  <a:schemeClr val="bg1"/>
                </a:solidFill>
              </a:rPr>
              <a:t>B</a:t>
            </a:r>
            <a:endParaRPr lang="en-IN" dirty="0">
              <a:solidFill>
                <a:schemeClr val="bg1"/>
              </a:solidFill>
            </a:endParaRPr>
          </a:p>
        </p:txBody>
      </p:sp>
      <p:sp>
        <p:nvSpPr>
          <p:cNvPr id="5" name="Rectangle 4">
            <a:extLst>
              <a:ext uri="{FF2B5EF4-FFF2-40B4-BE49-F238E27FC236}">
                <a16:creationId xmlns:a16="http://schemas.microsoft.com/office/drawing/2014/main" id="{292B3230-27F5-49E8-896F-0AE1FD2743B4}"/>
              </a:ext>
            </a:extLst>
          </p:cNvPr>
          <p:cNvSpPr/>
          <p:nvPr/>
        </p:nvSpPr>
        <p:spPr>
          <a:xfrm>
            <a:off x="1" y="4937919"/>
            <a:ext cx="12191999" cy="1924050"/>
          </a:xfrm>
          <a:prstGeom prst="rect">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38F1A109-C12E-4A96-88EC-72D09A872CF1}"/>
              </a:ext>
            </a:extLst>
          </p:cNvPr>
          <p:cNvSpPr/>
          <p:nvPr/>
        </p:nvSpPr>
        <p:spPr>
          <a:xfrm rot="10800000">
            <a:off x="1523999" y="4742654"/>
            <a:ext cx="1514475" cy="733425"/>
          </a:xfrm>
          <a:prstGeom prst="triangle">
            <a:avLst>
              <a:gd name="adj" fmla="val 50000"/>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978C967-613D-4B11-9A9B-332A867B23F0}"/>
              </a:ext>
            </a:extLst>
          </p:cNvPr>
          <p:cNvSpPr txBox="1"/>
          <p:nvPr/>
        </p:nvSpPr>
        <p:spPr>
          <a:xfrm>
            <a:off x="2195511" y="5525292"/>
            <a:ext cx="4743450" cy="707886"/>
          </a:xfrm>
          <a:prstGeom prst="rect">
            <a:avLst/>
          </a:prstGeom>
          <a:noFill/>
        </p:spPr>
        <p:txBody>
          <a:bodyPr wrap="square" rtlCol="0">
            <a:spAutoFit/>
          </a:bodyPr>
          <a:lstStyle/>
          <a:p>
            <a:r>
              <a:rPr lang="en-US" sz="2000" dirty="0">
                <a:solidFill>
                  <a:schemeClr val="bg1"/>
                </a:solidFill>
              </a:rPr>
              <a:t>By --  KHUSH DASSANI (1NT18CS074)</a:t>
            </a:r>
          </a:p>
          <a:p>
            <a:r>
              <a:rPr lang="en-US" sz="2000" dirty="0">
                <a:solidFill>
                  <a:schemeClr val="bg1"/>
                </a:solidFill>
              </a:rPr>
              <a:t>          SAILESH PANDEY (1NT18CS201</a:t>
            </a:r>
            <a:r>
              <a:rPr lang="en-US" dirty="0">
                <a:solidFill>
                  <a:schemeClr val="bg1"/>
                </a:solidFill>
              </a:rPr>
              <a:t>)</a:t>
            </a:r>
            <a:endParaRPr lang="en-IN" dirty="0">
              <a:solidFill>
                <a:schemeClr val="bg1"/>
              </a:solidFill>
            </a:endParaRPr>
          </a:p>
        </p:txBody>
      </p:sp>
      <p:sp>
        <p:nvSpPr>
          <p:cNvPr id="6" name="Slide Number Placeholder 5">
            <a:extLst>
              <a:ext uri="{FF2B5EF4-FFF2-40B4-BE49-F238E27FC236}">
                <a16:creationId xmlns:a16="http://schemas.microsoft.com/office/drawing/2014/main" id="{518D0A79-9648-4C28-AF7D-023537B4F9D7}"/>
              </a:ext>
            </a:extLst>
          </p:cNvPr>
          <p:cNvSpPr>
            <a:spLocks noGrp="1"/>
          </p:cNvSpPr>
          <p:nvPr>
            <p:ph type="sldNum" sz="quarter" idx="12"/>
          </p:nvPr>
        </p:nvSpPr>
        <p:spPr/>
        <p:txBody>
          <a:bodyPr/>
          <a:lstStyle/>
          <a:p>
            <a:fld id="{63D540B0-7930-4661-AA53-8AC25AF2496A}" type="slidenum">
              <a:rPr lang="en-IN" smtClean="0"/>
              <a:t>1</a:t>
            </a:fld>
            <a:endParaRPr lang="en-IN"/>
          </a:p>
        </p:txBody>
      </p:sp>
    </p:spTree>
    <p:extLst>
      <p:ext uri="{BB962C8B-B14F-4D97-AF65-F5344CB8AC3E}">
        <p14:creationId xmlns:p14="http://schemas.microsoft.com/office/powerpoint/2010/main" val="244222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402989-3972-48CF-943F-34152D1B77F2}"/>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1">
            <a:extLst>
              <a:ext uri="{FF2B5EF4-FFF2-40B4-BE49-F238E27FC236}">
                <a16:creationId xmlns:a16="http://schemas.microsoft.com/office/drawing/2014/main" id="{9EC62B5D-B3B3-4258-A6BB-0A987E6B9EC2}"/>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Firewall Architectures</a:t>
            </a:r>
            <a:endParaRPr lang="en-IN" dirty="0">
              <a:latin typeface="Lucida Sans" panose="020B0604020202020204" pitchFamily="34" charset="0"/>
              <a:cs typeface="Aldhabi" panose="020B0604020202020204" pitchFamily="2" charset="-78"/>
            </a:endParaRPr>
          </a:p>
        </p:txBody>
      </p:sp>
      <p:sp>
        <p:nvSpPr>
          <p:cNvPr id="4" name="TextBox 3">
            <a:extLst>
              <a:ext uri="{FF2B5EF4-FFF2-40B4-BE49-F238E27FC236}">
                <a16:creationId xmlns:a16="http://schemas.microsoft.com/office/drawing/2014/main" id="{76BB5766-9F60-4939-8E65-579AC6F2D34D}"/>
              </a:ext>
            </a:extLst>
          </p:cNvPr>
          <p:cNvSpPr txBox="1"/>
          <p:nvPr/>
        </p:nvSpPr>
        <p:spPr>
          <a:xfrm>
            <a:off x="476251" y="1400175"/>
            <a:ext cx="11449050" cy="461665"/>
          </a:xfrm>
          <a:prstGeom prst="rect">
            <a:avLst/>
          </a:prstGeom>
          <a:noFill/>
        </p:spPr>
        <p:txBody>
          <a:bodyPr wrap="square" rtlCol="0">
            <a:spAutoFit/>
          </a:bodyPr>
          <a:lstStyle/>
          <a:p>
            <a:r>
              <a:rPr lang="en-US" sz="2400" b="1" dirty="0"/>
              <a:t>DUAL HOMED HOST ARCHITECTURE</a:t>
            </a:r>
            <a:endParaRPr lang="en-IN" sz="2400" dirty="0"/>
          </a:p>
        </p:txBody>
      </p:sp>
      <p:sp>
        <p:nvSpPr>
          <p:cNvPr id="5" name="TextBox 4">
            <a:extLst>
              <a:ext uri="{FF2B5EF4-FFF2-40B4-BE49-F238E27FC236}">
                <a16:creationId xmlns:a16="http://schemas.microsoft.com/office/drawing/2014/main" id="{C8EA4919-FFF8-461C-BFBD-8A71CB2126B1}"/>
              </a:ext>
            </a:extLst>
          </p:cNvPr>
          <p:cNvSpPr txBox="1"/>
          <p:nvPr/>
        </p:nvSpPr>
        <p:spPr>
          <a:xfrm>
            <a:off x="1323975" y="2162175"/>
            <a:ext cx="10506075" cy="3785652"/>
          </a:xfrm>
          <a:prstGeom prst="rect">
            <a:avLst/>
          </a:prstGeom>
          <a:noFill/>
        </p:spPr>
        <p:txBody>
          <a:bodyPr wrap="square" rtlCol="0">
            <a:spAutoFit/>
          </a:bodyPr>
          <a:lstStyle/>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Dual homed architecture is a combination of two single bastion hosts.</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Single bastion hosts are packet filtering routers or are firewalls placed behind routers that are not configured for packet filtering</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 In order to increase depth, single bastion hosts are placed behind the external network as well as the internal network</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One major disadvantage of this setting is that an attacker can gain info about internal configuration and provide it to the external network.</a:t>
            </a:r>
          </a:p>
        </p:txBody>
      </p:sp>
      <p:sp>
        <p:nvSpPr>
          <p:cNvPr id="6" name="Slide Number Placeholder 5">
            <a:extLst>
              <a:ext uri="{FF2B5EF4-FFF2-40B4-BE49-F238E27FC236}">
                <a16:creationId xmlns:a16="http://schemas.microsoft.com/office/drawing/2014/main" id="{6867D735-69A5-4CAE-BBC9-3403E6A1BAAB}"/>
              </a:ext>
            </a:extLst>
          </p:cNvPr>
          <p:cNvSpPr>
            <a:spLocks noGrp="1"/>
          </p:cNvSpPr>
          <p:nvPr>
            <p:ph type="sldNum" sz="quarter" idx="12"/>
          </p:nvPr>
        </p:nvSpPr>
        <p:spPr/>
        <p:txBody>
          <a:bodyPr/>
          <a:lstStyle/>
          <a:p>
            <a:fld id="{63D540B0-7930-4661-AA53-8AC25AF2496A}" type="slidenum">
              <a:rPr lang="en-IN" smtClean="0"/>
              <a:t>10</a:t>
            </a:fld>
            <a:endParaRPr lang="en-IN"/>
          </a:p>
        </p:txBody>
      </p:sp>
    </p:spTree>
    <p:extLst>
      <p:ext uri="{BB962C8B-B14F-4D97-AF65-F5344CB8AC3E}">
        <p14:creationId xmlns:p14="http://schemas.microsoft.com/office/powerpoint/2010/main" val="47458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7AD0BE-7647-4720-9256-E36AE42C8A38}"/>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17DD4436-4016-428D-A000-C81CA3A69EC5}"/>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Cont..</a:t>
            </a:r>
            <a:endParaRPr lang="en-IN" dirty="0">
              <a:latin typeface="Lucida Sans" panose="020B0604020202020204" pitchFamily="34" charset="0"/>
              <a:cs typeface="Aldhabi" panose="020B0604020202020204" pitchFamily="2" charset="-78"/>
            </a:endParaRPr>
          </a:p>
        </p:txBody>
      </p:sp>
      <p:sp>
        <p:nvSpPr>
          <p:cNvPr id="7" name="TextBox 6">
            <a:extLst>
              <a:ext uri="{FF2B5EF4-FFF2-40B4-BE49-F238E27FC236}">
                <a16:creationId xmlns:a16="http://schemas.microsoft.com/office/drawing/2014/main" id="{85775A23-8667-4D78-8342-952CCEB89282}"/>
              </a:ext>
            </a:extLst>
          </p:cNvPr>
          <p:cNvSpPr txBox="1"/>
          <p:nvPr/>
        </p:nvSpPr>
        <p:spPr>
          <a:xfrm>
            <a:off x="476251" y="1400175"/>
            <a:ext cx="11449050" cy="461665"/>
          </a:xfrm>
          <a:prstGeom prst="rect">
            <a:avLst/>
          </a:prstGeom>
          <a:noFill/>
        </p:spPr>
        <p:txBody>
          <a:bodyPr wrap="square" rtlCol="0">
            <a:spAutoFit/>
          </a:bodyPr>
          <a:lstStyle/>
          <a:p>
            <a:r>
              <a:rPr lang="en-US" sz="2400" b="1" dirty="0"/>
              <a:t>SCREENED HOST ARCHITECTURE</a:t>
            </a:r>
            <a:endParaRPr lang="en-IN" sz="2400" dirty="0"/>
          </a:p>
        </p:txBody>
      </p:sp>
      <p:sp>
        <p:nvSpPr>
          <p:cNvPr id="9" name="TextBox 8">
            <a:extLst>
              <a:ext uri="{FF2B5EF4-FFF2-40B4-BE49-F238E27FC236}">
                <a16:creationId xmlns:a16="http://schemas.microsoft.com/office/drawing/2014/main" id="{6DEA3E75-1C2A-4965-AC21-44D9896EA8E4}"/>
              </a:ext>
            </a:extLst>
          </p:cNvPr>
          <p:cNvSpPr txBox="1"/>
          <p:nvPr/>
        </p:nvSpPr>
        <p:spPr>
          <a:xfrm>
            <a:off x="1257300" y="2162175"/>
            <a:ext cx="10572750" cy="4154984"/>
          </a:xfrm>
          <a:prstGeom prst="rect">
            <a:avLst/>
          </a:prstGeom>
          <a:noFill/>
        </p:spPr>
        <p:txBody>
          <a:bodyPr wrap="square" rtlCol="0">
            <a:spAutoFit/>
          </a:bodyPr>
          <a:lstStyle/>
          <a:p>
            <a:pPr marL="285750" marR="0" indent="-28575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Here a packet filtering router is combined with a application level firewall. </a:t>
            </a:r>
          </a:p>
          <a:p>
            <a:pPr marL="285750" marR="0" indent="-28575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These</a:t>
            </a:r>
            <a:r>
              <a:rPr lang="en-US" sz="2400" dirty="0">
                <a:effectLst/>
                <a:latin typeface="Calibri" panose="020F0502020204030204" pitchFamily="34" charset="0"/>
                <a:ea typeface="SimSun" panose="02010600030101010101" pitchFamily="2" charset="-122"/>
                <a:cs typeface="Times New Roman" panose="02020603050405020304" pitchFamily="18" charset="0"/>
              </a:rPr>
              <a:t> architecture allows packets to move from the Internet to the internal networks</a:t>
            </a:r>
          </a:p>
          <a:p>
            <a:pPr marL="285750" marR="0" indent="-28575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I</a:t>
            </a:r>
            <a:r>
              <a:rPr lang="en-US" sz="2400" dirty="0">
                <a:effectLst/>
                <a:latin typeface="Calibri" panose="020F0502020204030204" pitchFamily="34" charset="0"/>
                <a:ea typeface="SimSun" panose="02010600030101010101" pitchFamily="2" charset="-122"/>
                <a:cs typeface="Times New Roman" panose="02020603050405020304" pitchFamily="18" charset="0"/>
              </a:rPr>
              <a:t>t is less secure than dual homed host architecture.</a:t>
            </a:r>
          </a:p>
          <a:p>
            <a:pPr marR="0">
              <a:spcBef>
                <a:spcPts val="0"/>
              </a:spcBef>
              <a:spcAft>
                <a:spcPts val="0"/>
              </a:spcAft>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So the single bastion host of this setting should be thoroughly secured. </a:t>
            </a:r>
          </a:p>
          <a:p>
            <a:pPr marL="285750" marR="0" indent="-28575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One advantage of this setting is that it allows the router to predetermine the data packets and hence it helps in load balancing.</a:t>
            </a:r>
          </a:p>
        </p:txBody>
      </p:sp>
      <p:sp>
        <p:nvSpPr>
          <p:cNvPr id="2" name="Slide Number Placeholder 1">
            <a:extLst>
              <a:ext uri="{FF2B5EF4-FFF2-40B4-BE49-F238E27FC236}">
                <a16:creationId xmlns:a16="http://schemas.microsoft.com/office/drawing/2014/main" id="{9C40DDB1-AAD8-41D5-9610-CBC06F27A679}"/>
              </a:ext>
            </a:extLst>
          </p:cNvPr>
          <p:cNvSpPr>
            <a:spLocks noGrp="1"/>
          </p:cNvSpPr>
          <p:nvPr>
            <p:ph type="sldNum" sz="quarter" idx="12"/>
          </p:nvPr>
        </p:nvSpPr>
        <p:spPr/>
        <p:txBody>
          <a:bodyPr/>
          <a:lstStyle/>
          <a:p>
            <a:fld id="{63D540B0-7930-4661-AA53-8AC25AF2496A}" type="slidenum">
              <a:rPr lang="en-IN" smtClean="0"/>
              <a:t>11</a:t>
            </a:fld>
            <a:endParaRPr lang="en-IN"/>
          </a:p>
        </p:txBody>
      </p:sp>
    </p:spTree>
    <p:extLst>
      <p:ext uri="{BB962C8B-B14F-4D97-AF65-F5344CB8AC3E}">
        <p14:creationId xmlns:p14="http://schemas.microsoft.com/office/powerpoint/2010/main" val="186185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88C428-B0DD-4F8D-8DB9-F02BECF3C9A0}"/>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B0B45E62-53DE-428C-A1DE-CBFC5CEB6F66}"/>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Cont..</a:t>
            </a:r>
            <a:endParaRPr lang="en-IN" dirty="0">
              <a:latin typeface="Lucida Sans" panose="020B0604020202020204" pitchFamily="34" charset="0"/>
              <a:cs typeface="Aldhabi" panose="020B0604020202020204" pitchFamily="2" charset="-78"/>
            </a:endParaRPr>
          </a:p>
        </p:txBody>
      </p:sp>
      <p:sp>
        <p:nvSpPr>
          <p:cNvPr id="7" name="TextBox 6">
            <a:extLst>
              <a:ext uri="{FF2B5EF4-FFF2-40B4-BE49-F238E27FC236}">
                <a16:creationId xmlns:a16="http://schemas.microsoft.com/office/drawing/2014/main" id="{0AD959D4-BB0F-4737-A830-1F13BA146369}"/>
              </a:ext>
            </a:extLst>
          </p:cNvPr>
          <p:cNvSpPr txBox="1"/>
          <p:nvPr/>
        </p:nvSpPr>
        <p:spPr>
          <a:xfrm>
            <a:off x="476251" y="1400175"/>
            <a:ext cx="11449050" cy="461665"/>
          </a:xfrm>
          <a:prstGeom prst="rect">
            <a:avLst/>
          </a:prstGeom>
          <a:noFill/>
        </p:spPr>
        <p:txBody>
          <a:bodyPr wrap="square" rtlCol="0">
            <a:spAutoFit/>
          </a:bodyPr>
          <a:lstStyle/>
          <a:p>
            <a:r>
              <a:rPr lang="en-US" sz="2400" b="1" dirty="0"/>
              <a:t>SCREENED SUBNET HOST ARCHITECTURE</a:t>
            </a:r>
            <a:endParaRPr lang="en-IN" sz="2400" dirty="0"/>
          </a:p>
        </p:txBody>
      </p:sp>
      <p:sp>
        <p:nvSpPr>
          <p:cNvPr id="9" name="TextBox 8">
            <a:extLst>
              <a:ext uri="{FF2B5EF4-FFF2-40B4-BE49-F238E27FC236}">
                <a16:creationId xmlns:a16="http://schemas.microsoft.com/office/drawing/2014/main" id="{F24D729E-F5C8-4D92-B090-233F22D27710}"/>
              </a:ext>
            </a:extLst>
          </p:cNvPr>
          <p:cNvSpPr txBox="1"/>
          <p:nvPr/>
        </p:nvSpPr>
        <p:spPr>
          <a:xfrm>
            <a:off x="1257300" y="2162175"/>
            <a:ext cx="1057275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A common arrangement is a subnet firewall that consists of two or more internal bastion hosts behind a packet-filtering router, with each host protecting the trusted network.</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 In other words it is combination of dual homed architecture and screened hot architecture . </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Here each architecture performs a specific task providing great flexibility.</a:t>
            </a:r>
          </a:p>
        </p:txBody>
      </p:sp>
      <p:sp>
        <p:nvSpPr>
          <p:cNvPr id="2" name="Slide Number Placeholder 1">
            <a:extLst>
              <a:ext uri="{FF2B5EF4-FFF2-40B4-BE49-F238E27FC236}">
                <a16:creationId xmlns:a16="http://schemas.microsoft.com/office/drawing/2014/main" id="{17A099D9-D14D-40F0-A177-FFC7A48D7E03}"/>
              </a:ext>
            </a:extLst>
          </p:cNvPr>
          <p:cNvSpPr>
            <a:spLocks noGrp="1"/>
          </p:cNvSpPr>
          <p:nvPr>
            <p:ph type="sldNum" sz="quarter" idx="12"/>
          </p:nvPr>
        </p:nvSpPr>
        <p:spPr/>
        <p:txBody>
          <a:bodyPr/>
          <a:lstStyle/>
          <a:p>
            <a:fld id="{63D540B0-7930-4661-AA53-8AC25AF2496A}" type="slidenum">
              <a:rPr lang="en-IN" smtClean="0"/>
              <a:t>12</a:t>
            </a:fld>
            <a:endParaRPr lang="en-IN"/>
          </a:p>
        </p:txBody>
      </p:sp>
    </p:spTree>
    <p:extLst>
      <p:ext uri="{BB962C8B-B14F-4D97-AF65-F5344CB8AC3E}">
        <p14:creationId xmlns:p14="http://schemas.microsoft.com/office/powerpoint/2010/main" val="412641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242C3F-E1D0-40A9-BB7A-2AB28AFD3793}"/>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236A1010-DAF8-462D-A846-7597B0D80D93}"/>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Diagrams</a:t>
            </a:r>
            <a:endParaRPr lang="en-IN" dirty="0">
              <a:latin typeface="Lucida Sans" panose="020B0604020202020204" pitchFamily="34" charset="0"/>
              <a:cs typeface="Aldhabi" panose="020B0604020202020204" pitchFamily="2" charset="-78"/>
            </a:endParaRPr>
          </a:p>
        </p:txBody>
      </p:sp>
      <p:pic>
        <p:nvPicPr>
          <p:cNvPr id="7" name="Picture 6">
            <a:extLst>
              <a:ext uri="{FF2B5EF4-FFF2-40B4-BE49-F238E27FC236}">
                <a16:creationId xmlns:a16="http://schemas.microsoft.com/office/drawing/2014/main" id="{376ABE6F-280A-4622-AEFD-E442184C5B80}"/>
              </a:ext>
            </a:extLst>
          </p:cNvPr>
          <p:cNvPicPr>
            <a:picLocks noChangeAspect="1"/>
          </p:cNvPicPr>
          <p:nvPr/>
        </p:nvPicPr>
        <p:blipFill>
          <a:blip r:embed="rId2"/>
          <a:stretch>
            <a:fillRect/>
          </a:stretch>
        </p:blipFill>
        <p:spPr>
          <a:xfrm>
            <a:off x="0" y="1123949"/>
            <a:ext cx="5829416" cy="3048002"/>
          </a:xfrm>
          <a:prstGeom prst="rect">
            <a:avLst/>
          </a:prstGeom>
        </p:spPr>
      </p:pic>
      <p:pic>
        <p:nvPicPr>
          <p:cNvPr id="9" name="Picture 8">
            <a:extLst>
              <a:ext uri="{FF2B5EF4-FFF2-40B4-BE49-F238E27FC236}">
                <a16:creationId xmlns:a16="http://schemas.microsoft.com/office/drawing/2014/main" id="{F4199216-3215-4216-A51F-ECE72097E89F}"/>
              </a:ext>
            </a:extLst>
          </p:cNvPr>
          <p:cNvPicPr>
            <a:picLocks noChangeAspect="1"/>
          </p:cNvPicPr>
          <p:nvPr/>
        </p:nvPicPr>
        <p:blipFill>
          <a:blip r:embed="rId3"/>
          <a:stretch>
            <a:fillRect/>
          </a:stretch>
        </p:blipFill>
        <p:spPr>
          <a:xfrm>
            <a:off x="6362586" y="1123950"/>
            <a:ext cx="5762739" cy="3048001"/>
          </a:xfrm>
          <a:prstGeom prst="rect">
            <a:avLst/>
          </a:prstGeom>
        </p:spPr>
      </p:pic>
      <p:pic>
        <p:nvPicPr>
          <p:cNvPr id="11" name="Picture 10">
            <a:extLst>
              <a:ext uri="{FF2B5EF4-FFF2-40B4-BE49-F238E27FC236}">
                <a16:creationId xmlns:a16="http://schemas.microsoft.com/office/drawing/2014/main" id="{484D5B0D-4C08-4FC1-BE27-9195C112BA1B}"/>
              </a:ext>
            </a:extLst>
          </p:cNvPr>
          <p:cNvPicPr>
            <a:picLocks noChangeAspect="1"/>
          </p:cNvPicPr>
          <p:nvPr/>
        </p:nvPicPr>
        <p:blipFill>
          <a:blip r:embed="rId4"/>
          <a:stretch>
            <a:fillRect/>
          </a:stretch>
        </p:blipFill>
        <p:spPr>
          <a:xfrm>
            <a:off x="2638425" y="4171951"/>
            <a:ext cx="6505575" cy="2540131"/>
          </a:xfrm>
          <a:prstGeom prst="rect">
            <a:avLst/>
          </a:prstGeom>
        </p:spPr>
      </p:pic>
      <p:sp>
        <p:nvSpPr>
          <p:cNvPr id="12" name="TextBox 11">
            <a:extLst>
              <a:ext uri="{FF2B5EF4-FFF2-40B4-BE49-F238E27FC236}">
                <a16:creationId xmlns:a16="http://schemas.microsoft.com/office/drawing/2014/main" id="{DB50F360-24DB-41B0-8490-B7888479A1C8}"/>
              </a:ext>
            </a:extLst>
          </p:cNvPr>
          <p:cNvSpPr txBox="1"/>
          <p:nvPr/>
        </p:nvSpPr>
        <p:spPr>
          <a:xfrm>
            <a:off x="266700" y="4324350"/>
            <a:ext cx="2286000" cy="369332"/>
          </a:xfrm>
          <a:prstGeom prst="rect">
            <a:avLst/>
          </a:prstGeom>
          <a:noFill/>
        </p:spPr>
        <p:txBody>
          <a:bodyPr wrap="square" rtlCol="0">
            <a:spAutoFit/>
          </a:bodyPr>
          <a:lstStyle/>
          <a:p>
            <a:r>
              <a:rPr lang="en-US" dirty="0"/>
              <a:t>DUAL HOST</a:t>
            </a:r>
            <a:endParaRPr lang="en-IN" dirty="0"/>
          </a:p>
        </p:txBody>
      </p:sp>
      <p:sp>
        <p:nvSpPr>
          <p:cNvPr id="13" name="TextBox 12">
            <a:extLst>
              <a:ext uri="{FF2B5EF4-FFF2-40B4-BE49-F238E27FC236}">
                <a16:creationId xmlns:a16="http://schemas.microsoft.com/office/drawing/2014/main" id="{FC599AC7-F3E4-4CB1-B9B3-2540F963B0DF}"/>
              </a:ext>
            </a:extLst>
          </p:cNvPr>
          <p:cNvSpPr txBox="1"/>
          <p:nvPr/>
        </p:nvSpPr>
        <p:spPr>
          <a:xfrm>
            <a:off x="9982200" y="4228028"/>
            <a:ext cx="1943100" cy="369332"/>
          </a:xfrm>
          <a:prstGeom prst="rect">
            <a:avLst/>
          </a:prstGeom>
          <a:noFill/>
        </p:spPr>
        <p:txBody>
          <a:bodyPr wrap="square" rtlCol="0">
            <a:spAutoFit/>
          </a:bodyPr>
          <a:lstStyle/>
          <a:p>
            <a:r>
              <a:rPr lang="en-US" dirty="0"/>
              <a:t>SCREENED HOST</a:t>
            </a:r>
            <a:endParaRPr lang="en-IN" dirty="0"/>
          </a:p>
        </p:txBody>
      </p:sp>
      <p:sp>
        <p:nvSpPr>
          <p:cNvPr id="14" name="TextBox 13">
            <a:extLst>
              <a:ext uri="{FF2B5EF4-FFF2-40B4-BE49-F238E27FC236}">
                <a16:creationId xmlns:a16="http://schemas.microsoft.com/office/drawing/2014/main" id="{1D19ED8E-EBC7-4F6A-BE27-93037FB075C4}"/>
              </a:ext>
            </a:extLst>
          </p:cNvPr>
          <p:cNvSpPr txBox="1"/>
          <p:nvPr/>
        </p:nvSpPr>
        <p:spPr>
          <a:xfrm>
            <a:off x="9144000" y="5915025"/>
            <a:ext cx="2562225" cy="369332"/>
          </a:xfrm>
          <a:prstGeom prst="rect">
            <a:avLst/>
          </a:prstGeom>
          <a:noFill/>
        </p:spPr>
        <p:txBody>
          <a:bodyPr wrap="square" rtlCol="0">
            <a:spAutoFit/>
          </a:bodyPr>
          <a:lstStyle/>
          <a:p>
            <a:r>
              <a:rPr lang="en-US" dirty="0"/>
              <a:t>SCREENED SUBNET</a:t>
            </a:r>
            <a:endParaRPr lang="en-IN" dirty="0"/>
          </a:p>
        </p:txBody>
      </p:sp>
      <p:sp>
        <p:nvSpPr>
          <p:cNvPr id="2" name="Slide Number Placeholder 1">
            <a:extLst>
              <a:ext uri="{FF2B5EF4-FFF2-40B4-BE49-F238E27FC236}">
                <a16:creationId xmlns:a16="http://schemas.microsoft.com/office/drawing/2014/main" id="{51C5D737-2480-4F2C-BF89-6F97EAD53AF6}"/>
              </a:ext>
            </a:extLst>
          </p:cNvPr>
          <p:cNvSpPr>
            <a:spLocks noGrp="1"/>
          </p:cNvSpPr>
          <p:nvPr>
            <p:ph type="sldNum" sz="quarter" idx="12"/>
          </p:nvPr>
        </p:nvSpPr>
        <p:spPr/>
        <p:txBody>
          <a:bodyPr/>
          <a:lstStyle/>
          <a:p>
            <a:fld id="{63D540B0-7930-4661-AA53-8AC25AF2496A}" type="slidenum">
              <a:rPr lang="en-IN" smtClean="0"/>
              <a:t>13</a:t>
            </a:fld>
            <a:endParaRPr lang="en-IN"/>
          </a:p>
        </p:txBody>
      </p:sp>
    </p:spTree>
    <p:extLst>
      <p:ext uri="{BB962C8B-B14F-4D97-AF65-F5344CB8AC3E}">
        <p14:creationId xmlns:p14="http://schemas.microsoft.com/office/powerpoint/2010/main" val="408850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1D8AC1-2400-4F70-A87E-7D9BA23A9ECE}"/>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a:extLst>
              <a:ext uri="{FF2B5EF4-FFF2-40B4-BE49-F238E27FC236}">
                <a16:creationId xmlns:a16="http://schemas.microsoft.com/office/drawing/2014/main" id="{7C11F7C2-A7F5-4284-9D13-1EA85959814D}"/>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Firewall Rules</a:t>
            </a:r>
            <a:endParaRPr lang="en-IN" dirty="0">
              <a:latin typeface="Lucida Sans" panose="020B0604020202020204" pitchFamily="34" charset="0"/>
              <a:cs typeface="Aldhabi" panose="020B0604020202020204" pitchFamily="2" charset="-78"/>
            </a:endParaRPr>
          </a:p>
        </p:txBody>
      </p:sp>
      <p:sp>
        <p:nvSpPr>
          <p:cNvPr id="6" name="TextBox 5">
            <a:extLst>
              <a:ext uri="{FF2B5EF4-FFF2-40B4-BE49-F238E27FC236}">
                <a16:creationId xmlns:a16="http://schemas.microsoft.com/office/drawing/2014/main" id="{5B853E67-D419-4CA7-9E7F-3299ECA9A6B4}"/>
              </a:ext>
            </a:extLst>
          </p:cNvPr>
          <p:cNvSpPr txBox="1"/>
          <p:nvPr/>
        </p:nvSpPr>
        <p:spPr>
          <a:xfrm>
            <a:off x="704850" y="1666875"/>
            <a:ext cx="11039475" cy="4708981"/>
          </a:xfrm>
          <a:prstGeom prst="rect">
            <a:avLst/>
          </a:prstGeom>
          <a:noFill/>
        </p:spPr>
        <p:txBody>
          <a:bodyPr wrap="square" rtlCol="0">
            <a:spAutoFit/>
          </a:bodyPr>
          <a:lstStyle/>
          <a:p>
            <a:pPr marL="3429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The</a:t>
            </a:r>
            <a:r>
              <a:rPr lang="en-US" sz="2400" dirty="0">
                <a:effectLst/>
                <a:latin typeface="Calibri" panose="020F0502020204030204" pitchFamily="34" charset="0"/>
                <a:ea typeface="SimSun" panose="02010600030101010101" pitchFamily="2" charset="-122"/>
                <a:cs typeface="Times New Roman" panose="02020603050405020304" pitchFamily="18" charset="0"/>
              </a:rPr>
              <a:t> incoming TCP packets requires the receiver to send outgoing acknowledgment packets back to the sender. </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The combination of the control information in the incoming and outgoing packets can be used to determine the connection state.</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A firewall is a network security device, either hardware or software-based, which monitors all incoming and outgoing traffic and based on a defined set of security rules it accepts, rejects or drops that specific traffic.</a:t>
            </a:r>
          </a:p>
          <a:p>
            <a:pPr marL="0" marR="0">
              <a:spcBef>
                <a:spcPts val="0"/>
              </a:spcBef>
              <a:spcAft>
                <a:spcPts val="0"/>
              </a:spcAft>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1371600" lvl="2" indent="-457200">
              <a:buFont typeface="+mj-lt"/>
              <a:buAutoNum type="arabicPeriod"/>
            </a:pPr>
            <a:r>
              <a:rPr lang="en-US" sz="2000" b="1" i="1" dirty="0">
                <a:latin typeface="Calibri" panose="020F0502020204030204" pitchFamily="34" charset="0"/>
                <a:ea typeface="SimSun" panose="02010600030101010101" pitchFamily="2" charset="-122"/>
                <a:cs typeface="Times New Roman" panose="02020603050405020304" pitchFamily="18" charset="0"/>
              </a:rPr>
              <a:t>Accept </a:t>
            </a:r>
            <a:r>
              <a:rPr lang="en-US" sz="2000" b="1" i="1" dirty="0">
                <a:effectLst/>
                <a:latin typeface="Calibri" panose="020F0502020204030204" pitchFamily="34" charset="0"/>
                <a:ea typeface="SimSun" panose="02010600030101010101" pitchFamily="2" charset="-122"/>
                <a:cs typeface="Times New Roman" panose="02020603050405020304" pitchFamily="18" charset="0"/>
              </a:rPr>
              <a:t>: </a:t>
            </a:r>
            <a:r>
              <a:rPr lang="en-US" sz="2000" dirty="0">
                <a:effectLst/>
                <a:latin typeface="Calibri" panose="020F0502020204030204" pitchFamily="34" charset="0"/>
                <a:ea typeface="SimSun" panose="02010600030101010101" pitchFamily="2" charset="-122"/>
                <a:cs typeface="Times New Roman" panose="02020603050405020304" pitchFamily="18" charset="0"/>
              </a:rPr>
              <a:t>allow the traffic.</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1371600" lvl="2" indent="-457200">
              <a:buFont typeface="+mj-lt"/>
              <a:buAutoNum type="arabicPeriod"/>
            </a:pPr>
            <a:r>
              <a:rPr lang="en-US" sz="2000" b="1" i="1" dirty="0">
                <a:effectLst/>
                <a:latin typeface="Calibri" panose="020F0502020204030204" pitchFamily="34" charset="0"/>
                <a:ea typeface="SimSun" panose="02010600030101010101" pitchFamily="2" charset="-122"/>
                <a:cs typeface="Times New Roman" panose="02020603050405020304" pitchFamily="18" charset="0"/>
              </a:rPr>
              <a:t>Reject :</a:t>
            </a:r>
            <a:r>
              <a:rPr lang="en-US" sz="2000" dirty="0">
                <a:effectLst/>
                <a:latin typeface="Calibri" panose="020F0502020204030204" pitchFamily="34" charset="0"/>
                <a:ea typeface="SimSun" panose="02010600030101010101" pitchFamily="2" charset="-122"/>
                <a:cs typeface="Times New Roman" panose="02020603050405020304" pitchFamily="18" charset="0"/>
              </a:rPr>
              <a:t> block the traffic but reply with an “unreachable error”.</a:t>
            </a:r>
          </a:p>
          <a:p>
            <a:pPr marL="1371600" lvl="2" indent="-457200">
              <a:buFont typeface="+mj-lt"/>
              <a:buAutoNum type="arabicPeriod"/>
            </a:pPr>
            <a:r>
              <a:rPr lang="en-US" sz="2000" b="1" i="1" dirty="0">
                <a:effectLst/>
                <a:latin typeface="Calibri" panose="020F0502020204030204" pitchFamily="34" charset="0"/>
                <a:ea typeface="SimSun" panose="02010600030101010101" pitchFamily="2" charset="-122"/>
                <a:cs typeface="Times New Roman" panose="02020603050405020304" pitchFamily="18" charset="0"/>
              </a:rPr>
              <a:t>Drop : </a:t>
            </a:r>
            <a:r>
              <a:rPr lang="en-US" sz="2000" dirty="0">
                <a:effectLst/>
                <a:latin typeface="Calibri" panose="020F0502020204030204" pitchFamily="34" charset="0"/>
                <a:ea typeface="SimSun" panose="02010600030101010101" pitchFamily="2" charset="-122"/>
                <a:cs typeface="Times New Roman" panose="02020603050405020304" pitchFamily="18" charset="0"/>
              </a:rPr>
              <a:t>block the traffic with no reply.</a:t>
            </a:r>
          </a:p>
        </p:txBody>
      </p:sp>
      <p:sp>
        <p:nvSpPr>
          <p:cNvPr id="2" name="Slide Number Placeholder 1">
            <a:extLst>
              <a:ext uri="{FF2B5EF4-FFF2-40B4-BE49-F238E27FC236}">
                <a16:creationId xmlns:a16="http://schemas.microsoft.com/office/drawing/2014/main" id="{5B89E276-9B75-42F7-B477-685F2665B7B4}"/>
              </a:ext>
            </a:extLst>
          </p:cNvPr>
          <p:cNvSpPr>
            <a:spLocks noGrp="1"/>
          </p:cNvSpPr>
          <p:nvPr>
            <p:ph type="sldNum" sz="quarter" idx="12"/>
          </p:nvPr>
        </p:nvSpPr>
        <p:spPr/>
        <p:txBody>
          <a:bodyPr/>
          <a:lstStyle/>
          <a:p>
            <a:fld id="{63D540B0-7930-4661-AA53-8AC25AF2496A}" type="slidenum">
              <a:rPr lang="en-IN" smtClean="0"/>
              <a:t>14</a:t>
            </a:fld>
            <a:endParaRPr lang="en-IN"/>
          </a:p>
        </p:txBody>
      </p:sp>
    </p:spTree>
    <p:extLst>
      <p:ext uri="{BB962C8B-B14F-4D97-AF65-F5344CB8AC3E}">
        <p14:creationId xmlns:p14="http://schemas.microsoft.com/office/powerpoint/2010/main" val="169701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A3577EB-3E1C-4DC8-B034-6A851098B4BF}"/>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a:extLst>
              <a:ext uri="{FF2B5EF4-FFF2-40B4-BE49-F238E27FC236}">
                <a16:creationId xmlns:a16="http://schemas.microsoft.com/office/drawing/2014/main" id="{F59D0CB3-4685-4FBC-A52D-C2F8F473B42E}"/>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Example</a:t>
            </a:r>
            <a:endParaRPr lang="en-IN" dirty="0">
              <a:latin typeface="Lucida Sans" panose="020B0604020202020204" pitchFamily="34" charset="0"/>
              <a:cs typeface="Aldhabi" panose="020B0604020202020204" pitchFamily="2" charset="-78"/>
            </a:endParaRPr>
          </a:p>
        </p:txBody>
      </p:sp>
      <p:pic>
        <p:nvPicPr>
          <p:cNvPr id="11" name="Picture 10">
            <a:extLst>
              <a:ext uri="{FF2B5EF4-FFF2-40B4-BE49-F238E27FC236}">
                <a16:creationId xmlns:a16="http://schemas.microsoft.com/office/drawing/2014/main" id="{475A1FC0-D4D3-43B3-92E8-CA88102C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159" y="1682968"/>
            <a:ext cx="9739682" cy="3851057"/>
          </a:xfrm>
          <a:prstGeom prst="rect">
            <a:avLst/>
          </a:prstGeom>
        </p:spPr>
      </p:pic>
      <p:sp>
        <p:nvSpPr>
          <p:cNvPr id="2" name="Slide Number Placeholder 1">
            <a:extLst>
              <a:ext uri="{FF2B5EF4-FFF2-40B4-BE49-F238E27FC236}">
                <a16:creationId xmlns:a16="http://schemas.microsoft.com/office/drawing/2014/main" id="{DA69E74C-EEEF-43DB-B4D2-50219B37B00E}"/>
              </a:ext>
            </a:extLst>
          </p:cNvPr>
          <p:cNvSpPr>
            <a:spLocks noGrp="1"/>
          </p:cNvSpPr>
          <p:nvPr>
            <p:ph type="sldNum" sz="quarter" idx="12"/>
          </p:nvPr>
        </p:nvSpPr>
        <p:spPr/>
        <p:txBody>
          <a:bodyPr/>
          <a:lstStyle/>
          <a:p>
            <a:fld id="{63D540B0-7930-4661-AA53-8AC25AF2496A}" type="slidenum">
              <a:rPr lang="en-IN" smtClean="0"/>
              <a:t>15</a:t>
            </a:fld>
            <a:endParaRPr lang="en-IN"/>
          </a:p>
        </p:txBody>
      </p:sp>
    </p:spTree>
    <p:extLst>
      <p:ext uri="{BB962C8B-B14F-4D97-AF65-F5344CB8AC3E}">
        <p14:creationId xmlns:p14="http://schemas.microsoft.com/office/powerpoint/2010/main" val="7289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A9F5DD-4EFE-429B-A6CD-BF2EFCE173DF}"/>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a:extLst>
              <a:ext uri="{FF2B5EF4-FFF2-40B4-BE49-F238E27FC236}">
                <a16:creationId xmlns:a16="http://schemas.microsoft.com/office/drawing/2014/main" id="{9BE47F20-D80E-4A83-912A-1D553DB198F5}"/>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Incoming and Outgoing Traffic</a:t>
            </a:r>
            <a:endParaRPr lang="en-IN" dirty="0">
              <a:latin typeface="Lucida Sans" panose="020B0604020202020204" pitchFamily="34" charset="0"/>
              <a:cs typeface="Aldhabi" panose="020B0604020202020204" pitchFamily="2" charset="-78"/>
            </a:endParaRPr>
          </a:p>
        </p:txBody>
      </p:sp>
      <p:sp>
        <p:nvSpPr>
          <p:cNvPr id="7" name="TextBox 6">
            <a:extLst>
              <a:ext uri="{FF2B5EF4-FFF2-40B4-BE49-F238E27FC236}">
                <a16:creationId xmlns:a16="http://schemas.microsoft.com/office/drawing/2014/main" id="{6637C11D-0816-4DA0-BED7-A9D41CD1A31A}"/>
              </a:ext>
            </a:extLst>
          </p:cNvPr>
          <p:cNvSpPr txBox="1"/>
          <p:nvPr/>
        </p:nvSpPr>
        <p:spPr>
          <a:xfrm>
            <a:off x="2238375" y="1514475"/>
            <a:ext cx="9458325" cy="4801314"/>
          </a:xfrm>
          <a:prstGeom prst="rect">
            <a:avLst/>
          </a:prstGeom>
          <a:noFill/>
        </p:spPr>
        <p:txBody>
          <a:bodyPr wrap="square" rtlCol="0">
            <a:spAutoFit/>
          </a:bodyPr>
          <a:lstStyle/>
          <a:p>
            <a:r>
              <a:rPr lang="en-US" sz="2400" dirty="0">
                <a:effectLst/>
                <a:latin typeface="Calibri" panose="020F0502020204030204" pitchFamily="34" charset="0"/>
                <a:ea typeface="SimSun" panose="02010600030101010101" pitchFamily="2" charset="-122"/>
                <a:cs typeface="Times New Roman" panose="02020603050405020304" pitchFamily="18" charset="0"/>
              </a:rPr>
              <a:t>It is typical for a server to allow most outgoing traffic because the server is usually, to itself, trustworthy. Still, the outgoing rule set can be used to prevent unwanted communication in the case that a server is compromised by an attacker or a malicious executable. Keep in mind that the appropriate outgoing rules must be in place so that a server will allow itself to send outgoing acknowledgements to any appropriate incoming connections. Also, as a server typically needs to initiate its own outgoing traffic for various reasons—for example, downloading updates or connecting to a database—it is important to include those cases in your outgoing rule set as well. Suppose our example firewall is set to drop outgoing traffic by default. This means our incoming accept rules would be useless without complementary outgoing rules.</a:t>
            </a:r>
          </a:p>
          <a:p>
            <a:endParaRPr lang="en-IN" dirty="0"/>
          </a:p>
        </p:txBody>
      </p:sp>
      <p:sp>
        <p:nvSpPr>
          <p:cNvPr id="2" name="Slide Number Placeholder 1">
            <a:extLst>
              <a:ext uri="{FF2B5EF4-FFF2-40B4-BE49-F238E27FC236}">
                <a16:creationId xmlns:a16="http://schemas.microsoft.com/office/drawing/2014/main" id="{4AC54CF6-1F59-4021-8F51-3B3A59562C7A}"/>
              </a:ext>
            </a:extLst>
          </p:cNvPr>
          <p:cNvSpPr>
            <a:spLocks noGrp="1"/>
          </p:cNvSpPr>
          <p:nvPr>
            <p:ph type="sldNum" sz="quarter" idx="12"/>
          </p:nvPr>
        </p:nvSpPr>
        <p:spPr/>
        <p:txBody>
          <a:bodyPr/>
          <a:lstStyle/>
          <a:p>
            <a:fld id="{63D540B0-7930-4661-AA53-8AC25AF2496A}" type="slidenum">
              <a:rPr lang="en-IN" smtClean="0"/>
              <a:t>16</a:t>
            </a:fld>
            <a:endParaRPr lang="en-IN"/>
          </a:p>
        </p:txBody>
      </p:sp>
    </p:spTree>
    <p:extLst>
      <p:ext uri="{BB962C8B-B14F-4D97-AF65-F5344CB8AC3E}">
        <p14:creationId xmlns:p14="http://schemas.microsoft.com/office/powerpoint/2010/main" val="2422283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D00732-5F84-47A3-B8D0-657F5BCF1193}"/>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a:extLst>
              <a:ext uri="{FF2B5EF4-FFF2-40B4-BE49-F238E27FC236}">
                <a16:creationId xmlns:a16="http://schemas.microsoft.com/office/drawing/2014/main" id="{E5FE6D39-DC4E-4DAC-ACAB-D0D6239263F5}"/>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Default policies</a:t>
            </a:r>
            <a:endParaRPr lang="en-IN" dirty="0">
              <a:latin typeface="Lucida Sans" panose="020B0604020202020204" pitchFamily="34" charset="0"/>
              <a:cs typeface="Aldhabi" panose="020B0604020202020204" pitchFamily="2" charset="-78"/>
            </a:endParaRPr>
          </a:p>
        </p:txBody>
      </p:sp>
      <p:sp>
        <p:nvSpPr>
          <p:cNvPr id="8" name="TextBox 7">
            <a:extLst>
              <a:ext uri="{FF2B5EF4-FFF2-40B4-BE49-F238E27FC236}">
                <a16:creationId xmlns:a16="http://schemas.microsoft.com/office/drawing/2014/main" id="{DD9DC218-9275-4196-A535-BAB36D448635}"/>
              </a:ext>
            </a:extLst>
          </p:cNvPr>
          <p:cNvSpPr txBox="1"/>
          <p:nvPr/>
        </p:nvSpPr>
        <p:spPr>
          <a:xfrm>
            <a:off x="1981200" y="1504950"/>
            <a:ext cx="9925050"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Notice that we cannot take care of each and every to not explicitly cover every possible condition. </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For this reason, firewall chains must always have a default policy specified, which consists only of an action (accept, reject, or drop).</a:t>
            </a:r>
          </a:p>
          <a:p>
            <a:endParaRPr lang="en-IN" dirty="0"/>
          </a:p>
        </p:txBody>
      </p:sp>
      <p:sp>
        <p:nvSpPr>
          <p:cNvPr id="2" name="Slide Number Placeholder 1">
            <a:extLst>
              <a:ext uri="{FF2B5EF4-FFF2-40B4-BE49-F238E27FC236}">
                <a16:creationId xmlns:a16="http://schemas.microsoft.com/office/drawing/2014/main" id="{CB7B9B94-0C24-4F27-AF57-01DACAF45747}"/>
              </a:ext>
            </a:extLst>
          </p:cNvPr>
          <p:cNvSpPr>
            <a:spLocks noGrp="1"/>
          </p:cNvSpPr>
          <p:nvPr>
            <p:ph type="sldNum" sz="quarter" idx="12"/>
          </p:nvPr>
        </p:nvSpPr>
        <p:spPr/>
        <p:txBody>
          <a:bodyPr/>
          <a:lstStyle/>
          <a:p>
            <a:fld id="{63D540B0-7930-4661-AA53-8AC25AF2496A}" type="slidenum">
              <a:rPr lang="en-IN" smtClean="0"/>
              <a:t>17</a:t>
            </a:fld>
            <a:endParaRPr lang="en-IN"/>
          </a:p>
        </p:txBody>
      </p:sp>
    </p:spTree>
    <p:extLst>
      <p:ext uri="{BB962C8B-B14F-4D97-AF65-F5344CB8AC3E}">
        <p14:creationId xmlns:p14="http://schemas.microsoft.com/office/powerpoint/2010/main" val="2343835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F05E981-DE2E-4531-BA20-9C26A475BFA0}"/>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1">
            <a:extLst>
              <a:ext uri="{FF2B5EF4-FFF2-40B4-BE49-F238E27FC236}">
                <a16:creationId xmlns:a16="http://schemas.microsoft.com/office/drawing/2014/main" id="{EA82A1DA-CC9C-41C7-8BBE-571809F50261}"/>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Conclusion</a:t>
            </a:r>
            <a:endParaRPr lang="en-IN" dirty="0">
              <a:latin typeface="Lucida Sans" panose="020B0604020202020204" pitchFamily="34" charset="0"/>
              <a:cs typeface="Aldhabi" panose="020B0604020202020204" pitchFamily="2" charset="-78"/>
            </a:endParaRPr>
          </a:p>
        </p:txBody>
      </p:sp>
      <p:sp>
        <p:nvSpPr>
          <p:cNvPr id="10" name="TextBox 9">
            <a:extLst>
              <a:ext uri="{FF2B5EF4-FFF2-40B4-BE49-F238E27FC236}">
                <a16:creationId xmlns:a16="http://schemas.microsoft.com/office/drawing/2014/main" id="{9F7D9A85-0B36-43C2-ABD4-47EA17A6E208}"/>
              </a:ext>
            </a:extLst>
          </p:cNvPr>
          <p:cNvSpPr txBox="1"/>
          <p:nvPr/>
        </p:nvSpPr>
        <p:spPr>
          <a:xfrm>
            <a:off x="2514600" y="1438275"/>
            <a:ext cx="8601075" cy="2954655"/>
          </a:xfrm>
          <a:prstGeom prst="rect">
            <a:avLst/>
          </a:prstGeom>
          <a:noFill/>
        </p:spPr>
        <p:txBody>
          <a:bodyPr wrap="square" rtlCol="0">
            <a:spAutoFit/>
          </a:bodyPr>
          <a:lstStyle/>
          <a:p>
            <a:r>
              <a:rPr lang="en-US" sz="2400" dirty="0">
                <a:effectLst/>
                <a:latin typeface="Calibri" panose="020F0502020204030204" pitchFamily="34" charset="0"/>
                <a:ea typeface="SimSun" panose="02010600030101010101" pitchFamily="2" charset="-122"/>
                <a:cs typeface="Times New Roman" panose="02020603050405020304" pitchFamily="18" charset="0"/>
              </a:rPr>
              <a:t>Whenever you put your website to the internet, you need to make sure that you ensure safety to your network. Based on your needs you can go with any type of architecture. But configuring firewalls is not an easy task. So an alternative approach is cloud where you just tag the applications running on a network with a firewall rule. This also reduces costs as it eliminates the cost of purchasing physical servers. While using cloud, you simply rent this physical servers.</a:t>
            </a:r>
          </a:p>
          <a:p>
            <a:endParaRPr lang="en-IN" dirty="0"/>
          </a:p>
        </p:txBody>
      </p:sp>
      <p:sp>
        <p:nvSpPr>
          <p:cNvPr id="2" name="Slide Number Placeholder 1">
            <a:extLst>
              <a:ext uri="{FF2B5EF4-FFF2-40B4-BE49-F238E27FC236}">
                <a16:creationId xmlns:a16="http://schemas.microsoft.com/office/drawing/2014/main" id="{4909721E-3373-404D-A1C5-24AFCD1E0490}"/>
              </a:ext>
            </a:extLst>
          </p:cNvPr>
          <p:cNvSpPr>
            <a:spLocks noGrp="1"/>
          </p:cNvSpPr>
          <p:nvPr>
            <p:ph type="sldNum" sz="quarter" idx="12"/>
          </p:nvPr>
        </p:nvSpPr>
        <p:spPr/>
        <p:txBody>
          <a:bodyPr/>
          <a:lstStyle/>
          <a:p>
            <a:fld id="{63D540B0-7930-4661-AA53-8AC25AF2496A}" type="slidenum">
              <a:rPr lang="en-IN" smtClean="0"/>
              <a:t>18</a:t>
            </a:fld>
            <a:endParaRPr lang="en-IN"/>
          </a:p>
        </p:txBody>
      </p:sp>
    </p:spTree>
    <p:extLst>
      <p:ext uri="{BB962C8B-B14F-4D97-AF65-F5344CB8AC3E}">
        <p14:creationId xmlns:p14="http://schemas.microsoft.com/office/powerpoint/2010/main" val="373477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6C98C4-BF5A-4668-BEF1-C80E31403C88}"/>
              </a:ext>
            </a:extLst>
          </p:cNvPr>
          <p:cNvSpPr/>
          <p:nvPr/>
        </p:nvSpPr>
        <p:spPr>
          <a:xfrm>
            <a:off x="0" y="0"/>
            <a:ext cx="12192000" cy="11239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a:extLst>
              <a:ext uri="{FF2B5EF4-FFF2-40B4-BE49-F238E27FC236}">
                <a16:creationId xmlns:a16="http://schemas.microsoft.com/office/drawing/2014/main" id="{F65D833E-9E04-45A9-9A76-BF958A199678}"/>
              </a:ext>
            </a:extLst>
          </p:cNvPr>
          <p:cNvSpPr txBox="1">
            <a:spLocks/>
          </p:cNvSpPr>
          <p:nvPr/>
        </p:nvSpPr>
        <p:spPr>
          <a:xfrm>
            <a:off x="161925" y="266699"/>
            <a:ext cx="11191875" cy="7858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References</a:t>
            </a:r>
            <a:endParaRPr lang="en-IN" dirty="0">
              <a:latin typeface="Lucida Sans" panose="020B0604020202020204" pitchFamily="34" charset="0"/>
              <a:cs typeface="Aldhabi" panose="020B0604020202020204" pitchFamily="2" charset="-78"/>
            </a:endParaRPr>
          </a:p>
        </p:txBody>
      </p:sp>
      <p:sp>
        <p:nvSpPr>
          <p:cNvPr id="6" name="TextBox 5">
            <a:extLst>
              <a:ext uri="{FF2B5EF4-FFF2-40B4-BE49-F238E27FC236}">
                <a16:creationId xmlns:a16="http://schemas.microsoft.com/office/drawing/2014/main" id="{E50214E3-4520-4D74-9D2A-BB43125443A6}"/>
              </a:ext>
            </a:extLst>
          </p:cNvPr>
          <p:cNvSpPr txBox="1"/>
          <p:nvPr/>
        </p:nvSpPr>
        <p:spPr>
          <a:xfrm>
            <a:off x="1181100" y="1514475"/>
            <a:ext cx="10058400" cy="3139321"/>
          </a:xfrm>
          <a:prstGeom prst="rect">
            <a:avLst/>
          </a:prstGeom>
          <a:noFill/>
        </p:spPr>
        <p:txBody>
          <a:bodyPr wrap="square" rtlCol="0">
            <a:spAutoFit/>
          </a:bodyPr>
          <a:lstStyle/>
          <a:p>
            <a:pPr marL="342900" indent="-342900">
              <a:buFont typeface="Arial" panose="020B0604020202020204" pitchFamily="34" charset="0"/>
              <a:buChar char="•"/>
            </a:pPr>
            <a:r>
              <a:rPr lang="en-IN" sz="18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http://www.firewall.cx/networking-topics/general-networking/105-mac-addresses.html</a:t>
            </a:r>
            <a:endParaRPr lang="en-IN" sz="18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IN" sz="18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https://docs.microsoft.com/en-us/windows/security/threat-protection/windows-firewall/windows-firewall-with-advanced-security#:~:text=By%20providing%20host%2Dbased%2C%20two,out%20of%20the%20local%20device.</a:t>
            </a:r>
            <a:endParaRPr lang="en-IN" sz="18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endParaRPr lang="en-IN"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IN" sz="18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https://www.geeksforgeeks.org/</a:t>
            </a:r>
            <a:endParaRPr lang="en-IN" sz="18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endParaRPr lang="en-IN" u="sng" dirty="0">
              <a:solidFill>
                <a:srgbClr val="0000FF"/>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1800" dirty="0">
                <a:effectLst/>
                <a:latin typeface="Calibri" panose="020F0502020204030204" pitchFamily="34" charset="0"/>
                <a:ea typeface="SimSun" panose="02010600030101010101" pitchFamily="2" charset="-122"/>
                <a:cs typeface="SimSun" panose="02010600030101010101" pitchFamily="2" charset="-122"/>
              </a:rPr>
              <a:t>Principles of Information Security by Michael E. Whitman, and Herbert J. </a:t>
            </a:r>
            <a:r>
              <a:rPr lang="en-US" sz="1800" dirty="0" err="1">
                <a:effectLst/>
                <a:latin typeface="Calibri" panose="020F0502020204030204" pitchFamily="34" charset="0"/>
                <a:ea typeface="SimSun" panose="02010600030101010101" pitchFamily="2" charset="-122"/>
                <a:cs typeface="SimSun" panose="02010600030101010101" pitchFamily="2" charset="-122"/>
              </a:rPr>
              <a:t>Mattord</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mj-lt"/>
              <a:buAutoNum type="arabicPeriod"/>
            </a:pPr>
            <a:endParaRPr lang="en-IN" dirty="0"/>
          </a:p>
        </p:txBody>
      </p:sp>
      <p:sp>
        <p:nvSpPr>
          <p:cNvPr id="2" name="Slide Number Placeholder 1">
            <a:extLst>
              <a:ext uri="{FF2B5EF4-FFF2-40B4-BE49-F238E27FC236}">
                <a16:creationId xmlns:a16="http://schemas.microsoft.com/office/drawing/2014/main" id="{74D0CD53-9195-4882-B150-0C356B03FE42}"/>
              </a:ext>
            </a:extLst>
          </p:cNvPr>
          <p:cNvSpPr>
            <a:spLocks noGrp="1"/>
          </p:cNvSpPr>
          <p:nvPr>
            <p:ph type="sldNum" sz="quarter" idx="12"/>
          </p:nvPr>
        </p:nvSpPr>
        <p:spPr/>
        <p:txBody>
          <a:bodyPr/>
          <a:lstStyle/>
          <a:p>
            <a:fld id="{63D540B0-7930-4661-AA53-8AC25AF2496A}" type="slidenum">
              <a:rPr lang="en-IN" smtClean="0"/>
              <a:t>19</a:t>
            </a:fld>
            <a:endParaRPr lang="en-IN"/>
          </a:p>
        </p:txBody>
      </p:sp>
    </p:spTree>
    <p:extLst>
      <p:ext uri="{BB962C8B-B14F-4D97-AF65-F5344CB8AC3E}">
        <p14:creationId xmlns:p14="http://schemas.microsoft.com/office/powerpoint/2010/main" val="86704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C76D2BB-2D8B-4A9B-A236-52B541453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512" y="2281237"/>
            <a:ext cx="3228976" cy="3228976"/>
          </a:xfrm>
        </p:spPr>
      </p:pic>
      <p:sp>
        <p:nvSpPr>
          <p:cNvPr id="10" name="Rectangle 9">
            <a:extLst>
              <a:ext uri="{FF2B5EF4-FFF2-40B4-BE49-F238E27FC236}">
                <a16:creationId xmlns:a16="http://schemas.microsoft.com/office/drawing/2014/main" id="{97600E24-47C7-47C3-8FC3-5C0EBFD01CBB}"/>
              </a:ext>
            </a:extLst>
          </p:cNvPr>
          <p:cNvSpPr/>
          <p:nvPr/>
        </p:nvSpPr>
        <p:spPr>
          <a:xfrm>
            <a:off x="0" y="904876"/>
            <a:ext cx="12192000" cy="598169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B522F53A-F9B3-4A5D-B3AF-BF3B2F14C0C4}"/>
              </a:ext>
            </a:extLst>
          </p:cNvPr>
          <p:cNvSpPr/>
          <p:nvPr/>
        </p:nvSpPr>
        <p:spPr>
          <a:xfrm>
            <a:off x="0" y="-19050"/>
            <a:ext cx="12192000" cy="11620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4338EEC-E0CE-451F-BC5A-7E50C564F645}"/>
              </a:ext>
            </a:extLst>
          </p:cNvPr>
          <p:cNvSpPr>
            <a:spLocks noGrp="1"/>
          </p:cNvSpPr>
          <p:nvPr>
            <p:ph type="title"/>
          </p:nvPr>
        </p:nvSpPr>
        <p:spPr>
          <a:xfrm>
            <a:off x="161925" y="123825"/>
            <a:ext cx="11191875" cy="1019174"/>
          </a:xfrm>
        </p:spPr>
        <p:txBody>
          <a:bodyPr>
            <a:normAutofit/>
          </a:bodyPr>
          <a:lstStyle/>
          <a:p>
            <a:r>
              <a:rPr lang="en-US" dirty="0">
                <a:latin typeface="Lucida Sans" panose="020B0604020202020204" pitchFamily="34" charset="0"/>
                <a:cs typeface="Aldhabi" panose="020B0604020202020204" pitchFamily="2" charset="-78"/>
              </a:rPr>
              <a:t>What is Firewall?</a:t>
            </a:r>
            <a:endParaRPr lang="en-IN" dirty="0">
              <a:latin typeface="Lucida Sans" panose="020B0604020202020204" pitchFamily="34" charset="0"/>
              <a:cs typeface="Aldhabi" panose="020B0604020202020204" pitchFamily="2" charset="-78"/>
            </a:endParaRPr>
          </a:p>
        </p:txBody>
      </p:sp>
      <p:sp>
        <p:nvSpPr>
          <p:cNvPr id="11" name="TextBox 10">
            <a:extLst>
              <a:ext uri="{FF2B5EF4-FFF2-40B4-BE49-F238E27FC236}">
                <a16:creationId xmlns:a16="http://schemas.microsoft.com/office/drawing/2014/main" id="{E99D5EC0-1B99-476D-8743-F28B99EB09DB}"/>
              </a:ext>
            </a:extLst>
          </p:cNvPr>
          <p:cNvSpPr txBox="1"/>
          <p:nvPr/>
        </p:nvSpPr>
        <p:spPr>
          <a:xfrm>
            <a:off x="1114425" y="1631036"/>
            <a:ext cx="10515600"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t>A firewall is a system that provides network security by filtering incoming and outgoing network traffic based on a set of user-defined rules.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effectLst/>
                <a:ea typeface="SimSun" panose="02010600030101010101" pitchFamily="2" charset="-122"/>
                <a:cs typeface="Times New Roman" panose="02020603050405020304" pitchFamily="18" charset="0"/>
              </a:rPr>
              <a:t>It  reduces or eliminates the occurrence of unwanted network communications while allowing all legitimate communication to flow freely.</a:t>
            </a:r>
          </a:p>
          <a:p>
            <a:pPr marL="457200" indent="-457200">
              <a:buFont typeface="Arial" panose="020B0604020202020204" pitchFamily="34" charset="0"/>
              <a:buChar char="•"/>
            </a:pPr>
            <a:endParaRPr lang="en-US" sz="2400" dirty="0">
              <a:ea typeface="SimSun" panose="02010600030101010101" pitchFamily="2" charset="-122"/>
              <a:cs typeface="Times New Roman" panose="02020603050405020304" pitchFamily="18" charset="0"/>
            </a:endParaRPr>
          </a:p>
          <a:p>
            <a:pPr marL="457200" indent="-457200">
              <a:buFont typeface="Arial" panose="020B0604020202020204" pitchFamily="34" charset="0"/>
              <a:buChar char="•"/>
            </a:pPr>
            <a:r>
              <a:rPr lang="en-US" sz="2400" dirty="0">
                <a:ea typeface="SimSun" panose="02010600030101010101" pitchFamily="2" charset="-122"/>
                <a:cs typeface="Times New Roman" panose="02020603050405020304" pitchFamily="18" charset="0"/>
              </a:rPr>
              <a:t>It acts as barrier between a trusted network and an untrusted network i.e. the internet.</a:t>
            </a:r>
            <a:endParaRPr lang="en-US" sz="2400" dirty="0">
              <a:effectLst/>
              <a:ea typeface="SimSun" panose="02010600030101010101" pitchFamily="2" charset="-122"/>
              <a:cs typeface="Times New Roman" panose="02020603050405020304" pitchFamily="18" charset="0"/>
            </a:endParaRPr>
          </a:p>
          <a:p>
            <a:endParaRPr lang="en-IN" sz="2400" dirty="0"/>
          </a:p>
        </p:txBody>
      </p:sp>
      <p:sp>
        <p:nvSpPr>
          <p:cNvPr id="3" name="Slide Number Placeholder 2">
            <a:extLst>
              <a:ext uri="{FF2B5EF4-FFF2-40B4-BE49-F238E27FC236}">
                <a16:creationId xmlns:a16="http://schemas.microsoft.com/office/drawing/2014/main" id="{B4781390-310A-49C0-9EE0-46CED91AFA2D}"/>
              </a:ext>
            </a:extLst>
          </p:cNvPr>
          <p:cNvSpPr>
            <a:spLocks noGrp="1"/>
          </p:cNvSpPr>
          <p:nvPr>
            <p:ph type="sldNum" sz="quarter" idx="12"/>
          </p:nvPr>
        </p:nvSpPr>
        <p:spPr/>
        <p:txBody>
          <a:bodyPr/>
          <a:lstStyle/>
          <a:p>
            <a:fld id="{63D540B0-7930-4661-AA53-8AC25AF2496A}" type="slidenum">
              <a:rPr lang="en-IN" smtClean="0"/>
              <a:t>2</a:t>
            </a:fld>
            <a:endParaRPr lang="en-IN"/>
          </a:p>
        </p:txBody>
      </p:sp>
    </p:spTree>
    <p:extLst>
      <p:ext uri="{BB962C8B-B14F-4D97-AF65-F5344CB8AC3E}">
        <p14:creationId xmlns:p14="http://schemas.microsoft.com/office/powerpoint/2010/main" val="213352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27A8C3-8BCB-4056-81E5-A54363D76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4350" y="5286375"/>
            <a:ext cx="3867149" cy="1359279"/>
          </a:xfrm>
          <a:prstGeom prst="rect">
            <a:avLst/>
          </a:prstGeom>
        </p:spPr>
      </p:pic>
      <p:sp>
        <p:nvSpPr>
          <p:cNvPr id="8" name="Rectangle 7">
            <a:extLst>
              <a:ext uri="{FF2B5EF4-FFF2-40B4-BE49-F238E27FC236}">
                <a16:creationId xmlns:a16="http://schemas.microsoft.com/office/drawing/2014/main" id="{4CEC744D-9831-4454-ABA0-0C0F3F6842ED}"/>
              </a:ext>
            </a:extLst>
          </p:cNvPr>
          <p:cNvSpPr/>
          <p:nvPr/>
        </p:nvSpPr>
        <p:spPr>
          <a:xfrm>
            <a:off x="0" y="1171574"/>
            <a:ext cx="12192000" cy="571500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0555A3B7-FC50-4E38-A9B1-0E2285B64991}"/>
              </a:ext>
            </a:extLst>
          </p:cNvPr>
          <p:cNvSpPr/>
          <p:nvPr/>
        </p:nvSpPr>
        <p:spPr>
          <a:xfrm>
            <a:off x="0" y="-19050"/>
            <a:ext cx="12192000" cy="11620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E8179E56-5F70-4EAA-A976-7BA8812D1246}"/>
              </a:ext>
            </a:extLst>
          </p:cNvPr>
          <p:cNvSpPr txBox="1">
            <a:spLocks/>
          </p:cNvSpPr>
          <p:nvPr/>
        </p:nvSpPr>
        <p:spPr>
          <a:xfrm>
            <a:off x="161925" y="123825"/>
            <a:ext cx="11191875" cy="10191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Lucida Sans" panose="020B0604020202020204" pitchFamily="34" charset="0"/>
                <a:cs typeface="Aldhabi" panose="020B0604020202020204" pitchFamily="2" charset="-78"/>
              </a:rPr>
              <a:t>How does firewall work?</a:t>
            </a:r>
            <a:endParaRPr lang="en-IN" dirty="0">
              <a:latin typeface="Lucida Sans" panose="020B0604020202020204" pitchFamily="34" charset="0"/>
              <a:cs typeface="Aldhabi" panose="020B0604020202020204" pitchFamily="2" charset="-78"/>
            </a:endParaRPr>
          </a:p>
        </p:txBody>
      </p:sp>
      <p:sp>
        <p:nvSpPr>
          <p:cNvPr id="9" name="TextBox 8">
            <a:extLst>
              <a:ext uri="{FF2B5EF4-FFF2-40B4-BE49-F238E27FC236}">
                <a16:creationId xmlns:a16="http://schemas.microsoft.com/office/drawing/2014/main" id="{BC10AE91-0314-4CD8-8EDB-5E87A191F654}"/>
              </a:ext>
            </a:extLst>
          </p:cNvPr>
          <p:cNvSpPr txBox="1"/>
          <p:nvPr/>
        </p:nvSpPr>
        <p:spPr>
          <a:xfrm>
            <a:off x="1333501" y="1430953"/>
            <a:ext cx="10506075"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Networking uses TCP/IP protocol for communication.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these protocol, communication takes places in blocks of data called packets.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protocol specifies how data is packetized, addressed, transmitted, routed and received.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Packets consists of two parts:</a:t>
            </a:r>
            <a:r>
              <a:rPr lang="en-IN" sz="2400" dirty="0"/>
              <a:t> Control information and Sequence Information (data)</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Control information is very useful for firewall implementation.</a:t>
            </a:r>
          </a:p>
        </p:txBody>
      </p:sp>
      <p:sp>
        <p:nvSpPr>
          <p:cNvPr id="2" name="Slide Number Placeholder 1">
            <a:extLst>
              <a:ext uri="{FF2B5EF4-FFF2-40B4-BE49-F238E27FC236}">
                <a16:creationId xmlns:a16="http://schemas.microsoft.com/office/drawing/2014/main" id="{D4881B20-1555-428A-AB42-ADBB208A055A}"/>
              </a:ext>
            </a:extLst>
          </p:cNvPr>
          <p:cNvSpPr>
            <a:spLocks noGrp="1"/>
          </p:cNvSpPr>
          <p:nvPr>
            <p:ph type="sldNum" sz="quarter" idx="12"/>
          </p:nvPr>
        </p:nvSpPr>
        <p:spPr/>
        <p:txBody>
          <a:bodyPr/>
          <a:lstStyle/>
          <a:p>
            <a:fld id="{63D540B0-7930-4661-AA53-8AC25AF2496A}" type="slidenum">
              <a:rPr lang="en-IN" smtClean="0"/>
              <a:t>3</a:t>
            </a:fld>
            <a:endParaRPr lang="en-IN"/>
          </a:p>
        </p:txBody>
      </p:sp>
    </p:spTree>
    <p:extLst>
      <p:ext uri="{BB962C8B-B14F-4D97-AF65-F5344CB8AC3E}">
        <p14:creationId xmlns:p14="http://schemas.microsoft.com/office/powerpoint/2010/main" val="77574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73E8F5-5917-4BD1-B877-E34FEE929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49" y="1170085"/>
            <a:ext cx="10029825" cy="5641777"/>
          </a:xfrm>
          <a:prstGeom prst="rect">
            <a:avLst/>
          </a:prstGeom>
        </p:spPr>
      </p:pic>
      <p:sp>
        <p:nvSpPr>
          <p:cNvPr id="8" name="Rectangle 7">
            <a:extLst>
              <a:ext uri="{FF2B5EF4-FFF2-40B4-BE49-F238E27FC236}">
                <a16:creationId xmlns:a16="http://schemas.microsoft.com/office/drawing/2014/main" id="{D56A0665-3E72-4CA9-9DAA-07FDFAF76347}"/>
              </a:ext>
            </a:extLst>
          </p:cNvPr>
          <p:cNvSpPr/>
          <p:nvPr/>
        </p:nvSpPr>
        <p:spPr>
          <a:xfrm>
            <a:off x="0" y="1123949"/>
            <a:ext cx="12192000" cy="5734051"/>
          </a:xfrm>
          <a:prstGeom prst="rect">
            <a:avLst/>
          </a:prstGeom>
          <a:solidFill>
            <a:srgbClr val="FFFFFF">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A2CF14EB-6288-4FE7-8574-19C9DD1CE334}"/>
              </a:ext>
            </a:extLst>
          </p:cNvPr>
          <p:cNvSpPr/>
          <p:nvPr/>
        </p:nvSpPr>
        <p:spPr>
          <a:xfrm>
            <a:off x="0" y="-38100"/>
            <a:ext cx="12192000" cy="11620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0A62C9A3-F297-4F24-AF2A-8C8E1DC343A8}"/>
              </a:ext>
            </a:extLst>
          </p:cNvPr>
          <p:cNvSpPr>
            <a:spLocks noGrp="1"/>
          </p:cNvSpPr>
          <p:nvPr>
            <p:ph type="title"/>
          </p:nvPr>
        </p:nvSpPr>
        <p:spPr>
          <a:xfrm>
            <a:off x="161925" y="33337"/>
            <a:ext cx="11191875" cy="1019174"/>
          </a:xfrm>
        </p:spPr>
        <p:txBody>
          <a:bodyPr>
            <a:normAutofit/>
          </a:bodyPr>
          <a:lstStyle/>
          <a:p>
            <a:r>
              <a:rPr lang="en-US" dirty="0">
                <a:latin typeface="Lucida Sans" panose="020B0604020202020204" pitchFamily="34" charset="0"/>
                <a:cs typeface="Aldhabi" panose="020B0604020202020204" pitchFamily="2" charset="-78"/>
              </a:rPr>
              <a:t>Types of firewall</a:t>
            </a:r>
            <a:endParaRPr lang="en-IN" dirty="0">
              <a:latin typeface="Lucida Sans" panose="020B0604020202020204" pitchFamily="34" charset="0"/>
              <a:cs typeface="Aldhabi" panose="020B0604020202020204" pitchFamily="2" charset="-78"/>
            </a:endParaRPr>
          </a:p>
        </p:txBody>
      </p:sp>
      <p:sp>
        <p:nvSpPr>
          <p:cNvPr id="11" name="TextBox 10">
            <a:extLst>
              <a:ext uri="{FF2B5EF4-FFF2-40B4-BE49-F238E27FC236}">
                <a16:creationId xmlns:a16="http://schemas.microsoft.com/office/drawing/2014/main" id="{CEFDB57F-028D-4FD1-99BB-D1A1A193EC68}"/>
              </a:ext>
            </a:extLst>
          </p:cNvPr>
          <p:cNvSpPr txBox="1"/>
          <p:nvPr/>
        </p:nvSpPr>
        <p:spPr>
          <a:xfrm>
            <a:off x="476251" y="1400175"/>
            <a:ext cx="11449050" cy="461665"/>
          </a:xfrm>
          <a:prstGeom prst="rect">
            <a:avLst/>
          </a:prstGeom>
          <a:noFill/>
        </p:spPr>
        <p:txBody>
          <a:bodyPr wrap="square" rtlCol="0">
            <a:spAutoFit/>
          </a:bodyPr>
          <a:lstStyle/>
          <a:p>
            <a:r>
              <a:rPr lang="en-US" sz="2400" b="1" dirty="0"/>
              <a:t>HOST-BASED FIREWALLS </a:t>
            </a:r>
            <a:r>
              <a:rPr lang="en-US" sz="2400" dirty="0"/>
              <a:t>	</a:t>
            </a:r>
            <a:endParaRPr lang="en-IN" sz="2400" dirty="0"/>
          </a:p>
        </p:txBody>
      </p:sp>
      <p:sp>
        <p:nvSpPr>
          <p:cNvPr id="12" name="TextBox 11">
            <a:extLst>
              <a:ext uri="{FF2B5EF4-FFF2-40B4-BE49-F238E27FC236}">
                <a16:creationId xmlns:a16="http://schemas.microsoft.com/office/drawing/2014/main" id="{AF88E4BB-3489-4EE9-B5ED-6D8FA327D25B}"/>
              </a:ext>
            </a:extLst>
          </p:cNvPr>
          <p:cNvSpPr txBox="1"/>
          <p:nvPr/>
        </p:nvSpPr>
        <p:spPr>
          <a:xfrm>
            <a:off x="1438275" y="2200275"/>
            <a:ext cx="9829800"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They are installed on each network node which controls incoming and outgoing packets.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 is a software suite of applications that comes as a part of the operating system itself.</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They are used to provide security in a trusted network.</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Host firewall protects each host from attacks and unauthorized access.</a:t>
            </a:r>
          </a:p>
          <a:p>
            <a:pPr marL="342900" indent="-342900">
              <a:buFont typeface="Arial" panose="020B0604020202020204" pitchFamily="34" charset="0"/>
              <a:buChar char="•"/>
            </a:pPr>
            <a:endParaRPr lang="en-US" sz="2400" dirty="0">
              <a:latin typeface="Calibri" panose="020F0502020204030204" pitchFamily="34" charset="0"/>
              <a:ea typeface="SimSun" panose="02010600030101010101" pitchFamily="2" charset="-122"/>
              <a:cs typeface="Times New Roman" panose="02020603050405020304" pitchFamily="18" charset="0"/>
            </a:endParaRPr>
          </a:p>
          <a:p>
            <a:r>
              <a:rPr lang="en-US" sz="2400" dirty="0">
                <a:effectLst/>
                <a:latin typeface="Calibri" panose="020F0502020204030204" pitchFamily="34" charset="0"/>
                <a:ea typeface="SimSun" panose="02010600030101010101" pitchFamily="2" charset="-122"/>
                <a:cs typeface="Times New Roman" panose="02020603050405020304" pitchFamily="18" charset="0"/>
              </a:rPr>
              <a:t>     E.G : Windows defender firewall</a:t>
            </a:r>
          </a:p>
          <a:p>
            <a:pPr marL="342900" indent="-342900">
              <a:buFont typeface="Arial" panose="020B0604020202020204" pitchFamily="34" charset="0"/>
              <a:buChar char="•"/>
            </a:pPr>
            <a:endParaRPr lang="en-US" sz="2400" dirty="0"/>
          </a:p>
          <a:p>
            <a:endParaRPr lang="en-IN" dirty="0"/>
          </a:p>
        </p:txBody>
      </p:sp>
      <p:sp>
        <p:nvSpPr>
          <p:cNvPr id="2" name="Slide Number Placeholder 1">
            <a:extLst>
              <a:ext uri="{FF2B5EF4-FFF2-40B4-BE49-F238E27FC236}">
                <a16:creationId xmlns:a16="http://schemas.microsoft.com/office/drawing/2014/main" id="{03D240D7-12B1-4C51-8FF1-E587499ED6E0}"/>
              </a:ext>
            </a:extLst>
          </p:cNvPr>
          <p:cNvSpPr>
            <a:spLocks noGrp="1"/>
          </p:cNvSpPr>
          <p:nvPr>
            <p:ph type="sldNum" sz="quarter" idx="12"/>
          </p:nvPr>
        </p:nvSpPr>
        <p:spPr/>
        <p:txBody>
          <a:bodyPr/>
          <a:lstStyle/>
          <a:p>
            <a:fld id="{63D540B0-7930-4661-AA53-8AC25AF2496A}" type="slidenum">
              <a:rPr lang="en-IN" smtClean="0"/>
              <a:t>4</a:t>
            </a:fld>
            <a:endParaRPr lang="en-IN"/>
          </a:p>
        </p:txBody>
      </p:sp>
    </p:spTree>
    <p:extLst>
      <p:ext uri="{BB962C8B-B14F-4D97-AF65-F5344CB8AC3E}">
        <p14:creationId xmlns:p14="http://schemas.microsoft.com/office/powerpoint/2010/main" val="418537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4C8176-D4BD-41C2-987D-4C78C8E2ABB9}"/>
              </a:ext>
            </a:extLst>
          </p:cNvPr>
          <p:cNvSpPr/>
          <p:nvPr/>
        </p:nvSpPr>
        <p:spPr>
          <a:xfrm>
            <a:off x="0" y="-38100"/>
            <a:ext cx="12192000" cy="11620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A138F331-0F37-4E86-BF21-07BC6EC5A36D}"/>
              </a:ext>
            </a:extLst>
          </p:cNvPr>
          <p:cNvSpPr>
            <a:spLocks noGrp="1"/>
          </p:cNvSpPr>
          <p:nvPr>
            <p:ph type="title"/>
          </p:nvPr>
        </p:nvSpPr>
        <p:spPr>
          <a:xfrm>
            <a:off x="161925" y="33337"/>
            <a:ext cx="11191875" cy="1019174"/>
          </a:xfrm>
        </p:spPr>
        <p:txBody>
          <a:bodyPr>
            <a:normAutofit/>
          </a:bodyPr>
          <a:lstStyle/>
          <a:p>
            <a:r>
              <a:rPr lang="en-US" dirty="0">
                <a:latin typeface="Lucida Sans" panose="020B0604020202020204" pitchFamily="34" charset="0"/>
                <a:cs typeface="Aldhabi" panose="020B0604020202020204" pitchFamily="2" charset="-78"/>
              </a:rPr>
              <a:t>Cont..</a:t>
            </a:r>
            <a:endParaRPr lang="en-IN" dirty="0">
              <a:latin typeface="Lucida Sans" panose="020B0604020202020204" pitchFamily="34" charset="0"/>
              <a:cs typeface="Aldhabi" panose="020B0604020202020204" pitchFamily="2" charset="-78"/>
            </a:endParaRPr>
          </a:p>
        </p:txBody>
      </p:sp>
      <p:sp>
        <p:nvSpPr>
          <p:cNvPr id="6" name="TextBox 5">
            <a:extLst>
              <a:ext uri="{FF2B5EF4-FFF2-40B4-BE49-F238E27FC236}">
                <a16:creationId xmlns:a16="http://schemas.microsoft.com/office/drawing/2014/main" id="{F5F0A042-2695-4C49-B105-DAABA22B7C65}"/>
              </a:ext>
            </a:extLst>
          </p:cNvPr>
          <p:cNvSpPr txBox="1"/>
          <p:nvPr/>
        </p:nvSpPr>
        <p:spPr>
          <a:xfrm>
            <a:off x="476251" y="1419225"/>
            <a:ext cx="11449050" cy="461665"/>
          </a:xfrm>
          <a:prstGeom prst="rect">
            <a:avLst/>
          </a:prstGeom>
          <a:noFill/>
        </p:spPr>
        <p:txBody>
          <a:bodyPr wrap="square" rtlCol="0">
            <a:spAutoFit/>
          </a:bodyPr>
          <a:lstStyle/>
          <a:p>
            <a:r>
              <a:rPr lang="en-US" sz="2400" b="1" dirty="0"/>
              <a:t>NETWORK FIREWALLS </a:t>
            </a:r>
            <a:r>
              <a:rPr lang="en-US" sz="2400" dirty="0"/>
              <a:t>	</a:t>
            </a:r>
            <a:endParaRPr lang="en-IN" sz="2400" dirty="0"/>
          </a:p>
        </p:txBody>
      </p:sp>
      <p:sp>
        <p:nvSpPr>
          <p:cNvPr id="7" name="TextBox 6">
            <a:extLst>
              <a:ext uri="{FF2B5EF4-FFF2-40B4-BE49-F238E27FC236}">
                <a16:creationId xmlns:a16="http://schemas.microsoft.com/office/drawing/2014/main" id="{7B2AA44F-3F02-4DEC-8947-364F0F0760C4}"/>
              </a:ext>
            </a:extLst>
          </p:cNvPr>
          <p:cNvSpPr txBox="1"/>
          <p:nvPr/>
        </p:nvSpPr>
        <p:spPr>
          <a:xfrm>
            <a:off x="1495425" y="2176166"/>
            <a:ext cx="10429876"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They function on network level. </a:t>
            </a:r>
          </a:p>
          <a:p>
            <a:pPr marL="285750" indent="-28575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These </a:t>
            </a:r>
            <a:r>
              <a:rPr lang="en-US" sz="2400" dirty="0">
                <a:effectLst/>
                <a:latin typeface="Calibri" panose="020F0502020204030204" pitchFamily="34" charset="0"/>
                <a:ea typeface="SimSun" panose="02010600030101010101" pitchFamily="2" charset="-122"/>
                <a:cs typeface="Times New Roman" panose="02020603050405020304" pitchFamily="18" charset="0"/>
              </a:rPr>
              <a:t>firewalls filter all incoming and outgoing traffic across the network.</a:t>
            </a:r>
          </a:p>
          <a:p>
            <a:r>
              <a:rPr lang="en-US" sz="2400" dirty="0">
                <a:effectLst/>
                <a:latin typeface="Calibri" panose="020F0502020204030204" pitchFamily="34" charset="0"/>
                <a:ea typeface="SimSun" panose="02010600030101010101" pitchFamily="2" charset="-122"/>
                <a:cs typeface="Times New Roman" panose="02020603050405020304" pitchFamily="18" charset="0"/>
              </a:rPr>
              <a:t> </a:t>
            </a:r>
          </a:p>
          <a:p>
            <a:pPr marL="285750" indent="-28575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 </a:t>
            </a:r>
            <a:r>
              <a:rPr lang="en-US" sz="2400" dirty="0">
                <a:latin typeface="Calibri" panose="020F0502020204030204" pitchFamily="34" charset="0"/>
                <a:ea typeface="SimSun" panose="02010600030101010101" pitchFamily="2" charset="-122"/>
                <a:cs typeface="Times New Roman" panose="02020603050405020304" pitchFamily="18" charset="0"/>
              </a:rPr>
              <a:t>These </a:t>
            </a:r>
            <a:r>
              <a:rPr lang="en-US" sz="2400" dirty="0">
                <a:effectLst/>
                <a:latin typeface="Calibri" panose="020F0502020204030204" pitchFamily="34" charset="0"/>
                <a:ea typeface="SimSun" panose="02010600030101010101" pitchFamily="2" charset="-122"/>
                <a:cs typeface="Times New Roman" panose="02020603050405020304" pitchFamily="18" charset="0"/>
              </a:rPr>
              <a:t>firewall might have two or more network interface cards (NICs).</a:t>
            </a:r>
          </a:p>
          <a:p>
            <a:r>
              <a:rPr lang="en-US" sz="2400" dirty="0">
                <a:effectLst/>
                <a:latin typeface="Calibri" panose="020F0502020204030204" pitchFamily="34" charset="0"/>
                <a:ea typeface="SimSun" panose="02010600030101010101" pitchFamily="2" charset="-122"/>
                <a:cs typeface="Times New Roman" panose="02020603050405020304" pitchFamily="18" charset="0"/>
              </a:rPr>
              <a:t> </a:t>
            </a:r>
          </a:p>
          <a:p>
            <a:pPr marL="285750" indent="-28575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These firewall is usually a dedicated system with proprietary software installed</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C7BA5123-03FB-437C-9D5C-26004499A709}"/>
              </a:ext>
            </a:extLst>
          </p:cNvPr>
          <p:cNvSpPr>
            <a:spLocks noGrp="1"/>
          </p:cNvSpPr>
          <p:nvPr>
            <p:ph type="sldNum" sz="quarter" idx="12"/>
          </p:nvPr>
        </p:nvSpPr>
        <p:spPr/>
        <p:txBody>
          <a:bodyPr/>
          <a:lstStyle/>
          <a:p>
            <a:fld id="{63D540B0-7930-4661-AA53-8AC25AF2496A}" type="slidenum">
              <a:rPr lang="en-IN" smtClean="0"/>
              <a:t>5</a:t>
            </a:fld>
            <a:endParaRPr lang="en-IN"/>
          </a:p>
        </p:txBody>
      </p:sp>
    </p:spTree>
    <p:extLst>
      <p:ext uri="{BB962C8B-B14F-4D97-AF65-F5344CB8AC3E}">
        <p14:creationId xmlns:p14="http://schemas.microsoft.com/office/powerpoint/2010/main" val="133162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609601-9603-4F22-A286-704E510AC161}"/>
              </a:ext>
            </a:extLst>
          </p:cNvPr>
          <p:cNvSpPr/>
          <p:nvPr/>
        </p:nvSpPr>
        <p:spPr>
          <a:xfrm>
            <a:off x="0" y="-38100"/>
            <a:ext cx="12192000" cy="11620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29F777B5-1E0B-43B6-8763-94A9E5B35A63}"/>
              </a:ext>
            </a:extLst>
          </p:cNvPr>
          <p:cNvSpPr>
            <a:spLocks noGrp="1"/>
          </p:cNvSpPr>
          <p:nvPr>
            <p:ph type="title"/>
          </p:nvPr>
        </p:nvSpPr>
        <p:spPr>
          <a:xfrm>
            <a:off x="161925" y="33337"/>
            <a:ext cx="11191875" cy="1019174"/>
          </a:xfrm>
        </p:spPr>
        <p:txBody>
          <a:bodyPr>
            <a:normAutofit/>
          </a:bodyPr>
          <a:lstStyle/>
          <a:p>
            <a:r>
              <a:rPr lang="en-US" dirty="0">
                <a:latin typeface="Lucida Sans" panose="020B0604020202020204" pitchFamily="34" charset="0"/>
                <a:cs typeface="Aldhabi" panose="020B0604020202020204" pitchFamily="2" charset="-78"/>
              </a:rPr>
              <a:t>Generations of firewall</a:t>
            </a:r>
            <a:endParaRPr lang="en-IN" dirty="0">
              <a:latin typeface="Lucida Sans" panose="020B0604020202020204" pitchFamily="34" charset="0"/>
              <a:cs typeface="Aldhabi" panose="020B0604020202020204" pitchFamily="2" charset="-78"/>
            </a:endParaRPr>
          </a:p>
        </p:txBody>
      </p:sp>
      <p:sp>
        <p:nvSpPr>
          <p:cNvPr id="6" name="TextBox 5">
            <a:extLst>
              <a:ext uri="{FF2B5EF4-FFF2-40B4-BE49-F238E27FC236}">
                <a16:creationId xmlns:a16="http://schemas.microsoft.com/office/drawing/2014/main" id="{973D5096-52B8-43E6-AEF6-7F494C6289B4}"/>
              </a:ext>
            </a:extLst>
          </p:cNvPr>
          <p:cNvSpPr txBox="1"/>
          <p:nvPr/>
        </p:nvSpPr>
        <p:spPr>
          <a:xfrm>
            <a:off x="476251" y="1400175"/>
            <a:ext cx="11449050" cy="461665"/>
          </a:xfrm>
          <a:prstGeom prst="rect">
            <a:avLst/>
          </a:prstGeom>
          <a:noFill/>
        </p:spPr>
        <p:txBody>
          <a:bodyPr wrap="square" rtlCol="0">
            <a:spAutoFit/>
          </a:bodyPr>
          <a:lstStyle/>
          <a:p>
            <a:r>
              <a:rPr lang="en-US" sz="2400" b="1" dirty="0"/>
              <a:t>PACKET FILTERING FIREWALL</a:t>
            </a:r>
            <a:r>
              <a:rPr lang="en-US" sz="2400" dirty="0"/>
              <a:t>	</a:t>
            </a:r>
            <a:endParaRPr lang="en-IN" sz="2400" dirty="0"/>
          </a:p>
        </p:txBody>
      </p:sp>
      <p:sp>
        <p:nvSpPr>
          <p:cNvPr id="8" name="TextBox 7">
            <a:extLst>
              <a:ext uri="{FF2B5EF4-FFF2-40B4-BE49-F238E27FC236}">
                <a16:creationId xmlns:a16="http://schemas.microsoft.com/office/drawing/2014/main" id="{334C1824-D931-4430-A55C-8561244A634A}"/>
              </a:ext>
            </a:extLst>
          </p:cNvPr>
          <p:cNvSpPr txBox="1"/>
          <p:nvPr/>
        </p:nvSpPr>
        <p:spPr>
          <a:xfrm>
            <a:off x="1628774" y="2124076"/>
            <a:ext cx="10182225" cy="3416320"/>
          </a:xfrm>
          <a:prstGeom prst="rect">
            <a:avLst/>
          </a:prstGeom>
          <a:noFill/>
        </p:spPr>
        <p:txBody>
          <a:bodyPr wrap="square" rtlCol="0">
            <a:spAutoFit/>
          </a:bodyPr>
          <a:lstStyle/>
          <a:p>
            <a:pPr marL="285750" marR="0" lvl="0" indent="-28575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Packet filtering, or stateless, firewalls work by inspecting individual packets in isolation. </a:t>
            </a:r>
          </a:p>
          <a:p>
            <a:pPr marL="285750" marR="0" lvl="0" indent="-28575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Packet filtering firewalls are implemented at the IP layers of the  TCP/IP protocol suite.</a:t>
            </a:r>
          </a:p>
          <a:p>
            <a:pPr marL="285750" marR="0" indent="-28575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These firewall matches the data packets against a list or sequence of firewall determines whether to deny (drop) a packet or allow (forward) it to the next network connection. </a:t>
            </a:r>
          </a:p>
          <a:p>
            <a:pPr marL="285750" marR="0" indent="-285750">
              <a:spcBef>
                <a:spcPts val="0"/>
              </a:spcBef>
              <a:spcAft>
                <a:spcPts val="0"/>
              </a:spcAft>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If the device finds a packet that matches a restriction, it stops the packet from traveling from one network to another.</a:t>
            </a:r>
          </a:p>
        </p:txBody>
      </p:sp>
      <p:pic>
        <p:nvPicPr>
          <p:cNvPr id="12" name="Picture 11">
            <a:extLst>
              <a:ext uri="{FF2B5EF4-FFF2-40B4-BE49-F238E27FC236}">
                <a16:creationId xmlns:a16="http://schemas.microsoft.com/office/drawing/2014/main" id="{A5F4E5B6-BE90-42C6-B5D1-19A9C9A83564}"/>
              </a:ext>
            </a:extLst>
          </p:cNvPr>
          <p:cNvPicPr>
            <a:picLocks noChangeAspect="1"/>
          </p:cNvPicPr>
          <p:nvPr/>
        </p:nvPicPr>
        <p:blipFill>
          <a:blip r:embed="rId2"/>
          <a:stretch>
            <a:fillRect/>
          </a:stretch>
        </p:blipFill>
        <p:spPr>
          <a:xfrm>
            <a:off x="7486427" y="5089482"/>
            <a:ext cx="4324572" cy="1651085"/>
          </a:xfrm>
          <a:prstGeom prst="rect">
            <a:avLst/>
          </a:prstGeom>
        </p:spPr>
      </p:pic>
      <p:sp>
        <p:nvSpPr>
          <p:cNvPr id="2" name="Slide Number Placeholder 1">
            <a:extLst>
              <a:ext uri="{FF2B5EF4-FFF2-40B4-BE49-F238E27FC236}">
                <a16:creationId xmlns:a16="http://schemas.microsoft.com/office/drawing/2014/main" id="{3F9F00C9-8FF6-40EF-A7F8-29F76B528AFF}"/>
              </a:ext>
            </a:extLst>
          </p:cNvPr>
          <p:cNvSpPr>
            <a:spLocks noGrp="1"/>
          </p:cNvSpPr>
          <p:nvPr>
            <p:ph type="sldNum" sz="quarter" idx="12"/>
          </p:nvPr>
        </p:nvSpPr>
        <p:spPr/>
        <p:txBody>
          <a:bodyPr/>
          <a:lstStyle/>
          <a:p>
            <a:fld id="{63D540B0-7930-4661-AA53-8AC25AF2496A}" type="slidenum">
              <a:rPr lang="en-IN" smtClean="0"/>
              <a:t>6</a:t>
            </a:fld>
            <a:endParaRPr lang="en-IN"/>
          </a:p>
        </p:txBody>
      </p:sp>
    </p:spTree>
    <p:extLst>
      <p:ext uri="{BB962C8B-B14F-4D97-AF65-F5344CB8AC3E}">
        <p14:creationId xmlns:p14="http://schemas.microsoft.com/office/powerpoint/2010/main" val="276177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C247FF-C747-4F0E-BBBC-EE350D424FD0}"/>
              </a:ext>
            </a:extLst>
          </p:cNvPr>
          <p:cNvSpPr/>
          <p:nvPr/>
        </p:nvSpPr>
        <p:spPr>
          <a:xfrm>
            <a:off x="0" y="-38100"/>
            <a:ext cx="12192000" cy="11620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a16="http://schemas.microsoft.com/office/drawing/2014/main" id="{2868B331-AE68-4073-8484-F8590262D424}"/>
              </a:ext>
            </a:extLst>
          </p:cNvPr>
          <p:cNvSpPr>
            <a:spLocks noGrp="1"/>
          </p:cNvSpPr>
          <p:nvPr>
            <p:ph type="title"/>
          </p:nvPr>
        </p:nvSpPr>
        <p:spPr>
          <a:xfrm>
            <a:off x="161925" y="33337"/>
            <a:ext cx="11191875" cy="1019174"/>
          </a:xfrm>
        </p:spPr>
        <p:txBody>
          <a:bodyPr>
            <a:normAutofit/>
          </a:bodyPr>
          <a:lstStyle/>
          <a:p>
            <a:r>
              <a:rPr lang="en-US" dirty="0">
                <a:latin typeface="Lucida Sans" panose="020B0604020202020204" pitchFamily="34" charset="0"/>
                <a:cs typeface="Aldhabi" panose="020B0604020202020204" pitchFamily="2" charset="-78"/>
              </a:rPr>
              <a:t>Cont..</a:t>
            </a:r>
            <a:endParaRPr lang="en-IN" dirty="0">
              <a:latin typeface="Lucida Sans" panose="020B0604020202020204" pitchFamily="34" charset="0"/>
              <a:cs typeface="Aldhabi" panose="020B0604020202020204" pitchFamily="2" charset="-78"/>
            </a:endParaRPr>
          </a:p>
        </p:txBody>
      </p:sp>
      <p:sp>
        <p:nvSpPr>
          <p:cNvPr id="12" name="TextBox 11">
            <a:extLst>
              <a:ext uri="{FF2B5EF4-FFF2-40B4-BE49-F238E27FC236}">
                <a16:creationId xmlns:a16="http://schemas.microsoft.com/office/drawing/2014/main" id="{939421CE-029D-4DBC-A757-95E3D481B29C}"/>
              </a:ext>
            </a:extLst>
          </p:cNvPr>
          <p:cNvSpPr txBox="1"/>
          <p:nvPr/>
        </p:nvSpPr>
        <p:spPr>
          <a:xfrm>
            <a:off x="476251" y="1400175"/>
            <a:ext cx="11449050" cy="461665"/>
          </a:xfrm>
          <a:prstGeom prst="rect">
            <a:avLst/>
          </a:prstGeom>
          <a:noFill/>
        </p:spPr>
        <p:txBody>
          <a:bodyPr wrap="square" rtlCol="0">
            <a:spAutoFit/>
          </a:bodyPr>
          <a:lstStyle/>
          <a:p>
            <a:r>
              <a:rPr lang="en-US" sz="2400" b="1" dirty="0"/>
              <a:t>APPLICATION FIREWALL</a:t>
            </a:r>
            <a:r>
              <a:rPr lang="en-US" sz="2400" dirty="0"/>
              <a:t>	</a:t>
            </a:r>
            <a:endParaRPr lang="en-IN" sz="2400" dirty="0"/>
          </a:p>
        </p:txBody>
      </p:sp>
      <p:sp>
        <p:nvSpPr>
          <p:cNvPr id="13" name="TextBox 12">
            <a:extLst>
              <a:ext uri="{FF2B5EF4-FFF2-40B4-BE49-F238E27FC236}">
                <a16:creationId xmlns:a16="http://schemas.microsoft.com/office/drawing/2014/main" id="{7E158F25-9428-4217-89AF-81EFB1E52C18}"/>
              </a:ext>
            </a:extLst>
          </p:cNvPr>
          <p:cNvSpPr txBox="1"/>
          <p:nvPr/>
        </p:nvSpPr>
        <p:spPr>
          <a:xfrm>
            <a:off x="1628775" y="2343150"/>
            <a:ext cx="1011555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These firewall</a:t>
            </a:r>
            <a:r>
              <a:rPr lang="en-US" sz="2400" dirty="0">
                <a:effectLst/>
                <a:latin typeface="Calibri" panose="020F0502020204030204" pitchFamily="34" charset="0"/>
                <a:ea typeface="SimSun" panose="02010600030101010101" pitchFamily="2" charset="-122"/>
                <a:cs typeface="Times New Roman" panose="02020603050405020304" pitchFamily="18" charset="0"/>
              </a:rPr>
              <a:t> use a series of configured policies to determine whether to block or allow communications to or from an app.</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It is implemented in conjunction with the firewall router.</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Active app firewalls actively inspect all incoming requests</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Also called proxy servers that can run a software which acts as a proxy for a service requests. </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The servers are also known as cache servers as they can store information about the most visited pages</a:t>
            </a:r>
            <a:r>
              <a:rPr lang="en-US" sz="1800" dirty="0">
                <a:effectLst/>
                <a:latin typeface="Calibri" panose="020F0502020204030204" pitchFamily="34" charset="0"/>
                <a:ea typeface="SimSun" panose="02010600030101010101" pitchFamily="2" charset="-122"/>
                <a:cs typeface="Times New Roman" panose="02020603050405020304" pitchFamily="18" charset="0"/>
              </a:rPr>
              <a:t>.</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 name="Slide Number Placeholder 1">
            <a:extLst>
              <a:ext uri="{FF2B5EF4-FFF2-40B4-BE49-F238E27FC236}">
                <a16:creationId xmlns:a16="http://schemas.microsoft.com/office/drawing/2014/main" id="{FF2CDE59-E99E-4FE2-8CCD-47DFC1D1F55A}"/>
              </a:ext>
            </a:extLst>
          </p:cNvPr>
          <p:cNvSpPr>
            <a:spLocks noGrp="1"/>
          </p:cNvSpPr>
          <p:nvPr>
            <p:ph type="sldNum" sz="quarter" idx="12"/>
          </p:nvPr>
        </p:nvSpPr>
        <p:spPr/>
        <p:txBody>
          <a:bodyPr/>
          <a:lstStyle/>
          <a:p>
            <a:fld id="{63D540B0-7930-4661-AA53-8AC25AF2496A}" type="slidenum">
              <a:rPr lang="en-IN" smtClean="0"/>
              <a:t>7</a:t>
            </a:fld>
            <a:endParaRPr lang="en-IN"/>
          </a:p>
        </p:txBody>
      </p:sp>
    </p:spTree>
    <p:extLst>
      <p:ext uri="{BB962C8B-B14F-4D97-AF65-F5344CB8AC3E}">
        <p14:creationId xmlns:p14="http://schemas.microsoft.com/office/powerpoint/2010/main" val="131197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0B4B4A-B581-411A-8D49-A71E4086C126}"/>
              </a:ext>
            </a:extLst>
          </p:cNvPr>
          <p:cNvSpPr/>
          <p:nvPr/>
        </p:nvSpPr>
        <p:spPr>
          <a:xfrm>
            <a:off x="0" y="-38100"/>
            <a:ext cx="12192000" cy="11620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D1E2F43E-9F47-42A0-8098-FC78BFD05EBE}"/>
              </a:ext>
            </a:extLst>
          </p:cNvPr>
          <p:cNvSpPr>
            <a:spLocks noGrp="1"/>
          </p:cNvSpPr>
          <p:nvPr>
            <p:ph type="title"/>
          </p:nvPr>
        </p:nvSpPr>
        <p:spPr>
          <a:xfrm>
            <a:off x="161925" y="33337"/>
            <a:ext cx="11191875" cy="1019174"/>
          </a:xfrm>
        </p:spPr>
        <p:txBody>
          <a:bodyPr>
            <a:normAutofit/>
          </a:bodyPr>
          <a:lstStyle/>
          <a:p>
            <a:r>
              <a:rPr lang="en-US" dirty="0">
                <a:latin typeface="Lucida Sans" panose="020B0604020202020204" pitchFamily="34" charset="0"/>
                <a:cs typeface="Aldhabi" panose="020B0604020202020204" pitchFamily="2" charset="-78"/>
              </a:rPr>
              <a:t>Cont..</a:t>
            </a:r>
            <a:endParaRPr lang="en-IN" dirty="0">
              <a:latin typeface="Lucida Sans" panose="020B0604020202020204" pitchFamily="34" charset="0"/>
              <a:cs typeface="Aldhabi" panose="020B0604020202020204" pitchFamily="2" charset="-78"/>
            </a:endParaRPr>
          </a:p>
        </p:txBody>
      </p:sp>
      <p:sp>
        <p:nvSpPr>
          <p:cNvPr id="6" name="TextBox 5">
            <a:extLst>
              <a:ext uri="{FF2B5EF4-FFF2-40B4-BE49-F238E27FC236}">
                <a16:creationId xmlns:a16="http://schemas.microsoft.com/office/drawing/2014/main" id="{C901BAE9-7F59-453D-ABB1-2D9B80447E7D}"/>
              </a:ext>
            </a:extLst>
          </p:cNvPr>
          <p:cNvSpPr txBox="1"/>
          <p:nvPr/>
        </p:nvSpPr>
        <p:spPr>
          <a:xfrm>
            <a:off x="476251" y="1400175"/>
            <a:ext cx="11449050" cy="461665"/>
          </a:xfrm>
          <a:prstGeom prst="rect">
            <a:avLst/>
          </a:prstGeom>
          <a:noFill/>
        </p:spPr>
        <p:txBody>
          <a:bodyPr wrap="square" rtlCol="0">
            <a:spAutoFit/>
          </a:bodyPr>
          <a:lstStyle/>
          <a:p>
            <a:r>
              <a:rPr lang="en-US" sz="2400" b="1" dirty="0"/>
              <a:t>MEDIA ACCESS CONTROL FIREWALL</a:t>
            </a:r>
            <a:r>
              <a:rPr lang="en-US" sz="2400" dirty="0"/>
              <a:t>	</a:t>
            </a:r>
            <a:endParaRPr lang="en-IN" sz="2400" dirty="0"/>
          </a:p>
        </p:txBody>
      </p:sp>
      <p:sp>
        <p:nvSpPr>
          <p:cNvPr id="7" name="TextBox 6">
            <a:extLst>
              <a:ext uri="{FF2B5EF4-FFF2-40B4-BE49-F238E27FC236}">
                <a16:creationId xmlns:a16="http://schemas.microsoft.com/office/drawing/2014/main" id="{26858E2B-6430-407B-A0C8-EDCD06707D33}"/>
              </a:ext>
            </a:extLst>
          </p:cNvPr>
          <p:cNvSpPr txBox="1"/>
          <p:nvPr/>
        </p:nvSpPr>
        <p:spPr>
          <a:xfrm>
            <a:off x="2352675" y="2343150"/>
            <a:ext cx="93916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It makes </a:t>
            </a:r>
            <a:r>
              <a:rPr lang="en-US" sz="2400" dirty="0">
                <a:effectLst/>
                <a:latin typeface="Calibri" panose="020F0502020204030204" pitchFamily="34" charset="0"/>
                <a:ea typeface="SimSun" panose="02010600030101010101" pitchFamily="2" charset="-122"/>
                <a:cs typeface="Times New Roman" panose="02020603050405020304" pitchFamily="18" charset="0"/>
              </a:rPr>
              <a:t>filtering decisions based on the specific host computer’s identity MAC address. </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latin typeface="Calibri" panose="020F0502020204030204" pitchFamily="34" charset="0"/>
                <a:ea typeface="SimSun" panose="02010600030101010101" pitchFamily="2" charset="-122"/>
                <a:cs typeface="Times New Roman" panose="02020603050405020304" pitchFamily="18" charset="0"/>
              </a:rPr>
              <a:t>Computers are identified on the network based on the IP address(network) and the MAC address(data link).</a:t>
            </a:r>
          </a:p>
          <a:p>
            <a:endParaRPr lang="en-US" sz="2400" dirty="0">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All machines on a network will listen for packets that have their MAC address in the destination field of the packet</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The Physical Layer understands the electrical signals on the network and creates the frame which gets passed to the Datalink layer.</a:t>
            </a:r>
          </a:p>
        </p:txBody>
      </p:sp>
      <p:pic>
        <p:nvPicPr>
          <p:cNvPr id="9" name="Picture 8">
            <a:extLst>
              <a:ext uri="{FF2B5EF4-FFF2-40B4-BE49-F238E27FC236}">
                <a16:creationId xmlns:a16="http://schemas.microsoft.com/office/drawing/2014/main" id="{D8239ADF-B84A-457E-8CF8-C0D1233D6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 y="4472511"/>
            <a:ext cx="2120723" cy="2025623"/>
          </a:xfrm>
          <a:prstGeom prst="rect">
            <a:avLst/>
          </a:prstGeom>
        </p:spPr>
      </p:pic>
      <p:sp>
        <p:nvSpPr>
          <p:cNvPr id="2" name="Slide Number Placeholder 1">
            <a:extLst>
              <a:ext uri="{FF2B5EF4-FFF2-40B4-BE49-F238E27FC236}">
                <a16:creationId xmlns:a16="http://schemas.microsoft.com/office/drawing/2014/main" id="{3CE288E3-D49A-4A34-9FD5-925FD91B564F}"/>
              </a:ext>
            </a:extLst>
          </p:cNvPr>
          <p:cNvSpPr>
            <a:spLocks noGrp="1"/>
          </p:cNvSpPr>
          <p:nvPr>
            <p:ph type="sldNum" sz="quarter" idx="12"/>
          </p:nvPr>
        </p:nvSpPr>
        <p:spPr/>
        <p:txBody>
          <a:bodyPr/>
          <a:lstStyle/>
          <a:p>
            <a:fld id="{63D540B0-7930-4661-AA53-8AC25AF2496A}" type="slidenum">
              <a:rPr lang="en-IN" smtClean="0"/>
              <a:t>8</a:t>
            </a:fld>
            <a:endParaRPr lang="en-IN"/>
          </a:p>
        </p:txBody>
      </p:sp>
    </p:spTree>
    <p:extLst>
      <p:ext uri="{BB962C8B-B14F-4D97-AF65-F5344CB8AC3E}">
        <p14:creationId xmlns:p14="http://schemas.microsoft.com/office/powerpoint/2010/main" val="19025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E20CB5-A71A-4334-A078-52D10AC444BA}"/>
              </a:ext>
            </a:extLst>
          </p:cNvPr>
          <p:cNvSpPr/>
          <p:nvPr/>
        </p:nvSpPr>
        <p:spPr>
          <a:xfrm>
            <a:off x="0" y="-38100"/>
            <a:ext cx="12192000" cy="1162049"/>
          </a:xfrm>
          <a:prstGeom prst="rect">
            <a:avLst/>
          </a:prstGeom>
          <a:solidFill>
            <a:srgbClr val="4FC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4B9C5F78-A725-4B4F-B44C-40E9568649EC}"/>
              </a:ext>
            </a:extLst>
          </p:cNvPr>
          <p:cNvSpPr>
            <a:spLocks noGrp="1"/>
          </p:cNvSpPr>
          <p:nvPr>
            <p:ph type="title"/>
          </p:nvPr>
        </p:nvSpPr>
        <p:spPr>
          <a:xfrm>
            <a:off x="161925" y="33337"/>
            <a:ext cx="11191875" cy="1019174"/>
          </a:xfrm>
        </p:spPr>
        <p:txBody>
          <a:bodyPr>
            <a:normAutofit/>
          </a:bodyPr>
          <a:lstStyle/>
          <a:p>
            <a:r>
              <a:rPr lang="en-US" dirty="0">
                <a:latin typeface="Lucida Sans" panose="020B0604020202020204" pitchFamily="34" charset="0"/>
                <a:cs typeface="Aldhabi" panose="020B0604020202020204" pitchFamily="2" charset="-78"/>
              </a:rPr>
              <a:t>Cont..</a:t>
            </a:r>
            <a:endParaRPr lang="en-IN" dirty="0">
              <a:latin typeface="Lucida Sans" panose="020B0604020202020204" pitchFamily="34" charset="0"/>
              <a:cs typeface="Aldhabi" panose="020B0604020202020204" pitchFamily="2" charset="-78"/>
            </a:endParaRPr>
          </a:p>
        </p:txBody>
      </p:sp>
      <p:sp>
        <p:nvSpPr>
          <p:cNvPr id="6" name="TextBox 5">
            <a:extLst>
              <a:ext uri="{FF2B5EF4-FFF2-40B4-BE49-F238E27FC236}">
                <a16:creationId xmlns:a16="http://schemas.microsoft.com/office/drawing/2014/main" id="{6C1C2B84-612F-425C-899B-B792730946B8}"/>
              </a:ext>
            </a:extLst>
          </p:cNvPr>
          <p:cNvSpPr txBox="1"/>
          <p:nvPr/>
        </p:nvSpPr>
        <p:spPr>
          <a:xfrm>
            <a:off x="476251" y="1400175"/>
            <a:ext cx="11449050" cy="461665"/>
          </a:xfrm>
          <a:prstGeom prst="rect">
            <a:avLst/>
          </a:prstGeom>
          <a:noFill/>
        </p:spPr>
        <p:txBody>
          <a:bodyPr wrap="square" rtlCol="0">
            <a:spAutoFit/>
          </a:bodyPr>
          <a:lstStyle/>
          <a:p>
            <a:r>
              <a:rPr lang="en-US" sz="2400" b="1" dirty="0"/>
              <a:t>HYBRID FIREWALLS</a:t>
            </a:r>
            <a:r>
              <a:rPr lang="en-US" sz="2400" dirty="0"/>
              <a:t>	</a:t>
            </a:r>
            <a:endParaRPr lang="en-IN" sz="2400" dirty="0"/>
          </a:p>
        </p:txBody>
      </p:sp>
      <p:sp>
        <p:nvSpPr>
          <p:cNvPr id="7" name="TextBox 6">
            <a:extLst>
              <a:ext uri="{FF2B5EF4-FFF2-40B4-BE49-F238E27FC236}">
                <a16:creationId xmlns:a16="http://schemas.microsoft.com/office/drawing/2014/main" id="{02C678DF-4301-4784-BAE1-17DFD06EA2C8}"/>
              </a:ext>
            </a:extLst>
          </p:cNvPr>
          <p:cNvSpPr txBox="1"/>
          <p:nvPr/>
        </p:nvSpPr>
        <p:spPr>
          <a:xfrm>
            <a:off x="1438275" y="2343150"/>
            <a:ext cx="103060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Hybrid firewall combine the elements of other types of firewalls</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A hybrid firewall system may consist of two separate firewall devices; each is a separate firewall system, but they are connected so that they work in tandem.</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They are mostly used to protect a user servers and workstations from malicious attacks.</a:t>
            </a:r>
          </a:p>
          <a:p>
            <a:pPr marL="342900" indent="-342900">
              <a:buFont typeface="Arial" panose="020B0604020202020204" pitchFamily="34" charset="0"/>
              <a:buChar char="•"/>
            </a:pP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sz="2400" dirty="0"/>
              <a:t>Also known as next gen firewalls.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effectLst/>
                <a:latin typeface="Calibri" panose="020F0502020204030204" pitchFamily="34" charset="0"/>
                <a:ea typeface="SimSun" panose="02010600030101010101" pitchFamily="2" charset="-122"/>
                <a:cs typeface="Times New Roman" panose="02020603050405020304" pitchFamily="18" charset="0"/>
              </a:rPr>
              <a:t> Ex: A mixture of packet filtering firewall with application firewall. </a:t>
            </a:r>
          </a:p>
        </p:txBody>
      </p:sp>
      <p:sp>
        <p:nvSpPr>
          <p:cNvPr id="2" name="Slide Number Placeholder 1">
            <a:extLst>
              <a:ext uri="{FF2B5EF4-FFF2-40B4-BE49-F238E27FC236}">
                <a16:creationId xmlns:a16="http://schemas.microsoft.com/office/drawing/2014/main" id="{B88B7350-F683-4386-9F8F-0CE33EC66599}"/>
              </a:ext>
            </a:extLst>
          </p:cNvPr>
          <p:cNvSpPr>
            <a:spLocks noGrp="1"/>
          </p:cNvSpPr>
          <p:nvPr>
            <p:ph type="sldNum" sz="quarter" idx="12"/>
          </p:nvPr>
        </p:nvSpPr>
        <p:spPr/>
        <p:txBody>
          <a:bodyPr/>
          <a:lstStyle/>
          <a:p>
            <a:fld id="{63D540B0-7930-4661-AA53-8AC25AF2496A}" type="slidenum">
              <a:rPr lang="en-IN" smtClean="0"/>
              <a:t>9</a:t>
            </a:fld>
            <a:endParaRPr lang="en-IN"/>
          </a:p>
        </p:txBody>
      </p:sp>
    </p:spTree>
    <p:extLst>
      <p:ext uri="{BB962C8B-B14F-4D97-AF65-F5344CB8AC3E}">
        <p14:creationId xmlns:p14="http://schemas.microsoft.com/office/powerpoint/2010/main" val="1800901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1346</Words>
  <Application>Microsoft Office PowerPoint</Application>
  <PresentationFormat>Widescreen</PresentationFormat>
  <Paragraphs>154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Aharoni</vt:lpstr>
      <vt:lpstr>Arial</vt:lpstr>
      <vt:lpstr>Calibri</vt:lpstr>
      <vt:lpstr>Calibri Light</vt:lpstr>
      <vt:lpstr>Lucida Sans</vt:lpstr>
      <vt:lpstr>Times New Roman</vt:lpstr>
      <vt:lpstr>Office Theme</vt:lpstr>
      <vt:lpstr>FIREWALL</vt:lpstr>
      <vt:lpstr>What is Firewall?</vt:lpstr>
      <vt:lpstr>PowerPoint Presentation</vt:lpstr>
      <vt:lpstr>Types of firewall</vt:lpstr>
      <vt:lpstr>Cont..</vt:lpstr>
      <vt:lpstr>Generations of firewall</vt:lpstr>
      <vt:lpstr>Cont..</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dc:title>
  <dc:creator>Khush Dassani</dc:creator>
  <cp:lastModifiedBy>Sailesh Pandey</cp:lastModifiedBy>
  <cp:revision>26</cp:revision>
  <dcterms:created xsi:type="dcterms:W3CDTF">2020-09-27T11:59:31Z</dcterms:created>
  <dcterms:modified xsi:type="dcterms:W3CDTF">2020-10-15T17:07:09Z</dcterms:modified>
</cp:coreProperties>
</file>