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71" r:id="rId5"/>
    <p:sldId id="260" r:id="rId6"/>
    <p:sldId id="258" r:id="rId7"/>
    <p:sldId id="262" r:id="rId8"/>
    <p:sldId id="261" r:id="rId9"/>
    <p:sldId id="263" r:id="rId10"/>
    <p:sldId id="264" r:id="rId11"/>
    <p:sldId id="265" r:id="rId12"/>
    <p:sldId id="266" r:id="rId13"/>
    <p:sldId id="267" r:id="rId14"/>
    <p:sldId id="268" r:id="rId15"/>
    <p:sldId id="269" r:id="rId16"/>
    <p:sldId id="272"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91" d="100"/>
          <a:sy n="91" d="100"/>
        </p:scale>
        <p:origin x="52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lesh Pandey" userId="c3b9bfc3611135a9" providerId="LiveId" clId="{2C282993-2A36-4E89-BFFD-99F86E7EBD49}"/>
    <pc:docChg chg="undo custSel modSld">
      <pc:chgData name="Sailesh Pandey" userId="c3b9bfc3611135a9" providerId="LiveId" clId="{2C282993-2A36-4E89-BFFD-99F86E7EBD49}" dt="2021-01-03T03:59:16.980" v="30" actId="113"/>
      <pc:docMkLst>
        <pc:docMk/>
      </pc:docMkLst>
      <pc:sldChg chg="modSp mod">
        <pc:chgData name="Sailesh Pandey" userId="c3b9bfc3611135a9" providerId="LiveId" clId="{2C282993-2A36-4E89-BFFD-99F86E7EBD49}" dt="2021-01-03T03:57:01.259" v="14" actId="255"/>
        <pc:sldMkLst>
          <pc:docMk/>
          <pc:sldMk cId="750198093" sldId="258"/>
        </pc:sldMkLst>
        <pc:spChg chg="mod">
          <ac:chgData name="Sailesh Pandey" userId="c3b9bfc3611135a9" providerId="LiveId" clId="{2C282993-2A36-4E89-BFFD-99F86E7EBD49}" dt="2021-01-03T03:57:01.259" v="14" actId="255"/>
          <ac:spMkLst>
            <pc:docMk/>
            <pc:sldMk cId="750198093" sldId="258"/>
            <ac:spMk id="5" creationId="{3320EA45-FBF3-4C76-B4FC-E6B46EAD8F67}"/>
          </ac:spMkLst>
        </pc:spChg>
      </pc:sldChg>
      <pc:sldChg chg="modSp mod">
        <pc:chgData name="Sailesh Pandey" userId="c3b9bfc3611135a9" providerId="LiveId" clId="{2C282993-2A36-4E89-BFFD-99F86E7EBD49}" dt="2021-01-03T03:56:34.928" v="10" actId="20577"/>
        <pc:sldMkLst>
          <pc:docMk/>
          <pc:sldMk cId="2297244918" sldId="260"/>
        </pc:sldMkLst>
        <pc:spChg chg="mod">
          <ac:chgData name="Sailesh Pandey" userId="c3b9bfc3611135a9" providerId="LiveId" clId="{2C282993-2A36-4E89-BFFD-99F86E7EBD49}" dt="2021-01-03T03:56:34.928" v="10" actId="20577"/>
          <ac:spMkLst>
            <pc:docMk/>
            <pc:sldMk cId="2297244918" sldId="260"/>
            <ac:spMk id="2" creationId="{0D4832C7-AD2E-4954-84CD-C55EBC34F1D5}"/>
          </ac:spMkLst>
        </pc:spChg>
      </pc:sldChg>
      <pc:sldChg chg="modSp mod">
        <pc:chgData name="Sailesh Pandey" userId="c3b9bfc3611135a9" providerId="LiveId" clId="{2C282993-2A36-4E89-BFFD-99F86E7EBD49}" dt="2021-01-03T03:57:58.955" v="23" actId="20577"/>
        <pc:sldMkLst>
          <pc:docMk/>
          <pc:sldMk cId="4037554818" sldId="264"/>
        </pc:sldMkLst>
        <pc:spChg chg="mod">
          <ac:chgData name="Sailesh Pandey" userId="c3b9bfc3611135a9" providerId="LiveId" clId="{2C282993-2A36-4E89-BFFD-99F86E7EBD49}" dt="2021-01-03T03:57:58.955" v="23" actId="20577"/>
          <ac:spMkLst>
            <pc:docMk/>
            <pc:sldMk cId="4037554818" sldId="264"/>
            <ac:spMk id="3" creationId="{A5B0CD0B-2BD2-4BF2-9FD5-5C8DA0C73C19}"/>
          </ac:spMkLst>
        </pc:spChg>
      </pc:sldChg>
      <pc:sldChg chg="modSp mod">
        <pc:chgData name="Sailesh Pandey" userId="c3b9bfc3611135a9" providerId="LiveId" clId="{2C282993-2A36-4E89-BFFD-99F86E7EBD49}" dt="2021-01-03T03:58:17.415" v="27" actId="12"/>
        <pc:sldMkLst>
          <pc:docMk/>
          <pc:sldMk cId="2075892923" sldId="265"/>
        </pc:sldMkLst>
        <pc:spChg chg="mod">
          <ac:chgData name="Sailesh Pandey" userId="c3b9bfc3611135a9" providerId="LiveId" clId="{2C282993-2A36-4E89-BFFD-99F86E7EBD49}" dt="2021-01-03T03:58:17.415" v="27" actId="12"/>
          <ac:spMkLst>
            <pc:docMk/>
            <pc:sldMk cId="2075892923" sldId="265"/>
            <ac:spMk id="3" creationId="{3D4B340E-3430-4DD2-AE2A-ED774ED17B99}"/>
          </ac:spMkLst>
        </pc:spChg>
      </pc:sldChg>
      <pc:sldChg chg="modSp mod">
        <pc:chgData name="Sailesh Pandey" userId="c3b9bfc3611135a9" providerId="LiveId" clId="{2C282993-2A36-4E89-BFFD-99F86E7EBD49}" dt="2021-01-03T03:58:43.169" v="29" actId="255"/>
        <pc:sldMkLst>
          <pc:docMk/>
          <pc:sldMk cId="1623199809" sldId="267"/>
        </pc:sldMkLst>
        <pc:spChg chg="mod">
          <ac:chgData name="Sailesh Pandey" userId="c3b9bfc3611135a9" providerId="LiveId" clId="{2C282993-2A36-4E89-BFFD-99F86E7EBD49}" dt="2021-01-03T03:58:43.169" v="29" actId="255"/>
          <ac:spMkLst>
            <pc:docMk/>
            <pc:sldMk cId="1623199809" sldId="267"/>
            <ac:spMk id="5" creationId="{334BDBF1-89B6-46DF-BD49-5DB21D1DE247}"/>
          </ac:spMkLst>
        </pc:spChg>
      </pc:sldChg>
      <pc:sldChg chg="modSp mod">
        <pc:chgData name="Sailesh Pandey" userId="c3b9bfc3611135a9" providerId="LiveId" clId="{2C282993-2A36-4E89-BFFD-99F86E7EBD49}" dt="2021-01-03T03:59:16.980" v="30" actId="113"/>
        <pc:sldMkLst>
          <pc:docMk/>
          <pc:sldMk cId="3462004233" sldId="269"/>
        </pc:sldMkLst>
        <pc:spChg chg="mod">
          <ac:chgData name="Sailesh Pandey" userId="c3b9bfc3611135a9" providerId="LiveId" clId="{2C282993-2A36-4E89-BFFD-99F86E7EBD49}" dt="2021-01-03T03:59:16.980" v="30" actId="113"/>
          <ac:spMkLst>
            <pc:docMk/>
            <pc:sldMk cId="3462004233" sldId="269"/>
            <ac:spMk id="3" creationId="{FB9F76C1-573B-44CF-888C-F7EAD17D5898}"/>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1/9/2021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1/9/2021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E436-D288-4F19-8F88-B0FDD83F9AB0}"/>
              </a:ext>
            </a:extLst>
          </p:cNvPr>
          <p:cNvSpPr>
            <a:spLocks noGrp="1"/>
          </p:cNvSpPr>
          <p:nvPr>
            <p:ph type="ctrTitle"/>
          </p:nvPr>
        </p:nvSpPr>
        <p:spPr/>
        <p:txBody>
          <a:bodyPr/>
          <a:lstStyle/>
          <a:p>
            <a:r>
              <a:rPr lang="en-US" sz="3200" cap="none" dirty="0">
                <a:solidFill>
                  <a:schemeClr val="accent1"/>
                </a:solidFill>
              </a:rPr>
              <a:t>COMMUNICATION BETWEEN MULTIPLE PROCESSES ON SAME DEVICE               USING TCP/IP SUITE</a:t>
            </a:r>
            <a:endParaRPr lang="en-IN" sz="3200" dirty="0">
              <a:solidFill>
                <a:schemeClr val="accent1"/>
              </a:solidFill>
            </a:endParaRPr>
          </a:p>
        </p:txBody>
      </p:sp>
      <p:sp>
        <p:nvSpPr>
          <p:cNvPr id="3" name="Subtitle 2">
            <a:extLst>
              <a:ext uri="{FF2B5EF4-FFF2-40B4-BE49-F238E27FC236}">
                <a16:creationId xmlns:a16="http://schemas.microsoft.com/office/drawing/2014/main" id="{DE05B009-940C-4D5E-8B1E-89313C17E670}"/>
              </a:ext>
            </a:extLst>
          </p:cNvPr>
          <p:cNvSpPr>
            <a:spLocks noGrp="1"/>
          </p:cNvSpPr>
          <p:nvPr>
            <p:ph type="subTitle" idx="1"/>
          </p:nvPr>
        </p:nvSpPr>
        <p:spPr/>
        <p:txBody>
          <a:bodyPr/>
          <a:lstStyle/>
          <a:p>
            <a:r>
              <a:rPr lang="en-US" dirty="0"/>
              <a:t>SAILESH PANDEY(1NT18CS201)</a:t>
            </a:r>
          </a:p>
          <a:p>
            <a:r>
              <a:rPr lang="en-US" dirty="0"/>
              <a:t>MANAN VANAWAT(1NT18CS091)</a:t>
            </a:r>
            <a:endParaRPr lang="en-IN" dirty="0"/>
          </a:p>
          <a:p>
            <a:endParaRPr lang="en-IN" dirty="0"/>
          </a:p>
        </p:txBody>
      </p:sp>
    </p:spTree>
    <p:extLst>
      <p:ext uri="{BB962C8B-B14F-4D97-AF65-F5344CB8AC3E}">
        <p14:creationId xmlns:p14="http://schemas.microsoft.com/office/powerpoint/2010/main" val="3036847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B0CD0B-2BD2-4BF2-9FD5-5C8DA0C73C19}"/>
              </a:ext>
            </a:extLst>
          </p:cNvPr>
          <p:cNvSpPr txBox="1"/>
          <p:nvPr/>
        </p:nvSpPr>
        <p:spPr>
          <a:xfrm>
            <a:off x="454404" y="518062"/>
            <a:ext cx="9973112" cy="5940088"/>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solidFill>
                  <a:schemeClr val="tx1">
                    <a:lumMod val="95000"/>
                  </a:schemeClr>
                </a:solidFill>
              </a:rPr>
              <a:t>This algorithm will take data from each packet at sender side and write it to a file as shown in Algorithm of send process. The receiver needs to know the location and name of the file. The receiver will retrieve data from the file created by the sender and copies it to a packet using thread containing our newly proposed algorithm.</a:t>
            </a:r>
          </a:p>
          <a:p>
            <a:pPr algn="just"/>
            <a:endParaRPr lang="en-US" sz="2000" dirty="0">
              <a:solidFill>
                <a:schemeClr val="tx1">
                  <a:lumMod val="95000"/>
                </a:schemeClr>
              </a:solidFill>
            </a:endParaRPr>
          </a:p>
          <a:p>
            <a:pPr marL="342900" indent="-342900" algn="just">
              <a:buFont typeface="Wingdings" panose="05000000000000000000" pitchFamily="2" charset="2"/>
              <a:buChar char="Ø"/>
            </a:pPr>
            <a:r>
              <a:rPr lang="en-US" sz="2000" dirty="0">
                <a:solidFill>
                  <a:schemeClr val="tx1">
                    <a:lumMod val="95000"/>
                  </a:schemeClr>
                </a:solidFill>
              </a:rPr>
              <a:t>In Algorithm of send process, we used an IP address to check whether the destination program is on the same device or other device. For this purpose, we compared IP address in the packet to the local IP address. </a:t>
            </a:r>
          </a:p>
          <a:p>
            <a:pPr algn="just"/>
            <a:endParaRPr lang="en-US" sz="2000" dirty="0">
              <a:solidFill>
                <a:schemeClr val="tx1">
                  <a:lumMod val="95000"/>
                </a:schemeClr>
              </a:solidFill>
            </a:endParaRPr>
          </a:p>
          <a:p>
            <a:pPr marL="342900" indent="-342900" algn="just">
              <a:buFont typeface="Wingdings" panose="05000000000000000000" pitchFamily="2" charset="2"/>
              <a:buChar char="Ø"/>
            </a:pPr>
            <a:r>
              <a:rPr lang="en-US" sz="2000" dirty="0">
                <a:solidFill>
                  <a:schemeClr val="tx1">
                    <a:lumMod val="95000"/>
                  </a:schemeClr>
                </a:solidFill>
              </a:rPr>
              <a:t>If the IP addresses do not match, data will be passed to a target device using default socket rules. </a:t>
            </a:r>
          </a:p>
          <a:p>
            <a:pPr algn="just"/>
            <a:endParaRPr lang="en-US" sz="2000" dirty="0">
              <a:solidFill>
                <a:schemeClr val="tx1">
                  <a:lumMod val="95000"/>
                </a:schemeClr>
              </a:solidFill>
            </a:endParaRPr>
          </a:p>
          <a:p>
            <a:pPr marL="342900" indent="-342900" algn="just">
              <a:buFont typeface="Wingdings" panose="05000000000000000000" pitchFamily="2" charset="2"/>
              <a:buChar char="Ø"/>
            </a:pPr>
            <a:r>
              <a:rPr lang="en-US" sz="2000" dirty="0">
                <a:solidFill>
                  <a:schemeClr val="tx1">
                    <a:lumMod val="95000"/>
                  </a:schemeClr>
                </a:solidFill>
              </a:rPr>
              <a:t>If the IP addresses are matched, a new file will be created in C:\tmp\ directory whose name will be port number of current processes.</a:t>
            </a:r>
          </a:p>
          <a:p>
            <a:pPr algn="just"/>
            <a:endParaRPr lang="en-US" sz="2000" dirty="0">
              <a:solidFill>
                <a:schemeClr val="tx1">
                  <a:lumMod val="95000"/>
                </a:schemeClr>
              </a:solidFill>
            </a:endParaRPr>
          </a:p>
          <a:p>
            <a:pPr marL="342900" indent="-342900" algn="just">
              <a:buFont typeface="Wingdings" panose="05000000000000000000" pitchFamily="2" charset="2"/>
              <a:buChar char="Ø"/>
            </a:pPr>
            <a:r>
              <a:rPr lang="en-US" sz="2000" dirty="0">
                <a:solidFill>
                  <a:schemeClr val="tx1">
                    <a:lumMod val="95000"/>
                  </a:schemeClr>
                </a:solidFill>
              </a:rPr>
              <a:t>We used port number as file name so that on a receiver side port number of source process can be retrieved. The said directory will also be created if it does not exist. </a:t>
            </a:r>
          </a:p>
        </p:txBody>
      </p:sp>
    </p:spTree>
    <p:extLst>
      <p:ext uri="{BB962C8B-B14F-4D97-AF65-F5344CB8AC3E}">
        <p14:creationId xmlns:p14="http://schemas.microsoft.com/office/powerpoint/2010/main" val="403755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4B340E-3430-4DD2-AE2A-ED774ED17B99}"/>
              </a:ext>
            </a:extLst>
          </p:cNvPr>
          <p:cNvSpPr txBox="1"/>
          <p:nvPr/>
        </p:nvSpPr>
        <p:spPr>
          <a:xfrm>
            <a:off x="352338" y="753441"/>
            <a:ext cx="10091956" cy="5632311"/>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solidFill>
                  <a:schemeClr val="tx1">
                    <a:lumMod val="95000"/>
                  </a:schemeClr>
                </a:solidFill>
              </a:rPr>
              <a:t>A System Call will be used to open the newly created file. The new file must be opened with writing privileges. </a:t>
            </a:r>
          </a:p>
          <a:p>
            <a:pPr marL="342900" indent="-342900" algn="just">
              <a:buFont typeface="Arial" panose="020B0604020202020204" pitchFamily="34" charset="0"/>
              <a:buChar char="•"/>
            </a:pPr>
            <a:endParaRPr lang="en-US" sz="2400" dirty="0">
              <a:solidFill>
                <a:schemeClr val="tx1">
                  <a:lumMod val="95000"/>
                </a:schemeClr>
              </a:solidFill>
            </a:endParaRPr>
          </a:p>
          <a:p>
            <a:pPr marL="342900" indent="-342900" algn="just">
              <a:buFont typeface="Wingdings" panose="05000000000000000000" pitchFamily="2" charset="2"/>
              <a:buChar char="Ø"/>
            </a:pPr>
            <a:r>
              <a:rPr lang="en-US" sz="2400" dirty="0">
                <a:solidFill>
                  <a:schemeClr val="tx1">
                    <a:lumMod val="95000"/>
                  </a:schemeClr>
                </a:solidFill>
              </a:rPr>
              <a:t>Another System Call will be used to take data from packet and write it in the above-mentioned file. The file must be locked during this process so that data should not be manipulated. </a:t>
            </a:r>
          </a:p>
          <a:p>
            <a:pPr algn="just"/>
            <a:endParaRPr lang="en-US" sz="2400" dirty="0">
              <a:solidFill>
                <a:schemeClr val="tx1">
                  <a:lumMod val="95000"/>
                </a:schemeClr>
              </a:solidFill>
            </a:endParaRPr>
          </a:p>
          <a:p>
            <a:pPr marL="342900" indent="-342900" algn="just">
              <a:buFont typeface="Wingdings" panose="05000000000000000000" pitchFamily="2" charset="2"/>
              <a:buChar char="Ø"/>
            </a:pPr>
            <a:r>
              <a:rPr lang="en-US" sz="2400" dirty="0">
                <a:solidFill>
                  <a:schemeClr val="tx1">
                    <a:lumMod val="95000"/>
                  </a:schemeClr>
                </a:solidFill>
              </a:rPr>
              <a:t>After doing all these steps, the file will be closed and all its privileges will be released. After this, the receiver side program will retrieve data in the above-mentioned file.</a:t>
            </a:r>
          </a:p>
          <a:p>
            <a:pPr algn="just"/>
            <a:endParaRPr lang="en-US" sz="2400" dirty="0">
              <a:solidFill>
                <a:schemeClr val="tx1">
                  <a:lumMod val="95000"/>
                </a:schemeClr>
              </a:solidFill>
            </a:endParaRPr>
          </a:p>
          <a:p>
            <a:pPr marL="342900" indent="-342900" algn="just">
              <a:buFont typeface="Wingdings" panose="05000000000000000000" pitchFamily="2" charset="2"/>
              <a:buChar char="Ø"/>
            </a:pPr>
            <a:r>
              <a:rPr lang="en-US" sz="2400" dirty="0">
                <a:solidFill>
                  <a:schemeClr val="tx1">
                    <a:lumMod val="95000"/>
                  </a:schemeClr>
                </a:solidFill>
              </a:rPr>
              <a:t>At the receiver side, we split the receiving process into two threads. One thread will wait for data from socket according to the previous rules. The second thread will retrieve data from the file created by the sender process.</a:t>
            </a:r>
            <a:endParaRPr lang="en-IN" sz="2400" dirty="0">
              <a:solidFill>
                <a:schemeClr val="tx1">
                  <a:lumMod val="95000"/>
                </a:schemeClr>
              </a:solidFill>
            </a:endParaRPr>
          </a:p>
        </p:txBody>
      </p:sp>
    </p:spTree>
    <p:extLst>
      <p:ext uri="{BB962C8B-B14F-4D97-AF65-F5344CB8AC3E}">
        <p14:creationId xmlns:p14="http://schemas.microsoft.com/office/powerpoint/2010/main" val="2075892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1848A9-B60C-4BB9-97E4-E80466A419C1}"/>
              </a:ext>
            </a:extLst>
          </p:cNvPr>
          <p:cNvSpPr txBox="1"/>
          <p:nvPr/>
        </p:nvSpPr>
        <p:spPr>
          <a:xfrm>
            <a:off x="891331" y="1306953"/>
            <a:ext cx="5291356" cy="532453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DiffDeviceThread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Run default receive code</a:t>
            </a:r>
          </a:p>
          <a:p>
            <a:r>
              <a:rPr lang="en-US" sz="2000" dirty="0">
                <a:latin typeface="Times New Roman" panose="02020603050405020304" pitchFamily="18" charset="0"/>
                <a:cs typeface="Times New Roman" panose="02020603050405020304" pitchFamily="18" charset="0"/>
              </a:rPr>
              <a:t>3. End </a:t>
            </a:r>
            <a:r>
              <a:rPr lang="en-US" sz="2000" dirty="0" err="1">
                <a:latin typeface="Times New Roman" panose="02020603050405020304" pitchFamily="18" charset="0"/>
                <a:cs typeface="Times New Roman" panose="02020603050405020304" pitchFamily="18" charset="0"/>
              </a:rPr>
              <a:t>DiffDeviceThread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SameDeviceThread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FileExist </a:t>
            </a:r>
            <a:r>
              <a:rPr lang="en-IN" sz="20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rPr>
              <a:t>ß</a:t>
            </a:r>
            <a:r>
              <a:rPr lang="en-US" sz="2000" dirty="0">
                <a:latin typeface="Times New Roman" panose="02020603050405020304" pitchFamily="18" charset="0"/>
                <a:cs typeface="Times New Roman" panose="02020603050405020304" pitchFamily="18" charset="0"/>
              </a:rPr>
              <a:t>False</a:t>
            </a:r>
          </a:p>
          <a:p>
            <a:r>
              <a:rPr lang="en-US" sz="2000" dirty="0">
                <a:latin typeface="Times New Roman" panose="02020603050405020304" pitchFamily="18" charset="0"/>
                <a:cs typeface="Times New Roman" panose="02020603050405020304" pitchFamily="18" charset="0"/>
              </a:rPr>
              <a:t>6.         Path </a:t>
            </a:r>
            <a:r>
              <a:rPr lang="en-IN" sz="20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rPr>
              <a:t>ß</a:t>
            </a:r>
            <a:r>
              <a:rPr lang="en-US" sz="2000" dirty="0">
                <a:latin typeface="Times New Roman" panose="02020603050405020304" pitchFamily="18" charset="0"/>
                <a:cs typeface="Times New Roman" panose="02020603050405020304" pitchFamily="18" charset="0"/>
              </a:rPr>
              <a:t> “C:\</a:t>
            </a:r>
            <a:r>
              <a:rPr lang="en-US" sz="2000" dirty="0" err="1">
                <a:latin typeface="Times New Roman" panose="02020603050405020304" pitchFamily="18" charset="0"/>
                <a:cs typeface="Times New Roman" panose="02020603050405020304" pitchFamily="18" charset="0"/>
              </a:rPr>
              <a:t>tmp</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7.         </a:t>
            </a:r>
            <a:r>
              <a:rPr lang="en-US" sz="2000" dirty="0" err="1">
                <a:latin typeface="Times New Roman" panose="02020603050405020304" pitchFamily="18" charset="0"/>
                <a:cs typeface="Times New Roman" panose="02020603050405020304" pitchFamily="18" charset="0"/>
              </a:rPr>
              <a:t>AgainLabel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8.         Files[ ] </a:t>
            </a:r>
            <a:r>
              <a:rPr lang="en-IN" sz="20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rPr>
              <a:t>ß</a:t>
            </a:r>
            <a:r>
              <a:rPr lang="en-US" sz="2000" dirty="0" err="1">
                <a:latin typeface="Times New Roman" panose="02020603050405020304" pitchFamily="18" charset="0"/>
                <a:cs typeface="Times New Roman" panose="02020603050405020304" pitchFamily="18" charset="0"/>
              </a:rPr>
              <a:t>Path.ListFiles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9.         Foreach FS as Files</a:t>
            </a:r>
          </a:p>
          <a:p>
            <a:r>
              <a:rPr lang="en-US" sz="2000" dirty="0">
                <a:latin typeface="Times New Roman" panose="02020603050405020304" pitchFamily="18" charset="0"/>
                <a:cs typeface="Times New Roman" panose="02020603050405020304" pitchFamily="18" charset="0"/>
              </a:rPr>
              <a:t>10.               If ( </a:t>
            </a:r>
            <a:r>
              <a:rPr lang="en-US" sz="2000" dirty="0" err="1">
                <a:latin typeface="Times New Roman" panose="02020603050405020304" pitchFamily="18" charset="0"/>
                <a:cs typeface="Times New Roman" panose="02020603050405020304" pitchFamily="18" charset="0"/>
              </a:rPr>
              <a:t>FS.isInteger</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11.                   Path = Path + FS</a:t>
            </a:r>
          </a:p>
          <a:p>
            <a:r>
              <a:rPr lang="en-US" sz="2000" dirty="0">
                <a:latin typeface="Times New Roman" panose="02020603050405020304" pitchFamily="18" charset="0"/>
                <a:cs typeface="Times New Roman" panose="02020603050405020304" pitchFamily="18" charset="0"/>
              </a:rPr>
              <a:t>12.                   FileExist </a:t>
            </a:r>
            <a:r>
              <a:rPr lang="en-IN" sz="20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rPr>
              <a:t>ß</a:t>
            </a:r>
            <a:r>
              <a:rPr lang="en-US" sz="2000" dirty="0">
                <a:latin typeface="Times New Roman" panose="02020603050405020304" pitchFamily="18" charset="0"/>
                <a:cs typeface="Times New Roman" panose="02020603050405020304" pitchFamily="18" charset="0"/>
              </a:rPr>
              <a:t>True</a:t>
            </a:r>
          </a:p>
          <a:p>
            <a:r>
              <a:rPr lang="en-US" sz="2000" dirty="0">
                <a:latin typeface="Times New Roman" panose="02020603050405020304" pitchFamily="18" charset="0"/>
                <a:cs typeface="Times New Roman" panose="02020603050405020304" pitchFamily="18" charset="0"/>
              </a:rPr>
              <a:t>13.                   Exit Foreach</a:t>
            </a:r>
          </a:p>
          <a:p>
            <a:r>
              <a:rPr lang="en-US" sz="2000" dirty="0">
                <a:latin typeface="Times New Roman" panose="02020603050405020304" pitchFamily="18" charset="0"/>
                <a:cs typeface="Times New Roman" panose="02020603050405020304" pitchFamily="18" charset="0"/>
              </a:rPr>
              <a:t>14.                   End If</a:t>
            </a:r>
          </a:p>
          <a:p>
            <a:pPr marL="457200" indent="-457200">
              <a:buAutoNum type="arabicPeriod" startAt="15"/>
            </a:pPr>
            <a:r>
              <a:rPr lang="en-US" sz="2000" dirty="0">
                <a:latin typeface="Times New Roman" panose="02020603050405020304" pitchFamily="18" charset="0"/>
                <a:cs typeface="Times New Roman" panose="02020603050405020304" pitchFamily="18" charset="0"/>
              </a:rPr>
              <a:t>End Foreach</a:t>
            </a:r>
          </a:p>
          <a:p>
            <a:pPr marL="457200" indent="-457200">
              <a:buAutoNum type="arabicPeriod" startAt="15"/>
            </a:pPr>
            <a:r>
              <a:rPr lang="en-IN" sz="2000" b="0" i="0" u="none" strike="noStrike" baseline="0" dirty="0">
                <a:latin typeface="Times#23232320New#23232320Roman"/>
              </a:rPr>
              <a:t>If ( !</a:t>
            </a:r>
            <a:r>
              <a:rPr lang="en-IN" sz="2000" b="0" i="0" u="none" strike="noStrike" baseline="0" dirty="0" err="1">
                <a:latin typeface="Times#23232320New#23232320Roman"/>
              </a:rPr>
              <a:t>FileExist</a:t>
            </a:r>
            <a:r>
              <a:rPr lang="en-IN" sz="2000" b="0" i="0" u="none" strike="noStrike" baseline="0" dirty="0">
                <a:latin typeface="Times#23232320New#23232320Roman"/>
              </a:rPr>
              <a:t> )</a:t>
            </a:r>
          </a:p>
          <a:p>
            <a:pPr algn="l"/>
            <a:r>
              <a:rPr lang="en-IN" sz="2000" b="0" i="0" u="none" strike="noStrike" baseline="0" dirty="0">
                <a:latin typeface="Times#23232320New#23232320Roman"/>
              </a:rPr>
              <a:t>17. </a:t>
            </a:r>
            <a:r>
              <a:rPr lang="en-IN" sz="2000" b="0" i="0" u="none" strike="noStrike" baseline="0" dirty="0" err="1">
                <a:latin typeface="Times#23232320New#23232320Roman"/>
              </a:rPr>
              <a:t>Goto</a:t>
            </a:r>
            <a:r>
              <a:rPr lang="en-IN" sz="2000" b="0" i="0" u="none" strike="noStrike" baseline="0" dirty="0">
                <a:latin typeface="Times#23232320New#23232320Roman"/>
              </a:rPr>
              <a:t> </a:t>
            </a:r>
            <a:r>
              <a:rPr lang="en-IN" sz="2000" b="0" i="0" u="none" strike="noStrike" baseline="0" dirty="0" err="1">
                <a:latin typeface="Times#23232320New#23232320Roman"/>
              </a:rPr>
              <a:t>AgainLabel</a:t>
            </a:r>
            <a:endParaRPr lang="en-IN" sz="2000" b="0" i="0" u="none" strike="noStrike" baseline="0" dirty="0">
              <a:latin typeface="Times#23232320New#23232320Roman"/>
            </a:endParaRPr>
          </a:p>
        </p:txBody>
      </p:sp>
      <p:sp>
        <p:nvSpPr>
          <p:cNvPr id="4" name="TextBox 3">
            <a:extLst>
              <a:ext uri="{FF2B5EF4-FFF2-40B4-BE49-F238E27FC236}">
                <a16:creationId xmlns:a16="http://schemas.microsoft.com/office/drawing/2014/main" id="{6DC49F95-DAE9-4958-BE30-5063ADC4B8A7}"/>
              </a:ext>
            </a:extLst>
          </p:cNvPr>
          <p:cNvSpPr txBox="1"/>
          <p:nvPr/>
        </p:nvSpPr>
        <p:spPr>
          <a:xfrm flipH="1">
            <a:off x="253767" y="288068"/>
            <a:ext cx="8183881" cy="707886"/>
          </a:xfrm>
          <a:prstGeom prst="rect">
            <a:avLst/>
          </a:prstGeom>
          <a:noFill/>
        </p:spPr>
        <p:txBody>
          <a:bodyPr wrap="square" rtlCol="0">
            <a:spAutoFit/>
          </a:bodyPr>
          <a:lstStyle/>
          <a:p>
            <a:r>
              <a:rPr lang="en-IN" sz="4000" dirty="0">
                <a:solidFill>
                  <a:schemeClr val="bg2">
                    <a:lumMod val="50000"/>
                  </a:schemeClr>
                </a:solidFill>
              </a:rPr>
              <a:t>RECEIVE PROCESS AGORITHM</a:t>
            </a:r>
          </a:p>
        </p:txBody>
      </p:sp>
      <p:sp>
        <p:nvSpPr>
          <p:cNvPr id="6" name="TextBox 5">
            <a:extLst>
              <a:ext uri="{FF2B5EF4-FFF2-40B4-BE49-F238E27FC236}">
                <a16:creationId xmlns:a16="http://schemas.microsoft.com/office/drawing/2014/main" id="{8159109A-BD55-4EDA-BF3B-E85BE2C3867E}"/>
              </a:ext>
            </a:extLst>
          </p:cNvPr>
          <p:cNvSpPr txBox="1"/>
          <p:nvPr/>
        </p:nvSpPr>
        <p:spPr>
          <a:xfrm>
            <a:off x="5916336" y="1306953"/>
            <a:ext cx="6094602" cy="521681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18.     End If</a:t>
            </a:r>
          </a:p>
          <a:p>
            <a:r>
              <a:rPr lang="en-US" sz="2000" dirty="0">
                <a:latin typeface="Times New Roman" panose="02020603050405020304" pitchFamily="18" charset="0"/>
                <a:cs typeface="Times New Roman" panose="02020603050405020304" pitchFamily="18" charset="0"/>
              </a:rPr>
              <a:t>19.     While ( !</a:t>
            </a:r>
            <a:r>
              <a:rPr lang="en-US" sz="2000" dirty="0" err="1">
                <a:latin typeface="Times New Roman" panose="02020603050405020304" pitchFamily="18" charset="0"/>
                <a:cs typeface="Times New Roman" panose="02020603050405020304" pitchFamily="18" charset="0"/>
              </a:rPr>
              <a:t>Path.CanWrite</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20.     End While</a:t>
            </a:r>
          </a:p>
          <a:p>
            <a:r>
              <a:rPr lang="en-US" sz="2000" dirty="0">
                <a:latin typeface="Times New Roman" panose="02020603050405020304" pitchFamily="18" charset="0"/>
                <a:cs typeface="Times New Roman" panose="02020603050405020304" pitchFamily="18" charset="0"/>
              </a:rPr>
              <a:t>21.     </a:t>
            </a:r>
            <a:r>
              <a:rPr lang="en-US" sz="2000" dirty="0" err="1">
                <a:latin typeface="Times New Roman" panose="02020603050405020304" pitchFamily="18" charset="0"/>
                <a:cs typeface="Times New Roman" panose="02020603050405020304" pitchFamily="18" charset="0"/>
              </a:rPr>
              <a:t>ReceiveData</a:t>
            </a:r>
            <a:r>
              <a:rPr lang="en-US" sz="2000" dirty="0">
                <a:latin typeface="Times New Roman" panose="02020603050405020304" pitchFamily="18" charset="0"/>
                <a:cs typeface="Times New Roman" panose="02020603050405020304" pitchFamily="18" charset="0"/>
              </a:rPr>
              <a:t> </a:t>
            </a:r>
            <a:r>
              <a:rPr lang="en-IN" sz="20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rPr>
              <a:t>ß</a:t>
            </a:r>
            <a:r>
              <a:rPr lang="en-US" sz="2000" dirty="0">
                <a:latin typeface="Times New Roman" panose="02020603050405020304" pitchFamily="18" charset="0"/>
                <a:cs typeface="Times New Roman" panose="02020603050405020304" pitchFamily="18" charset="0"/>
              </a:rPr>
              <a:t>open (Path , </a:t>
            </a:r>
            <a:r>
              <a:rPr lang="en-US" sz="2000" dirty="0" err="1">
                <a:latin typeface="Times New Roman" panose="02020603050405020304" pitchFamily="18" charset="0"/>
                <a:cs typeface="Times New Roman" panose="02020603050405020304" pitchFamily="18" charset="0"/>
              </a:rPr>
              <a:t>Read&amp;Write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22.     Read (</a:t>
            </a:r>
            <a:r>
              <a:rPr lang="en-US" sz="2000" dirty="0" err="1">
                <a:latin typeface="Times New Roman" panose="02020603050405020304" pitchFamily="18" charset="0"/>
                <a:cs typeface="Times New Roman" panose="02020603050405020304" pitchFamily="18" charset="0"/>
              </a:rPr>
              <a:t>ReceiveData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Packet.Data</a:t>
            </a:r>
            <a:r>
              <a:rPr lang="en-US" sz="2000" dirty="0">
                <a:latin typeface="Times New Roman" panose="02020603050405020304" pitchFamily="18" charset="0"/>
                <a:cs typeface="Times New Roman" panose="02020603050405020304" pitchFamily="18" charset="0"/>
              </a:rPr>
              <a:t> , size )</a:t>
            </a:r>
          </a:p>
          <a:p>
            <a:r>
              <a:rPr lang="en-US" sz="2000" dirty="0">
                <a:latin typeface="Times New Roman" panose="02020603050405020304" pitchFamily="18" charset="0"/>
                <a:cs typeface="Times New Roman" panose="02020603050405020304" pitchFamily="18" charset="0"/>
              </a:rPr>
              <a:t>23.     </a:t>
            </a:r>
            <a:r>
              <a:rPr lang="en-US" sz="2000" dirty="0" err="1">
                <a:latin typeface="Times New Roman" panose="02020603050405020304" pitchFamily="18" charset="0"/>
                <a:cs typeface="Times New Roman" panose="02020603050405020304" pitchFamily="18" charset="0"/>
              </a:rPr>
              <a:t>FileName</a:t>
            </a:r>
            <a:r>
              <a:rPr lang="en-US" sz="2000" dirty="0">
                <a:latin typeface="Times New Roman" panose="02020603050405020304" pitchFamily="18" charset="0"/>
                <a:cs typeface="Times New Roman" panose="02020603050405020304" pitchFamily="18" charset="0"/>
              </a:rPr>
              <a:t> </a:t>
            </a:r>
            <a:r>
              <a:rPr lang="en-IN" sz="20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rPr>
              <a:t>ß</a:t>
            </a:r>
            <a:r>
              <a:rPr lang="en-US" sz="2000" dirty="0" err="1">
                <a:latin typeface="Times New Roman" panose="02020603050405020304" pitchFamily="18" charset="0"/>
                <a:cs typeface="Times New Roman" panose="02020603050405020304" pitchFamily="18" charset="0"/>
              </a:rPr>
              <a:t>Path.getFileName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24.     </a:t>
            </a:r>
            <a:r>
              <a:rPr lang="en-US" sz="2000" dirty="0" err="1">
                <a:latin typeface="Times New Roman" panose="02020603050405020304" pitchFamily="18" charset="0"/>
                <a:cs typeface="Times New Roman" panose="02020603050405020304" pitchFamily="18" charset="0"/>
              </a:rPr>
              <a:t>Packet.Port</a:t>
            </a:r>
            <a:r>
              <a:rPr lang="en-US" sz="2000" dirty="0">
                <a:latin typeface="Times New Roman" panose="02020603050405020304" pitchFamily="18" charset="0"/>
                <a:cs typeface="Times New Roman" panose="02020603050405020304" pitchFamily="18" charset="0"/>
              </a:rPr>
              <a:t> </a:t>
            </a:r>
            <a:r>
              <a:rPr lang="en-IN" sz="20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rPr>
              <a:t>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FileName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25.     </a:t>
            </a:r>
            <a:r>
              <a:rPr lang="en-US" sz="2000" dirty="0" err="1">
                <a:latin typeface="Times New Roman" panose="02020603050405020304" pitchFamily="18" charset="0"/>
                <a:cs typeface="Times New Roman" panose="02020603050405020304" pitchFamily="18" charset="0"/>
              </a:rPr>
              <a:t>Packet.IPAddress</a:t>
            </a:r>
            <a:r>
              <a:rPr lang="en-US" sz="2000" dirty="0">
                <a:latin typeface="Times New Roman" panose="02020603050405020304" pitchFamily="18" charset="0"/>
                <a:cs typeface="Times New Roman" panose="02020603050405020304" pitchFamily="18" charset="0"/>
              </a:rPr>
              <a:t> </a:t>
            </a:r>
            <a:r>
              <a:rPr lang="en-IN" sz="20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rPr>
              <a:t>ß</a:t>
            </a:r>
            <a:r>
              <a:rPr lang="en-US" sz="2000" dirty="0" err="1">
                <a:latin typeface="Times New Roman" panose="02020603050405020304" pitchFamily="18" charset="0"/>
                <a:cs typeface="Times New Roman" panose="02020603050405020304" pitchFamily="18" charset="0"/>
              </a:rPr>
              <a:t>LocalIPAddress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26.     Delete File</a:t>
            </a:r>
          </a:p>
          <a:p>
            <a:r>
              <a:rPr lang="en-US" sz="2000" dirty="0">
                <a:latin typeface="Times New Roman" panose="02020603050405020304" pitchFamily="18" charset="0"/>
                <a:cs typeface="Times New Roman" panose="02020603050405020304" pitchFamily="18" charset="0"/>
              </a:rPr>
              <a:t>27.     Close </a:t>
            </a:r>
            <a:r>
              <a:rPr lang="en-US" sz="2000" dirty="0" err="1">
                <a:latin typeface="Times New Roman" panose="02020603050405020304" pitchFamily="18" charset="0"/>
                <a:cs typeface="Times New Roman" panose="02020603050405020304" pitchFamily="18" charset="0"/>
              </a:rPr>
              <a:t>ReceiveData</a:t>
            </a:r>
            <a:endParaRPr lang="en-US" sz="2000" dirty="0">
              <a:latin typeface="Times New Roman" panose="02020603050405020304" pitchFamily="18" charset="0"/>
              <a:cs typeface="Times New Roman" panose="02020603050405020304" pitchFamily="18" charset="0"/>
            </a:endParaRPr>
          </a:p>
          <a:p>
            <a:pPr algn="l"/>
            <a:r>
              <a:rPr lang="en-IN" sz="1900" b="0" i="0" u="none" strike="noStrike" baseline="0" dirty="0">
                <a:latin typeface="Times#23232320New#23232320Roman"/>
              </a:rPr>
              <a:t>28. End </a:t>
            </a:r>
            <a:r>
              <a:rPr lang="en-IN" sz="1900" b="0" i="0" u="none" strike="noStrike" baseline="0" dirty="0" err="1">
                <a:latin typeface="Times#23232320New#23232320Roman"/>
              </a:rPr>
              <a:t>SameDeviceThread</a:t>
            </a:r>
            <a:endParaRPr lang="en-IN" sz="1900" b="0" i="0" u="none" strike="noStrike" baseline="0" dirty="0">
              <a:latin typeface="Times#23232320New#23232320Roman"/>
            </a:endParaRPr>
          </a:p>
          <a:p>
            <a:pPr algn="l"/>
            <a:r>
              <a:rPr lang="en-IN" sz="1900" b="0" i="0" u="none" strike="noStrike" baseline="0" dirty="0">
                <a:latin typeface="Times#23232320New#23232320Roman"/>
              </a:rPr>
              <a:t>29. Start </a:t>
            </a:r>
            <a:r>
              <a:rPr lang="en-IN" sz="1900" b="0" i="0" u="none" strike="noStrike" baseline="0" dirty="0" err="1">
                <a:latin typeface="Times#23232320New#23232320Roman"/>
              </a:rPr>
              <a:t>SameDeviceThread</a:t>
            </a:r>
            <a:endParaRPr lang="en-IN" sz="1900" b="0" i="0" u="none" strike="noStrike" baseline="0" dirty="0">
              <a:latin typeface="Times#23232320New#23232320Roman"/>
            </a:endParaRPr>
          </a:p>
          <a:p>
            <a:pPr algn="l"/>
            <a:r>
              <a:rPr lang="en-IN" sz="1900" b="0" i="0" u="none" strike="noStrike" baseline="0" dirty="0">
                <a:latin typeface="Times#23232320New#23232320Roman"/>
              </a:rPr>
              <a:t>30. Start DiffDeviceThread</a:t>
            </a:r>
          </a:p>
          <a:p>
            <a:pPr algn="l"/>
            <a:r>
              <a:rPr lang="en-US" sz="1900" b="0" i="0" u="none" strike="noStrike" baseline="0" dirty="0">
                <a:latin typeface="Times#23232320New#23232320Roman"/>
              </a:rPr>
              <a:t>31. If(</a:t>
            </a:r>
            <a:r>
              <a:rPr lang="en-US" sz="1900" b="0" i="0" u="none" strike="noStrike" baseline="0" dirty="0" err="1">
                <a:latin typeface="Times#23232320New#23232320Roman"/>
              </a:rPr>
              <a:t>SameDeviceThread</a:t>
            </a:r>
            <a:r>
              <a:rPr lang="en-US" sz="1900" b="0" i="0" u="none" strike="noStrike" baseline="0" dirty="0">
                <a:latin typeface="Times#23232320New#23232320Roman"/>
              </a:rPr>
              <a:t> or </a:t>
            </a:r>
            <a:r>
              <a:rPr lang="en-US" sz="1900" b="0" i="0" u="none" strike="noStrike" baseline="0" dirty="0" err="1">
                <a:latin typeface="Times#23232320New#23232320Roman"/>
              </a:rPr>
              <a:t>DiffDeviceThread</a:t>
            </a:r>
            <a:r>
              <a:rPr lang="en-US" sz="1900" b="0" i="0" u="none" strike="noStrike" baseline="0" dirty="0">
                <a:latin typeface="Times#23232320New#23232320Roman"/>
              </a:rPr>
              <a:t> Completes)</a:t>
            </a:r>
          </a:p>
          <a:p>
            <a:pPr algn="l"/>
            <a:r>
              <a:rPr lang="en-IN" sz="1900" b="0" i="0" u="none" strike="noStrike" baseline="0" dirty="0">
                <a:latin typeface="Times#23232320New#23232320Roman"/>
              </a:rPr>
              <a:t>32.        Stop </a:t>
            </a:r>
            <a:r>
              <a:rPr lang="en-IN" sz="1900" b="0" i="0" u="none" strike="noStrike" baseline="0" dirty="0" err="1">
                <a:latin typeface="Times#23232320New#23232320Roman"/>
              </a:rPr>
              <a:t>SameDeviceThread</a:t>
            </a:r>
            <a:endParaRPr lang="en-IN" sz="1900" b="0" i="0" u="none" strike="noStrike" baseline="0" dirty="0">
              <a:latin typeface="Times#23232320New#23232320Roman"/>
            </a:endParaRPr>
          </a:p>
          <a:p>
            <a:pPr algn="l"/>
            <a:r>
              <a:rPr lang="en-IN" sz="1900" b="0" i="0" u="none" strike="noStrike" baseline="0" dirty="0">
                <a:latin typeface="Times#23232320New#23232320Roman"/>
              </a:rPr>
              <a:t>33.        Stop DiffDeviceThread</a:t>
            </a:r>
          </a:p>
          <a:p>
            <a:pPr algn="l"/>
            <a:r>
              <a:rPr lang="en-IN" sz="1900" b="0" i="0" u="none" strike="noStrike" baseline="0" dirty="0">
                <a:latin typeface="Times#23232320New#23232320Roman"/>
              </a:rPr>
              <a:t>34. End If</a:t>
            </a:r>
            <a:endParaRPr lang="en-IN" sz="1900" dirty="0"/>
          </a:p>
        </p:txBody>
      </p:sp>
      <p:cxnSp>
        <p:nvCxnSpPr>
          <p:cNvPr id="8" name="Straight Connector 7">
            <a:extLst>
              <a:ext uri="{FF2B5EF4-FFF2-40B4-BE49-F238E27FC236}">
                <a16:creationId xmlns:a16="http://schemas.microsoft.com/office/drawing/2014/main" id="{9DC747AD-59C5-4F4D-B2BC-017425934C07}"/>
              </a:ext>
            </a:extLst>
          </p:cNvPr>
          <p:cNvCxnSpPr/>
          <p:nvPr/>
        </p:nvCxnSpPr>
        <p:spPr>
          <a:xfrm>
            <a:off x="5536734" y="1306953"/>
            <a:ext cx="0" cy="53706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0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4BDBF1-89B6-46DF-BD49-5DB21D1DE247}"/>
              </a:ext>
            </a:extLst>
          </p:cNvPr>
          <p:cNvSpPr txBox="1"/>
          <p:nvPr/>
        </p:nvSpPr>
        <p:spPr>
          <a:xfrm>
            <a:off x="606105" y="363915"/>
            <a:ext cx="9997580" cy="6247864"/>
          </a:xfrm>
          <a:prstGeom prst="rect">
            <a:avLst/>
          </a:prstGeom>
          <a:noFill/>
        </p:spPr>
        <p:txBody>
          <a:bodyPr wrap="square">
            <a:spAutoFit/>
          </a:bodyPr>
          <a:lstStyle/>
          <a:p>
            <a:pPr marL="342900" indent="-342900" algn="l">
              <a:buFont typeface="Wingdings" panose="05000000000000000000" pitchFamily="2" charset="2"/>
              <a:buChar char="Ø"/>
            </a:pPr>
            <a:r>
              <a:rPr lang="en-US" sz="2000" b="0" i="0" u="none" strike="noStrike" baseline="0" dirty="0">
                <a:latin typeface="+mj-lt"/>
              </a:rPr>
              <a:t>At the receiver side, we split the receiving process into two threads. One thread will wait for data from socket according to the previous rules. The second thread will retrieve data from the file created by the sender process.</a:t>
            </a:r>
          </a:p>
          <a:p>
            <a:pPr algn="l"/>
            <a:endParaRPr lang="en-US" sz="2000" b="0" i="0" u="none" strike="noStrike" baseline="0" dirty="0">
              <a:latin typeface="+mj-lt"/>
            </a:endParaRPr>
          </a:p>
          <a:p>
            <a:pPr marL="342900" indent="-342900" algn="just">
              <a:buFont typeface="Wingdings" panose="05000000000000000000" pitchFamily="2" charset="2"/>
              <a:buChar char="Ø"/>
            </a:pPr>
            <a:r>
              <a:rPr lang="en-US" sz="2000" dirty="0">
                <a:latin typeface="+mj-lt"/>
              </a:rPr>
              <a:t>In the second thread, we will declare a string with directory address containing the target file. Next, we will retrieve all file names from the directory and save it in an array, named as “Files” in Algorithm 2.</a:t>
            </a:r>
          </a:p>
          <a:p>
            <a:pPr marL="342900" indent="-342900" algn="just">
              <a:buFont typeface="Wingdings" panose="05000000000000000000" pitchFamily="2" charset="2"/>
              <a:buChar char="Ø"/>
            </a:pPr>
            <a:endParaRPr lang="en-US" sz="2000" dirty="0">
              <a:latin typeface="+mj-lt"/>
            </a:endParaRPr>
          </a:p>
          <a:p>
            <a:pPr marL="342900" indent="-342900" algn="just">
              <a:buFont typeface="Wingdings" panose="05000000000000000000" pitchFamily="2" charset="2"/>
              <a:buChar char="Ø"/>
            </a:pPr>
            <a:r>
              <a:rPr lang="en-US" sz="2000" dirty="0">
                <a:latin typeface="+mj-lt"/>
              </a:rPr>
              <a:t>Next, we used a foreach loop to check the whole array to find a file whose name is just an integer. We used this statement because the name of the file created by sender process is the port number of the sender process and port number is always an integer. If any file with integer name is found, then the value of Boolean variable FileExist will change to true and the file name will be added to the path string. </a:t>
            </a:r>
          </a:p>
          <a:p>
            <a:pPr marL="342900" indent="-342900" algn="just">
              <a:buFont typeface="Wingdings" panose="05000000000000000000" pitchFamily="2" charset="2"/>
              <a:buChar char="Ø"/>
            </a:pPr>
            <a:endParaRPr lang="en-US" sz="2000" dirty="0">
              <a:latin typeface="+mj-lt"/>
            </a:endParaRPr>
          </a:p>
          <a:p>
            <a:pPr marL="342900" indent="-342900" algn="just">
              <a:buFont typeface="Wingdings" panose="05000000000000000000" pitchFamily="2" charset="2"/>
              <a:buChar char="Ø"/>
            </a:pPr>
            <a:r>
              <a:rPr lang="en-US" sz="2000" dirty="0">
                <a:latin typeface="+mj-lt"/>
              </a:rPr>
              <a:t>Next, we check the value of the variable FileExist, if it is true, the program will proceed to next statement otherwise, and it will go back to the statement where directory files are saved in an array. This process will be performed using GOTO labels. </a:t>
            </a:r>
          </a:p>
          <a:p>
            <a:pPr marL="342900" indent="-342900" algn="l">
              <a:buFont typeface="Wingdings" panose="05000000000000000000" pitchFamily="2" charset="2"/>
              <a:buChar char="Ø"/>
            </a:pPr>
            <a:endParaRPr lang="en-IN" sz="2000" dirty="0"/>
          </a:p>
        </p:txBody>
      </p:sp>
    </p:spTree>
    <p:extLst>
      <p:ext uri="{BB962C8B-B14F-4D97-AF65-F5344CB8AC3E}">
        <p14:creationId xmlns:p14="http://schemas.microsoft.com/office/powerpoint/2010/main" val="1623199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2F2055-6B61-4413-964F-122D3F3CFEE5}"/>
              </a:ext>
            </a:extLst>
          </p:cNvPr>
          <p:cNvSpPr txBox="1"/>
          <p:nvPr/>
        </p:nvSpPr>
        <p:spPr>
          <a:xfrm>
            <a:off x="553673" y="199443"/>
            <a:ext cx="9781564" cy="6186309"/>
          </a:xfrm>
          <a:prstGeom prst="rect">
            <a:avLst/>
          </a:prstGeom>
          <a:noFill/>
        </p:spPr>
        <p:txBody>
          <a:bodyPr wrap="square">
            <a:spAutoFit/>
          </a:bodyPr>
          <a:lstStyle/>
          <a:p>
            <a:pPr marL="342900" indent="-342900" algn="just">
              <a:buFont typeface="Wingdings" panose="05000000000000000000" pitchFamily="2" charset="2"/>
              <a:buChar char="Ø"/>
            </a:pPr>
            <a:r>
              <a:rPr lang="en-US" sz="2200" dirty="0"/>
              <a:t>Now, we will check if the file can be opened using while loop. If the file is opened by another process, the while loop will continue looping until the said file is released. After this, the file will be opened using System Call with full privileges. The data from the file will be retrieved using the System Call and added to packet data.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Now, we will retrieve file name from the path and add it as the port number to the receiving packet.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Local IP Address will be added to the packet as its IP Address.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After this, the file will be deleted permanently which was used for data transferring and the open function variable will be closed. </a:t>
            </a:r>
          </a:p>
          <a:p>
            <a:pPr marL="342900" indent="-342900" algn="just">
              <a:buFont typeface="Wingdings" panose="05000000000000000000" pitchFamily="2" charset="2"/>
              <a:buChar char="Ø"/>
            </a:pPr>
            <a:endParaRPr lang="en-US" sz="2200" dirty="0"/>
          </a:p>
          <a:p>
            <a:pPr marL="342900" indent="-342900" algn="just">
              <a:buFont typeface="Wingdings" panose="05000000000000000000" pitchFamily="2" charset="2"/>
              <a:buChar char="Ø"/>
            </a:pPr>
            <a:r>
              <a:rPr lang="en-US" sz="2200" dirty="0"/>
              <a:t>When a receiving function is called, it will start the two aforementioned threads. These threads will continue to work until their completion. If any one of the two threads complete its function then, the function will close the other thread.</a:t>
            </a:r>
            <a:endParaRPr lang="en-IN" sz="2200" dirty="0"/>
          </a:p>
        </p:txBody>
      </p:sp>
    </p:spTree>
    <p:extLst>
      <p:ext uri="{BB962C8B-B14F-4D97-AF65-F5344CB8AC3E}">
        <p14:creationId xmlns:p14="http://schemas.microsoft.com/office/powerpoint/2010/main" val="2471108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9F76C1-573B-44CF-888C-F7EAD17D5898}"/>
              </a:ext>
            </a:extLst>
          </p:cNvPr>
          <p:cNvSpPr txBox="1"/>
          <p:nvPr/>
        </p:nvSpPr>
        <p:spPr>
          <a:xfrm>
            <a:off x="872454" y="1584438"/>
            <a:ext cx="9647339" cy="4524315"/>
          </a:xfrm>
          <a:prstGeom prst="rect">
            <a:avLst/>
          </a:prstGeom>
          <a:noFill/>
        </p:spPr>
        <p:txBody>
          <a:bodyPr wrap="square">
            <a:spAutoFit/>
          </a:bodyPr>
          <a:lstStyle/>
          <a:p>
            <a:pPr algn="just"/>
            <a:r>
              <a:rPr lang="en-US" sz="2400" dirty="0"/>
              <a:t>The paper focused on the problems associated with process-to-process delivery of data on a single device. Traditionally, process-to-process delivery in TCP/IP protocol involves all the layers, which results in extra resource consumptions in terms of bandwidth, computational power, memory and other QoS parameters. In addition, the process-to-process delivery results in higher latency and jitter. </a:t>
            </a:r>
          </a:p>
          <a:p>
            <a:pPr algn="just"/>
            <a:r>
              <a:rPr lang="en-US" sz="2400" dirty="0"/>
              <a:t>We presented a scheme, which bypassed the lower layers of the TCP/IP protocol. Our proposed scheme consists of two algorithms, which operates only for the two upper layers. Our proposed scheme used UDP protocol for direct transmission of information between two processes.</a:t>
            </a:r>
            <a:endParaRPr lang="en-IN" sz="2400" dirty="0"/>
          </a:p>
        </p:txBody>
      </p:sp>
      <p:sp>
        <p:nvSpPr>
          <p:cNvPr id="4" name="TextBox 3">
            <a:extLst>
              <a:ext uri="{FF2B5EF4-FFF2-40B4-BE49-F238E27FC236}">
                <a16:creationId xmlns:a16="http://schemas.microsoft.com/office/drawing/2014/main" id="{CC810304-14FB-4890-910B-B34E5B04BEA5}"/>
              </a:ext>
            </a:extLst>
          </p:cNvPr>
          <p:cNvSpPr txBox="1"/>
          <p:nvPr/>
        </p:nvSpPr>
        <p:spPr>
          <a:xfrm flipH="1">
            <a:off x="872454" y="394283"/>
            <a:ext cx="6191916" cy="923330"/>
          </a:xfrm>
          <a:prstGeom prst="rect">
            <a:avLst/>
          </a:prstGeom>
          <a:noFill/>
        </p:spPr>
        <p:txBody>
          <a:bodyPr wrap="square" rtlCol="0">
            <a:spAutoFit/>
          </a:bodyPr>
          <a:lstStyle/>
          <a:p>
            <a:r>
              <a:rPr lang="en-IN" sz="5400" dirty="0">
                <a:solidFill>
                  <a:schemeClr val="bg2">
                    <a:lumMod val="50000"/>
                  </a:schemeClr>
                </a:solidFill>
              </a:rPr>
              <a:t>CONCLUSION</a:t>
            </a:r>
          </a:p>
        </p:txBody>
      </p:sp>
    </p:spTree>
    <p:extLst>
      <p:ext uri="{BB962C8B-B14F-4D97-AF65-F5344CB8AC3E}">
        <p14:creationId xmlns:p14="http://schemas.microsoft.com/office/powerpoint/2010/main" val="3462004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D861F7-91D6-4229-ACD9-F2CD19A26569}"/>
              </a:ext>
            </a:extLst>
          </p:cNvPr>
          <p:cNvSpPr txBox="1"/>
          <p:nvPr/>
        </p:nvSpPr>
        <p:spPr>
          <a:xfrm>
            <a:off x="511729" y="671119"/>
            <a:ext cx="4832059" cy="1015663"/>
          </a:xfrm>
          <a:prstGeom prst="rect">
            <a:avLst/>
          </a:prstGeom>
          <a:noFill/>
        </p:spPr>
        <p:txBody>
          <a:bodyPr wrap="square" rtlCol="0">
            <a:spAutoFit/>
          </a:bodyPr>
          <a:lstStyle/>
          <a:p>
            <a:r>
              <a:rPr lang="en-IN" sz="6000" dirty="0">
                <a:solidFill>
                  <a:schemeClr val="bg1"/>
                </a:solidFill>
              </a:rPr>
              <a:t>Future Work</a:t>
            </a:r>
          </a:p>
        </p:txBody>
      </p:sp>
      <p:sp>
        <p:nvSpPr>
          <p:cNvPr id="3" name="TextBox 2">
            <a:extLst>
              <a:ext uri="{FF2B5EF4-FFF2-40B4-BE49-F238E27FC236}">
                <a16:creationId xmlns:a16="http://schemas.microsoft.com/office/drawing/2014/main" id="{EEBF0768-EA6C-4150-93E2-22CC2F5BC5F4}"/>
              </a:ext>
            </a:extLst>
          </p:cNvPr>
          <p:cNvSpPr txBox="1"/>
          <p:nvPr/>
        </p:nvSpPr>
        <p:spPr>
          <a:xfrm>
            <a:off x="1619075" y="2709644"/>
            <a:ext cx="45719"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B11086E9-FAE8-4E1C-95A9-91E1FF5DB047}"/>
              </a:ext>
            </a:extLst>
          </p:cNvPr>
          <p:cNvSpPr txBox="1"/>
          <p:nvPr/>
        </p:nvSpPr>
        <p:spPr>
          <a:xfrm>
            <a:off x="511729" y="2692433"/>
            <a:ext cx="8630174" cy="2246769"/>
          </a:xfrm>
          <a:prstGeom prst="rect">
            <a:avLst/>
          </a:prstGeom>
          <a:noFill/>
        </p:spPr>
        <p:txBody>
          <a:bodyPr wrap="square">
            <a:spAutoFit/>
          </a:bodyPr>
          <a:lstStyle/>
          <a:p>
            <a:pPr algn="l"/>
            <a:r>
              <a:rPr lang="en-US" sz="2800" b="0" i="0" u="none" strike="noStrike" baseline="0" dirty="0">
                <a:solidFill>
                  <a:schemeClr val="tx1">
                    <a:lumMod val="95000"/>
                  </a:schemeClr>
                </a:solidFill>
                <a:latin typeface="Times#23232320New#23232320Roman"/>
              </a:rPr>
              <a:t>Currently, </a:t>
            </a:r>
            <a:r>
              <a:rPr lang="en-US" sz="2800" dirty="0">
                <a:solidFill>
                  <a:schemeClr val="tx1">
                    <a:lumMod val="95000"/>
                  </a:schemeClr>
                </a:solidFill>
                <a:latin typeface="Times#23232320New#23232320Roman"/>
              </a:rPr>
              <a:t>they</a:t>
            </a:r>
            <a:r>
              <a:rPr lang="en-US" sz="2800" b="0" i="0" u="none" strike="noStrike" baseline="0" dirty="0">
                <a:solidFill>
                  <a:schemeClr val="tx1">
                    <a:lumMod val="95000"/>
                  </a:schemeClr>
                </a:solidFill>
                <a:latin typeface="Times#23232320New#23232320Roman"/>
              </a:rPr>
              <a:t> are working towards the</a:t>
            </a:r>
          </a:p>
          <a:p>
            <a:pPr algn="l"/>
            <a:r>
              <a:rPr lang="en-US" sz="2800" b="0" i="0" u="none" strike="noStrike" baseline="0" dirty="0">
                <a:solidFill>
                  <a:schemeClr val="tx1">
                    <a:lumMod val="95000"/>
                  </a:schemeClr>
                </a:solidFill>
                <a:latin typeface="Times#23232320New#23232320Roman"/>
              </a:rPr>
              <a:t>implementation of </a:t>
            </a:r>
            <a:r>
              <a:rPr lang="en-US" sz="2800" dirty="0">
                <a:solidFill>
                  <a:schemeClr val="tx1">
                    <a:lumMod val="95000"/>
                  </a:schemeClr>
                </a:solidFill>
                <a:latin typeface="Times#23232320New#23232320Roman"/>
              </a:rPr>
              <a:t>their</a:t>
            </a:r>
            <a:r>
              <a:rPr lang="en-US" sz="2800" b="0" i="0" u="none" strike="noStrike" baseline="0" dirty="0">
                <a:solidFill>
                  <a:schemeClr val="tx1">
                    <a:lumMod val="95000"/>
                  </a:schemeClr>
                </a:solidFill>
                <a:latin typeface="Times#23232320New#23232320Roman"/>
              </a:rPr>
              <a:t> proposed algorithms using JDK</a:t>
            </a:r>
          </a:p>
          <a:p>
            <a:pPr algn="l"/>
            <a:r>
              <a:rPr lang="en-US" sz="2800" b="0" i="0" u="none" strike="noStrike" baseline="0" dirty="0">
                <a:solidFill>
                  <a:schemeClr val="tx1">
                    <a:lumMod val="95000"/>
                  </a:schemeClr>
                </a:solidFill>
                <a:latin typeface="Times#23232320New#23232320Roman"/>
              </a:rPr>
              <a:t>headers. </a:t>
            </a:r>
            <a:r>
              <a:rPr lang="en-US" sz="2800" dirty="0">
                <a:solidFill>
                  <a:schemeClr val="tx1">
                    <a:lumMod val="95000"/>
                  </a:schemeClr>
                </a:solidFill>
                <a:latin typeface="Times#23232320New#23232320Roman"/>
              </a:rPr>
              <a:t>They</a:t>
            </a:r>
            <a:r>
              <a:rPr lang="en-US" sz="2800" b="0" i="0" u="none" strike="noStrike" baseline="0" dirty="0">
                <a:solidFill>
                  <a:schemeClr val="tx1">
                    <a:lumMod val="95000"/>
                  </a:schemeClr>
                </a:solidFill>
                <a:latin typeface="Times#23232320New#23232320Roman"/>
              </a:rPr>
              <a:t> aim to improve the efficiency and accuracy of data transfer between multiple processes running on a single </a:t>
            </a:r>
            <a:r>
              <a:rPr lang="en-IN" sz="2800" b="0" i="0" u="none" strike="noStrike" baseline="0" dirty="0">
                <a:solidFill>
                  <a:schemeClr val="tx1">
                    <a:lumMod val="95000"/>
                  </a:schemeClr>
                </a:solidFill>
                <a:latin typeface="Times#23232320New#23232320Roman"/>
              </a:rPr>
              <a:t>host.</a:t>
            </a:r>
            <a:endParaRPr lang="en-IN" sz="2800" dirty="0">
              <a:solidFill>
                <a:schemeClr val="tx1">
                  <a:lumMod val="95000"/>
                </a:schemeClr>
              </a:solidFill>
            </a:endParaRPr>
          </a:p>
        </p:txBody>
      </p:sp>
    </p:spTree>
    <p:extLst>
      <p:ext uri="{BB962C8B-B14F-4D97-AF65-F5344CB8AC3E}">
        <p14:creationId xmlns:p14="http://schemas.microsoft.com/office/powerpoint/2010/main" val="1342545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D4C591-CD1A-4ACC-99D0-386D5FF8F9FB}"/>
              </a:ext>
            </a:extLst>
          </p:cNvPr>
          <p:cNvSpPr/>
          <p:nvPr/>
        </p:nvSpPr>
        <p:spPr>
          <a:xfrm>
            <a:off x="2863569" y="2767280"/>
            <a:ext cx="6129307" cy="1323439"/>
          </a:xfrm>
          <a:prstGeom prst="rect">
            <a:avLst/>
          </a:prstGeom>
          <a:noFill/>
        </p:spPr>
        <p:txBody>
          <a:bodyPr wrap="none" lIns="91440" tIns="45720" rIns="91440" bIns="45720">
            <a:spAutoFit/>
          </a:bodyPr>
          <a:lstStyle/>
          <a:p>
            <a:pPr algn="ct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359967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F9902E-26FE-4854-9F68-C10270837624}"/>
              </a:ext>
            </a:extLst>
          </p:cNvPr>
          <p:cNvSpPr txBox="1"/>
          <p:nvPr/>
        </p:nvSpPr>
        <p:spPr>
          <a:xfrm>
            <a:off x="545432" y="793228"/>
            <a:ext cx="7828548" cy="707886"/>
          </a:xfrm>
          <a:prstGeom prst="rect">
            <a:avLst/>
          </a:prstGeom>
          <a:noFill/>
        </p:spPr>
        <p:txBody>
          <a:bodyPr wrap="square" rtlCol="0">
            <a:spAutoFit/>
          </a:bodyPr>
          <a:lstStyle/>
          <a:p>
            <a:r>
              <a:rPr lang="en-US" sz="4000" dirty="0">
                <a:solidFill>
                  <a:schemeClr val="bg2">
                    <a:lumMod val="75000"/>
                  </a:schemeClr>
                </a:solidFill>
              </a:rPr>
              <a:t>INTRODUCTION</a:t>
            </a:r>
            <a:endParaRPr lang="en-IN" sz="4000" dirty="0">
              <a:solidFill>
                <a:schemeClr val="bg2">
                  <a:lumMod val="75000"/>
                </a:schemeClr>
              </a:solidFill>
            </a:endParaRPr>
          </a:p>
        </p:txBody>
      </p:sp>
      <p:sp>
        <p:nvSpPr>
          <p:cNvPr id="3" name="TextBox 2">
            <a:extLst>
              <a:ext uri="{FF2B5EF4-FFF2-40B4-BE49-F238E27FC236}">
                <a16:creationId xmlns:a16="http://schemas.microsoft.com/office/drawing/2014/main" id="{5F35368A-52F8-4542-8078-9C9CF35D73D9}"/>
              </a:ext>
            </a:extLst>
          </p:cNvPr>
          <p:cNvSpPr txBox="1"/>
          <p:nvPr/>
        </p:nvSpPr>
        <p:spPr>
          <a:xfrm>
            <a:off x="545432" y="1931528"/>
            <a:ext cx="11069052" cy="4493538"/>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t>TCP/IP protocol suite is a set of protocols used at different layers, for governing communication between multiple processes.</a:t>
            </a:r>
          </a:p>
          <a:p>
            <a:pPr marL="285750" indent="-285750">
              <a:buFont typeface="Wingdings" panose="05000000000000000000" pitchFamily="2" charset="2"/>
              <a:buChar char="Ø"/>
            </a:pPr>
            <a:r>
              <a:rPr lang="en-US" sz="2200" dirty="0"/>
              <a:t>It is an established fact that the data transmission between two devices or processes is achieved via packets, according to the rules and regulations of TCP/IP protocol suite. </a:t>
            </a:r>
          </a:p>
          <a:p>
            <a:pPr marL="285750" indent="-285750">
              <a:buFont typeface="Wingdings" panose="05000000000000000000" pitchFamily="2" charset="2"/>
              <a:buChar char="Ø"/>
            </a:pPr>
            <a:r>
              <a:rPr lang="en-US" sz="2200" dirty="0"/>
              <a:t>The said transmission involves all the layers of TCP/IP protocol suite. The different processes involved in the transmission follow the same rule of the TCP / IP suite either on the same device or on different devices.</a:t>
            </a:r>
          </a:p>
          <a:p>
            <a:pPr marL="285750" indent="-285750">
              <a:buFont typeface="Wingdings" panose="05000000000000000000" pitchFamily="2" charset="2"/>
              <a:buChar char="Ø"/>
            </a:pPr>
            <a:r>
              <a:rPr lang="en-US" sz="2200" dirty="0"/>
              <a:t>In this paper, we proposed an algorithm with the help of which the data is being transmitted from one process to another process using the same file if both processes are on the same device. Our proposed algorithm uses only the two top layers, i.e., Application and Transport, of a TCP/IP protocol suite while, the rest of the layers, i.e., Network, Data Link and Physical, are not used.</a:t>
            </a:r>
          </a:p>
        </p:txBody>
      </p:sp>
    </p:spTree>
    <p:extLst>
      <p:ext uri="{BB962C8B-B14F-4D97-AF65-F5344CB8AC3E}">
        <p14:creationId xmlns:p14="http://schemas.microsoft.com/office/powerpoint/2010/main" val="106515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F12E66-E640-4C7D-8D8A-BC8678332FD3}"/>
              </a:ext>
            </a:extLst>
          </p:cNvPr>
          <p:cNvSpPr txBox="1"/>
          <p:nvPr/>
        </p:nvSpPr>
        <p:spPr>
          <a:xfrm>
            <a:off x="358354" y="601196"/>
            <a:ext cx="11165306" cy="5940088"/>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The data is transferred directly from the transport layer of one process to the transport layer of the other process.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a:t>The </a:t>
            </a:r>
            <a:r>
              <a:rPr lang="en-US" sz="2000" dirty="0"/>
              <a:t>proposed algorithm saves a significant amount of computational power and other system resources that are consumed by the lower layers, i.e., Network, Data Link and Physical.</a:t>
            </a:r>
            <a:endParaRPr lang="en-IN"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Vint Cerf and Bob Kohn developed it in 1978.</a:t>
            </a:r>
          </a:p>
          <a:p>
            <a:endParaRPr lang="en-US" sz="2000" dirty="0"/>
          </a:p>
          <a:p>
            <a:pPr marL="285750" indent="-285750">
              <a:buFont typeface="Wingdings" panose="05000000000000000000" pitchFamily="2" charset="2"/>
              <a:buChar char="Ø"/>
            </a:pPr>
            <a:r>
              <a:rPr lang="en-US" sz="2000" dirty="0"/>
              <a:t>According to TCP/IP protocol suite, the data are divided into small fragments, also known as packets.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These packets contain the data and addresses of the source and destination for communication among endpoints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UDP protocol is one of the most frequently used connectionless protocols implemented at transport layer.</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IP addresses of communicating devices and port numbers of the communicating processes are used as the source and destination addresses</a:t>
            </a:r>
            <a:endParaRPr lang="en-IN" sz="2000" dirty="0"/>
          </a:p>
        </p:txBody>
      </p:sp>
    </p:spTree>
    <p:extLst>
      <p:ext uri="{BB962C8B-B14F-4D97-AF65-F5344CB8AC3E}">
        <p14:creationId xmlns:p14="http://schemas.microsoft.com/office/powerpoint/2010/main" val="525613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86E7B3-92A4-46AE-BF20-8AB56B9C269A}"/>
              </a:ext>
            </a:extLst>
          </p:cNvPr>
          <p:cNvSpPr txBox="1"/>
          <p:nvPr/>
        </p:nvSpPr>
        <p:spPr>
          <a:xfrm>
            <a:off x="536894" y="1168940"/>
            <a:ext cx="9890621" cy="5539978"/>
          </a:xfrm>
          <a:prstGeom prst="rect">
            <a:avLst/>
          </a:prstGeom>
          <a:noFill/>
        </p:spPr>
        <p:txBody>
          <a:bodyPr wrap="square">
            <a:spAutoFit/>
          </a:bodyPr>
          <a:lstStyle/>
          <a:p>
            <a:pPr marL="342900" indent="-342900" algn="l">
              <a:buFont typeface="Wingdings" panose="05000000000000000000" pitchFamily="2" charset="2"/>
              <a:buChar char="Ø"/>
            </a:pPr>
            <a:r>
              <a:rPr lang="en-US" sz="2400" b="0" i="0" u="none" strike="noStrike" baseline="0" dirty="0">
                <a:latin typeface="+mj-lt"/>
              </a:rPr>
              <a:t>To solve this problem, </a:t>
            </a:r>
            <a:r>
              <a:rPr lang="en-US" sz="2400" dirty="0">
                <a:latin typeface="+mj-lt"/>
              </a:rPr>
              <a:t>they</a:t>
            </a:r>
            <a:r>
              <a:rPr lang="en-US" sz="2400" b="0" i="0" u="none" strike="noStrike" baseline="0" dirty="0">
                <a:latin typeface="+mj-lt"/>
              </a:rPr>
              <a:t> have developed an</a:t>
            </a:r>
            <a:r>
              <a:rPr lang="en-US" sz="2400" dirty="0">
                <a:latin typeface="+mj-lt"/>
              </a:rPr>
              <a:t> </a:t>
            </a:r>
            <a:r>
              <a:rPr lang="en-US" sz="2400" b="0" i="0" u="none" strike="noStrike" baseline="0" dirty="0">
                <a:latin typeface="+mj-lt"/>
              </a:rPr>
              <a:t>algorithm that minimizes the consumption of resources, i.e., only a subset of resources is used.</a:t>
            </a:r>
          </a:p>
          <a:p>
            <a:pPr marL="342900" indent="-342900" algn="l">
              <a:buFont typeface="Wingdings" panose="05000000000000000000" pitchFamily="2" charset="2"/>
              <a:buChar char="Ø"/>
            </a:pPr>
            <a:r>
              <a:rPr lang="en-IN" sz="2400" b="0" i="0" u="none" strike="noStrike" baseline="0" dirty="0">
                <a:latin typeface="+mj-lt"/>
              </a:rPr>
              <a:t>To this end, the </a:t>
            </a:r>
            <a:r>
              <a:rPr lang="en-US" sz="2400" b="0" i="0" u="none" strike="noStrike" baseline="0" dirty="0">
                <a:latin typeface="+mj-lt"/>
              </a:rPr>
              <a:t>algorithm uses resources pertaining only to the first two top layers, i.e., application and transport.</a:t>
            </a:r>
          </a:p>
          <a:p>
            <a:pPr marL="342900" indent="-342900" algn="l">
              <a:buFont typeface="Wingdings" panose="05000000000000000000" pitchFamily="2" charset="2"/>
              <a:buChar char="Ø"/>
            </a:pPr>
            <a:r>
              <a:rPr lang="en-IN" sz="2400" b="0" i="0" u="none" strike="noStrike" baseline="0" dirty="0">
                <a:latin typeface="+mj-lt"/>
              </a:rPr>
              <a:t>The aim </a:t>
            </a:r>
            <a:r>
              <a:rPr lang="en-US" sz="2400" b="0" i="0" u="none" strike="noStrike" baseline="0" dirty="0">
                <a:latin typeface="+mj-lt"/>
              </a:rPr>
              <a:t>of the algorithm is to skip the extra layers, i.e., Network, Data Link and Physical, of a TCP/IP protocol suite.</a:t>
            </a:r>
          </a:p>
          <a:p>
            <a:pPr marL="342900" indent="-342900" algn="l">
              <a:buFont typeface="Wingdings" panose="05000000000000000000" pitchFamily="2" charset="2"/>
              <a:buChar char="Ø"/>
            </a:pPr>
            <a:r>
              <a:rPr lang="en-IN" sz="2400" b="0" i="0" u="none" strike="noStrike" baseline="0" dirty="0">
                <a:latin typeface="+mj-lt"/>
              </a:rPr>
              <a:t>The IP </a:t>
            </a:r>
            <a:r>
              <a:rPr lang="en-US" sz="2400" b="0" i="0" u="none" strike="noStrike" baseline="0" dirty="0">
                <a:latin typeface="+mj-lt"/>
              </a:rPr>
              <a:t>addresses of the sender and receiver will be compared to check whether both processes are on the same device or not.</a:t>
            </a:r>
            <a:r>
              <a:rPr lang="en-US" sz="2400" dirty="0">
                <a:latin typeface="+mj-lt"/>
              </a:rPr>
              <a:t> </a:t>
            </a:r>
            <a:r>
              <a:rPr lang="en-US" sz="2400" b="0" i="0" u="none" strike="noStrike" baseline="0" dirty="0">
                <a:latin typeface="+mj-lt"/>
              </a:rPr>
              <a:t>If both processes are on the same device, then the sender will write the target data in a file and from that file receiver will retrieve the required data.</a:t>
            </a:r>
          </a:p>
          <a:p>
            <a:pPr marL="342900" indent="-342900" algn="l">
              <a:buFont typeface="Wingdings" panose="05000000000000000000" pitchFamily="2" charset="2"/>
              <a:buChar char="Ø"/>
            </a:pPr>
            <a:r>
              <a:rPr lang="en-IN" sz="2400" b="0" i="0" u="none" strike="noStrike" baseline="0" dirty="0">
                <a:latin typeface="+mj-lt"/>
              </a:rPr>
              <a:t>The proposed algorithm </a:t>
            </a:r>
            <a:r>
              <a:rPr lang="en-US" sz="2400" b="0" i="0" u="none" strike="noStrike" baseline="0" dirty="0">
                <a:latin typeface="+mj-lt"/>
              </a:rPr>
              <a:t>provides a better speed and less use of system resources if both processes are on the same device.</a:t>
            </a:r>
          </a:p>
          <a:p>
            <a:pPr algn="l"/>
            <a:endParaRPr lang="en-IN" sz="1800" b="0" i="0" u="none" strike="noStrike" baseline="0" dirty="0">
              <a:latin typeface="Times#23232320New#23232320Roman"/>
            </a:endParaRPr>
          </a:p>
        </p:txBody>
      </p:sp>
    </p:spTree>
    <p:extLst>
      <p:ext uri="{BB962C8B-B14F-4D97-AF65-F5344CB8AC3E}">
        <p14:creationId xmlns:p14="http://schemas.microsoft.com/office/powerpoint/2010/main" val="310586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832C7-AD2E-4954-84CD-C55EBC34F1D5}"/>
              </a:ext>
            </a:extLst>
          </p:cNvPr>
          <p:cNvSpPr txBox="1"/>
          <p:nvPr/>
        </p:nvSpPr>
        <p:spPr>
          <a:xfrm>
            <a:off x="818147" y="2005263"/>
            <a:ext cx="10635916" cy="4154984"/>
          </a:xfrm>
          <a:prstGeom prst="rect">
            <a:avLst/>
          </a:prstGeom>
          <a:noFill/>
        </p:spPr>
        <p:txBody>
          <a:bodyPr wrap="square" rtlCol="0">
            <a:spAutoFit/>
          </a:bodyPr>
          <a:lstStyle/>
          <a:p>
            <a:pPr marL="285750" indent="-285750" algn="l">
              <a:buFont typeface="Wingdings" panose="05000000000000000000" pitchFamily="2" charset="2"/>
              <a:buChar char="Ø"/>
            </a:pPr>
            <a:r>
              <a:rPr lang="en-US" sz="2400" b="0" i="0" u="none" strike="noStrike" baseline="0" dirty="0">
                <a:latin typeface="Trebuchet MS" panose="020B0603020202020204" pitchFamily="34" charset="0"/>
              </a:rPr>
              <a:t>Packets are transmitted by sockets using long route.</a:t>
            </a:r>
          </a:p>
          <a:p>
            <a:pPr marL="285750" indent="-285750" algn="l">
              <a:buFont typeface="Wingdings" panose="05000000000000000000" pitchFamily="2" charset="2"/>
              <a:buChar char="Ø"/>
            </a:pPr>
            <a:r>
              <a:rPr lang="en-US" sz="2400" b="0" i="0" u="none" strike="noStrike" baseline="0" dirty="0">
                <a:latin typeface="Trebuchet MS" panose="020B0603020202020204" pitchFamily="34" charset="0"/>
              </a:rPr>
              <a:t>The destination of packets is either the same device or other devices.</a:t>
            </a:r>
          </a:p>
          <a:p>
            <a:pPr marL="285750" indent="-285750" algn="l">
              <a:buFont typeface="Wingdings" panose="05000000000000000000" pitchFamily="2" charset="2"/>
              <a:buChar char="Ø"/>
            </a:pPr>
            <a:r>
              <a:rPr lang="en-US" sz="2400" b="0" i="0" u="none" strike="noStrike" baseline="0" dirty="0">
                <a:latin typeface="Trebuchet MS" panose="020B0603020202020204" pitchFamily="34" charset="0"/>
              </a:rPr>
              <a:t>This route consists of all layers of TCP/IP protocol suite, the involved medium between computers and router and, all the layers of the router.</a:t>
            </a:r>
          </a:p>
          <a:p>
            <a:pPr marL="285750" indent="-285750" algn="l">
              <a:buFont typeface="Wingdings" panose="05000000000000000000" pitchFamily="2" charset="2"/>
              <a:buChar char="Ø"/>
            </a:pPr>
            <a:r>
              <a:rPr lang="en-US" sz="2400" b="0" i="0" u="none" strike="noStrike" baseline="0" dirty="0">
                <a:latin typeface="Trebuchet MS" panose="020B0603020202020204" pitchFamily="34" charset="0"/>
              </a:rPr>
              <a:t>This route is perfect if both sender and receiver processes are on different devices .</a:t>
            </a:r>
          </a:p>
          <a:p>
            <a:pPr marL="285750" indent="-285750" algn="l">
              <a:buFont typeface="Wingdings" panose="05000000000000000000" pitchFamily="2" charset="2"/>
              <a:buChar char="Ø"/>
            </a:pPr>
            <a:r>
              <a:rPr lang="en-US" sz="2400" b="0" i="0" u="none" strike="noStrike" baseline="0" dirty="0">
                <a:latin typeface="Trebuchet MS" panose="020B0603020202020204" pitchFamily="34" charset="0"/>
              </a:rPr>
              <a:t>If source and destination are on the same device, then the previously mentioned route is a waste of time and resources.</a:t>
            </a:r>
          </a:p>
          <a:p>
            <a:pPr marL="285750" indent="-285750" algn="l">
              <a:buFont typeface="Wingdings" panose="05000000000000000000" pitchFamily="2" charset="2"/>
              <a:buChar char="Ø"/>
            </a:pPr>
            <a:r>
              <a:rPr lang="en-US" sz="2400" b="0" i="0" u="none" strike="noStrike" baseline="0" dirty="0">
                <a:latin typeface="Trebuchet MS" panose="020B0603020202020204" pitchFamily="34" charset="0"/>
              </a:rPr>
              <a:t>Based on this condition, the optimal path for transferring packets is the direct connection between the transport layer of source process and transport layer of </a:t>
            </a:r>
            <a:r>
              <a:rPr lang="en-IN" sz="2400" b="0" i="0" u="none" strike="noStrike" baseline="0" dirty="0">
                <a:latin typeface="Trebuchet MS" panose="020B0603020202020204" pitchFamily="34" charset="0"/>
              </a:rPr>
              <a:t>destination process.</a:t>
            </a:r>
            <a:endParaRPr lang="en-IN" sz="2400" dirty="0">
              <a:latin typeface="Trebuchet MS" panose="020B0603020202020204" pitchFamily="34" charset="0"/>
            </a:endParaRPr>
          </a:p>
        </p:txBody>
      </p:sp>
      <p:sp>
        <p:nvSpPr>
          <p:cNvPr id="4" name="TextBox 3">
            <a:extLst>
              <a:ext uri="{FF2B5EF4-FFF2-40B4-BE49-F238E27FC236}">
                <a16:creationId xmlns:a16="http://schemas.microsoft.com/office/drawing/2014/main" id="{46694378-C5CC-4388-970F-89844D36A4D4}"/>
              </a:ext>
            </a:extLst>
          </p:cNvPr>
          <p:cNvSpPr txBox="1"/>
          <p:nvPr/>
        </p:nvSpPr>
        <p:spPr>
          <a:xfrm>
            <a:off x="818146" y="559253"/>
            <a:ext cx="8804025" cy="1323439"/>
          </a:xfrm>
          <a:prstGeom prst="rect">
            <a:avLst/>
          </a:prstGeom>
          <a:noFill/>
        </p:spPr>
        <p:txBody>
          <a:bodyPr wrap="square">
            <a:spAutoFit/>
          </a:bodyPr>
          <a:lstStyle/>
          <a:p>
            <a:r>
              <a:rPr lang="en-US" sz="4000" dirty="0">
                <a:solidFill>
                  <a:schemeClr val="bg2">
                    <a:lumMod val="75000"/>
                  </a:schemeClr>
                </a:solidFill>
              </a:rPr>
              <a:t>Conventional communication between processes using TCP/IP</a:t>
            </a:r>
            <a:endParaRPr lang="en-IN" sz="4000" dirty="0">
              <a:solidFill>
                <a:schemeClr val="bg2">
                  <a:lumMod val="75000"/>
                </a:schemeClr>
              </a:solidFill>
            </a:endParaRPr>
          </a:p>
        </p:txBody>
      </p:sp>
    </p:spTree>
    <p:extLst>
      <p:ext uri="{BB962C8B-B14F-4D97-AF65-F5344CB8AC3E}">
        <p14:creationId xmlns:p14="http://schemas.microsoft.com/office/powerpoint/2010/main" val="229724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F07DF4-7981-4AA5-A3E7-82B81FC16257}"/>
              </a:ext>
            </a:extLst>
          </p:cNvPr>
          <p:cNvPicPr>
            <a:picLocks noChangeAspect="1"/>
          </p:cNvPicPr>
          <p:nvPr/>
        </p:nvPicPr>
        <p:blipFill>
          <a:blip r:embed="rId2"/>
          <a:stretch>
            <a:fillRect/>
          </a:stretch>
        </p:blipFill>
        <p:spPr>
          <a:xfrm>
            <a:off x="1816216" y="740405"/>
            <a:ext cx="8559567" cy="4066609"/>
          </a:xfrm>
          <a:prstGeom prst="rect">
            <a:avLst/>
          </a:prstGeom>
        </p:spPr>
      </p:pic>
      <p:sp>
        <p:nvSpPr>
          <p:cNvPr id="5" name="TextBox 4">
            <a:extLst>
              <a:ext uri="{FF2B5EF4-FFF2-40B4-BE49-F238E27FC236}">
                <a16:creationId xmlns:a16="http://schemas.microsoft.com/office/drawing/2014/main" id="{3320EA45-FBF3-4C76-B4FC-E6B46EAD8F67}"/>
              </a:ext>
            </a:extLst>
          </p:cNvPr>
          <p:cNvSpPr txBox="1"/>
          <p:nvPr/>
        </p:nvSpPr>
        <p:spPr>
          <a:xfrm>
            <a:off x="3181525" y="5138067"/>
            <a:ext cx="6094602" cy="707886"/>
          </a:xfrm>
          <a:prstGeom prst="rect">
            <a:avLst/>
          </a:prstGeom>
          <a:noFill/>
        </p:spPr>
        <p:txBody>
          <a:bodyPr wrap="square">
            <a:spAutoFit/>
          </a:bodyPr>
          <a:lstStyle/>
          <a:p>
            <a:pPr algn="ctr"/>
            <a:r>
              <a:rPr lang="en-US" sz="2000" dirty="0"/>
              <a:t>Conventional communication between processes using TCP/IP</a:t>
            </a:r>
            <a:endParaRPr lang="en-IN" sz="2000" dirty="0"/>
          </a:p>
        </p:txBody>
      </p:sp>
    </p:spTree>
    <p:extLst>
      <p:ext uri="{BB962C8B-B14F-4D97-AF65-F5344CB8AC3E}">
        <p14:creationId xmlns:p14="http://schemas.microsoft.com/office/powerpoint/2010/main" val="75019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7BFFDA-0533-4527-B8DB-CFEA476F4CAC}"/>
              </a:ext>
            </a:extLst>
          </p:cNvPr>
          <p:cNvSpPr txBox="1"/>
          <p:nvPr/>
        </p:nvSpPr>
        <p:spPr>
          <a:xfrm>
            <a:off x="705853" y="2181726"/>
            <a:ext cx="10748210" cy="4093428"/>
          </a:xfrm>
          <a:prstGeom prst="rect">
            <a:avLst/>
          </a:prstGeom>
          <a:noFill/>
        </p:spPr>
        <p:txBody>
          <a:bodyPr wrap="square" rtlCol="0">
            <a:spAutoFit/>
          </a:bodyPr>
          <a:lstStyle/>
          <a:p>
            <a:pPr marL="285750" indent="-285750" algn="l">
              <a:buFont typeface="Wingdings" panose="05000000000000000000" pitchFamily="2" charset="2"/>
              <a:buChar char="Ø"/>
            </a:pPr>
            <a:r>
              <a:rPr lang="en-US" sz="2000" b="0" i="0" u="none" strike="noStrike" baseline="0" dirty="0">
                <a:latin typeface="+mj-lt"/>
              </a:rPr>
              <a:t>In this paper, they have developed an algorithm, which transfers packets directly from the transport layer of source to transport layer of destination process, if both processes are on the same device.</a:t>
            </a:r>
          </a:p>
          <a:p>
            <a:pPr marL="285750" indent="-285750" algn="l">
              <a:buFont typeface="Wingdings" panose="05000000000000000000" pitchFamily="2" charset="2"/>
              <a:buChar char="Ø"/>
            </a:pPr>
            <a:r>
              <a:rPr lang="en-US" sz="2000" dirty="0">
                <a:latin typeface="+mj-lt"/>
              </a:rPr>
              <a:t>They </a:t>
            </a:r>
            <a:r>
              <a:rPr lang="en-US" sz="2000" b="0" i="0" u="none" strike="noStrike" baseline="0" dirty="0">
                <a:latin typeface="+mj-lt"/>
              </a:rPr>
              <a:t>used transport layer because transport layer is responsible for process-to-process packet delivery. </a:t>
            </a:r>
          </a:p>
          <a:p>
            <a:pPr marL="285750" indent="-285750" algn="l">
              <a:buFont typeface="Wingdings" panose="05000000000000000000" pitchFamily="2" charset="2"/>
              <a:buChar char="Ø"/>
            </a:pPr>
            <a:r>
              <a:rPr lang="en-US" sz="2000" b="0" i="0" u="none" strike="noStrike" baseline="0" dirty="0">
                <a:latin typeface="+mj-lt"/>
              </a:rPr>
              <a:t>Through this algorithm, they skipped three layers of TCP/IP suite on computer, medium connecting router and computer and all layers of the router. If source and destination are on different devices, then the packet will </a:t>
            </a:r>
            <a:r>
              <a:rPr lang="en-IN" sz="2000" b="0" i="0" u="none" strike="noStrike" baseline="0" dirty="0">
                <a:latin typeface="+mj-lt"/>
              </a:rPr>
              <a:t>follow its default path.</a:t>
            </a:r>
          </a:p>
          <a:p>
            <a:pPr marL="285750" indent="-285750" algn="l">
              <a:buFont typeface="Wingdings" panose="05000000000000000000" pitchFamily="2" charset="2"/>
              <a:buChar char="Ø"/>
            </a:pPr>
            <a:r>
              <a:rPr lang="en-US" sz="2000" b="0" i="0" u="none" strike="noStrike" baseline="0" dirty="0">
                <a:latin typeface="+mj-lt"/>
              </a:rPr>
              <a:t>Initially, IP addresses of both sender and receiver are compared to check whether both processes are on the same device or not.</a:t>
            </a:r>
          </a:p>
          <a:p>
            <a:pPr marL="285750" indent="-285750" algn="l">
              <a:buFont typeface="Wingdings" panose="05000000000000000000" pitchFamily="2" charset="2"/>
              <a:buChar char="Ø"/>
            </a:pPr>
            <a:r>
              <a:rPr lang="en-US" sz="2000" b="0" i="0" u="none" strike="noStrike" baseline="0" dirty="0">
                <a:latin typeface="+mj-lt"/>
              </a:rPr>
              <a:t> If IP addresses are different then default path will be followed for packet transmission otherwise, our newly proposed path will be followed.</a:t>
            </a:r>
          </a:p>
          <a:p>
            <a:pPr marL="285750" indent="-285750" algn="l">
              <a:buFont typeface="Wingdings" panose="05000000000000000000" pitchFamily="2" charset="2"/>
              <a:buChar char="Ø"/>
            </a:pPr>
            <a:r>
              <a:rPr lang="en-US" sz="2000" b="0" i="0" u="none" strike="noStrike" baseline="0" dirty="0">
                <a:latin typeface="+mj-lt"/>
              </a:rPr>
              <a:t> The short path will be followed through our newly developed algorithm.</a:t>
            </a:r>
            <a:endParaRPr lang="en-IN" sz="2000" dirty="0">
              <a:latin typeface="+mj-lt"/>
            </a:endParaRPr>
          </a:p>
        </p:txBody>
      </p:sp>
      <p:sp>
        <p:nvSpPr>
          <p:cNvPr id="3" name="TextBox 2">
            <a:extLst>
              <a:ext uri="{FF2B5EF4-FFF2-40B4-BE49-F238E27FC236}">
                <a16:creationId xmlns:a16="http://schemas.microsoft.com/office/drawing/2014/main" id="{7FC4E40B-B391-40A5-B3EA-52026ED81DDB}"/>
              </a:ext>
            </a:extLst>
          </p:cNvPr>
          <p:cNvSpPr txBox="1"/>
          <p:nvPr/>
        </p:nvSpPr>
        <p:spPr>
          <a:xfrm>
            <a:off x="705852" y="798289"/>
            <a:ext cx="5996952" cy="830997"/>
          </a:xfrm>
          <a:prstGeom prst="rect">
            <a:avLst/>
          </a:prstGeom>
          <a:noFill/>
        </p:spPr>
        <p:txBody>
          <a:bodyPr wrap="square" rtlCol="0">
            <a:spAutoFit/>
          </a:bodyPr>
          <a:lstStyle/>
          <a:p>
            <a:r>
              <a:rPr lang="en-IN" sz="4800" dirty="0">
                <a:solidFill>
                  <a:schemeClr val="bg2">
                    <a:lumMod val="50000"/>
                  </a:schemeClr>
                </a:solidFill>
              </a:rPr>
              <a:t>Proposed Solution</a:t>
            </a:r>
          </a:p>
        </p:txBody>
      </p:sp>
    </p:spTree>
    <p:extLst>
      <p:ext uri="{BB962C8B-B14F-4D97-AF65-F5344CB8AC3E}">
        <p14:creationId xmlns:p14="http://schemas.microsoft.com/office/powerpoint/2010/main" val="261133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571703-0919-482A-A774-8A3112AD249A}"/>
              </a:ext>
            </a:extLst>
          </p:cNvPr>
          <p:cNvPicPr>
            <a:picLocks noChangeAspect="1"/>
          </p:cNvPicPr>
          <p:nvPr/>
        </p:nvPicPr>
        <p:blipFill>
          <a:blip r:embed="rId2"/>
          <a:stretch>
            <a:fillRect/>
          </a:stretch>
        </p:blipFill>
        <p:spPr>
          <a:xfrm>
            <a:off x="2130803" y="721452"/>
            <a:ext cx="7930394" cy="5536735"/>
          </a:xfrm>
          <a:prstGeom prst="rect">
            <a:avLst/>
          </a:prstGeom>
        </p:spPr>
      </p:pic>
    </p:spTree>
    <p:extLst>
      <p:ext uri="{BB962C8B-B14F-4D97-AF65-F5344CB8AC3E}">
        <p14:creationId xmlns:p14="http://schemas.microsoft.com/office/powerpoint/2010/main" val="168125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2F922B-0B7F-4080-AECA-278F4D69DBE1}"/>
              </a:ext>
            </a:extLst>
          </p:cNvPr>
          <p:cNvSpPr txBox="1"/>
          <p:nvPr/>
        </p:nvSpPr>
        <p:spPr>
          <a:xfrm>
            <a:off x="1908129" y="2133244"/>
            <a:ext cx="8955616" cy="4211409"/>
          </a:xfrm>
          <a:prstGeom prst="rect">
            <a:avLst/>
          </a:prstGeom>
          <a:noFill/>
        </p:spPr>
        <p:txBody>
          <a:bodyPr wrap="square" rtlCol="0">
            <a:spAutoFit/>
          </a:bodyPr>
          <a:lstStyle/>
          <a:p>
            <a:pPr marR="23495" lvl="0" algn="just" fontAlgn="base">
              <a:lnSpc>
                <a:spcPct val="107000"/>
              </a:lnSpc>
              <a:spcAft>
                <a:spcPts val="25"/>
              </a:spcAft>
              <a:buClr>
                <a:srgbClr val="000000"/>
              </a:buClr>
              <a:buSzPts val="950"/>
            </a:pPr>
            <a:r>
              <a:rPr lang="en-IN" sz="2800" u="none" strike="noStrike" dirty="0">
                <a:effectLst/>
                <a:uFill>
                  <a:solidFill>
                    <a:srgbClr val="000000"/>
                  </a:solidFill>
                </a:uFill>
                <a:latin typeface="+mj-lt"/>
                <a:ea typeface="Times New Roman" panose="02020603050405020304" pitchFamily="18" charset="0"/>
                <a:cs typeface="Times New Roman" panose="02020603050405020304" pitchFamily="18" charset="0"/>
              </a:rPr>
              <a:t>1.If ( IPAddress == LocalIPAddress) then </a:t>
            </a:r>
          </a:p>
          <a:p>
            <a:pPr marR="23495" lvl="0" algn="just" fontAlgn="base">
              <a:lnSpc>
                <a:spcPct val="107000"/>
              </a:lnSpc>
              <a:spcAft>
                <a:spcPts val="25"/>
              </a:spcAft>
              <a:buClr>
                <a:srgbClr val="000000"/>
              </a:buClr>
              <a:buSzPts val="950"/>
            </a:pPr>
            <a:r>
              <a:rPr lang="en-IN" sz="2800" u="none" strike="noStrike" dirty="0">
                <a:effectLst/>
                <a:uFill>
                  <a:solidFill>
                    <a:srgbClr val="000000"/>
                  </a:solidFill>
                </a:uFill>
                <a:latin typeface="+mj-lt"/>
                <a:ea typeface="Times New Roman" panose="02020603050405020304" pitchFamily="18" charset="0"/>
                <a:cs typeface="Times New Roman" panose="02020603050405020304" pitchFamily="18" charset="0"/>
              </a:rPr>
              <a:t>2.       Path   </a:t>
            </a:r>
            <a:r>
              <a:rPr lang="en-IN" sz="2800" dirty="0">
                <a:uFill>
                  <a:solidFill>
                    <a:srgbClr val="000000"/>
                  </a:solidFill>
                </a:uFill>
                <a:latin typeface="+mj-lt"/>
                <a:ea typeface="Times New Roman" panose="02020603050405020304" pitchFamily="18" charset="0"/>
                <a:cs typeface="Arial" panose="020B0604020202020204" pitchFamily="34" charset="0"/>
              </a:rPr>
              <a:t>&lt;-</a:t>
            </a:r>
            <a:r>
              <a:rPr lang="en-IN" sz="2800" u="none" strike="noStrike" dirty="0">
                <a:effectLst/>
                <a:uFill>
                  <a:solidFill>
                    <a:srgbClr val="000000"/>
                  </a:solidFill>
                </a:uFill>
                <a:latin typeface="+mj-lt"/>
                <a:ea typeface="Times New Roman" panose="02020603050405020304" pitchFamily="18" charset="0"/>
                <a:cs typeface="Times New Roman" panose="02020603050405020304" pitchFamily="18" charset="0"/>
              </a:rPr>
              <a:t> “C:\tmp\” + LocalPort </a:t>
            </a:r>
          </a:p>
          <a:p>
            <a:pPr marR="23495" lvl="0" algn="just" fontAlgn="base">
              <a:lnSpc>
                <a:spcPct val="107000"/>
              </a:lnSpc>
              <a:spcAft>
                <a:spcPts val="25"/>
              </a:spcAft>
              <a:buClr>
                <a:srgbClr val="000000"/>
              </a:buClr>
              <a:buSzPts val="950"/>
            </a:pPr>
            <a:r>
              <a:rPr lang="en-IN" sz="2800" u="none" strike="noStrike" dirty="0">
                <a:effectLst/>
                <a:uFill>
                  <a:solidFill>
                    <a:srgbClr val="000000"/>
                  </a:solidFill>
                </a:uFill>
                <a:latin typeface="+mj-lt"/>
                <a:ea typeface="Times New Roman" panose="02020603050405020304" pitchFamily="18" charset="0"/>
                <a:cs typeface="Times New Roman" panose="02020603050405020304" pitchFamily="18" charset="0"/>
              </a:rPr>
              <a:t>3.       SendData   </a:t>
            </a:r>
            <a:r>
              <a:rPr lang="en-IN" sz="2800" dirty="0">
                <a:uFill>
                  <a:solidFill>
                    <a:srgbClr val="000000"/>
                  </a:solidFill>
                </a:uFill>
                <a:latin typeface="+mj-lt"/>
                <a:ea typeface="Times New Roman" panose="02020603050405020304" pitchFamily="18" charset="0"/>
                <a:cs typeface="Arial" panose="020B0604020202020204" pitchFamily="34" charset="0"/>
              </a:rPr>
              <a:t>&lt;-</a:t>
            </a:r>
            <a:r>
              <a:rPr lang="en-IN" sz="2800" u="none" strike="noStrike" dirty="0">
                <a:effectLst/>
                <a:uFill>
                  <a:solidFill>
                    <a:srgbClr val="000000"/>
                  </a:solidFill>
                </a:uFill>
                <a:latin typeface="+mj-lt"/>
                <a:ea typeface="Times New Roman" panose="02020603050405020304" pitchFamily="18" charset="0"/>
                <a:cs typeface="Times New Roman" panose="02020603050405020304" pitchFamily="18" charset="0"/>
              </a:rPr>
              <a:t>   open( Path , Write ) </a:t>
            </a:r>
          </a:p>
          <a:p>
            <a:pPr marR="23495" lvl="0" algn="just" fontAlgn="base">
              <a:lnSpc>
                <a:spcPct val="107000"/>
              </a:lnSpc>
              <a:spcAft>
                <a:spcPts val="25"/>
              </a:spcAft>
              <a:buClr>
                <a:srgbClr val="000000"/>
              </a:buClr>
              <a:buSzPts val="950"/>
            </a:pPr>
            <a:r>
              <a:rPr lang="en-IN" sz="2800" u="none" strike="noStrike" dirty="0">
                <a:effectLst/>
                <a:uFill>
                  <a:solidFill>
                    <a:srgbClr val="000000"/>
                  </a:solidFill>
                </a:uFill>
                <a:latin typeface="+mj-lt"/>
                <a:ea typeface="Times New Roman" panose="02020603050405020304" pitchFamily="18" charset="0"/>
                <a:cs typeface="Times New Roman" panose="02020603050405020304" pitchFamily="18" charset="0"/>
              </a:rPr>
              <a:t>4.       Write (SendData , Packet.Data , size) </a:t>
            </a:r>
          </a:p>
          <a:p>
            <a:pPr marR="23495" lvl="0" algn="just" fontAlgn="base">
              <a:lnSpc>
                <a:spcPct val="107000"/>
              </a:lnSpc>
              <a:spcAft>
                <a:spcPts val="25"/>
              </a:spcAft>
              <a:buClr>
                <a:srgbClr val="000000"/>
              </a:buClr>
              <a:buSzPts val="950"/>
            </a:pPr>
            <a:r>
              <a:rPr lang="en-IN" sz="2800" u="none" strike="noStrike" dirty="0">
                <a:effectLst/>
                <a:uFill>
                  <a:solidFill>
                    <a:srgbClr val="000000"/>
                  </a:solidFill>
                </a:uFill>
                <a:latin typeface="+mj-lt"/>
                <a:ea typeface="Times New Roman" panose="02020603050405020304" pitchFamily="18" charset="0"/>
                <a:cs typeface="Times New Roman" panose="02020603050405020304" pitchFamily="18" charset="0"/>
              </a:rPr>
              <a:t>5.       Close ( SendData ) </a:t>
            </a:r>
          </a:p>
          <a:p>
            <a:pPr marR="23495" lvl="0" algn="just" fontAlgn="base">
              <a:lnSpc>
                <a:spcPct val="107000"/>
              </a:lnSpc>
              <a:spcAft>
                <a:spcPts val="25"/>
              </a:spcAft>
              <a:buClr>
                <a:srgbClr val="000000"/>
              </a:buClr>
              <a:buSzPts val="950"/>
            </a:pPr>
            <a:r>
              <a:rPr lang="en-IN" sz="2800" u="none" strike="noStrike" dirty="0">
                <a:effectLst/>
                <a:uFill>
                  <a:solidFill>
                    <a:srgbClr val="000000"/>
                  </a:solidFill>
                </a:uFill>
                <a:latin typeface="+mj-lt"/>
                <a:ea typeface="Times New Roman" panose="02020603050405020304" pitchFamily="18" charset="0"/>
                <a:cs typeface="Times New Roman" panose="02020603050405020304" pitchFamily="18" charset="0"/>
              </a:rPr>
              <a:t>6.Else </a:t>
            </a:r>
          </a:p>
          <a:p>
            <a:pPr marR="23495" lvl="0" algn="just" fontAlgn="base">
              <a:lnSpc>
                <a:spcPct val="107000"/>
              </a:lnSpc>
              <a:spcAft>
                <a:spcPts val="25"/>
              </a:spcAft>
              <a:buClr>
                <a:srgbClr val="000000"/>
              </a:buClr>
              <a:buSzPts val="950"/>
            </a:pPr>
            <a:r>
              <a:rPr lang="en-IN" sz="2800" u="none" strike="noStrike" dirty="0">
                <a:effectLst/>
                <a:uFill>
                  <a:solidFill>
                    <a:srgbClr val="000000"/>
                  </a:solidFill>
                </a:uFill>
                <a:latin typeface="+mj-lt"/>
                <a:ea typeface="Times New Roman" panose="02020603050405020304" pitchFamily="18" charset="0"/>
                <a:cs typeface="Times New Roman" panose="02020603050405020304" pitchFamily="18" charset="0"/>
              </a:rPr>
              <a:t>7.       Run default Send Code </a:t>
            </a:r>
          </a:p>
          <a:p>
            <a:pPr marR="23495" lvl="0" algn="just" fontAlgn="base">
              <a:lnSpc>
                <a:spcPct val="107000"/>
              </a:lnSpc>
              <a:spcAft>
                <a:spcPts val="25"/>
              </a:spcAft>
              <a:buClr>
                <a:srgbClr val="000000"/>
              </a:buClr>
              <a:buSzPts val="950"/>
            </a:pPr>
            <a:r>
              <a:rPr lang="en-IN" sz="2800" u="none" strike="noStrike" dirty="0">
                <a:effectLst/>
                <a:uFill>
                  <a:solidFill>
                    <a:srgbClr val="000000"/>
                  </a:solidFill>
                </a:uFill>
                <a:latin typeface="+mj-lt"/>
                <a:ea typeface="Times New Roman" panose="02020603050405020304" pitchFamily="18" charset="0"/>
                <a:cs typeface="Times New Roman" panose="02020603050405020304" pitchFamily="18" charset="0"/>
              </a:rPr>
              <a:t>8.End if </a:t>
            </a:r>
          </a:p>
          <a:p>
            <a:endParaRPr lang="en-IN" sz="2800" dirty="0"/>
          </a:p>
        </p:txBody>
      </p:sp>
      <p:sp>
        <p:nvSpPr>
          <p:cNvPr id="3" name="TextBox 2">
            <a:extLst>
              <a:ext uri="{FF2B5EF4-FFF2-40B4-BE49-F238E27FC236}">
                <a16:creationId xmlns:a16="http://schemas.microsoft.com/office/drawing/2014/main" id="{4E5398B4-A07C-4E82-BD66-03C347D6E7F1}"/>
              </a:ext>
            </a:extLst>
          </p:cNvPr>
          <p:cNvSpPr txBox="1"/>
          <p:nvPr/>
        </p:nvSpPr>
        <p:spPr>
          <a:xfrm>
            <a:off x="1428926" y="672738"/>
            <a:ext cx="9914021" cy="707886"/>
          </a:xfrm>
          <a:prstGeom prst="rect">
            <a:avLst/>
          </a:prstGeom>
          <a:noFill/>
        </p:spPr>
        <p:txBody>
          <a:bodyPr wrap="square" rtlCol="0">
            <a:spAutoFit/>
          </a:bodyPr>
          <a:lstStyle/>
          <a:p>
            <a:r>
              <a:rPr lang="en-IN" sz="4000" b="0" i="0" u="none" strike="noStrike" baseline="0" dirty="0">
                <a:solidFill>
                  <a:schemeClr val="bg2">
                    <a:lumMod val="50000"/>
                  </a:schemeClr>
                </a:solidFill>
                <a:latin typeface="Trebuchet MS" panose="020B0603020202020204" pitchFamily="34" charset="0"/>
              </a:rPr>
              <a:t>SEND PROCESS ALGORITHM</a:t>
            </a:r>
            <a:endParaRPr lang="en-IN" sz="4000" dirty="0">
              <a:solidFill>
                <a:schemeClr val="bg2">
                  <a:lumMod val="50000"/>
                </a:schemeClr>
              </a:solidFill>
              <a:latin typeface="Trebuchet MS" panose="020B0603020202020204" pitchFamily="34" charset="0"/>
            </a:endParaRPr>
          </a:p>
        </p:txBody>
      </p:sp>
    </p:spTree>
    <p:extLst>
      <p:ext uri="{BB962C8B-B14F-4D97-AF65-F5344CB8AC3E}">
        <p14:creationId xmlns:p14="http://schemas.microsoft.com/office/powerpoint/2010/main" val="231482058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420</TotalTime>
  <Words>1935</Words>
  <Application>Microsoft Office PowerPoint</Application>
  <PresentationFormat>Widescreen</PresentationFormat>
  <Paragraphs>125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Times New Roman</vt:lpstr>
      <vt:lpstr>Times#23232320New#23232320Roman</vt:lpstr>
      <vt:lpstr>Trebuchet MS</vt:lpstr>
      <vt:lpstr>Wingdings</vt:lpstr>
      <vt:lpstr>Berlin</vt:lpstr>
      <vt:lpstr>COMMUNICATION BETWEEN MULTIPLE PROCESSES ON SAME DEVICE               USING TCP/IP SUITE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BETWEEN MULTIPLE PROCESSES ON SAME DEVICE               USING TCP/IP SUITE</dc:title>
  <dc:creator>Sailesh Pandey</dc:creator>
  <cp:lastModifiedBy>manan vanawat</cp:lastModifiedBy>
  <cp:revision>17</cp:revision>
  <dcterms:created xsi:type="dcterms:W3CDTF">2021-01-02T14:10:25Z</dcterms:created>
  <dcterms:modified xsi:type="dcterms:W3CDTF">2021-01-09T11:41:41Z</dcterms:modified>
</cp:coreProperties>
</file>