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8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9" r:id="rId21"/>
    <p:sldId id="280" r:id="rId22"/>
    <p:sldId id="275" r:id="rId23"/>
    <p:sldId id="276" r:id="rId24"/>
    <p:sldId id="278" r:id="rId25"/>
    <p:sldId id="277"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lesh Pandey" userId="c3b9bfc3611135a9" providerId="LiveId" clId="{47AF8783-E4F5-4869-BDEB-2E3D0B7374EA}"/>
    <pc:docChg chg="undo custSel addSld modSld">
      <pc:chgData name="Sailesh Pandey" userId="c3b9bfc3611135a9" providerId="LiveId" clId="{47AF8783-E4F5-4869-BDEB-2E3D0B7374EA}" dt="2021-01-17T16:54:31.824" v="1496" actId="2711"/>
      <pc:docMkLst>
        <pc:docMk/>
      </pc:docMkLst>
      <pc:sldChg chg="addSp modSp new mod">
        <pc:chgData name="Sailesh Pandey" userId="c3b9bfc3611135a9" providerId="LiveId" clId="{47AF8783-E4F5-4869-BDEB-2E3D0B7374EA}" dt="2021-01-17T16:27:06.893" v="1262" actId="207"/>
        <pc:sldMkLst>
          <pc:docMk/>
          <pc:sldMk cId="2652752623" sldId="257"/>
        </pc:sldMkLst>
        <pc:spChg chg="add mod">
          <ac:chgData name="Sailesh Pandey" userId="c3b9bfc3611135a9" providerId="LiveId" clId="{47AF8783-E4F5-4869-BDEB-2E3D0B7374EA}" dt="2021-01-17T16:27:06.893" v="1262" actId="207"/>
          <ac:spMkLst>
            <pc:docMk/>
            <pc:sldMk cId="2652752623" sldId="257"/>
            <ac:spMk id="2" creationId="{60C5C9EA-839C-49BF-8381-B3648BC54F31}"/>
          </ac:spMkLst>
        </pc:spChg>
        <pc:spChg chg="add mod">
          <ac:chgData name="Sailesh Pandey" userId="c3b9bfc3611135a9" providerId="LiveId" clId="{47AF8783-E4F5-4869-BDEB-2E3D0B7374EA}" dt="2021-01-17T14:41:18.893" v="24" actId="12"/>
          <ac:spMkLst>
            <pc:docMk/>
            <pc:sldMk cId="2652752623" sldId="257"/>
            <ac:spMk id="3" creationId="{07A194C4-FB80-42B8-A73A-5A5BAFEEFE28}"/>
          </ac:spMkLst>
        </pc:spChg>
      </pc:sldChg>
      <pc:sldChg chg="addSp delSp modSp new mod">
        <pc:chgData name="Sailesh Pandey" userId="c3b9bfc3611135a9" providerId="LiveId" clId="{47AF8783-E4F5-4869-BDEB-2E3D0B7374EA}" dt="2021-01-17T15:15:05.806" v="598" actId="20577"/>
        <pc:sldMkLst>
          <pc:docMk/>
          <pc:sldMk cId="1885611150" sldId="258"/>
        </pc:sldMkLst>
        <pc:spChg chg="add mod">
          <ac:chgData name="Sailesh Pandey" userId="c3b9bfc3611135a9" providerId="LiveId" clId="{47AF8783-E4F5-4869-BDEB-2E3D0B7374EA}" dt="2021-01-17T14:58:19.236" v="531" actId="207"/>
          <ac:spMkLst>
            <pc:docMk/>
            <pc:sldMk cId="1885611150" sldId="258"/>
            <ac:spMk id="2" creationId="{2711F0AD-96BE-4587-B51B-943E3F2FF7E1}"/>
          </ac:spMkLst>
        </pc:spChg>
        <pc:spChg chg="add del mod">
          <ac:chgData name="Sailesh Pandey" userId="c3b9bfc3611135a9" providerId="LiveId" clId="{47AF8783-E4F5-4869-BDEB-2E3D0B7374EA}" dt="2021-01-17T15:15:05.806" v="598" actId="20577"/>
          <ac:spMkLst>
            <pc:docMk/>
            <pc:sldMk cId="1885611150" sldId="258"/>
            <ac:spMk id="3" creationId="{71540F6E-D175-4184-A22E-A164E65A15C0}"/>
          </ac:spMkLst>
        </pc:spChg>
      </pc:sldChg>
      <pc:sldChg chg="addSp modSp new mod">
        <pc:chgData name="Sailesh Pandey" userId="c3b9bfc3611135a9" providerId="LiveId" clId="{47AF8783-E4F5-4869-BDEB-2E3D0B7374EA}" dt="2021-01-17T16:27:19.588" v="1264" actId="207"/>
        <pc:sldMkLst>
          <pc:docMk/>
          <pc:sldMk cId="33445364" sldId="259"/>
        </pc:sldMkLst>
        <pc:spChg chg="add mod">
          <ac:chgData name="Sailesh Pandey" userId="c3b9bfc3611135a9" providerId="LiveId" clId="{47AF8783-E4F5-4869-BDEB-2E3D0B7374EA}" dt="2021-01-17T16:27:19.588" v="1264" actId="207"/>
          <ac:spMkLst>
            <pc:docMk/>
            <pc:sldMk cId="33445364" sldId="259"/>
            <ac:spMk id="2" creationId="{B8532163-ED2D-43D8-8ABC-538B9135EAAD}"/>
          </ac:spMkLst>
        </pc:spChg>
        <pc:spChg chg="add mod">
          <ac:chgData name="Sailesh Pandey" userId="c3b9bfc3611135a9" providerId="LiveId" clId="{47AF8783-E4F5-4869-BDEB-2E3D0B7374EA}" dt="2021-01-17T14:53:22.127" v="508" actId="255"/>
          <ac:spMkLst>
            <pc:docMk/>
            <pc:sldMk cId="33445364" sldId="259"/>
            <ac:spMk id="3" creationId="{D98F49D9-92A6-4A62-A8D2-DC4034FBDB07}"/>
          </ac:spMkLst>
        </pc:spChg>
        <pc:picChg chg="add mod">
          <ac:chgData name="Sailesh Pandey" userId="c3b9bfc3611135a9" providerId="LiveId" clId="{47AF8783-E4F5-4869-BDEB-2E3D0B7374EA}" dt="2021-01-17T14:54:23.785" v="514" actId="14100"/>
          <ac:picMkLst>
            <pc:docMk/>
            <pc:sldMk cId="33445364" sldId="259"/>
            <ac:picMk id="5" creationId="{A9585A48-2DC3-44B0-AF2A-217A73E660B2}"/>
          </ac:picMkLst>
        </pc:picChg>
      </pc:sldChg>
      <pc:sldChg chg="addSp modSp new mod">
        <pc:chgData name="Sailesh Pandey" userId="c3b9bfc3611135a9" providerId="LiveId" clId="{47AF8783-E4F5-4869-BDEB-2E3D0B7374EA}" dt="2021-01-17T16:27:29.584" v="1266" actId="207"/>
        <pc:sldMkLst>
          <pc:docMk/>
          <pc:sldMk cId="2710852738" sldId="260"/>
        </pc:sldMkLst>
        <pc:spChg chg="add mod">
          <ac:chgData name="Sailesh Pandey" userId="c3b9bfc3611135a9" providerId="LiveId" clId="{47AF8783-E4F5-4869-BDEB-2E3D0B7374EA}" dt="2021-01-17T16:27:29.584" v="1266" actId="207"/>
          <ac:spMkLst>
            <pc:docMk/>
            <pc:sldMk cId="2710852738" sldId="260"/>
            <ac:spMk id="2" creationId="{E12B8854-ABD8-48F0-B176-745375B2558D}"/>
          </ac:spMkLst>
        </pc:spChg>
        <pc:spChg chg="add mod">
          <ac:chgData name="Sailesh Pandey" userId="c3b9bfc3611135a9" providerId="LiveId" clId="{47AF8783-E4F5-4869-BDEB-2E3D0B7374EA}" dt="2021-01-17T15:41:49.971" v="687" actId="1076"/>
          <ac:spMkLst>
            <pc:docMk/>
            <pc:sldMk cId="2710852738" sldId="260"/>
            <ac:spMk id="3" creationId="{17F2CEA6-3199-4B13-B16F-6DFDBD2D3AE8}"/>
          </ac:spMkLst>
        </pc:spChg>
      </pc:sldChg>
      <pc:sldChg chg="addSp modSp new mod">
        <pc:chgData name="Sailesh Pandey" userId="c3b9bfc3611135a9" providerId="LiveId" clId="{47AF8783-E4F5-4869-BDEB-2E3D0B7374EA}" dt="2021-01-17T15:42:18.541" v="699" actId="207"/>
        <pc:sldMkLst>
          <pc:docMk/>
          <pc:sldMk cId="1775203427" sldId="261"/>
        </pc:sldMkLst>
        <pc:spChg chg="add mod">
          <ac:chgData name="Sailesh Pandey" userId="c3b9bfc3611135a9" providerId="LiveId" clId="{47AF8783-E4F5-4869-BDEB-2E3D0B7374EA}" dt="2021-01-17T15:42:18.541" v="699" actId="207"/>
          <ac:spMkLst>
            <pc:docMk/>
            <pc:sldMk cId="1775203427" sldId="261"/>
            <ac:spMk id="2" creationId="{3CBE2096-8DDC-449B-B1FD-3B9DB3C6B90C}"/>
          </ac:spMkLst>
        </pc:spChg>
      </pc:sldChg>
      <pc:sldChg chg="addSp modSp new mod">
        <pc:chgData name="Sailesh Pandey" userId="c3b9bfc3611135a9" providerId="LiveId" clId="{47AF8783-E4F5-4869-BDEB-2E3D0B7374EA}" dt="2021-01-17T15:45:28.782" v="763" actId="20577"/>
        <pc:sldMkLst>
          <pc:docMk/>
          <pc:sldMk cId="252094658" sldId="262"/>
        </pc:sldMkLst>
        <pc:spChg chg="add mod">
          <ac:chgData name="Sailesh Pandey" userId="c3b9bfc3611135a9" providerId="LiveId" clId="{47AF8783-E4F5-4869-BDEB-2E3D0B7374EA}" dt="2021-01-17T15:43:07.982" v="704" actId="207"/>
          <ac:spMkLst>
            <pc:docMk/>
            <pc:sldMk cId="252094658" sldId="262"/>
            <ac:spMk id="2" creationId="{C7E60BB9-2F05-4D2E-8E93-E18443D41B83}"/>
          </ac:spMkLst>
        </pc:spChg>
        <pc:spChg chg="add mod">
          <ac:chgData name="Sailesh Pandey" userId="c3b9bfc3611135a9" providerId="LiveId" clId="{47AF8783-E4F5-4869-BDEB-2E3D0B7374EA}" dt="2021-01-17T15:45:28.782" v="763" actId="20577"/>
          <ac:spMkLst>
            <pc:docMk/>
            <pc:sldMk cId="252094658" sldId="262"/>
            <ac:spMk id="3" creationId="{8A199B07-628D-4242-BAC8-B0B40A6C0CDD}"/>
          </ac:spMkLst>
        </pc:spChg>
      </pc:sldChg>
      <pc:sldChg chg="addSp delSp modSp new mod">
        <pc:chgData name="Sailesh Pandey" userId="c3b9bfc3611135a9" providerId="LiveId" clId="{47AF8783-E4F5-4869-BDEB-2E3D0B7374EA}" dt="2021-01-17T16:27:45.412" v="1268" actId="207"/>
        <pc:sldMkLst>
          <pc:docMk/>
          <pc:sldMk cId="446342086" sldId="263"/>
        </pc:sldMkLst>
        <pc:spChg chg="add mod">
          <ac:chgData name="Sailesh Pandey" userId="c3b9bfc3611135a9" providerId="LiveId" clId="{47AF8783-E4F5-4869-BDEB-2E3D0B7374EA}" dt="2021-01-17T16:27:45.412" v="1268" actId="207"/>
          <ac:spMkLst>
            <pc:docMk/>
            <pc:sldMk cId="446342086" sldId="263"/>
            <ac:spMk id="2" creationId="{D6CA9F1F-DDAC-4D62-A090-F42334B751F6}"/>
          </ac:spMkLst>
        </pc:spChg>
        <pc:spChg chg="add del mod">
          <ac:chgData name="Sailesh Pandey" userId="c3b9bfc3611135a9" providerId="LiveId" clId="{47AF8783-E4F5-4869-BDEB-2E3D0B7374EA}" dt="2021-01-17T15:57:17.358" v="775" actId="767"/>
          <ac:spMkLst>
            <pc:docMk/>
            <pc:sldMk cId="446342086" sldId="263"/>
            <ac:spMk id="3" creationId="{53B13572-746B-49B1-90B6-0B549B49F76D}"/>
          </ac:spMkLst>
        </pc:spChg>
        <pc:spChg chg="add del mod">
          <ac:chgData name="Sailesh Pandey" userId="c3b9bfc3611135a9" providerId="LiveId" clId="{47AF8783-E4F5-4869-BDEB-2E3D0B7374EA}" dt="2021-01-17T15:57:15.765" v="774" actId="767"/>
          <ac:spMkLst>
            <pc:docMk/>
            <pc:sldMk cId="446342086" sldId="263"/>
            <ac:spMk id="4" creationId="{069E5424-F06A-4F46-A683-4C21FE81753D}"/>
          </ac:spMkLst>
        </pc:spChg>
        <pc:spChg chg="add mod">
          <ac:chgData name="Sailesh Pandey" userId="c3b9bfc3611135a9" providerId="LiveId" clId="{47AF8783-E4F5-4869-BDEB-2E3D0B7374EA}" dt="2021-01-17T16:01:49.819" v="900" actId="20577"/>
          <ac:spMkLst>
            <pc:docMk/>
            <pc:sldMk cId="446342086" sldId="263"/>
            <ac:spMk id="5" creationId="{084A8684-99CD-472A-8A53-F77D8B639ABA}"/>
          </ac:spMkLst>
        </pc:spChg>
      </pc:sldChg>
      <pc:sldChg chg="addSp modSp new mod">
        <pc:chgData name="Sailesh Pandey" userId="c3b9bfc3611135a9" providerId="LiveId" clId="{47AF8783-E4F5-4869-BDEB-2E3D0B7374EA}" dt="2021-01-17T16:05:35.122" v="1039" actId="12"/>
        <pc:sldMkLst>
          <pc:docMk/>
          <pc:sldMk cId="1305968984" sldId="264"/>
        </pc:sldMkLst>
        <pc:spChg chg="add mod">
          <ac:chgData name="Sailesh Pandey" userId="c3b9bfc3611135a9" providerId="LiveId" clId="{47AF8783-E4F5-4869-BDEB-2E3D0B7374EA}" dt="2021-01-17T16:03:04.007" v="913" actId="207"/>
          <ac:spMkLst>
            <pc:docMk/>
            <pc:sldMk cId="1305968984" sldId="264"/>
            <ac:spMk id="2" creationId="{184BAEE8-43C7-4692-A9DC-B354559E8D44}"/>
          </ac:spMkLst>
        </pc:spChg>
        <pc:spChg chg="add mod">
          <ac:chgData name="Sailesh Pandey" userId="c3b9bfc3611135a9" providerId="LiveId" clId="{47AF8783-E4F5-4869-BDEB-2E3D0B7374EA}" dt="2021-01-17T16:05:35.122" v="1039" actId="12"/>
          <ac:spMkLst>
            <pc:docMk/>
            <pc:sldMk cId="1305968984" sldId="264"/>
            <ac:spMk id="3" creationId="{1989947C-54E9-4B99-B700-A41423F13569}"/>
          </ac:spMkLst>
        </pc:spChg>
      </pc:sldChg>
      <pc:sldChg chg="addSp modSp new mod">
        <pc:chgData name="Sailesh Pandey" userId="c3b9bfc3611135a9" providerId="LiveId" clId="{47AF8783-E4F5-4869-BDEB-2E3D0B7374EA}" dt="2021-01-17T16:17:01.594" v="1112" actId="20577"/>
        <pc:sldMkLst>
          <pc:docMk/>
          <pc:sldMk cId="3389177184" sldId="265"/>
        </pc:sldMkLst>
        <pc:spChg chg="add mod">
          <ac:chgData name="Sailesh Pandey" userId="c3b9bfc3611135a9" providerId="LiveId" clId="{47AF8783-E4F5-4869-BDEB-2E3D0B7374EA}" dt="2021-01-17T16:08:43.368" v="1045" actId="207"/>
          <ac:spMkLst>
            <pc:docMk/>
            <pc:sldMk cId="3389177184" sldId="265"/>
            <ac:spMk id="2" creationId="{A066BC15-5746-4489-8326-6003CBE668CD}"/>
          </ac:spMkLst>
        </pc:spChg>
        <pc:spChg chg="add mod">
          <ac:chgData name="Sailesh Pandey" userId="c3b9bfc3611135a9" providerId="LiveId" clId="{47AF8783-E4F5-4869-BDEB-2E3D0B7374EA}" dt="2021-01-17T16:17:01.594" v="1112" actId="20577"/>
          <ac:spMkLst>
            <pc:docMk/>
            <pc:sldMk cId="3389177184" sldId="265"/>
            <ac:spMk id="3" creationId="{3AF55DC4-BD5E-43F1-865F-6B5EC3C2CFD8}"/>
          </ac:spMkLst>
        </pc:spChg>
      </pc:sldChg>
      <pc:sldChg chg="addSp modSp new mod">
        <pc:chgData name="Sailesh Pandey" userId="c3b9bfc3611135a9" providerId="LiveId" clId="{47AF8783-E4F5-4869-BDEB-2E3D0B7374EA}" dt="2021-01-17T16:28:38.188" v="1280" actId="1076"/>
        <pc:sldMkLst>
          <pc:docMk/>
          <pc:sldMk cId="4155410084" sldId="266"/>
        </pc:sldMkLst>
        <pc:spChg chg="add mod">
          <ac:chgData name="Sailesh Pandey" userId="c3b9bfc3611135a9" providerId="LiveId" clId="{47AF8783-E4F5-4869-BDEB-2E3D0B7374EA}" dt="2021-01-17T16:28:33.551" v="1279" actId="1076"/>
          <ac:spMkLst>
            <pc:docMk/>
            <pc:sldMk cId="4155410084" sldId="266"/>
            <ac:spMk id="2" creationId="{24749D00-387E-4BBA-AD44-655EE3088522}"/>
          </ac:spMkLst>
        </pc:spChg>
        <pc:spChg chg="add mod">
          <ac:chgData name="Sailesh Pandey" userId="c3b9bfc3611135a9" providerId="LiveId" clId="{47AF8783-E4F5-4869-BDEB-2E3D0B7374EA}" dt="2021-01-17T16:28:38.188" v="1280" actId="1076"/>
          <ac:spMkLst>
            <pc:docMk/>
            <pc:sldMk cId="4155410084" sldId="266"/>
            <ac:spMk id="3" creationId="{7DCAA1D7-0D40-449C-A6BD-2DBCFA8EA92E}"/>
          </ac:spMkLst>
        </pc:spChg>
      </pc:sldChg>
      <pc:sldChg chg="addSp delSp modSp new mod">
        <pc:chgData name="Sailesh Pandey" userId="c3b9bfc3611135a9" providerId="LiveId" clId="{47AF8783-E4F5-4869-BDEB-2E3D0B7374EA}" dt="2021-01-17T16:29:15.477" v="1294" actId="20577"/>
        <pc:sldMkLst>
          <pc:docMk/>
          <pc:sldMk cId="1746881639" sldId="267"/>
        </pc:sldMkLst>
        <pc:spChg chg="add del mod">
          <ac:chgData name="Sailesh Pandey" userId="c3b9bfc3611135a9" providerId="LiveId" clId="{47AF8783-E4F5-4869-BDEB-2E3D0B7374EA}" dt="2021-01-17T16:22:44.330" v="1183"/>
          <ac:spMkLst>
            <pc:docMk/>
            <pc:sldMk cId="1746881639" sldId="267"/>
            <ac:spMk id="2" creationId="{DE16D761-19FB-4D8E-977B-95577D1A6C1B}"/>
          </ac:spMkLst>
        </pc:spChg>
        <pc:spChg chg="add mod">
          <ac:chgData name="Sailesh Pandey" userId="c3b9bfc3611135a9" providerId="LiveId" clId="{47AF8783-E4F5-4869-BDEB-2E3D0B7374EA}" dt="2021-01-17T16:29:15.477" v="1294" actId="20577"/>
          <ac:spMkLst>
            <pc:docMk/>
            <pc:sldMk cId="1746881639" sldId="267"/>
            <ac:spMk id="3" creationId="{284D6301-BB76-46A8-A885-0D098479D88E}"/>
          </ac:spMkLst>
        </pc:spChg>
      </pc:sldChg>
      <pc:sldChg chg="addSp modSp new mod">
        <pc:chgData name="Sailesh Pandey" userId="c3b9bfc3611135a9" providerId="LiveId" clId="{47AF8783-E4F5-4869-BDEB-2E3D0B7374EA}" dt="2021-01-17T16:35:19.943" v="1337" actId="20577"/>
        <pc:sldMkLst>
          <pc:docMk/>
          <pc:sldMk cId="4236070591" sldId="268"/>
        </pc:sldMkLst>
        <pc:spChg chg="add mod">
          <ac:chgData name="Sailesh Pandey" userId="c3b9bfc3611135a9" providerId="LiveId" clId="{47AF8783-E4F5-4869-BDEB-2E3D0B7374EA}" dt="2021-01-17T16:26:53.410" v="1261" actId="207"/>
          <ac:spMkLst>
            <pc:docMk/>
            <pc:sldMk cId="4236070591" sldId="268"/>
            <ac:spMk id="2" creationId="{586BD98F-21E5-48F7-8394-4365A8061C2D}"/>
          </ac:spMkLst>
        </pc:spChg>
        <pc:spChg chg="add mod">
          <ac:chgData name="Sailesh Pandey" userId="c3b9bfc3611135a9" providerId="LiveId" clId="{47AF8783-E4F5-4869-BDEB-2E3D0B7374EA}" dt="2021-01-17T16:31:49.441" v="1302" actId="255"/>
          <ac:spMkLst>
            <pc:docMk/>
            <pc:sldMk cId="4236070591" sldId="268"/>
            <ac:spMk id="3" creationId="{594B819D-3C03-4914-AE1B-80D2FE4C3509}"/>
          </ac:spMkLst>
        </pc:spChg>
        <pc:spChg chg="add mod">
          <ac:chgData name="Sailesh Pandey" userId="c3b9bfc3611135a9" providerId="LiveId" clId="{47AF8783-E4F5-4869-BDEB-2E3D0B7374EA}" dt="2021-01-17T16:35:19.943" v="1337" actId="20577"/>
          <ac:spMkLst>
            <pc:docMk/>
            <pc:sldMk cId="4236070591" sldId="268"/>
            <ac:spMk id="4" creationId="{AE09AA3A-2F74-4D4E-BF49-C9A45D407050}"/>
          </ac:spMkLst>
        </pc:spChg>
      </pc:sldChg>
      <pc:sldChg chg="addSp modSp new mod">
        <pc:chgData name="Sailesh Pandey" userId="c3b9bfc3611135a9" providerId="LiveId" clId="{47AF8783-E4F5-4869-BDEB-2E3D0B7374EA}" dt="2021-01-17T16:37:11.492" v="1344" actId="14100"/>
        <pc:sldMkLst>
          <pc:docMk/>
          <pc:sldMk cId="1408418337" sldId="269"/>
        </pc:sldMkLst>
        <pc:picChg chg="add mod">
          <ac:chgData name="Sailesh Pandey" userId="c3b9bfc3611135a9" providerId="LiveId" clId="{47AF8783-E4F5-4869-BDEB-2E3D0B7374EA}" dt="2021-01-17T16:37:11.492" v="1344" actId="14100"/>
          <ac:picMkLst>
            <pc:docMk/>
            <pc:sldMk cId="1408418337" sldId="269"/>
            <ac:picMk id="3" creationId="{02CB4F66-075A-4781-A866-2325CED4E77B}"/>
          </ac:picMkLst>
        </pc:picChg>
      </pc:sldChg>
      <pc:sldChg chg="addSp modSp new mod">
        <pc:chgData name="Sailesh Pandey" userId="c3b9bfc3611135a9" providerId="LiveId" clId="{47AF8783-E4F5-4869-BDEB-2E3D0B7374EA}" dt="2021-01-17T16:40:33.519" v="1359" actId="1076"/>
        <pc:sldMkLst>
          <pc:docMk/>
          <pc:sldMk cId="1264559021" sldId="270"/>
        </pc:sldMkLst>
        <pc:spChg chg="add mod">
          <ac:chgData name="Sailesh Pandey" userId="c3b9bfc3611135a9" providerId="LiveId" clId="{47AF8783-E4F5-4869-BDEB-2E3D0B7374EA}" dt="2021-01-17T16:39:14.281" v="1358" actId="12"/>
          <ac:spMkLst>
            <pc:docMk/>
            <pc:sldMk cId="1264559021" sldId="270"/>
            <ac:spMk id="2" creationId="{9102CB49-02A3-4A87-8A10-1C4099812E73}"/>
          </ac:spMkLst>
        </pc:spChg>
        <pc:picChg chg="add mod">
          <ac:chgData name="Sailesh Pandey" userId="c3b9bfc3611135a9" providerId="LiveId" clId="{47AF8783-E4F5-4869-BDEB-2E3D0B7374EA}" dt="2021-01-17T16:40:33.519" v="1359" actId="1076"/>
          <ac:picMkLst>
            <pc:docMk/>
            <pc:sldMk cId="1264559021" sldId="270"/>
            <ac:picMk id="4" creationId="{8941352B-731D-43F0-8C40-D72BFCBD2D04}"/>
          </ac:picMkLst>
        </pc:picChg>
      </pc:sldChg>
      <pc:sldChg chg="addSp delSp modSp new mod">
        <pc:chgData name="Sailesh Pandey" userId="c3b9bfc3611135a9" providerId="LiveId" clId="{47AF8783-E4F5-4869-BDEB-2E3D0B7374EA}" dt="2021-01-17T16:49:25.166" v="1447" actId="255"/>
        <pc:sldMkLst>
          <pc:docMk/>
          <pc:sldMk cId="3908305148" sldId="271"/>
        </pc:sldMkLst>
        <pc:spChg chg="add mod">
          <ac:chgData name="Sailesh Pandey" userId="c3b9bfc3611135a9" providerId="LiveId" clId="{47AF8783-E4F5-4869-BDEB-2E3D0B7374EA}" dt="2021-01-17T16:41:32.073" v="1366" actId="2711"/>
          <ac:spMkLst>
            <pc:docMk/>
            <pc:sldMk cId="3908305148" sldId="271"/>
            <ac:spMk id="2" creationId="{F4ABB1E6-46B2-4CD5-9F23-2C850058C429}"/>
          </ac:spMkLst>
        </pc:spChg>
        <pc:spChg chg="add del mod">
          <ac:chgData name="Sailesh Pandey" userId="c3b9bfc3611135a9" providerId="LiveId" clId="{47AF8783-E4F5-4869-BDEB-2E3D0B7374EA}" dt="2021-01-17T16:42:26.362" v="1368" actId="767"/>
          <ac:spMkLst>
            <pc:docMk/>
            <pc:sldMk cId="3908305148" sldId="271"/>
            <ac:spMk id="3" creationId="{415AC4BD-CC9A-4CFD-9D94-7F6960BAC279}"/>
          </ac:spMkLst>
        </pc:spChg>
        <pc:spChg chg="add del mod">
          <ac:chgData name="Sailesh Pandey" userId="c3b9bfc3611135a9" providerId="LiveId" clId="{47AF8783-E4F5-4869-BDEB-2E3D0B7374EA}" dt="2021-01-17T16:44:19.209" v="1401"/>
          <ac:spMkLst>
            <pc:docMk/>
            <pc:sldMk cId="3908305148" sldId="271"/>
            <ac:spMk id="4" creationId="{CC428008-7CD9-4FC3-8391-E1DEC202A0AE}"/>
          </ac:spMkLst>
        </pc:spChg>
        <pc:spChg chg="add mod">
          <ac:chgData name="Sailesh Pandey" userId="c3b9bfc3611135a9" providerId="LiveId" clId="{47AF8783-E4F5-4869-BDEB-2E3D0B7374EA}" dt="2021-01-17T16:49:25.166" v="1447" actId="255"/>
          <ac:spMkLst>
            <pc:docMk/>
            <pc:sldMk cId="3908305148" sldId="271"/>
            <ac:spMk id="5" creationId="{E693A266-BD03-4680-A7D4-C1AF85A4489F}"/>
          </ac:spMkLst>
        </pc:spChg>
      </pc:sldChg>
      <pc:sldChg chg="addSp modSp new mod">
        <pc:chgData name="Sailesh Pandey" userId="c3b9bfc3611135a9" providerId="LiveId" clId="{47AF8783-E4F5-4869-BDEB-2E3D0B7374EA}" dt="2021-01-17T16:47:17.820" v="1429" actId="14100"/>
        <pc:sldMkLst>
          <pc:docMk/>
          <pc:sldMk cId="2959632533" sldId="272"/>
        </pc:sldMkLst>
        <pc:picChg chg="add mod">
          <ac:chgData name="Sailesh Pandey" userId="c3b9bfc3611135a9" providerId="LiveId" clId="{47AF8783-E4F5-4869-BDEB-2E3D0B7374EA}" dt="2021-01-17T16:47:10.210" v="1427" actId="14100"/>
          <ac:picMkLst>
            <pc:docMk/>
            <pc:sldMk cId="2959632533" sldId="272"/>
            <ac:picMk id="3" creationId="{71325407-404F-4CD1-BBE2-DC800DFFBFF9}"/>
          </ac:picMkLst>
        </pc:picChg>
        <pc:picChg chg="add mod">
          <ac:chgData name="Sailesh Pandey" userId="c3b9bfc3611135a9" providerId="LiveId" clId="{47AF8783-E4F5-4869-BDEB-2E3D0B7374EA}" dt="2021-01-17T16:47:17.820" v="1429" actId="14100"/>
          <ac:picMkLst>
            <pc:docMk/>
            <pc:sldMk cId="2959632533" sldId="272"/>
            <ac:picMk id="5" creationId="{16E2FA4D-DD71-4C9E-B9A6-11C85ECAD289}"/>
          </ac:picMkLst>
        </pc:picChg>
      </pc:sldChg>
      <pc:sldChg chg="addSp modSp new mod">
        <pc:chgData name="Sailesh Pandey" userId="c3b9bfc3611135a9" providerId="LiveId" clId="{47AF8783-E4F5-4869-BDEB-2E3D0B7374EA}" dt="2021-01-17T16:53:40.743" v="1489" actId="1076"/>
        <pc:sldMkLst>
          <pc:docMk/>
          <pc:sldMk cId="2289315536" sldId="273"/>
        </pc:sldMkLst>
        <pc:spChg chg="add mod">
          <ac:chgData name="Sailesh Pandey" userId="c3b9bfc3611135a9" providerId="LiveId" clId="{47AF8783-E4F5-4869-BDEB-2E3D0B7374EA}" dt="2021-01-17T16:53:40.743" v="1489" actId="1076"/>
          <ac:spMkLst>
            <pc:docMk/>
            <pc:sldMk cId="2289315536" sldId="273"/>
            <ac:spMk id="4" creationId="{25B10423-82DA-4B33-BD12-7228472A20C8}"/>
          </ac:spMkLst>
        </pc:spChg>
        <pc:picChg chg="add mod">
          <ac:chgData name="Sailesh Pandey" userId="c3b9bfc3611135a9" providerId="LiveId" clId="{47AF8783-E4F5-4869-BDEB-2E3D0B7374EA}" dt="2021-01-17T16:53:37.110" v="1488" actId="1076"/>
          <ac:picMkLst>
            <pc:docMk/>
            <pc:sldMk cId="2289315536" sldId="273"/>
            <ac:picMk id="3" creationId="{735853F1-1783-4CE9-B5ED-F819A475F73B}"/>
          </ac:picMkLst>
        </pc:picChg>
      </pc:sldChg>
      <pc:sldChg chg="addSp modSp new mod">
        <pc:chgData name="Sailesh Pandey" userId="c3b9bfc3611135a9" providerId="LiveId" clId="{47AF8783-E4F5-4869-BDEB-2E3D0B7374EA}" dt="2021-01-17T16:54:31.824" v="1496" actId="2711"/>
        <pc:sldMkLst>
          <pc:docMk/>
          <pc:sldMk cId="3280953656" sldId="274"/>
        </pc:sldMkLst>
        <pc:spChg chg="add mod">
          <ac:chgData name="Sailesh Pandey" userId="c3b9bfc3611135a9" providerId="LiveId" clId="{47AF8783-E4F5-4869-BDEB-2E3D0B7374EA}" dt="2021-01-17T16:54:31.824" v="1496" actId="2711"/>
          <ac:spMkLst>
            <pc:docMk/>
            <pc:sldMk cId="3280953656" sldId="274"/>
            <ac:spMk id="2" creationId="{251C1666-6FEB-4346-B561-B833E47A625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EE410-0649-4318-B164-E392BAD12629}" type="datetimeFigureOut">
              <a:rPr lang="en-IN" smtClean="0"/>
              <a:t>20-01-2021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5E79FC-26C7-45E1-A269-D8A401D794CC}" type="slidenum">
              <a:rPr lang="en-IN" smtClean="0"/>
              <a:t>‹#›</a:t>
            </a:fld>
            <a:endParaRPr lang="en-IN"/>
          </a:p>
        </p:txBody>
      </p:sp>
    </p:spTree>
    <p:extLst>
      <p:ext uri="{BB962C8B-B14F-4D97-AF65-F5344CB8AC3E}">
        <p14:creationId xmlns:p14="http://schemas.microsoft.com/office/powerpoint/2010/main" val="311457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1/20/2021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1/20/2021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84DD9F-D975-4C8D-BA21-09F0008D5A67}"/>
              </a:ext>
            </a:extLst>
          </p:cNvPr>
          <p:cNvSpPr txBox="1"/>
          <p:nvPr/>
        </p:nvSpPr>
        <p:spPr>
          <a:xfrm>
            <a:off x="2066925" y="339038"/>
            <a:ext cx="7696200" cy="1548309"/>
          </a:xfrm>
          <a:prstGeom prst="rect">
            <a:avLst/>
          </a:prstGeom>
          <a:noFill/>
        </p:spPr>
        <p:txBody>
          <a:bodyPr wrap="square">
            <a:spAutoFit/>
          </a:bodyPr>
          <a:lstStyle/>
          <a:p>
            <a:pPr algn="ctr">
              <a:lnSpc>
                <a:spcPct val="115000"/>
              </a:lnSpc>
              <a:spcAft>
                <a:spcPts val="800"/>
              </a:spcAft>
            </a:pPr>
            <a:r>
              <a:rPr lang="en-IN" sz="1400" b="1" dirty="0">
                <a:solidFill>
                  <a:schemeClr val="bg1"/>
                </a:solidFill>
                <a:effectLst/>
                <a:latin typeface="Times New Roman" panose="02020603050405020304" pitchFamily="18" charset="0"/>
                <a:ea typeface="Times New Roman" panose="02020603050405020304" pitchFamily="18" charset="0"/>
              </a:rPr>
              <a:t>NITTE MEENAKSHI INSTITUTE OF TECHNOLOGY</a:t>
            </a:r>
            <a:endParaRPr lang="en-IN" sz="1400" dirty="0">
              <a:solidFill>
                <a:schemeClr val="bg1"/>
              </a:solidFill>
              <a:effectLst/>
              <a:latin typeface="Times New Roman" panose="02020603050405020304" pitchFamily="18" charset="0"/>
              <a:ea typeface="Times New Roman" panose="02020603050405020304" pitchFamily="18" charset="0"/>
            </a:endParaRPr>
          </a:p>
          <a:p>
            <a:pPr algn="ctr">
              <a:lnSpc>
                <a:spcPct val="115000"/>
              </a:lnSpc>
              <a:spcAft>
                <a:spcPts val="800"/>
              </a:spcAft>
            </a:pPr>
            <a:r>
              <a:rPr lang="en-IN" sz="1200" cap="small" dirty="0">
                <a:solidFill>
                  <a:schemeClr val="bg1"/>
                </a:solidFill>
                <a:effectLst/>
                <a:latin typeface="Times New Roman" panose="02020603050405020304" pitchFamily="18" charset="0"/>
                <a:ea typeface="Times New Roman" panose="02020603050405020304" pitchFamily="18" charset="0"/>
              </a:rPr>
              <a:t>(AN AUTONOMOUS INSTITUTION, AFFILIATED</a:t>
            </a:r>
            <a:r>
              <a:rPr lang="en-IN" sz="1200" dirty="0">
                <a:solidFill>
                  <a:schemeClr val="bg1"/>
                </a:solidFill>
                <a:effectLst/>
                <a:latin typeface="Times New Roman" panose="02020603050405020304" pitchFamily="18" charset="0"/>
                <a:ea typeface="Times New Roman" panose="02020603050405020304" pitchFamily="18" charset="0"/>
              </a:rPr>
              <a:t> TO VISVESVARAYA TECHNOLOGICAL UNIVERSITY, BELGAUM, APPROVED BY AICTE &amp; GOVT.OF KARNATAKA</a:t>
            </a:r>
          </a:p>
          <a:p>
            <a:pPr algn="ctr">
              <a:lnSpc>
                <a:spcPct val="115000"/>
              </a:lnSpc>
              <a:spcAft>
                <a:spcPts val="800"/>
              </a:spcAft>
            </a:pPr>
            <a:r>
              <a:rPr lang="en-IN" sz="1400" dirty="0">
                <a:solidFill>
                  <a:schemeClr val="bg1"/>
                </a:solidFill>
                <a:latin typeface="Times New Roman" panose="02020603050405020304" pitchFamily="18" charset="0"/>
                <a:ea typeface="Times New Roman" panose="02020603050405020304" pitchFamily="18" charset="0"/>
              </a:rPr>
              <a:t>Department of Computer Science</a:t>
            </a:r>
          </a:p>
          <a:p>
            <a:pPr algn="ctr">
              <a:lnSpc>
                <a:spcPct val="115000"/>
              </a:lnSpc>
              <a:spcAft>
                <a:spcPts val="800"/>
              </a:spcAft>
            </a:pPr>
            <a:r>
              <a:rPr lang="en-IN" sz="1400" dirty="0">
                <a:solidFill>
                  <a:schemeClr val="bg1"/>
                </a:solidFill>
                <a:latin typeface="Times New Roman" panose="02020603050405020304" pitchFamily="18" charset="0"/>
                <a:ea typeface="Times New Roman" panose="02020603050405020304" pitchFamily="18" charset="0"/>
              </a:rPr>
              <a:t>Information Security 18CSE32</a:t>
            </a:r>
            <a:endParaRPr lang="en-IN" sz="1400" dirty="0">
              <a:solidFill>
                <a:schemeClr val="bg1"/>
              </a:solidFill>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1351F51C-F762-4498-8478-DB96079995BE}"/>
              </a:ext>
            </a:extLst>
          </p:cNvPr>
          <p:cNvPicPr>
            <a:picLocks noChangeAspect="1"/>
          </p:cNvPicPr>
          <p:nvPr/>
        </p:nvPicPr>
        <p:blipFill>
          <a:blip r:embed="rId2"/>
          <a:stretch>
            <a:fillRect/>
          </a:stretch>
        </p:blipFill>
        <p:spPr>
          <a:xfrm>
            <a:off x="9553538" y="520013"/>
            <a:ext cx="666788" cy="635036"/>
          </a:xfrm>
          <a:prstGeom prst="rect">
            <a:avLst/>
          </a:prstGeom>
        </p:spPr>
      </p:pic>
      <p:pic>
        <p:nvPicPr>
          <p:cNvPr id="6" name="Picture 5">
            <a:extLst>
              <a:ext uri="{FF2B5EF4-FFF2-40B4-BE49-F238E27FC236}">
                <a16:creationId xmlns:a16="http://schemas.microsoft.com/office/drawing/2014/main" id="{F7E81E6B-411A-4644-B25D-EBCBAD01791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9867" y="558113"/>
            <a:ext cx="796608" cy="461062"/>
          </a:xfrm>
          <a:prstGeom prst="rect">
            <a:avLst/>
          </a:prstGeom>
          <a:noFill/>
          <a:ln>
            <a:noFill/>
          </a:ln>
        </p:spPr>
      </p:pic>
      <p:sp>
        <p:nvSpPr>
          <p:cNvPr id="7" name="TextBox 6">
            <a:extLst>
              <a:ext uri="{FF2B5EF4-FFF2-40B4-BE49-F238E27FC236}">
                <a16:creationId xmlns:a16="http://schemas.microsoft.com/office/drawing/2014/main" id="{429CA381-6C9C-4C9B-AD4C-1FE71532D308}"/>
              </a:ext>
            </a:extLst>
          </p:cNvPr>
          <p:cNvSpPr txBox="1"/>
          <p:nvPr/>
        </p:nvSpPr>
        <p:spPr>
          <a:xfrm>
            <a:off x="1479867" y="4863525"/>
            <a:ext cx="8502333" cy="646331"/>
          </a:xfrm>
          <a:prstGeom prst="rect">
            <a:avLst/>
          </a:prstGeom>
          <a:noFill/>
        </p:spPr>
        <p:txBody>
          <a:bodyPr wrap="square" rtlCol="0">
            <a:spAutoFit/>
          </a:bodyPr>
          <a:lstStyle/>
          <a:p>
            <a:r>
              <a:rPr lang="en-US" sz="3600" dirty="0">
                <a:solidFill>
                  <a:schemeClr val="bg2">
                    <a:lumMod val="60000"/>
                    <a:lumOff val="40000"/>
                  </a:schemeClr>
                </a:solidFill>
              </a:rPr>
              <a:t>A Forensic Analysis on Android Malware</a:t>
            </a:r>
            <a:endParaRPr lang="en-IN" sz="3600" dirty="0">
              <a:solidFill>
                <a:schemeClr val="bg2">
                  <a:lumMod val="60000"/>
                  <a:lumOff val="40000"/>
                </a:schemeClr>
              </a:solidFill>
            </a:endParaRPr>
          </a:p>
        </p:txBody>
      </p:sp>
      <p:sp>
        <p:nvSpPr>
          <p:cNvPr id="10" name="TextBox 9">
            <a:extLst>
              <a:ext uri="{FF2B5EF4-FFF2-40B4-BE49-F238E27FC236}">
                <a16:creationId xmlns:a16="http://schemas.microsoft.com/office/drawing/2014/main" id="{40A1BB96-9DCC-432F-9719-AB34030BF624}"/>
              </a:ext>
            </a:extLst>
          </p:cNvPr>
          <p:cNvSpPr txBox="1"/>
          <p:nvPr/>
        </p:nvSpPr>
        <p:spPr>
          <a:xfrm>
            <a:off x="1381125" y="5972175"/>
            <a:ext cx="3943350" cy="800219"/>
          </a:xfrm>
          <a:prstGeom prst="rect">
            <a:avLst/>
          </a:prstGeom>
          <a:noFill/>
        </p:spPr>
        <p:txBody>
          <a:bodyPr wrap="square" rtlCol="0">
            <a:spAutoFit/>
          </a:bodyPr>
          <a:lstStyle/>
          <a:p>
            <a:r>
              <a:rPr lang="en-US" sz="1400" dirty="0">
                <a:solidFill>
                  <a:schemeClr val="bg1"/>
                </a:solidFill>
              </a:rPr>
              <a:t>Submitted by-</a:t>
            </a:r>
          </a:p>
          <a:p>
            <a:r>
              <a:rPr lang="en-US" sz="1600" dirty="0">
                <a:solidFill>
                  <a:schemeClr val="bg1"/>
                </a:solidFill>
              </a:rPr>
              <a:t>Khush Dassani (1NT18CS074)</a:t>
            </a:r>
          </a:p>
          <a:p>
            <a:r>
              <a:rPr lang="en-US" sz="1600" dirty="0">
                <a:solidFill>
                  <a:schemeClr val="bg1"/>
                </a:solidFill>
              </a:rPr>
              <a:t>Sailesh Pandey (1NT18CS201)</a:t>
            </a:r>
            <a:endParaRPr lang="en-IN" sz="1600" dirty="0">
              <a:solidFill>
                <a:schemeClr val="bg1"/>
              </a:solidFill>
            </a:endParaRPr>
          </a:p>
        </p:txBody>
      </p:sp>
      <p:sp>
        <p:nvSpPr>
          <p:cNvPr id="11" name="TextBox 10">
            <a:extLst>
              <a:ext uri="{FF2B5EF4-FFF2-40B4-BE49-F238E27FC236}">
                <a16:creationId xmlns:a16="http://schemas.microsoft.com/office/drawing/2014/main" id="{632F5899-3E16-4C7B-AEC5-FE2CF979C468}"/>
              </a:ext>
            </a:extLst>
          </p:cNvPr>
          <p:cNvSpPr txBox="1"/>
          <p:nvPr/>
        </p:nvSpPr>
        <p:spPr>
          <a:xfrm>
            <a:off x="1381125" y="3518281"/>
            <a:ext cx="4238625" cy="923330"/>
          </a:xfrm>
          <a:prstGeom prst="rect">
            <a:avLst/>
          </a:prstGeom>
          <a:noFill/>
        </p:spPr>
        <p:txBody>
          <a:bodyPr wrap="square" rtlCol="0">
            <a:spAutoFit/>
          </a:bodyPr>
          <a:lstStyle/>
          <a:p>
            <a:pPr algn="ctr"/>
            <a:endParaRPr lang="en-US" dirty="0">
              <a:solidFill>
                <a:schemeClr val="bg1"/>
              </a:solidFill>
            </a:endParaRPr>
          </a:p>
          <a:p>
            <a:pPr algn="ctr"/>
            <a:r>
              <a:rPr lang="en-US" sz="3600" dirty="0">
                <a:solidFill>
                  <a:schemeClr val="bg1"/>
                </a:solidFill>
              </a:rPr>
              <a:t>Case Study Project</a:t>
            </a:r>
          </a:p>
        </p:txBody>
      </p:sp>
    </p:spTree>
    <p:extLst>
      <p:ext uri="{BB962C8B-B14F-4D97-AF65-F5344CB8AC3E}">
        <p14:creationId xmlns:p14="http://schemas.microsoft.com/office/powerpoint/2010/main" val="4066167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66BC15-5746-4489-8326-6003CBE668CD}"/>
              </a:ext>
            </a:extLst>
          </p:cNvPr>
          <p:cNvSpPr txBox="1"/>
          <p:nvPr/>
        </p:nvSpPr>
        <p:spPr>
          <a:xfrm>
            <a:off x="790113" y="621437"/>
            <a:ext cx="9703293" cy="707886"/>
          </a:xfrm>
          <a:prstGeom prst="rect">
            <a:avLst/>
          </a:prstGeom>
          <a:noFill/>
        </p:spPr>
        <p:txBody>
          <a:bodyPr wrap="square" rtlCol="0">
            <a:spAutoFit/>
          </a:bodyPr>
          <a:lstStyle/>
          <a:p>
            <a:r>
              <a:rPr lang="en-IN" sz="4000" b="0" u="none" strike="noStrike" baseline="0" dirty="0">
                <a:solidFill>
                  <a:schemeClr val="bg1"/>
                </a:solidFill>
                <a:latin typeface="+mj-lt"/>
              </a:rPr>
              <a:t>Artifacts of study</a:t>
            </a:r>
            <a:endParaRPr lang="en-IN" sz="4000" dirty="0">
              <a:solidFill>
                <a:schemeClr val="bg1"/>
              </a:solidFill>
              <a:latin typeface="+mj-lt"/>
            </a:endParaRPr>
          </a:p>
        </p:txBody>
      </p:sp>
      <p:sp>
        <p:nvSpPr>
          <p:cNvPr id="3" name="TextBox 2">
            <a:extLst>
              <a:ext uri="{FF2B5EF4-FFF2-40B4-BE49-F238E27FC236}">
                <a16:creationId xmlns:a16="http://schemas.microsoft.com/office/drawing/2014/main" id="{3AF55DC4-BD5E-43F1-865F-6B5EC3C2CFD8}"/>
              </a:ext>
            </a:extLst>
          </p:cNvPr>
          <p:cNvSpPr txBox="1"/>
          <p:nvPr/>
        </p:nvSpPr>
        <p:spPr>
          <a:xfrm>
            <a:off x="861134" y="2006353"/>
            <a:ext cx="9925235" cy="4678204"/>
          </a:xfrm>
          <a:prstGeom prst="rect">
            <a:avLst/>
          </a:prstGeom>
          <a:noFill/>
        </p:spPr>
        <p:txBody>
          <a:bodyPr wrap="square" rtlCol="0">
            <a:spAutoFit/>
          </a:bodyPr>
          <a:lstStyle/>
          <a:p>
            <a:pPr algn="l"/>
            <a:r>
              <a:rPr lang="en-US" b="0" i="0" u="none" strike="noStrike" baseline="0" dirty="0">
                <a:solidFill>
                  <a:schemeClr val="bg1"/>
                </a:solidFill>
                <a:latin typeface="+mj-lt"/>
              </a:rPr>
              <a:t>To perform our study they have mined information from the application packages focusing on two artifact metadata </a:t>
            </a:r>
            <a:r>
              <a:rPr lang="en-IN" b="0" i="0" u="none" strike="noStrike" baseline="0" dirty="0">
                <a:solidFill>
                  <a:schemeClr val="bg1"/>
                </a:solidFill>
                <a:latin typeface="+mj-lt"/>
              </a:rPr>
              <a:t>in Android package files.</a:t>
            </a:r>
          </a:p>
          <a:p>
            <a:pPr algn="l"/>
            <a:endParaRPr lang="en-IN" sz="2400" b="0" i="0" u="none" strike="noStrike" baseline="0" dirty="0">
              <a:solidFill>
                <a:schemeClr val="bg1"/>
              </a:solidFill>
              <a:latin typeface="+mj-lt"/>
            </a:endParaRPr>
          </a:p>
          <a:p>
            <a:pPr algn="l"/>
            <a:r>
              <a:rPr lang="en-US" sz="2000" b="1" i="1" u="none" strike="noStrike" baseline="0" dirty="0">
                <a:solidFill>
                  <a:schemeClr val="bg1"/>
                </a:solidFill>
                <a:latin typeface="+mj-lt"/>
              </a:rPr>
              <a:t>Packaging dates: </a:t>
            </a:r>
            <a:r>
              <a:rPr lang="en-US" b="0" i="0" u="none" strike="noStrike" baseline="0" dirty="0">
                <a:solidFill>
                  <a:schemeClr val="bg1"/>
                </a:solidFill>
                <a:latin typeface="+mj-lt"/>
              </a:rPr>
              <a:t>An Android application is distributed as an .apk file which is actually a ZIP archive containing all the resources an application needs to run, such as the application binary code and images. An interesting side-effect of this package format is that all the files that makes an application go from the developer’s computer to end-users’ devices without any modification. In particular, all metadata of the files contained in the .apk package, such as the last modification date, are preserved.</a:t>
            </a:r>
          </a:p>
          <a:p>
            <a:pPr algn="l"/>
            <a:endParaRPr lang="en-US" b="0" i="0" u="none" strike="noStrike" baseline="0" dirty="0">
              <a:solidFill>
                <a:schemeClr val="bg1"/>
              </a:solidFill>
              <a:latin typeface="+mj-lt"/>
            </a:endParaRPr>
          </a:p>
          <a:p>
            <a:pPr algn="l"/>
            <a:r>
              <a:rPr lang="en-US" sz="2000" b="1" i="1" u="none" strike="noStrike" baseline="0" dirty="0">
                <a:solidFill>
                  <a:schemeClr val="bg1"/>
                </a:solidFill>
                <a:latin typeface="+mj-lt"/>
              </a:rPr>
              <a:t>Certificate Metadata</a:t>
            </a:r>
            <a:r>
              <a:rPr lang="en-US" sz="1800" b="1" i="1" u="none" strike="noStrike" baseline="0" dirty="0">
                <a:solidFill>
                  <a:schemeClr val="bg1"/>
                </a:solidFill>
                <a:latin typeface="+mj-lt"/>
              </a:rPr>
              <a:t>: </a:t>
            </a:r>
            <a:r>
              <a:rPr lang="en-US" sz="1800" b="0" i="0" u="none" strike="noStrike" baseline="0" dirty="0">
                <a:solidFill>
                  <a:schemeClr val="bg1"/>
                </a:solidFill>
                <a:latin typeface="+mj-lt"/>
              </a:rPr>
              <a:t>In the Android platform, a first security measure was made mandatory to guarantee that the authenticity of each application can be traced back to its creator. Thus, all Android applications must be signed with a cryptographic certificate. Certificates are included in the app package to allow end-users to verify the package’s signature. For each application from our dataset, we have collected the certificates and analyzed their attributes, including </a:t>
            </a:r>
            <a:r>
              <a:rPr lang="en-US" sz="1800" b="0" i="1" u="none" strike="noStrike" baseline="0" dirty="0">
                <a:solidFill>
                  <a:schemeClr val="bg1"/>
                </a:solidFill>
                <a:latin typeface="+mj-lt"/>
              </a:rPr>
              <a:t>owner </a:t>
            </a:r>
            <a:r>
              <a:rPr lang="en-US" sz="1800" b="0" i="0" u="none" strike="noStrike" baseline="0" dirty="0">
                <a:solidFill>
                  <a:schemeClr val="bg1"/>
                </a:solidFill>
                <a:latin typeface="+mj-lt"/>
              </a:rPr>
              <a:t>and </a:t>
            </a:r>
            <a:r>
              <a:rPr lang="en-US" sz="1800" b="0" i="1" u="none" strike="noStrike" baseline="0" dirty="0">
                <a:solidFill>
                  <a:schemeClr val="bg1"/>
                </a:solidFill>
                <a:latin typeface="+mj-lt"/>
              </a:rPr>
              <a:t>issuer</a:t>
            </a:r>
            <a:r>
              <a:rPr lang="en-US" sz="1800" b="0" i="0" u="none" strike="noStrike" baseline="0" dirty="0">
                <a:solidFill>
                  <a:schemeClr val="bg1"/>
                </a:solidFill>
                <a:latin typeface="+mj-lt"/>
              </a:rPr>
              <a:t>, as described by the X.509 standard.</a:t>
            </a:r>
            <a:endParaRPr lang="en-IN" sz="2000" dirty="0">
              <a:solidFill>
                <a:schemeClr val="bg1"/>
              </a:solidFill>
              <a:latin typeface="+mj-lt"/>
            </a:endParaRPr>
          </a:p>
        </p:txBody>
      </p:sp>
    </p:spTree>
    <p:extLst>
      <p:ext uri="{BB962C8B-B14F-4D97-AF65-F5344CB8AC3E}">
        <p14:creationId xmlns:p14="http://schemas.microsoft.com/office/powerpoint/2010/main" val="338917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749D00-387E-4BBA-AD44-655EE3088522}"/>
              </a:ext>
            </a:extLst>
          </p:cNvPr>
          <p:cNvSpPr txBox="1"/>
          <p:nvPr/>
        </p:nvSpPr>
        <p:spPr>
          <a:xfrm>
            <a:off x="985421" y="1110071"/>
            <a:ext cx="9934113" cy="707886"/>
          </a:xfrm>
          <a:prstGeom prst="rect">
            <a:avLst/>
          </a:prstGeom>
          <a:noFill/>
        </p:spPr>
        <p:txBody>
          <a:bodyPr wrap="square" rtlCol="0">
            <a:spAutoFit/>
          </a:bodyPr>
          <a:lstStyle/>
          <a:p>
            <a:r>
              <a:rPr lang="en-IN" sz="4000" b="0" u="none" strike="noStrike" baseline="0" dirty="0">
                <a:solidFill>
                  <a:schemeClr val="bg1"/>
                </a:solidFill>
                <a:latin typeface="NimbusRomNo9L-ReguItal"/>
              </a:rPr>
              <a:t>Malware Labelling</a:t>
            </a:r>
            <a:endParaRPr lang="en-IN" sz="4000" dirty="0">
              <a:solidFill>
                <a:schemeClr val="bg1"/>
              </a:solidFill>
            </a:endParaRPr>
          </a:p>
        </p:txBody>
      </p:sp>
      <p:sp>
        <p:nvSpPr>
          <p:cNvPr id="3" name="TextBox 2">
            <a:extLst>
              <a:ext uri="{FF2B5EF4-FFF2-40B4-BE49-F238E27FC236}">
                <a16:creationId xmlns:a16="http://schemas.microsoft.com/office/drawing/2014/main" id="{7DCAA1D7-0D40-449C-A6BD-2DBCFA8EA92E}"/>
              </a:ext>
            </a:extLst>
          </p:cNvPr>
          <p:cNvSpPr txBox="1"/>
          <p:nvPr/>
        </p:nvSpPr>
        <p:spPr>
          <a:xfrm>
            <a:off x="932154" y="2699176"/>
            <a:ext cx="10040645" cy="2862322"/>
          </a:xfrm>
          <a:prstGeom prst="rect">
            <a:avLst/>
          </a:prstGeom>
          <a:noFill/>
        </p:spPr>
        <p:txBody>
          <a:bodyPr wrap="square" rtlCol="0">
            <a:spAutoFit/>
          </a:bodyPr>
          <a:lstStyle/>
          <a:p>
            <a:pPr marL="342900" indent="-342900" algn="l">
              <a:buFont typeface="Wingdings" panose="05000000000000000000" pitchFamily="2" charset="2"/>
              <a:buChar char="ü"/>
            </a:pPr>
            <a:r>
              <a:rPr lang="en-US" sz="2000" b="0" i="0" u="none" strike="noStrike" baseline="0" dirty="0">
                <a:solidFill>
                  <a:schemeClr val="bg1"/>
                </a:solidFill>
                <a:latin typeface="+mj-lt"/>
              </a:rPr>
              <a:t>Over the course of several months, while they collected the dataset, they have undertaken to analyze them with anti virus products actually used in the software market. </a:t>
            </a:r>
          </a:p>
          <a:p>
            <a:pPr marL="342900" indent="-342900" algn="l">
              <a:buFont typeface="Wingdings" panose="05000000000000000000" pitchFamily="2" charset="2"/>
              <a:buChar char="ü"/>
            </a:pPr>
            <a:endParaRPr lang="en-US" sz="2000" b="0" i="0" u="none" strike="noStrike" baseline="0" dirty="0">
              <a:solidFill>
                <a:schemeClr val="bg1"/>
              </a:solidFill>
              <a:latin typeface="+mj-lt"/>
            </a:endParaRPr>
          </a:p>
          <a:p>
            <a:pPr marL="342900" indent="-342900" algn="l">
              <a:buFont typeface="Wingdings" panose="05000000000000000000" pitchFamily="2" charset="2"/>
              <a:buChar char="ü"/>
            </a:pPr>
            <a:r>
              <a:rPr lang="en-US" sz="2000" b="0" i="0" u="none" strike="noStrike" baseline="0" dirty="0">
                <a:solidFill>
                  <a:schemeClr val="bg1"/>
                </a:solidFill>
                <a:latin typeface="+mj-lt"/>
              </a:rPr>
              <a:t>For this study, they have relied on VirusTotal, a web portal that hosts about 40 products from renown anti virus vendors, including McAfee, Symantec or Avast. </a:t>
            </a:r>
          </a:p>
          <a:p>
            <a:pPr marL="342900" indent="-342900" algn="l">
              <a:buFont typeface="Wingdings" panose="05000000000000000000" pitchFamily="2" charset="2"/>
              <a:buChar char="ü"/>
            </a:pPr>
            <a:endParaRPr lang="en-US" sz="2000" dirty="0">
              <a:solidFill>
                <a:schemeClr val="bg1"/>
              </a:solidFill>
              <a:latin typeface="+mj-lt"/>
            </a:endParaRPr>
          </a:p>
          <a:p>
            <a:pPr marL="342900" indent="-342900" algn="l">
              <a:buFont typeface="Wingdings" panose="05000000000000000000" pitchFamily="2" charset="2"/>
              <a:buChar char="ü"/>
            </a:pPr>
            <a:r>
              <a:rPr lang="en-US" sz="2000" dirty="0">
                <a:solidFill>
                  <a:schemeClr val="bg1"/>
                </a:solidFill>
                <a:latin typeface="+mj-lt"/>
              </a:rPr>
              <a:t>They</a:t>
            </a:r>
            <a:r>
              <a:rPr lang="en-US" sz="2000" b="0" i="0" u="none" strike="noStrike" baseline="0" dirty="0">
                <a:solidFill>
                  <a:schemeClr val="bg1"/>
                </a:solidFill>
                <a:latin typeface="+mj-lt"/>
              </a:rPr>
              <a:t> have sent all applications from our dataset to VirusTotal and collected the scan results for analysis and correlation studies.</a:t>
            </a:r>
            <a:endParaRPr lang="en-IN" sz="2000" dirty="0">
              <a:solidFill>
                <a:schemeClr val="bg1"/>
              </a:solidFill>
              <a:latin typeface="+mj-lt"/>
            </a:endParaRPr>
          </a:p>
        </p:txBody>
      </p:sp>
    </p:spTree>
    <p:extLst>
      <p:ext uri="{BB962C8B-B14F-4D97-AF65-F5344CB8AC3E}">
        <p14:creationId xmlns:p14="http://schemas.microsoft.com/office/powerpoint/2010/main" val="415541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4D6301-BB76-46A8-A885-0D098479D88E}"/>
              </a:ext>
            </a:extLst>
          </p:cNvPr>
          <p:cNvSpPr txBox="1"/>
          <p:nvPr/>
        </p:nvSpPr>
        <p:spPr>
          <a:xfrm>
            <a:off x="594804" y="639192"/>
            <a:ext cx="9818703" cy="5570756"/>
          </a:xfrm>
          <a:prstGeom prst="rect">
            <a:avLst/>
          </a:prstGeom>
          <a:noFill/>
        </p:spPr>
        <p:txBody>
          <a:bodyPr wrap="square" rtlCol="0">
            <a:spAutoFit/>
          </a:bodyPr>
          <a:lstStyle/>
          <a:p>
            <a:pPr algn="l"/>
            <a:endParaRPr lang="en-IN" sz="4000" b="0" u="none" strike="noStrike" baseline="0" dirty="0">
              <a:solidFill>
                <a:schemeClr val="bg1"/>
              </a:solidFill>
              <a:latin typeface="+mj-lt"/>
            </a:endParaRPr>
          </a:p>
          <a:p>
            <a:pPr algn="l"/>
            <a:r>
              <a:rPr lang="en-IN" sz="4000" b="0" u="none" strike="noStrike" baseline="0" dirty="0">
                <a:solidFill>
                  <a:schemeClr val="bg1"/>
                </a:solidFill>
                <a:latin typeface="+mj-lt"/>
              </a:rPr>
              <a:t>Test of Statistical Significance</a:t>
            </a:r>
          </a:p>
          <a:p>
            <a:pPr algn="l"/>
            <a:endParaRPr lang="en-IN" i="1" dirty="0">
              <a:latin typeface="NimbusRomNo9L-ReguItal"/>
            </a:endParaRPr>
          </a:p>
          <a:p>
            <a:pPr algn="l"/>
            <a:endParaRPr lang="en-IN" sz="1800" b="0" i="1" u="none" strike="noStrike" baseline="0" dirty="0">
              <a:latin typeface="NimbusRomNo9L-ReguItal"/>
            </a:endParaRPr>
          </a:p>
          <a:p>
            <a:pPr marL="342900" indent="-342900" algn="l">
              <a:buFont typeface="Wingdings" panose="05000000000000000000" pitchFamily="2" charset="2"/>
              <a:buChar char="ü"/>
            </a:pPr>
            <a:r>
              <a:rPr lang="en-US" sz="2000" dirty="0">
                <a:solidFill>
                  <a:schemeClr val="bg1"/>
                </a:solidFill>
                <a:latin typeface="+mj-lt"/>
              </a:rPr>
              <a:t>Their</a:t>
            </a:r>
            <a:r>
              <a:rPr lang="en-US" sz="2000" b="0" i="0" u="none" strike="noStrike" baseline="0" dirty="0">
                <a:solidFill>
                  <a:schemeClr val="bg1"/>
                </a:solidFill>
                <a:latin typeface="+mj-lt"/>
              </a:rPr>
              <a:t> forensics analysis is based on a sample of Android applications. </a:t>
            </a:r>
          </a:p>
          <a:p>
            <a:pPr marL="342900" indent="-342900" algn="l">
              <a:buFont typeface="Wingdings" panose="05000000000000000000" pitchFamily="2" charset="2"/>
              <a:buChar char="ü"/>
            </a:pPr>
            <a:endParaRPr lang="en-US" sz="2000" b="0" i="0" u="none" strike="noStrike" baseline="0" dirty="0">
              <a:solidFill>
                <a:schemeClr val="bg1"/>
              </a:solidFill>
              <a:latin typeface="+mj-lt"/>
            </a:endParaRPr>
          </a:p>
          <a:p>
            <a:pPr marL="342900" indent="-342900" algn="l">
              <a:buFont typeface="Wingdings" panose="05000000000000000000" pitchFamily="2" charset="2"/>
              <a:buChar char="ü"/>
            </a:pPr>
            <a:r>
              <a:rPr lang="en-US" sz="2000" b="0" i="0" u="none" strike="noStrike" baseline="0" dirty="0">
                <a:solidFill>
                  <a:schemeClr val="bg1"/>
                </a:solidFill>
                <a:latin typeface="+mj-lt"/>
              </a:rPr>
              <a:t>Although, to the best of our knowledge, no related study involving Android malware has ever exploited that many applications, there is a need to ensure, for some of our findings, that they are significant. </a:t>
            </a:r>
          </a:p>
          <a:p>
            <a:pPr marL="342900" indent="-342900" algn="l">
              <a:buFont typeface="Wingdings" panose="05000000000000000000" pitchFamily="2" charset="2"/>
              <a:buChar char="ü"/>
            </a:pPr>
            <a:endParaRPr lang="en-US" sz="2000" b="0" i="0" u="none" strike="noStrike" baseline="0" dirty="0">
              <a:solidFill>
                <a:schemeClr val="bg1"/>
              </a:solidFill>
              <a:latin typeface="+mj-lt"/>
            </a:endParaRPr>
          </a:p>
          <a:p>
            <a:pPr marL="342900" indent="-342900" algn="l">
              <a:buFont typeface="Wingdings" panose="05000000000000000000" pitchFamily="2" charset="2"/>
              <a:buChar char="ü"/>
            </a:pPr>
            <a:r>
              <a:rPr lang="en-US" sz="2000" b="0" i="0" u="none" strike="noStrike" baseline="0" dirty="0">
                <a:solidFill>
                  <a:schemeClr val="bg1"/>
                </a:solidFill>
                <a:latin typeface="+mj-lt"/>
              </a:rPr>
              <a:t>To this end, they resort to the common metric of the Mann-Whitney-Wilcoxon</a:t>
            </a:r>
          </a:p>
          <a:p>
            <a:pPr algn="l"/>
            <a:r>
              <a:rPr lang="en-IN" sz="2000" b="0" i="0" u="none" strike="noStrike" baseline="0" dirty="0">
                <a:solidFill>
                  <a:schemeClr val="bg1"/>
                </a:solidFill>
                <a:latin typeface="+mj-lt"/>
              </a:rPr>
              <a:t>     (MWW) test.</a:t>
            </a:r>
          </a:p>
          <a:p>
            <a:pPr algn="l"/>
            <a:endParaRPr lang="en-IN" sz="2000" dirty="0">
              <a:solidFill>
                <a:schemeClr val="bg1"/>
              </a:solidFill>
              <a:latin typeface="+mj-lt"/>
            </a:endParaRPr>
          </a:p>
          <a:p>
            <a:pPr marL="342900" indent="-342900" algn="l">
              <a:buFont typeface="Wingdings" panose="05000000000000000000" pitchFamily="2" charset="2"/>
              <a:buChar char="ü"/>
            </a:pPr>
            <a:r>
              <a:rPr lang="en-US" sz="2000" b="0" i="0" u="none" strike="noStrike" baseline="0" dirty="0">
                <a:solidFill>
                  <a:schemeClr val="bg1"/>
                </a:solidFill>
                <a:latin typeface="+mj-lt"/>
              </a:rPr>
              <a:t>The MWW test is a non-parametric statistical hypothesis test that assesses the statistical significance of the difference between the distributions in two datasets</a:t>
            </a:r>
            <a:endParaRPr lang="en-IN" sz="2000" dirty="0">
              <a:solidFill>
                <a:schemeClr val="bg1"/>
              </a:solidFill>
              <a:latin typeface="+mj-lt"/>
            </a:endParaRPr>
          </a:p>
        </p:txBody>
      </p:sp>
    </p:spTree>
    <p:extLst>
      <p:ext uri="{BB962C8B-B14F-4D97-AF65-F5344CB8AC3E}">
        <p14:creationId xmlns:p14="http://schemas.microsoft.com/office/powerpoint/2010/main" val="1746881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6BD98F-21E5-48F7-8394-4365A8061C2D}"/>
              </a:ext>
            </a:extLst>
          </p:cNvPr>
          <p:cNvSpPr txBox="1"/>
          <p:nvPr/>
        </p:nvSpPr>
        <p:spPr>
          <a:xfrm>
            <a:off x="585926" y="603682"/>
            <a:ext cx="9854214" cy="769441"/>
          </a:xfrm>
          <a:prstGeom prst="rect">
            <a:avLst/>
          </a:prstGeom>
          <a:noFill/>
        </p:spPr>
        <p:txBody>
          <a:bodyPr wrap="square" rtlCol="0">
            <a:spAutoFit/>
          </a:bodyPr>
          <a:lstStyle/>
          <a:p>
            <a:r>
              <a:rPr lang="en-IN" sz="4400" b="0" i="0" u="none" strike="noStrike" baseline="0" dirty="0">
                <a:solidFill>
                  <a:schemeClr val="bg2"/>
                </a:solidFill>
                <a:latin typeface="+mj-lt"/>
              </a:rPr>
              <a:t>ANALYSIS</a:t>
            </a:r>
            <a:endParaRPr lang="en-IN" sz="4400" dirty="0">
              <a:solidFill>
                <a:schemeClr val="bg2"/>
              </a:solidFill>
              <a:latin typeface="+mj-lt"/>
            </a:endParaRPr>
          </a:p>
        </p:txBody>
      </p:sp>
      <p:sp>
        <p:nvSpPr>
          <p:cNvPr id="3" name="TextBox 2">
            <a:extLst>
              <a:ext uri="{FF2B5EF4-FFF2-40B4-BE49-F238E27FC236}">
                <a16:creationId xmlns:a16="http://schemas.microsoft.com/office/drawing/2014/main" id="{594B819D-3C03-4914-AE1B-80D2FE4C3509}"/>
              </a:ext>
            </a:extLst>
          </p:cNvPr>
          <p:cNvSpPr txBox="1"/>
          <p:nvPr/>
        </p:nvSpPr>
        <p:spPr>
          <a:xfrm>
            <a:off x="585926" y="2015231"/>
            <a:ext cx="10040645" cy="584775"/>
          </a:xfrm>
          <a:prstGeom prst="rect">
            <a:avLst/>
          </a:prstGeom>
          <a:noFill/>
        </p:spPr>
        <p:txBody>
          <a:bodyPr wrap="square" rtlCol="0">
            <a:spAutoFit/>
          </a:bodyPr>
          <a:lstStyle/>
          <a:p>
            <a:r>
              <a:rPr lang="en-US" sz="3200" b="0" u="none" strike="noStrike" baseline="0" dirty="0">
                <a:solidFill>
                  <a:schemeClr val="bg1"/>
                </a:solidFill>
                <a:latin typeface="+mj-lt"/>
              </a:rPr>
              <a:t>Malware identification by anti virus products</a:t>
            </a:r>
            <a:endParaRPr lang="en-IN" sz="3200" dirty="0">
              <a:solidFill>
                <a:schemeClr val="bg1"/>
              </a:solidFill>
              <a:latin typeface="+mj-lt"/>
            </a:endParaRPr>
          </a:p>
        </p:txBody>
      </p:sp>
      <p:sp>
        <p:nvSpPr>
          <p:cNvPr id="4" name="TextBox 3">
            <a:extLst>
              <a:ext uri="{FF2B5EF4-FFF2-40B4-BE49-F238E27FC236}">
                <a16:creationId xmlns:a16="http://schemas.microsoft.com/office/drawing/2014/main" id="{AE09AA3A-2F74-4D4E-BF49-C9A45D407050}"/>
              </a:ext>
            </a:extLst>
          </p:cNvPr>
          <p:cNvSpPr txBox="1"/>
          <p:nvPr/>
        </p:nvSpPr>
        <p:spPr>
          <a:xfrm>
            <a:off x="648070" y="2760955"/>
            <a:ext cx="11097087" cy="3416320"/>
          </a:xfrm>
          <a:prstGeom prst="rect">
            <a:avLst/>
          </a:prstGeom>
          <a:noFill/>
        </p:spPr>
        <p:txBody>
          <a:bodyPr wrap="square" rtlCol="0">
            <a:spAutoFit/>
          </a:bodyPr>
          <a:lstStyle/>
          <a:p>
            <a:pPr marL="285750" indent="-285750" algn="l">
              <a:buFont typeface="Wingdings" panose="05000000000000000000" pitchFamily="2" charset="2"/>
              <a:buChar char="ü"/>
            </a:pPr>
            <a:r>
              <a:rPr lang="en-IN" dirty="0">
                <a:latin typeface="NimbusRomNo9L-Regu"/>
              </a:rPr>
              <a:t>A</a:t>
            </a:r>
            <a:r>
              <a:rPr lang="en-IN" sz="1800" b="0" i="0" u="none" strike="noStrike" baseline="0" dirty="0">
                <a:latin typeface="NimbusRomNo9L-Regu"/>
              </a:rPr>
              <a:t>nti virus </a:t>
            </a:r>
            <a:r>
              <a:rPr lang="en-US" sz="1800" b="0" i="0" u="none" strike="noStrike" baseline="0" dirty="0">
                <a:latin typeface="NimbusRomNo9L-Regu"/>
              </a:rPr>
              <a:t>products remain the most trusted means to flag an application as malware. Traditionally, the common detection scheme of anti virus is signature-based.</a:t>
            </a:r>
          </a:p>
          <a:p>
            <a:pPr marL="285750" indent="-285750" algn="l">
              <a:buFont typeface="Wingdings" panose="05000000000000000000" pitchFamily="2" charset="2"/>
              <a:buChar char="ü"/>
            </a:pPr>
            <a:endParaRPr lang="en-US" sz="1800" b="0" i="0" u="none" strike="noStrike" baseline="0" dirty="0">
              <a:latin typeface="NimbusRomNo9L-Regu"/>
            </a:endParaRPr>
          </a:p>
          <a:p>
            <a:pPr marL="285750" indent="-285750" algn="l">
              <a:buFont typeface="Wingdings" panose="05000000000000000000" pitchFamily="2" charset="2"/>
              <a:buChar char="ü"/>
            </a:pPr>
            <a:r>
              <a:rPr lang="en-US" sz="1800" b="0" i="0" u="none" strike="noStrike" baseline="0" dirty="0">
                <a:latin typeface="NimbusRomNo9L-Regu"/>
              </a:rPr>
              <a:t> Thus, to identify malware statically, antivirus software compares the contents of application files to their secret dictionary of virus signatures.</a:t>
            </a:r>
          </a:p>
          <a:p>
            <a:pPr marL="285750" indent="-285750" algn="l">
              <a:buFont typeface="Wingdings" panose="05000000000000000000" pitchFamily="2" charset="2"/>
              <a:buChar char="ü"/>
            </a:pPr>
            <a:endParaRPr lang="en-US" sz="1800" b="0" i="0" u="none" strike="noStrike" baseline="0" dirty="0">
              <a:latin typeface="NimbusRomNo9L-Regu"/>
            </a:endParaRPr>
          </a:p>
          <a:p>
            <a:pPr marL="285750" indent="-285750" algn="l">
              <a:buFont typeface="Wingdings" panose="05000000000000000000" pitchFamily="2" charset="2"/>
              <a:buChar char="ü"/>
            </a:pPr>
            <a:r>
              <a:rPr lang="en-US" sz="1800" b="0" i="0" u="none" strike="noStrike" baseline="0" dirty="0">
                <a:latin typeface="NimbusRomNo9L-Regu"/>
              </a:rPr>
              <a:t> This approach can be very effective, but can only help identify malware for which samples have already been obtained and associated signatures created. </a:t>
            </a:r>
          </a:p>
          <a:p>
            <a:pPr marL="285750" indent="-285750" algn="l">
              <a:buFont typeface="Wingdings" panose="05000000000000000000" pitchFamily="2" charset="2"/>
              <a:buChar char="ü"/>
            </a:pPr>
            <a:endParaRPr lang="en-US" sz="1800" b="0" i="0" u="none" strike="noStrike" baseline="0" dirty="0">
              <a:latin typeface="NimbusRomNo9L-Regu"/>
            </a:endParaRPr>
          </a:p>
          <a:p>
            <a:pPr marL="285750" indent="-285750" algn="l">
              <a:buFont typeface="Wingdings" panose="05000000000000000000" pitchFamily="2" charset="2"/>
              <a:buChar char="ü"/>
            </a:pPr>
            <a:r>
              <a:rPr lang="en-US" sz="1800" b="0" i="0" u="none" strike="noStrike" baseline="0" dirty="0">
                <a:latin typeface="NimbusRomNo9L-Regu"/>
              </a:rPr>
              <a:t>Some antivirus products add heuristics to their process in order to identify new malware or variants of known malware.</a:t>
            </a:r>
          </a:p>
          <a:p>
            <a:pPr algn="l"/>
            <a:endParaRPr lang="en-IN" dirty="0"/>
          </a:p>
        </p:txBody>
      </p:sp>
    </p:spTree>
    <p:extLst>
      <p:ext uri="{BB962C8B-B14F-4D97-AF65-F5344CB8AC3E}">
        <p14:creationId xmlns:p14="http://schemas.microsoft.com/office/powerpoint/2010/main" val="423607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CB4F66-075A-4781-A866-2325CED4E77B}"/>
              </a:ext>
            </a:extLst>
          </p:cNvPr>
          <p:cNvPicPr>
            <a:picLocks noChangeAspect="1"/>
          </p:cNvPicPr>
          <p:nvPr/>
        </p:nvPicPr>
        <p:blipFill>
          <a:blip r:embed="rId2"/>
          <a:stretch>
            <a:fillRect/>
          </a:stretch>
        </p:blipFill>
        <p:spPr>
          <a:xfrm>
            <a:off x="1" y="0"/>
            <a:ext cx="12191999" cy="6858000"/>
          </a:xfrm>
          <a:prstGeom prst="rect">
            <a:avLst/>
          </a:prstGeom>
        </p:spPr>
      </p:pic>
    </p:spTree>
    <p:extLst>
      <p:ext uri="{BB962C8B-B14F-4D97-AF65-F5344CB8AC3E}">
        <p14:creationId xmlns:p14="http://schemas.microsoft.com/office/powerpoint/2010/main" val="1408418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2CB49-02A3-4A87-8A10-1C4099812E73}"/>
              </a:ext>
            </a:extLst>
          </p:cNvPr>
          <p:cNvSpPr txBox="1"/>
          <p:nvPr/>
        </p:nvSpPr>
        <p:spPr>
          <a:xfrm>
            <a:off x="665825" y="2050742"/>
            <a:ext cx="11256886" cy="923330"/>
          </a:xfrm>
          <a:prstGeom prst="rect">
            <a:avLst/>
          </a:prstGeom>
          <a:noFill/>
        </p:spPr>
        <p:txBody>
          <a:bodyPr wrap="square" rtlCol="0">
            <a:spAutoFit/>
          </a:bodyPr>
          <a:lstStyle/>
          <a:p>
            <a:pPr marL="285750" indent="-285750" algn="l">
              <a:buFont typeface="Wingdings" panose="05000000000000000000" pitchFamily="2" charset="2"/>
              <a:buChar char="ü"/>
            </a:pPr>
            <a:r>
              <a:rPr lang="en-US" sz="1800" b="0" i="0" u="none" strike="noStrike" baseline="0" dirty="0">
                <a:latin typeface="NimbusRomNo9L-Regu"/>
              </a:rPr>
              <a:t>Google Play now only contains 2% of malware, while all Genome samples are still identified as </a:t>
            </a:r>
            <a:r>
              <a:rPr lang="en-IN" sz="1800" b="0" i="0" u="none" strike="noStrike" baseline="0" dirty="0">
                <a:latin typeface="NimbusRomNo9L-Regu"/>
              </a:rPr>
              <a:t>true malware.</a:t>
            </a:r>
          </a:p>
          <a:p>
            <a:pPr algn="l"/>
            <a:endParaRPr lang="en-IN" dirty="0">
              <a:latin typeface="NimbusRomNo9L-Regu"/>
            </a:endParaRPr>
          </a:p>
          <a:p>
            <a:pPr algn="l"/>
            <a:endParaRPr lang="en-IN" dirty="0"/>
          </a:p>
        </p:txBody>
      </p:sp>
      <p:pic>
        <p:nvPicPr>
          <p:cNvPr id="4" name="Picture 3">
            <a:extLst>
              <a:ext uri="{FF2B5EF4-FFF2-40B4-BE49-F238E27FC236}">
                <a16:creationId xmlns:a16="http://schemas.microsoft.com/office/drawing/2014/main" id="{8941352B-731D-43F0-8C40-D72BFCBD2D04}"/>
              </a:ext>
            </a:extLst>
          </p:cNvPr>
          <p:cNvPicPr>
            <a:picLocks noChangeAspect="1"/>
          </p:cNvPicPr>
          <p:nvPr/>
        </p:nvPicPr>
        <p:blipFill>
          <a:blip r:embed="rId2"/>
          <a:stretch>
            <a:fillRect/>
          </a:stretch>
        </p:blipFill>
        <p:spPr>
          <a:xfrm>
            <a:off x="2476869" y="3429000"/>
            <a:ext cx="7057747" cy="1318003"/>
          </a:xfrm>
          <a:prstGeom prst="rect">
            <a:avLst/>
          </a:prstGeom>
        </p:spPr>
      </p:pic>
    </p:spTree>
    <p:extLst>
      <p:ext uri="{BB962C8B-B14F-4D97-AF65-F5344CB8AC3E}">
        <p14:creationId xmlns:p14="http://schemas.microsoft.com/office/powerpoint/2010/main" val="1264559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ABB1E6-46B2-4CD5-9F23-2C850058C429}"/>
              </a:ext>
            </a:extLst>
          </p:cNvPr>
          <p:cNvSpPr txBox="1"/>
          <p:nvPr/>
        </p:nvSpPr>
        <p:spPr>
          <a:xfrm>
            <a:off x="621437" y="621437"/>
            <a:ext cx="9845336" cy="707886"/>
          </a:xfrm>
          <a:prstGeom prst="rect">
            <a:avLst/>
          </a:prstGeom>
          <a:noFill/>
        </p:spPr>
        <p:txBody>
          <a:bodyPr wrap="square" rtlCol="0">
            <a:spAutoFit/>
          </a:bodyPr>
          <a:lstStyle/>
          <a:p>
            <a:r>
              <a:rPr lang="en-IN" sz="4000" b="0" u="none" strike="noStrike" baseline="0" dirty="0">
                <a:solidFill>
                  <a:schemeClr val="bg1"/>
                </a:solidFill>
                <a:latin typeface="+mj-lt"/>
              </a:rPr>
              <a:t>Android Malware Production</a:t>
            </a:r>
            <a:endParaRPr lang="en-IN" sz="4000" dirty="0">
              <a:solidFill>
                <a:schemeClr val="bg1"/>
              </a:solidFill>
              <a:latin typeface="+mj-lt"/>
            </a:endParaRPr>
          </a:p>
        </p:txBody>
      </p:sp>
      <p:sp>
        <p:nvSpPr>
          <p:cNvPr id="5" name="TextBox 4">
            <a:extLst>
              <a:ext uri="{FF2B5EF4-FFF2-40B4-BE49-F238E27FC236}">
                <a16:creationId xmlns:a16="http://schemas.microsoft.com/office/drawing/2014/main" id="{E693A266-BD03-4680-A7D4-C1AF85A4489F}"/>
              </a:ext>
            </a:extLst>
          </p:cNvPr>
          <p:cNvSpPr txBox="1"/>
          <p:nvPr/>
        </p:nvSpPr>
        <p:spPr>
          <a:xfrm>
            <a:off x="781235" y="2050742"/>
            <a:ext cx="10306975" cy="4093428"/>
          </a:xfrm>
          <a:prstGeom prst="rect">
            <a:avLst/>
          </a:prstGeom>
          <a:noFill/>
        </p:spPr>
        <p:txBody>
          <a:bodyPr wrap="square" rtlCol="0">
            <a:spAutoFit/>
          </a:bodyPr>
          <a:lstStyle/>
          <a:p>
            <a:pPr marL="342900" indent="-342900" algn="l">
              <a:buFont typeface="Wingdings" panose="05000000000000000000" pitchFamily="2" charset="2"/>
              <a:buChar char="ü"/>
            </a:pPr>
            <a:r>
              <a:rPr lang="en-US" sz="2000" b="0" i="0" u="none" strike="noStrike" baseline="0" dirty="0">
                <a:solidFill>
                  <a:schemeClr val="bg1"/>
                </a:solidFill>
                <a:latin typeface="+mj-lt"/>
              </a:rPr>
              <a:t>The analysis of packaging dates of Android applications yields some distinct patterns. </a:t>
            </a:r>
          </a:p>
          <a:p>
            <a:pPr marL="342900" indent="-342900" algn="l">
              <a:buFont typeface="Wingdings" panose="05000000000000000000" pitchFamily="2" charset="2"/>
              <a:buChar char="ü"/>
            </a:pPr>
            <a:r>
              <a:rPr lang="en-US" sz="2000" b="0" i="0" u="none" strike="noStrike" baseline="0" dirty="0">
                <a:solidFill>
                  <a:schemeClr val="bg1"/>
                </a:solidFill>
                <a:latin typeface="+mj-lt"/>
              </a:rPr>
              <a:t>Despite the potential noise due to the threshold set by each anti virus to tag malware, we note a pattern in the compilation dates: it stands out that there are many more peaks of malware packaging.</a:t>
            </a:r>
          </a:p>
          <a:p>
            <a:pPr marL="342900" indent="-342900" algn="l">
              <a:buFont typeface="Wingdings" panose="05000000000000000000" pitchFamily="2" charset="2"/>
              <a:buChar char="ü"/>
            </a:pPr>
            <a:r>
              <a:rPr lang="en-US" sz="2000" b="0" i="0" u="none" strike="noStrike" baseline="0" dirty="0">
                <a:solidFill>
                  <a:schemeClr val="bg1"/>
                </a:solidFill>
                <a:latin typeface="+mj-lt"/>
              </a:rPr>
              <a:t>This suggests that malware often is compiled in batches, while compilation of benign applications is more spread over time. </a:t>
            </a:r>
          </a:p>
          <a:p>
            <a:pPr marL="342900" indent="-342900" algn="l">
              <a:buFont typeface="Wingdings" panose="05000000000000000000" pitchFamily="2" charset="2"/>
              <a:buChar char="ü"/>
            </a:pPr>
            <a:r>
              <a:rPr lang="en-US" sz="2000" b="0" i="0" u="none" strike="noStrike" baseline="0" dirty="0">
                <a:solidFill>
                  <a:schemeClr val="bg1"/>
                </a:solidFill>
                <a:latin typeface="+mj-lt"/>
              </a:rPr>
              <a:t>To further investigate and strengthen the validity of the findings, samples of confirmed malware from known families exposed in the Genome dataset were taken and all other applications </a:t>
            </a:r>
            <a:r>
              <a:rPr lang="en-US" sz="2000" dirty="0">
                <a:solidFill>
                  <a:schemeClr val="bg1"/>
                </a:solidFill>
                <a:latin typeface="+mj-lt"/>
              </a:rPr>
              <a:t>were considered as benign.</a:t>
            </a:r>
            <a:endParaRPr lang="en-US" sz="2000" b="0" i="0" u="none" strike="noStrike" baseline="0" dirty="0">
              <a:solidFill>
                <a:schemeClr val="bg1"/>
              </a:solidFill>
              <a:latin typeface="+mj-lt"/>
            </a:endParaRPr>
          </a:p>
          <a:p>
            <a:pPr marL="342900" indent="-342900" algn="l">
              <a:buFont typeface="Wingdings" panose="05000000000000000000" pitchFamily="2" charset="2"/>
              <a:buChar char="ü"/>
            </a:pPr>
            <a:r>
              <a:rPr lang="en-IN" sz="2000" b="0" i="0" u="none" strike="noStrike" baseline="0" dirty="0">
                <a:solidFill>
                  <a:schemeClr val="bg1"/>
                </a:solidFill>
                <a:latin typeface="+mj-lt"/>
              </a:rPr>
              <a:t>This </a:t>
            </a:r>
            <a:r>
              <a:rPr lang="en-US" sz="2000" b="0" i="0" u="none" strike="noStrike" baseline="0" dirty="0">
                <a:solidFill>
                  <a:schemeClr val="bg1"/>
                </a:solidFill>
                <a:latin typeface="+mj-lt"/>
              </a:rPr>
              <a:t>process is valid when considering a very strict threshold where an application is labelled as malware if at least half, i.e., 22, of the anti virus software from VirusTotal flag it. Figure 5 thus confirms more strongly that Android malware </a:t>
            </a:r>
            <a:r>
              <a:rPr lang="en-IN" sz="2000" b="0" i="0" u="none" strike="noStrike" baseline="0" dirty="0">
                <a:solidFill>
                  <a:schemeClr val="bg1"/>
                </a:solidFill>
                <a:latin typeface="+mj-lt"/>
              </a:rPr>
              <a:t>are compiled in batches.</a:t>
            </a:r>
            <a:endParaRPr lang="en-IN" sz="2000" dirty="0">
              <a:solidFill>
                <a:schemeClr val="bg1"/>
              </a:solidFill>
              <a:latin typeface="+mj-lt"/>
            </a:endParaRPr>
          </a:p>
        </p:txBody>
      </p:sp>
    </p:spTree>
    <p:extLst>
      <p:ext uri="{BB962C8B-B14F-4D97-AF65-F5344CB8AC3E}">
        <p14:creationId xmlns:p14="http://schemas.microsoft.com/office/powerpoint/2010/main" val="3908305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325407-404F-4CD1-BBE2-DC800DFFBFF9}"/>
              </a:ext>
            </a:extLst>
          </p:cNvPr>
          <p:cNvPicPr>
            <a:picLocks noChangeAspect="1"/>
          </p:cNvPicPr>
          <p:nvPr/>
        </p:nvPicPr>
        <p:blipFill>
          <a:blip r:embed="rId2"/>
          <a:stretch>
            <a:fillRect/>
          </a:stretch>
        </p:blipFill>
        <p:spPr>
          <a:xfrm>
            <a:off x="0" y="1"/>
            <a:ext cx="12192000" cy="3429000"/>
          </a:xfrm>
          <a:prstGeom prst="rect">
            <a:avLst/>
          </a:prstGeom>
        </p:spPr>
      </p:pic>
      <p:pic>
        <p:nvPicPr>
          <p:cNvPr id="5" name="Picture 4">
            <a:extLst>
              <a:ext uri="{FF2B5EF4-FFF2-40B4-BE49-F238E27FC236}">
                <a16:creationId xmlns:a16="http://schemas.microsoft.com/office/drawing/2014/main" id="{16E2FA4D-DD71-4C9E-B9A6-11C85ECAD289}"/>
              </a:ext>
            </a:extLst>
          </p:cNvPr>
          <p:cNvPicPr>
            <a:picLocks noChangeAspect="1"/>
          </p:cNvPicPr>
          <p:nvPr/>
        </p:nvPicPr>
        <p:blipFill>
          <a:blip r:embed="rId3"/>
          <a:stretch>
            <a:fillRect/>
          </a:stretch>
        </p:blipFill>
        <p:spPr>
          <a:xfrm>
            <a:off x="0" y="3429000"/>
            <a:ext cx="12192000" cy="3429000"/>
          </a:xfrm>
          <a:prstGeom prst="rect">
            <a:avLst/>
          </a:prstGeom>
        </p:spPr>
      </p:pic>
    </p:spTree>
    <p:extLst>
      <p:ext uri="{BB962C8B-B14F-4D97-AF65-F5344CB8AC3E}">
        <p14:creationId xmlns:p14="http://schemas.microsoft.com/office/powerpoint/2010/main" val="2959632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5853F1-1783-4CE9-B5ED-F819A475F73B}"/>
              </a:ext>
            </a:extLst>
          </p:cNvPr>
          <p:cNvPicPr>
            <a:picLocks noChangeAspect="1"/>
          </p:cNvPicPr>
          <p:nvPr/>
        </p:nvPicPr>
        <p:blipFill>
          <a:blip r:embed="rId2"/>
          <a:stretch>
            <a:fillRect/>
          </a:stretch>
        </p:blipFill>
        <p:spPr>
          <a:xfrm>
            <a:off x="2370503" y="843378"/>
            <a:ext cx="7004316" cy="1400925"/>
          </a:xfrm>
          <a:prstGeom prst="rect">
            <a:avLst/>
          </a:prstGeom>
        </p:spPr>
      </p:pic>
      <p:sp>
        <p:nvSpPr>
          <p:cNvPr id="4" name="TextBox 3">
            <a:extLst>
              <a:ext uri="{FF2B5EF4-FFF2-40B4-BE49-F238E27FC236}">
                <a16:creationId xmlns:a16="http://schemas.microsoft.com/office/drawing/2014/main" id="{25B10423-82DA-4B33-BD12-7228472A20C8}"/>
              </a:ext>
            </a:extLst>
          </p:cNvPr>
          <p:cNvSpPr txBox="1"/>
          <p:nvPr/>
        </p:nvSpPr>
        <p:spPr>
          <a:xfrm>
            <a:off x="941033" y="2947386"/>
            <a:ext cx="10546672" cy="3170099"/>
          </a:xfrm>
          <a:prstGeom prst="rect">
            <a:avLst/>
          </a:prstGeom>
          <a:noFill/>
        </p:spPr>
        <p:txBody>
          <a:bodyPr wrap="square" rtlCol="0">
            <a:spAutoFit/>
          </a:bodyPr>
          <a:lstStyle/>
          <a:p>
            <a:pPr marL="342900" indent="-342900" algn="l">
              <a:buFont typeface="Wingdings" panose="05000000000000000000" pitchFamily="2" charset="2"/>
              <a:buChar char="ü"/>
            </a:pPr>
            <a:r>
              <a:rPr lang="en-US" sz="2000" b="0" i="0" u="none" strike="noStrike" baseline="0" dirty="0">
                <a:solidFill>
                  <a:schemeClr val="bg1"/>
                </a:solidFill>
                <a:latin typeface="+mj-lt"/>
              </a:rPr>
              <a:t>The 1258 malware of the genome dataset have been packaged on only 244 different days. 51 malwares were packaged on 2011-09-21 alone, representing 16% of all Android apps packaged on this day. Only 72 malwares were packaged each alone in a distinct day when no other malware was packaged</a:t>
            </a:r>
            <a:r>
              <a:rPr lang="en-US" sz="2000" dirty="0">
                <a:solidFill>
                  <a:schemeClr val="bg1"/>
                </a:solidFill>
                <a:latin typeface="+mj-lt"/>
              </a:rPr>
              <a:t> and </a:t>
            </a:r>
            <a:r>
              <a:rPr lang="en-US" sz="2000" b="0" i="0" u="none" strike="noStrike" baseline="0" dirty="0">
                <a:solidFill>
                  <a:schemeClr val="bg1"/>
                </a:solidFill>
                <a:latin typeface="+mj-lt"/>
              </a:rPr>
              <a:t>78 cases where at least two malwares were packaged in the same second.</a:t>
            </a:r>
          </a:p>
          <a:p>
            <a:pPr algn="l"/>
            <a:endParaRPr lang="en-US" sz="2000" b="0" i="0" u="none" strike="noStrike" baseline="0" dirty="0">
              <a:solidFill>
                <a:schemeClr val="bg1"/>
              </a:solidFill>
              <a:latin typeface="+mj-lt"/>
            </a:endParaRPr>
          </a:p>
          <a:p>
            <a:pPr marL="457200" indent="-457200" algn="l">
              <a:buFont typeface="Wingdings" panose="05000000000000000000" pitchFamily="2" charset="2"/>
              <a:buChar char="ü"/>
            </a:pPr>
            <a:r>
              <a:rPr lang="en-US" sz="2000" b="0" i="0" u="none" strike="noStrike" baseline="0" dirty="0">
                <a:solidFill>
                  <a:schemeClr val="bg1"/>
                </a:solidFill>
                <a:latin typeface="+mj-lt"/>
              </a:rPr>
              <a:t>At 15 instances, four or more malware were packaged in the same second; Two of those instances saw ten or more new malware being packaged. Such a strong time locality suggests that malware writers have set up tools to automate </a:t>
            </a:r>
            <a:r>
              <a:rPr lang="en-IN" sz="2000" b="0" i="0" u="none" strike="noStrike" baseline="0" dirty="0">
                <a:solidFill>
                  <a:schemeClr val="bg1"/>
                </a:solidFill>
                <a:latin typeface="+mj-lt"/>
              </a:rPr>
              <a:t>the malware packaging process.</a:t>
            </a:r>
            <a:endParaRPr lang="en-IN" sz="2000" dirty="0">
              <a:solidFill>
                <a:schemeClr val="bg1"/>
              </a:solidFill>
              <a:latin typeface="+mj-lt"/>
            </a:endParaRPr>
          </a:p>
        </p:txBody>
      </p:sp>
    </p:spTree>
    <p:extLst>
      <p:ext uri="{BB962C8B-B14F-4D97-AF65-F5344CB8AC3E}">
        <p14:creationId xmlns:p14="http://schemas.microsoft.com/office/powerpoint/2010/main" val="2289315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1C1666-6FEB-4346-B561-B833E47A6259}"/>
              </a:ext>
            </a:extLst>
          </p:cNvPr>
          <p:cNvSpPr txBox="1"/>
          <p:nvPr/>
        </p:nvSpPr>
        <p:spPr>
          <a:xfrm>
            <a:off x="621437" y="781235"/>
            <a:ext cx="9658905" cy="707886"/>
          </a:xfrm>
          <a:prstGeom prst="rect">
            <a:avLst/>
          </a:prstGeom>
          <a:noFill/>
        </p:spPr>
        <p:txBody>
          <a:bodyPr wrap="square" rtlCol="0">
            <a:spAutoFit/>
          </a:bodyPr>
          <a:lstStyle/>
          <a:p>
            <a:r>
              <a:rPr lang="en-IN" sz="4000" b="0" u="none" strike="noStrike" baseline="0" dirty="0">
                <a:solidFill>
                  <a:schemeClr val="bg1"/>
                </a:solidFill>
                <a:latin typeface="+mj-lt"/>
              </a:rPr>
              <a:t>Business of Malware Writing</a:t>
            </a:r>
            <a:endParaRPr lang="en-IN" sz="4000" dirty="0">
              <a:solidFill>
                <a:schemeClr val="bg1"/>
              </a:solidFill>
              <a:latin typeface="+mj-lt"/>
            </a:endParaRPr>
          </a:p>
        </p:txBody>
      </p:sp>
      <p:sp>
        <p:nvSpPr>
          <p:cNvPr id="4" name="TextBox 3">
            <a:extLst>
              <a:ext uri="{FF2B5EF4-FFF2-40B4-BE49-F238E27FC236}">
                <a16:creationId xmlns:a16="http://schemas.microsoft.com/office/drawing/2014/main" id="{F2835A59-FF67-44F7-8137-372C8A82C03D}"/>
              </a:ext>
            </a:extLst>
          </p:cNvPr>
          <p:cNvSpPr txBox="1"/>
          <p:nvPr/>
        </p:nvSpPr>
        <p:spPr>
          <a:xfrm>
            <a:off x="838200" y="2466975"/>
            <a:ext cx="10858500" cy="2031325"/>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bg1"/>
                </a:solidFill>
              </a:rPr>
              <a:t>The clustering of Android applications based on the weekdays during which they were packaged also shows an interesting pattern. It is found that the percentage of applications packaged during weekdays is same for both malware and benign applications.</a:t>
            </a:r>
          </a:p>
          <a:p>
            <a:pPr marL="285750" indent="-285750">
              <a:buFont typeface="Wingdings" panose="05000000000000000000" pitchFamily="2" charset="2"/>
              <a:buChar char="ü"/>
            </a:pPr>
            <a:r>
              <a:rPr lang="en-US" dirty="0">
                <a:solidFill>
                  <a:schemeClr val="bg1"/>
                </a:solidFill>
              </a:rPr>
              <a:t>On average, 19% of benign applications are packaged during weekends, while this is the case for only 13% of malware.</a:t>
            </a:r>
          </a:p>
          <a:p>
            <a:pPr marL="285750" indent="-285750">
              <a:buFont typeface="Wingdings" panose="05000000000000000000" pitchFamily="2" charset="2"/>
              <a:buChar char="ü"/>
            </a:pPr>
            <a:r>
              <a:rPr lang="en-US" dirty="0">
                <a:solidFill>
                  <a:schemeClr val="bg1"/>
                </a:solidFill>
              </a:rPr>
              <a:t>Further tests prove that malware packaging is a clear pattern of five-day work per week.</a:t>
            </a:r>
          </a:p>
          <a:p>
            <a:endParaRPr lang="en-IN" dirty="0">
              <a:solidFill>
                <a:schemeClr val="bg1"/>
              </a:solidFill>
            </a:endParaRPr>
          </a:p>
        </p:txBody>
      </p:sp>
    </p:spTree>
    <p:extLst>
      <p:ext uri="{BB962C8B-B14F-4D97-AF65-F5344CB8AC3E}">
        <p14:creationId xmlns:p14="http://schemas.microsoft.com/office/powerpoint/2010/main" val="328095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C5C9EA-839C-49BF-8381-B3648BC54F31}"/>
              </a:ext>
            </a:extLst>
          </p:cNvPr>
          <p:cNvSpPr txBox="1"/>
          <p:nvPr/>
        </p:nvSpPr>
        <p:spPr>
          <a:xfrm>
            <a:off x="737937" y="593558"/>
            <a:ext cx="9593179" cy="830997"/>
          </a:xfrm>
          <a:prstGeom prst="rect">
            <a:avLst/>
          </a:prstGeom>
          <a:noFill/>
        </p:spPr>
        <p:txBody>
          <a:bodyPr wrap="square" rtlCol="0">
            <a:spAutoFit/>
          </a:bodyPr>
          <a:lstStyle/>
          <a:p>
            <a:r>
              <a:rPr lang="en-US" sz="4800" dirty="0">
                <a:solidFill>
                  <a:schemeClr val="bg2"/>
                </a:solidFill>
                <a:latin typeface="+mj-lt"/>
              </a:rPr>
              <a:t>MALWARE</a:t>
            </a:r>
            <a:endParaRPr lang="en-IN" sz="4800" dirty="0">
              <a:solidFill>
                <a:schemeClr val="bg2"/>
              </a:solidFill>
              <a:latin typeface="+mj-lt"/>
            </a:endParaRPr>
          </a:p>
        </p:txBody>
      </p:sp>
      <p:sp>
        <p:nvSpPr>
          <p:cNvPr id="3" name="TextBox 2">
            <a:extLst>
              <a:ext uri="{FF2B5EF4-FFF2-40B4-BE49-F238E27FC236}">
                <a16:creationId xmlns:a16="http://schemas.microsoft.com/office/drawing/2014/main" id="{07A194C4-FB80-42B8-A73A-5A5BAFEEFE28}"/>
              </a:ext>
            </a:extLst>
          </p:cNvPr>
          <p:cNvSpPr txBox="1"/>
          <p:nvPr/>
        </p:nvSpPr>
        <p:spPr>
          <a:xfrm>
            <a:off x="737937" y="2005263"/>
            <a:ext cx="9785684" cy="4093428"/>
          </a:xfrm>
          <a:prstGeom prst="rect">
            <a:avLst/>
          </a:prstGeom>
          <a:noFill/>
        </p:spPr>
        <p:txBody>
          <a:bodyPr wrap="square" rtlCol="0">
            <a:spAutoFit/>
          </a:bodyPr>
          <a:lstStyle/>
          <a:p>
            <a:pPr marL="285750" indent="-285750">
              <a:buFont typeface="Wingdings" panose="05000000000000000000" pitchFamily="2" charset="2"/>
              <a:buChar char="ü"/>
            </a:pPr>
            <a:r>
              <a:rPr lang="en-US" sz="2000" b="1" i="0" dirty="0">
                <a:solidFill>
                  <a:srgbClr val="202124"/>
                </a:solidFill>
                <a:effectLst/>
                <a:latin typeface="arial" panose="020B0604020202020204" pitchFamily="34" charset="0"/>
              </a:rPr>
              <a:t>Malware</a:t>
            </a:r>
            <a:r>
              <a:rPr lang="en-US" sz="2000" b="0" i="0" dirty="0">
                <a:solidFill>
                  <a:srgbClr val="202124"/>
                </a:solidFill>
                <a:effectLst/>
                <a:latin typeface="arial" panose="020B0604020202020204" pitchFamily="34" charset="0"/>
              </a:rPr>
              <a:t> is the collective name for a number of malicious software variants, including viruses, ransomware and spyware. </a:t>
            </a:r>
          </a:p>
          <a:p>
            <a:pPr marL="285750" indent="-285750">
              <a:buFont typeface="Wingdings" panose="05000000000000000000" pitchFamily="2" charset="2"/>
              <a:buChar char="ü"/>
            </a:pPr>
            <a:endParaRPr lang="en-US" sz="2000" b="0" i="0" dirty="0">
              <a:solidFill>
                <a:srgbClr val="202124"/>
              </a:solidFill>
              <a:effectLst/>
              <a:latin typeface="arial" panose="020B0604020202020204" pitchFamily="34" charset="0"/>
            </a:endParaRPr>
          </a:p>
          <a:p>
            <a:pPr marL="285750" indent="-285750">
              <a:buFont typeface="Wingdings" panose="05000000000000000000" pitchFamily="2" charset="2"/>
              <a:buChar char="ü"/>
            </a:pPr>
            <a:r>
              <a:rPr lang="en-US" sz="2000" b="0" i="0" dirty="0">
                <a:solidFill>
                  <a:srgbClr val="202124"/>
                </a:solidFill>
                <a:effectLst/>
                <a:latin typeface="arial" panose="020B0604020202020204" pitchFamily="34" charset="0"/>
              </a:rPr>
              <a:t>Shorthand for malicious software, </a:t>
            </a:r>
            <a:r>
              <a:rPr lang="en-US" sz="2000" b="1" i="0" dirty="0">
                <a:solidFill>
                  <a:srgbClr val="202124"/>
                </a:solidFill>
                <a:effectLst/>
                <a:latin typeface="arial" panose="020B0604020202020204" pitchFamily="34" charset="0"/>
              </a:rPr>
              <a:t>malware</a:t>
            </a:r>
            <a:r>
              <a:rPr lang="en-US" sz="2000" b="0" i="0" dirty="0">
                <a:solidFill>
                  <a:srgbClr val="202124"/>
                </a:solidFill>
                <a:effectLst/>
                <a:latin typeface="arial" panose="020B0604020202020204" pitchFamily="34" charset="0"/>
              </a:rPr>
              <a:t> typically consists of code developed by cyberattackers, designed to cause extensive damage to data and systems or to gain unauthorized access to a network.</a:t>
            </a:r>
          </a:p>
          <a:p>
            <a:pPr marL="285750" indent="-285750">
              <a:buFont typeface="Wingdings" panose="05000000000000000000" pitchFamily="2" charset="2"/>
              <a:buChar char="ü"/>
            </a:pPr>
            <a:endParaRPr lang="en-US" sz="2000" dirty="0">
              <a:solidFill>
                <a:srgbClr val="202124"/>
              </a:solidFill>
              <a:latin typeface="arial" panose="020B0604020202020204" pitchFamily="34" charset="0"/>
            </a:endParaRPr>
          </a:p>
          <a:p>
            <a:pPr marL="342900" indent="-342900" algn="l">
              <a:buFont typeface="Wingdings" panose="05000000000000000000" pitchFamily="2" charset="2"/>
              <a:buChar char="ü"/>
            </a:pPr>
            <a:r>
              <a:rPr lang="en-US" sz="2000" b="0" i="0" dirty="0">
                <a:solidFill>
                  <a:srgbClr val="1D252C"/>
                </a:solidFill>
                <a:effectLst/>
                <a:latin typeface="Hoves"/>
              </a:rPr>
              <a:t>What Can Malware Do?</a:t>
            </a:r>
          </a:p>
          <a:p>
            <a:pPr marL="342900" indent="-342900" algn="l">
              <a:buFont typeface="Wingdings" panose="05000000000000000000" pitchFamily="2" charset="2"/>
              <a:buChar char="v"/>
            </a:pPr>
            <a:r>
              <a:rPr lang="en-US" sz="2000" b="0" i="0" dirty="0">
                <a:solidFill>
                  <a:srgbClr val="1D252C"/>
                </a:solidFill>
                <a:effectLst/>
                <a:latin typeface="Hoves"/>
              </a:rPr>
              <a:t>Malware delivers its payload in a number of different ways. From demanding a ransom to stealing sensitive personal data, cybercriminals are becoming more and more sophisticated in their methods. The following is a list of some of the more common malware types and definitions.</a:t>
            </a:r>
          </a:p>
          <a:p>
            <a:pPr marL="285750" indent="-285750">
              <a:buFont typeface="Wingdings" panose="05000000000000000000" pitchFamily="2" charset="2"/>
              <a:buChar char="ü"/>
            </a:pPr>
            <a:endParaRPr lang="en-IN" sz="2000" dirty="0"/>
          </a:p>
        </p:txBody>
      </p:sp>
    </p:spTree>
    <p:extLst>
      <p:ext uri="{BB962C8B-B14F-4D97-AF65-F5344CB8AC3E}">
        <p14:creationId xmlns:p14="http://schemas.microsoft.com/office/powerpoint/2010/main" val="2652752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B14F10-691D-485D-B60D-B5C4C5811E35}"/>
              </a:ext>
            </a:extLst>
          </p:cNvPr>
          <p:cNvPicPr>
            <a:picLocks noChangeAspect="1"/>
          </p:cNvPicPr>
          <p:nvPr/>
        </p:nvPicPr>
        <p:blipFill>
          <a:blip r:embed="rId2"/>
          <a:stretch>
            <a:fillRect/>
          </a:stretch>
        </p:blipFill>
        <p:spPr>
          <a:xfrm>
            <a:off x="619313" y="2120795"/>
            <a:ext cx="10953373" cy="4413219"/>
          </a:xfrm>
          <a:prstGeom prst="rect">
            <a:avLst/>
          </a:prstGeom>
        </p:spPr>
      </p:pic>
    </p:spTree>
    <p:extLst>
      <p:ext uri="{BB962C8B-B14F-4D97-AF65-F5344CB8AC3E}">
        <p14:creationId xmlns:p14="http://schemas.microsoft.com/office/powerpoint/2010/main" val="414661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BA6D61-AFEE-4579-B0CC-7184EF6C3335}"/>
              </a:ext>
            </a:extLst>
          </p:cNvPr>
          <p:cNvPicPr>
            <a:picLocks noChangeAspect="1"/>
          </p:cNvPicPr>
          <p:nvPr/>
        </p:nvPicPr>
        <p:blipFill>
          <a:blip r:embed="rId2"/>
          <a:stretch>
            <a:fillRect/>
          </a:stretch>
        </p:blipFill>
        <p:spPr>
          <a:xfrm>
            <a:off x="552820" y="2357027"/>
            <a:ext cx="11308454" cy="3962493"/>
          </a:xfrm>
          <a:prstGeom prst="rect">
            <a:avLst/>
          </a:prstGeom>
        </p:spPr>
      </p:pic>
    </p:spTree>
    <p:extLst>
      <p:ext uri="{BB962C8B-B14F-4D97-AF65-F5344CB8AC3E}">
        <p14:creationId xmlns:p14="http://schemas.microsoft.com/office/powerpoint/2010/main" val="4060601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A7E93E-2773-41C4-9BA5-5DFAF187F14C}"/>
              </a:ext>
            </a:extLst>
          </p:cNvPr>
          <p:cNvSpPr txBox="1"/>
          <p:nvPr/>
        </p:nvSpPr>
        <p:spPr>
          <a:xfrm>
            <a:off x="621437" y="781235"/>
            <a:ext cx="9658905" cy="707886"/>
          </a:xfrm>
          <a:prstGeom prst="rect">
            <a:avLst/>
          </a:prstGeom>
          <a:noFill/>
        </p:spPr>
        <p:txBody>
          <a:bodyPr wrap="square" rtlCol="0">
            <a:spAutoFit/>
          </a:bodyPr>
          <a:lstStyle/>
          <a:p>
            <a:r>
              <a:rPr lang="en-US" sz="4000" dirty="0">
                <a:solidFill>
                  <a:schemeClr val="bg1"/>
                </a:solidFill>
                <a:latin typeface="+mj-lt"/>
              </a:rPr>
              <a:t>D</a:t>
            </a:r>
            <a:r>
              <a:rPr lang="en-IN" sz="4000" dirty="0">
                <a:solidFill>
                  <a:schemeClr val="bg1"/>
                </a:solidFill>
                <a:latin typeface="+mj-lt"/>
              </a:rPr>
              <a:t>igital Certificates</a:t>
            </a:r>
          </a:p>
        </p:txBody>
      </p:sp>
      <p:sp>
        <p:nvSpPr>
          <p:cNvPr id="3" name="TextBox 2">
            <a:extLst>
              <a:ext uri="{FF2B5EF4-FFF2-40B4-BE49-F238E27FC236}">
                <a16:creationId xmlns:a16="http://schemas.microsoft.com/office/drawing/2014/main" id="{B69E9031-1A66-41F9-A679-4C08E17B8977}"/>
              </a:ext>
            </a:extLst>
          </p:cNvPr>
          <p:cNvSpPr txBox="1"/>
          <p:nvPr/>
        </p:nvSpPr>
        <p:spPr>
          <a:xfrm>
            <a:off x="838200" y="2466975"/>
            <a:ext cx="10858500" cy="3139321"/>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bg1"/>
                </a:solidFill>
              </a:rPr>
              <a:t>Android applications rely on digital certificates to build a trust model between developers and end users.</a:t>
            </a:r>
          </a:p>
          <a:p>
            <a:pPr marL="285750" indent="-285750">
              <a:buFont typeface="Wingdings" panose="05000000000000000000" pitchFamily="2" charset="2"/>
              <a:buChar char="ü"/>
            </a:pPr>
            <a:r>
              <a:rPr lang="en-US" dirty="0">
                <a:solidFill>
                  <a:schemeClr val="bg1"/>
                </a:solidFill>
              </a:rPr>
              <a:t>Applications signed using the same certificate can share information and data at runtime.</a:t>
            </a:r>
          </a:p>
          <a:p>
            <a:pPr marL="285750" indent="-285750">
              <a:buFont typeface="Wingdings" panose="05000000000000000000" pitchFamily="2" charset="2"/>
              <a:buChar char="ü"/>
            </a:pPr>
            <a:r>
              <a:rPr lang="en-US" dirty="0">
                <a:solidFill>
                  <a:schemeClr val="bg1"/>
                </a:solidFill>
              </a:rPr>
              <a:t>Certificates also allow to link a set of applications with their developer although this linking does not ensure that identity of the user is certified as these certificates can be self-signed. As a result, most certificates carry no information that could be trusted about the identity of the application developer.</a:t>
            </a:r>
          </a:p>
          <a:p>
            <a:pPr marL="285750" indent="-285750">
              <a:buFont typeface="Wingdings" panose="05000000000000000000" pitchFamily="2" charset="2"/>
              <a:buChar char="ü"/>
            </a:pPr>
            <a:r>
              <a:rPr lang="en-US" dirty="0">
                <a:solidFill>
                  <a:schemeClr val="bg1"/>
                </a:solidFill>
              </a:rPr>
              <a:t>Study shows that most of the work in certificate filing is copy pasted from online demos.</a:t>
            </a:r>
          </a:p>
          <a:p>
            <a:pPr marL="285750" indent="-285750">
              <a:buFont typeface="Wingdings" panose="05000000000000000000" pitchFamily="2" charset="2"/>
              <a:buChar char="ü"/>
            </a:pPr>
            <a:r>
              <a:rPr lang="en-US" dirty="0">
                <a:solidFill>
                  <a:schemeClr val="bg1"/>
                </a:solidFill>
              </a:rPr>
              <a:t>Study also shows that most of  the private keys that were used by benign applications were leaked giving a clear idea about the overlapping of usage of certificates for both malicious and benign applications</a:t>
            </a:r>
          </a:p>
        </p:txBody>
      </p:sp>
    </p:spTree>
    <p:extLst>
      <p:ext uri="{BB962C8B-B14F-4D97-AF65-F5344CB8AC3E}">
        <p14:creationId xmlns:p14="http://schemas.microsoft.com/office/powerpoint/2010/main" val="1820948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C16C4D-7976-47FE-9A26-EB7020E067A9}"/>
              </a:ext>
            </a:extLst>
          </p:cNvPr>
          <p:cNvSpPr txBox="1"/>
          <p:nvPr/>
        </p:nvSpPr>
        <p:spPr>
          <a:xfrm>
            <a:off x="621437" y="781235"/>
            <a:ext cx="9658905" cy="707886"/>
          </a:xfrm>
          <a:prstGeom prst="rect">
            <a:avLst/>
          </a:prstGeom>
          <a:noFill/>
        </p:spPr>
        <p:txBody>
          <a:bodyPr wrap="square" rtlCol="0">
            <a:spAutoFit/>
          </a:bodyPr>
          <a:lstStyle/>
          <a:p>
            <a:r>
              <a:rPr lang="en-US" sz="4000" dirty="0">
                <a:solidFill>
                  <a:schemeClr val="bg1"/>
                </a:solidFill>
                <a:latin typeface="+mj-lt"/>
              </a:rPr>
              <a:t>F</a:t>
            </a:r>
            <a:r>
              <a:rPr lang="en-IN" sz="4000" dirty="0">
                <a:solidFill>
                  <a:schemeClr val="bg1"/>
                </a:solidFill>
                <a:latin typeface="+mj-lt"/>
              </a:rPr>
              <a:t>alse negatives and false positives</a:t>
            </a:r>
          </a:p>
        </p:txBody>
      </p:sp>
      <p:sp>
        <p:nvSpPr>
          <p:cNvPr id="5" name="TextBox 4">
            <a:extLst>
              <a:ext uri="{FF2B5EF4-FFF2-40B4-BE49-F238E27FC236}">
                <a16:creationId xmlns:a16="http://schemas.microsoft.com/office/drawing/2014/main" id="{CB43EC0F-4D5D-4438-91AC-690D59C91BA7}"/>
              </a:ext>
            </a:extLst>
          </p:cNvPr>
          <p:cNvSpPr txBox="1"/>
          <p:nvPr/>
        </p:nvSpPr>
        <p:spPr>
          <a:xfrm>
            <a:off x="838200" y="2466975"/>
            <a:ext cx="10858500"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bg1"/>
                </a:solidFill>
              </a:rPr>
              <a:t>It is possible that some of the applications tagged as benign are in fact malicious. It is possible that existing tools have not detected them yet as malicious.</a:t>
            </a:r>
          </a:p>
          <a:p>
            <a:pPr marL="285750" indent="-285750">
              <a:buFont typeface="Wingdings" panose="05000000000000000000" pitchFamily="2" charset="2"/>
              <a:buChar char="ü"/>
            </a:pPr>
            <a:r>
              <a:rPr lang="en-US" dirty="0">
                <a:solidFill>
                  <a:schemeClr val="bg1"/>
                </a:solidFill>
              </a:rPr>
              <a:t>It is also possible that anti virus can also wrongly flagged a benign application as malware.</a:t>
            </a:r>
            <a:endParaRPr lang="en-IN" dirty="0">
              <a:solidFill>
                <a:schemeClr val="bg1"/>
              </a:solidFill>
            </a:endParaRPr>
          </a:p>
        </p:txBody>
      </p:sp>
    </p:spTree>
    <p:extLst>
      <p:ext uri="{BB962C8B-B14F-4D97-AF65-F5344CB8AC3E}">
        <p14:creationId xmlns:p14="http://schemas.microsoft.com/office/powerpoint/2010/main" val="319666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49B747-2098-4999-A9A4-30F63EC8DD89}"/>
              </a:ext>
            </a:extLst>
          </p:cNvPr>
          <p:cNvSpPr txBox="1"/>
          <p:nvPr/>
        </p:nvSpPr>
        <p:spPr>
          <a:xfrm>
            <a:off x="621437" y="781235"/>
            <a:ext cx="9658905" cy="707886"/>
          </a:xfrm>
          <a:prstGeom prst="rect">
            <a:avLst/>
          </a:prstGeom>
          <a:noFill/>
        </p:spPr>
        <p:txBody>
          <a:bodyPr wrap="square" rtlCol="0">
            <a:spAutoFit/>
          </a:bodyPr>
          <a:lstStyle/>
          <a:p>
            <a:r>
              <a:rPr lang="en-US" sz="4000" dirty="0">
                <a:solidFill>
                  <a:schemeClr val="bg1"/>
                </a:solidFill>
                <a:latin typeface="+mj-lt"/>
              </a:rPr>
              <a:t>Proposed model</a:t>
            </a:r>
            <a:endParaRPr lang="en-IN" sz="4000" dirty="0">
              <a:solidFill>
                <a:schemeClr val="bg1"/>
              </a:solidFill>
              <a:latin typeface="+mj-lt"/>
            </a:endParaRPr>
          </a:p>
        </p:txBody>
      </p:sp>
      <p:sp>
        <p:nvSpPr>
          <p:cNvPr id="3" name="TextBox 2">
            <a:extLst>
              <a:ext uri="{FF2B5EF4-FFF2-40B4-BE49-F238E27FC236}">
                <a16:creationId xmlns:a16="http://schemas.microsoft.com/office/drawing/2014/main" id="{5AFA116A-0E37-4E58-81F4-793986ECD009}"/>
              </a:ext>
            </a:extLst>
          </p:cNvPr>
          <p:cNvSpPr txBox="1"/>
          <p:nvPr/>
        </p:nvSpPr>
        <p:spPr>
          <a:xfrm>
            <a:off x="838200" y="2466975"/>
            <a:ext cx="10858500" cy="3139321"/>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bg1"/>
                </a:solidFill>
              </a:rPr>
              <a:t>The study suggests a naive malware detection mechanism based on the appearance of a tagged certificate.</a:t>
            </a:r>
          </a:p>
          <a:p>
            <a:pPr marL="285750" indent="-285750">
              <a:buFont typeface="Wingdings" panose="05000000000000000000" pitchFamily="2" charset="2"/>
              <a:buChar char="ü"/>
            </a:pPr>
            <a:r>
              <a:rPr lang="en-US" dirty="0">
                <a:solidFill>
                  <a:schemeClr val="bg1"/>
                </a:solidFill>
              </a:rPr>
              <a:t>An application is tagged as malicious if the signing key has been already observed for a confirmed malicious application.</a:t>
            </a:r>
          </a:p>
          <a:p>
            <a:pPr marL="285750" indent="-285750">
              <a:buFont typeface="Wingdings" panose="05000000000000000000" pitchFamily="2" charset="2"/>
              <a:buChar char="ü"/>
            </a:pPr>
            <a:r>
              <a:rPr lang="en-US" dirty="0">
                <a:solidFill>
                  <a:schemeClr val="bg1"/>
                </a:solidFill>
              </a:rPr>
              <a:t>The malware detection mechanism has a precision score of 84%.</a:t>
            </a:r>
          </a:p>
          <a:p>
            <a:pPr marL="285750" indent="-285750">
              <a:buFont typeface="Wingdings" panose="05000000000000000000" pitchFamily="2" charset="2"/>
              <a:buChar char="ü"/>
            </a:pPr>
            <a:r>
              <a:rPr lang="en-US" dirty="0">
                <a:solidFill>
                  <a:schemeClr val="bg1"/>
                </a:solidFill>
              </a:rPr>
              <a:t>The proposed model succeeded in flagging almost 1 actual malware out of 10, but also wrongly tagged a 1 benign app in 10 as malicious.</a:t>
            </a:r>
          </a:p>
          <a:p>
            <a:pPr marL="285750" indent="-285750">
              <a:buFont typeface="Wingdings" panose="05000000000000000000" pitchFamily="2" charset="2"/>
              <a:buChar char="ü"/>
            </a:pPr>
            <a:r>
              <a:rPr lang="en-US" dirty="0">
                <a:solidFill>
                  <a:schemeClr val="bg1"/>
                </a:solidFill>
              </a:rPr>
              <a:t>The precision can be improved by being suspicious of more apps, and by trusting apps signed with certificates that have been used in many benign apps</a:t>
            </a:r>
          </a:p>
          <a:p>
            <a:pPr marL="285750" indent="-285750">
              <a:buFont typeface="Wingdings" panose="05000000000000000000" pitchFamily="2" charset="2"/>
              <a:buChar char="ü"/>
            </a:pPr>
            <a:r>
              <a:rPr lang="en-IN" dirty="0">
                <a:solidFill>
                  <a:schemeClr val="bg1"/>
                </a:solidFill>
              </a:rPr>
              <a:t>A similarity measure </a:t>
            </a:r>
            <a:r>
              <a:rPr lang="en-US" dirty="0">
                <a:solidFill>
                  <a:schemeClr val="bg1"/>
                </a:solidFill>
              </a:rPr>
              <a:t>of the bytecode could allow to isolate the malicious code and then locate it in other malware samples.</a:t>
            </a:r>
            <a:endParaRPr lang="en-IN" dirty="0">
              <a:solidFill>
                <a:schemeClr val="bg1"/>
              </a:solidFill>
            </a:endParaRPr>
          </a:p>
        </p:txBody>
      </p:sp>
    </p:spTree>
    <p:extLst>
      <p:ext uri="{BB962C8B-B14F-4D97-AF65-F5344CB8AC3E}">
        <p14:creationId xmlns:p14="http://schemas.microsoft.com/office/powerpoint/2010/main" val="630796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0FD91B-75CF-4B4D-B647-293E91304961}"/>
              </a:ext>
            </a:extLst>
          </p:cNvPr>
          <p:cNvSpPr txBox="1"/>
          <p:nvPr/>
        </p:nvSpPr>
        <p:spPr>
          <a:xfrm>
            <a:off x="621437" y="781235"/>
            <a:ext cx="9658905" cy="707886"/>
          </a:xfrm>
          <a:prstGeom prst="rect">
            <a:avLst/>
          </a:prstGeom>
          <a:noFill/>
        </p:spPr>
        <p:txBody>
          <a:bodyPr wrap="square" rtlCol="0">
            <a:spAutoFit/>
          </a:bodyPr>
          <a:lstStyle/>
          <a:p>
            <a:r>
              <a:rPr lang="en-US" sz="4000" dirty="0">
                <a:solidFill>
                  <a:schemeClr val="bg1"/>
                </a:solidFill>
                <a:latin typeface="+mj-lt"/>
              </a:rPr>
              <a:t>Conclusion</a:t>
            </a:r>
            <a:endParaRPr lang="en-IN" sz="4000" dirty="0">
              <a:solidFill>
                <a:schemeClr val="bg1"/>
              </a:solidFill>
              <a:latin typeface="+mj-lt"/>
            </a:endParaRPr>
          </a:p>
        </p:txBody>
      </p:sp>
      <p:sp>
        <p:nvSpPr>
          <p:cNvPr id="4" name="TextBox 3">
            <a:extLst>
              <a:ext uri="{FF2B5EF4-FFF2-40B4-BE49-F238E27FC236}">
                <a16:creationId xmlns:a16="http://schemas.microsoft.com/office/drawing/2014/main" id="{BD25E3C3-16F4-4863-825A-B763BD854658}"/>
              </a:ext>
            </a:extLst>
          </p:cNvPr>
          <p:cNvSpPr txBox="1"/>
          <p:nvPr/>
        </p:nvSpPr>
        <p:spPr>
          <a:xfrm>
            <a:off x="838200" y="2466975"/>
            <a:ext cx="10858500" cy="2308324"/>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bg1"/>
                </a:solidFill>
              </a:rPr>
              <a:t>Most of the malware are not simultaneously identified by several anti virus. </a:t>
            </a:r>
          </a:p>
          <a:p>
            <a:pPr marL="285750" indent="-285750">
              <a:buFont typeface="Wingdings" panose="05000000000000000000" pitchFamily="2" charset="2"/>
              <a:buChar char="ü"/>
            </a:pPr>
            <a:r>
              <a:rPr lang="en-US" dirty="0">
                <a:solidFill>
                  <a:schemeClr val="bg1"/>
                </a:solidFill>
              </a:rPr>
              <a:t>Only a small subset of common malware is detected by most anti virus software supporting the idea that there is a need to invest in alternative tools for malware detection such as machine-learning based approaches.</a:t>
            </a:r>
          </a:p>
          <a:p>
            <a:pPr marL="285750" indent="-285750">
              <a:buFont typeface="Wingdings" panose="05000000000000000000" pitchFamily="2" charset="2"/>
              <a:buChar char="ü"/>
            </a:pPr>
            <a:r>
              <a:rPr lang="en-US" dirty="0">
                <a:solidFill>
                  <a:schemeClr val="bg1"/>
                </a:solidFill>
              </a:rPr>
              <a:t>Malware are mass produced indicating the idea that most malwares are not written from scratch, providing an opportunity to detect malware by discovering the piece of code.</a:t>
            </a:r>
          </a:p>
          <a:p>
            <a:pPr marL="285750" indent="-285750">
              <a:buFont typeface="Wingdings" panose="05000000000000000000" pitchFamily="2" charset="2"/>
              <a:buChar char="ü"/>
            </a:pPr>
            <a:r>
              <a:rPr lang="en-US" dirty="0">
                <a:solidFill>
                  <a:schemeClr val="bg1"/>
                </a:solidFill>
              </a:rPr>
              <a:t>Using machine learning techniques several ways can be found to detect applications </a:t>
            </a:r>
            <a:r>
              <a:rPr lang="en-US">
                <a:solidFill>
                  <a:schemeClr val="bg1"/>
                </a:solidFill>
              </a:rPr>
              <a:t>as malware.</a:t>
            </a:r>
            <a:endParaRPr lang="en-US" dirty="0">
              <a:solidFill>
                <a:schemeClr val="bg1"/>
              </a:solidFill>
            </a:endParaRPr>
          </a:p>
          <a:p>
            <a:pPr marL="285750" indent="-285750">
              <a:buFont typeface="Wingdings" panose="05000000000000000000" pitchFamily="2" charset="2"/>
              <a:buChar char="ü"/>
            </a:pPr>
            <a:endParaRPr lang="en-IN" dirty="0">
              <a:solidFill>
                <a:schemeClr val="bg1"/>
              </a:solidFill>
            </a:endParaRPr>
          </a:p>
        </p:txBody>
      </p:sp>
    </p:spTree>
    <p:extLst>
      <p:ext uri="{BB962C8B-B14F-4D97-AF65-F5344CB8AC3E}">
        <p14:creationId xmlns:p14="http://schemas.microsoft.com/office/powerpoint/2010/main" val="4164757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5994EB-61DB-4939-B452-1837EDC75E4E}"/>
              </a:ext>
            </a:extLst>
          </p:cNvPr>
          <p:cNvSpPr txBox="1"/>
          <p:nvPr/>
        </p:nvSpPr>
        <p:spPr>
          <a:xfrm>
            <a:off x="621437" y="781235"/>
            <a:ext cx="9658905" cy="707886"/>
          </a:xfrm>
          <a:prstGeom prst="rect">
            <a:avLst/>
          </a:prstGeom>
          <a:noFill/>
        </p:spPr>
        <p:txBody>
          <a:bodyPr wrap="square" rtlCol="0">
            <a:spAutoFit/>
          </a:bodyPr>
          <a:lstStyle/>
          <a:p>
            <a:r>
              <a:rPr lang="en-US" sz="4000" dirty="0">
                <a:solidFill>
                  <a:schemeClr val="bg1"/>
                </a:solidFill>
                <a:latin typeface="+mj-lt"/>
              </a:rPr>
              <a:t>References</a:t>
            </a:r>
            <a:endParaRPr lang="en-IN" sz="4000" dirty="0">
              <a:solidFill>
                <a:schemeClr val="bg1"/>
              </a:solidFill>
              <a:latin typeface="+mj-lt"/>
            </a:endParaRPr>
          </a:p>
        </p:txBody>
      </p:sp>
      <p:sp>
        <p:nvSpPr>
          <p:cNvPr id="3" name="TextBox 2">
            <a:extLst>
              <a:ext uri="{FF2B5EF4-FFF2-40B4-BE49-F238E27FC236}">
                <a16:creationId xmlns:a16="http://schemas.microsoft.com/office/drawing/2014/main" id="{E0386545-DE90-4047-B08B-063620F11A46}"/>
              </a:ext>
            </a:extLst>
          </p:cNvPr>
          <p:cNvSpPr txBox="1"/>
          <p:nvPr/>
        </p:nvSpPr>
        <p:spPr>
          <a:xfrm>
            <a:off x="847725" y="2695575"/>
            <a:ext cx="10820400" cy="1200329"/>
          </a:xfrm>
          <a:prstGeom prst="rect">
            <a:avLst/>
          </a:prstGeom>
          <a:noFill/>
        </p:spPr>
        <p:txBody>
          <a:bodyPr wrap="square" rtlCol="0">
            <a:spAutoFit/>
          </a:bodyPr>
          <a:lstStyle/>
          <a:p>
            <a:r>
              <a:rPr lang="en-US" dirty="0">
                <a:solidFill>
                  <a:schemeClr val="bg1"/>
                </a:solidFill>
              </a:rPr>
              <a:t>[1]. K. Allix, Q. Jerome, T. F. Bissyandé, J. Klein, R. State and Y. L. Traon, "A Forensic Analysis of Android Malware -- How is Malware Written and How it Could Be Detected?," 2014 IEEE 38th Annual Computer Software and Applications Conference, Vasteras, 2014, pp. 384-393, doi: 10.1109/COMPSAC.2014.61.</a:t>
            </a:r>
            <a:endParaRPr lang="en-IN" dirty="0">
              <a:solidFill>
                <a:schemeClr val="bg1"/>
              </a:solidFill>
            </a:endParaRPr>
          </a:p>
        </p:txBody>
      </p:sp>
    </p:spTree>
    <p:extLst>
      <p:ext uri="{BB962C8B-B14F-4D97-AF65-F5344CB8AC3E}">
        <p14:creationId xmlns:p14="http://schemas.microsoft.com/office/powerpoint/2010/main" val="976386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1F0AD-96BE-4587-B51B-943E3F2FF7E1}"/>
              </a:ext>
            </a:extLst>
          </p:cNvPr>
          <p:cNvSpPr txBox="1"/>
          <p:nvPr/>
        </p:nvSpPr>
        <p:spPr>
          <a:xfrm>
            <a:off x="781235" y="781235"/>
            <a:ext cx="9694415" cy="707886"/>
          </a:xfrm>
          <a:prstGeom prst="rect">
            <a:avLst/>
          </a:prstGeom>
          <a:noFill/>
        </p:spPr>
        <p:txBody>
          <a:bodyPr wrap="square" rtlCol="0">
            <a:spAutoFit/>
          </a:bodyPr>
          <a:lstStyle/>
          <a:p>
            <a:r>
              <a:rPr lang="en-US" sz="4000" dirty="0">
                <a:solidFill>
                  <a:schemeClr val="bg1"/>
                </a:solidFill>
              </a:rPr>
              <a:t>Types of Malwares:</a:t>
            </a:r>
            <a:endParaRPr lang="en-IN" sz="4000" dirty="0">
              <a:solidFill>
                <a:schemeClr val="bg1"/>
              </a:solidFill>
            </a:endParaRPr>
          </a:p>
        </p:txBody>
      </p:sp>
      <p:sp>
        <p:nvSpPr>
          <p:cNvPr id="3" name="TextBox 2">
            <a:extLst>
              <a:ext uri="{FF2B5EF4-FFF2-40B4-BE49-F238E27FC236}">
                <a16:creationId xmlns:a16="http://schemas.microsoft.com/office/drawing/2014/main" id="{71540F6E-D175-4184-A22E-A164E65A15C0}"/>
              </a:ext>
            </a:extLst>
          </p:cNvPr>
          <p:cNvSpPr txBox="1"/>
          <p:nvPr/>
        </p:nvSpPr>
        <p:spPr>
          <a:xfrm>
            <a:off x="985421" y="2095130"/>
            <a:ext cx="9942991" cy="4985980"/>
          </a:xfrm>
          <a:prstGeom prst="rect">
            <a:avLst/>
          </a:prstGeom>
          <a:noFill/>
        </p:spPr>
        <p:txBody>
          <a:bodyPr wrap="square" rtlCol="0">
            <a:spAutoFit/>
          </a:bodyPr>
          <a:lstStyle/>
          <a:p>
            <a:pPr algn="l">
              <a:buFont typeface="Arial" panose="020B0604020202020204" pitchFamily="34" charset="0"/>
              <a:buChar char="•"/>
            </a:pPr>
            <a:r>
              <a:rPr lang="en-IN" sz="2000" b="0" i="0" dirty="0">
                <a:solidFill>
                  <a:srgbClr val="202124"/>
                </a:solidFill>
                <a:effectLst/>
                <a:latin typeface="arial" panose="020B0604020202020204" pitchFamily="34" charset="0"/>
              </a:rPr>
              <a:t>Worms. </a:t>
            </a:r>
          </a:p>
          <a:p>
            <a:pPr algn="l">
              <a:buFont typeface="Arial" panose="020B0604020202020204" pitchFamily="34" charset="0"/>
              <a:buChar char="•"/>
            </a:pPr>
            <a:endParaRPr lang="en-IN" sz="2000" b="0" i="0" dirty="0">
              <a:solidFill>
                <a:srgbClr val="202124"/>
              </a:solidFill>
              <a:effectLst/>
              <a:latin typeface="arial" panose="020B0604020202020204" pitchFamily="34" charset="0"/>
            </a:endParaRPr>
          </a:p>
          <a:p>
            <a:pPr algn="l">
              <a:buFont typeface="Arial" panose="020B0604020202020204" pitchFamily="34" charset="0"/>
              <a:buChar char="•"/>
            </a:pPr>
            <a:r>
              <a:rPr lang="en-IN" sz="2000" i="0" dirty="0">
                <a:solidFill>
                  <a:srgbClr val="202124"/>
                </a:solidFill>
                <a:effectLst/>
                <a:latin typeface="arial" panose="020B0604020202020204" pitchFamily="34" charset="0"/>
              </a:rPr>
              <a:t>Viruses</a:t>
            </a:r>
            <a:r>
              <a:rPr lang="en-IN" sz="2000" b="0" i="0" dirty="0">
                <a:solidFill>
                  <a:srgbClr val="202124"/>
                </a:solidFill>
                <a:effectLst/>
                <a:latin typeface="arial" panose="020B0604020202020204" pitchFamily="34" charset="0"/>
              </a:rPr>
              <a:t>. </a:t>
            </a:r>
          </a:p>
          <a:p>
            <a:pPr algn="l">
              <a:buFont typeface="Arial" panose="020B0604020202020204" pitchFamily="34" charset="0"/>
              <a:buChar char="•"/>
            </a:pPr>
            <a:endParaRPr lang="en-IN" sz="2000" b="0" i="0" dirty="0">
              <a:solidFill>
                <a:srgbClr val="202124"/>
              </a:solidFill>
              <a:effectLst/>
              <a:latin typeface="arial" panose="020B0604020202020204" pitchFamily="34" charset="0"/>
            </a:endParaRPr>
          </a:p>
          <a:p>
            <a:pPr algn="l">
              <a:buFont typeface="Arial" panose="020B0604020202020204" pitchFamily="34" charset="0"/>
              <a:buChar char="•"/>
            </a:pPr>
            <a:r>
              <a:rPr lang="en-IN" sz="2000" b="0" i="0" dirty="0">
                <a:solidFill>
                  <a:srgbClr val="202124"/>
                </a:solidFill>
                <a:effectLst/>
                <a:latin typeface="arial" panose="020B0604020202020204" pitchFamily="34" charset="0"/>
              </a:rPr>
              <a:t>Bots &amp; Botnets.</a:t>
            </a:r>
          </a:p>
          <a:p>
            <a:pPr algn="l">
              <a:buFont typeface="Arial" panose="020B0604020202020204" pitchFamily="34" charset="0"/>
              <a:buChar char="•"/>
            </a:pPr>
            <a:endParaRPr lang="en-IN" sz="2000" b="0" i="0" dirty="0">
              <a:solidFill>
                <a:srgbClr val="202124"/>
              </a:solidFill>
              <a:effectLst/>
              <a:latin typeface="arial" panose="020B0604020202020204" pitchFamily="34" charset="0"/>
            </a:endParaRPr>
          </a:p>
          <a:p>
            <a:pPr algn="l">
              <a:buFont typeface="Arial" panose="020B0604020202020204" pitchFamily="34" charset="0"/>
              <a:buChar char="•"/>
            </a:pPr>
            <a:r>
              <a:rPr lang="en-IN" sz="2000" b="0" i="0" dirty="0">
                <a:solidFill>
                  <a:srgbClr val="202124"/>
                </a:solidFill>
                <a:effectLst/>
                <a:latin typeface="arial" panose="020B0604020202020204" pitchFamily="34" charset="0"/>
              </a:rPr>
              <a:t>Trojan Horses. </a:t>
            </a:r>
          </a:p>
          <a:p>
            <a:pPr algn="l">
              <a:buFont typeface="Arial" panose="020B0604020202020204" pitchFamily="34" charset="0"/>
              <a:buChar char="•"/>
            </a:pPr>
            <a:endParaRPr lang="en-IN" sz="2000" b="0" i="0" dirty="0">
              <a:solidFill>
                <a:srgbClr val="202124"/>
              </a:solidFill>
              <a:effectLst/>
              <a:latin typeface="arial" panose="020B0604020202020204" pitchFamily="34" charset="0"/>
            </a:endParaRPr>
          </a:p>
          <a:p>
            <a:pPr algn="l">
              <a:buFont typeface="Arial" panose="020B0604020202020204" pitchFamily="34" charset="0"/>
              <a:buChar char="•"/>
            </a:pPr>
            <a:r>
              <a:rPr lang="en-IN" sz="2000" b="0" i="0" dirty="0">
                <a:solidFill>
                  <a:srgbClr val="202124"/>
                </a:solidFill>
                <a:effectLst/>
                <a:latin typeface="arial" panose="020B0604020202020204" pitchFamily="34" charset="0"/>
              </a:rPr>
              <a:t>Ransomware. </a:t>
            </a:r>
          </a:p>
          <a:p>
            <a:pPr algn="l">
              <a:buFont typeface="Arial" panose="020B0604020202020204" pitchFamily="34" charset="0"/>
              <a:buChar char="•"/>
            </a:pPr>
            <a:endParaRPr lang="en-IN" sz="2000" b="0" i="0" dirty="0">
              <a:solidFill>
                <a:srgbClr val="202124"/>
              </a:solidFill>
              <a:effectLst/>
              <a:latin typeface="arial" panose="020B0604020202020204" pitchFamily="34" charset="0"/>
            </a:endParaRPr>
          </a:p>
          <a:p>
            <a:pPr algn="l">
              <a:buFont typeface="Arial" panose="020B0604020202020204" pitchFamily="34" charset="0"/>
              <a:buChar char="•"/>
            </a:pPr>
            <a:r>
              <a:rPr lang="en-IN" sz="2000" i="0" dirty="0">
                <a:solidFill>
                  <a:srgbClr val="202124"/>
                </a:solidFill>
                <a:effectLst/>
                <a:latin typeface="arial" panose="020B0604020202020204" pitchFamily="34" charset="0"/>
              </a:rPr>
              <a:t>Adware</a:t>
            </a:r>
            <a:r>
              <a:rPr lang="en-IN" sz="2000" b="0" i="0" dirty="0">
                <a:solidFill>
                  <a:srgbClr val="202124"/>
                </a:solidFill>
                <a:effectLst/>
                <a:latin typeface="arial" panose="020B0604020202020204" pitchFamily="34" charset="0"/>
              </a:rPr>
              <a:t> &amp; Scams.</a:t>
            </a:r>
          </a:p>
          <a:p>
            <a:pPr algn="l">
              <a:buFont typeface="Arial" panose="020B0604020202020204" pitchFamily="34" charset="0"/>
              <a:buChar char="•"/>
            </a:pPr>
            <a:endParaRPr lang="en-IN" sz="2000" b="0" i="0" dirty="0">
              <a:solidFill>
                <a:srgbClr val="202124"/>
              </a:solidFill>
              <a:effectLst/>
              <a:latin typeface="arial" panose="020B0604020202020204" pitchFamily="34" charset="0"/>
            </a:endParaRPr>
          </a:p>
          <a:p>
            <a:pPr algn="l">
              <a:buFont typeface="Arial" panose="020B0604020202020204" pitchFamily="34" charset="0"/>
              <a:buChar char="•"/>
            </a:pPr>
            <a:r>
              <a:rPr lang="en-IN" sz="2000" i="0" dirty="0">
                <a:solidFill>
                  <a:srgbClr val="202124"/>
                </a:solidFill>
                <a:effectLst/>
                <a:latin typeface="arial" panose="020B0604020202020204" pitchFamily="34" charset="0"/>
              </a:rPr>
              <a:t>Spyware. </a:t>
            </a:r>
          </a:p>
          <a:p>
            <a:pPr algn="l">
              <a:buFont typeface="Arial" panose="020B0604020202020204" pitchFamily="34" charset="0"/>
              <a:buChar char="•"/>
            </a:pPr>
            <a:endParaRPr lang="en-IN" sz="2000" b="0" i="0" dirty="0">
              <a:solidFill>
                <a:srgbClr val="202124"/>
              </a:solidFill>
              <a:effectLst/>
              <a:latin typeface="arial" panose="020B0604020202020204" pitchFamily="34" charset="0"/>
            </a:endParaRPr>
          </a:p>
          <a:p>
            <a:pPr algn="l">
              <a:buFont typeface="Arial" panose="020B0604020202020204" pitchFamily="34" charset="0"/>
              <a:buChar char="•"/>
            </a:pPr>
            <a:r>
              <a:rPr lang="en-IN" sz="2000" b="0" i="0" dirty="0">
                <a:solidFill>
                  <a:srgbClr val="202124"/>
                </a:solidFill>
                <a:effectLst/>
                <a:latin typeface="arial" panose="020B0604020202020204" pitchFamily="34" charset="0"/>
              </a:rPr>
              <a:t>Spam &amp; Phishing.</a:t>
            </a:r>
          </a:p>
          <a:p>
            <a:endParaRPr lang="en-IN" dirty="0"/>
          </a:p>
        </p:txBody>
      </p:sp>
    </p:spTree>
    <p:extLst>
      <p:ext uri="{BB962C8B-B14F-4D97-AF65-F5344CB8AC3E}">
        <p14:creationId xmlns:p14="http://schemas.microsoft.com/office/powerpoint/2010/main" val="188561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32163-ED2D-43D8-8ABC-538B9135EAAD}"/>
              </a:ext>
            </a:extLst>
          </p:cNvPr>
          <p:cNvSpPr txBox="1"/>
          <p:nvPr/>
        </p:nvSpPr>
        <p:spPr>
          <a:xfrm>
            <a:off x="781235" y="745724"/>
            <a:ext cx="10067278" cy="830997"/>
          </a:xfrm>
          <a:prstGeom prst="rect">
            <a:avLst/>
          </a:prstGeom>
          <a:noFill/>
        </p:spPr>
        <p:txBody>
          <a:bodyPr wrap="square" rtlCol="0">
            <a:spAutoFit/>
          </a:bodyPr>
          <a:lstStyle/>
          <a:p>
            <a:r>
              <a:rPr lang="en-US" sz="4800" dirty="0">
                <a:solidFill>
                  <a:schemeClr val="bg2"/>
                </a:solidFill>
              </a:rPr>
              <a:t>ANDROID</a:t>
            </a:r>
            <a:endParaRPr lang="en-IN" sz="4800" dirty="0">
              <a:solidFill>
                <a:schemeClr val="bg2"/>
              </a:solidFill>
            </a:endParaRPr>
          </a:p>
        </p:txBody>
      </p:sp>
      <p:sp>
        <p:nvSpPr>
          <p:cNvPr id="3" name="TextBox 2">
            <a:extLst>
              <a:ext uri="{FF2B5EF4-FFF2-40B4-BE49-F238E27FC236}">
                <a16:creationId xmlns:a16="http://schemas.microsoft.com/office/drawing/2014/main" id="{D98F49D9-92A6-4A62-A8D2-DC4034FBDB07}"/>
              </a:ext>
            </a:extLst>
          </p:cNvPr>
          <p:cNvSpPr txBox="1"/>
          <p:nvPr/>
        </p:nvSpPr>
        <p:spPr>
          <a:xfrm>
            <a:off x="426128" y="2015231"/>
            <a:ext cx="9987379" cy="2862322"/>
          </a:xfrm>
          <a:prstGeom prst="rect">
            <a:avLst/>
          </a:prstGeom>
          <a:noFill/>
        </p:spPr>
        <p:txBody>
          <a:bodyPr wrap="square" rtlCol="0">
            <a:spAutoFit/>
          </a:bodyPr>
          <a:lstStyle/>
          <a:p>
            <a:pPr marL="285750" indent="-285750">
              <a:buFont typeface="Wingdings" panose="05000000000000000000" pitchFamily="2" charset="2"/>
              <a:buChar char="ü"/>
            </a:pPr>
            <a:r>
              <a:rPr lang="en-US" sz="2000" b="1" i="0" dirty="0">
                <a:solidFill>
                  <a:srgbClr val="202122"/>
                </a:solidFill>
                <a:effectLst/>
                <a:latin typeface="Arial" panose="020B0604020202020204" pitchFamily="34" charset="0"/>
              </a:rPr>
              <a:t>Android</a:t>
            </a:r>
            <a:r>
              <a:rPr lang="en-US" sz="2000" b="0" i="0" dirty="0">
                <a:solidFill>
                  <a:srgbClr val="202122"/>
                </a:solidFill>
                <a:effectLst/>
                <a:latin typeface="Arial" panose="020B0604020202020204" pitchFamily="34" charset="0"/>
              </a:rPr>
              <a:t> is a mobile operating system based on a modified version of the Linux Kernel and other open-source software, designed primarily for touchscreen mobile devices such as smartphones and tablets. </a:t>
            </a:r>
          </a:p>
          <a:p>
            <a:pPr marL="285750" indent="-285750">
              <a:buFont typeface="Wingdings" panose="05000000000000000000" pitchFamily="2" charset="2"/>
              <a:buChar char="ü"/>
            </a:pPr>
            <a:endParaRPr lang="en-US" sz="2000" dirty="0">
              <a:solidFill>
                <a:srgbClr val="202122"/>
              </a:solidFill>
              <a:latin typeface="Arial" panose="020B0604020202020204" pitchFamily="34" charset="0"/>
            </a:endParaRPr>
          </a:p>
          <a:p>
            <a:pPr marL="285750" indent="-285750">
              <a:buFont typeface="Wingdings" panose="05000000000000000000" pitchFamily="2" charset="2"/>
              <a:buChar char="ü"/>
            </a:pPr>
            <a:r>
              <a:rPr lang="en-US" sz="2000" b="0" i="0" dirty="0">
                <a:solidFill>
                  <a:srgbClr val="202122"/>
                </a:solidFill>
                <a:effectLst/>
                <a:latin typeface="Arial" panose="020B0604020202020204" pitchFamily="34" charset="0"/>
              </a:rPr>
              <a:t>Android is developed by a consortium of developers known as </a:t>
            </a:r>
            <a:r>
              <a:rPr lang="en-US" sz="2000" dirty="0">
                <a:solidFill>
                  <a:srgbClr val="202122"/>
                </a:solidFill>
                <a:latin typeface="Arial" panose="020B0604020202020204" pitchFamily="34" charset="0"/>
              </a:rPr>
              <a:t>the open Handset alliance </a:t>
            </a:r>
            <a:r>
              <a:rPr lang="en-US" sz="2000" b="0" i="0" dirty="0">
                <a:solidFill>
                  <a:srgbClr val="202122"/>
                </a:solidFill>
                <a:effectLst/>
                <a:latin typeface="Arial" panose="020B0604020202020204" pitchFamily="34" charset="0"/>
              </a:rPr>
              <a:t>and commercially sponsored by Google. It was unveiled in November 2007, with the first commercial Android device launched in September 2008.</a:t>
            </a:r>
          </a:p>
          <a:p>
            <a:pPr marL="285750" indent="-285750">
              <a:buFont typeface="Wingdings" panose="05000000000000000000" pitchFamily="2" charset="2"/>
              <a:buChar char="ü"/>
            </a:pPr>
            <a:endParaRPr lang="en-US" sz="2000" dirty="0">
              <a:solidFill>
                <a:srgbClr val="202122"/>
              </a:solidFill>
              <a:latin typeface="Arial" panose="020B0604020202020204" pitchFamily="34" charset="0"/>
            </a:endParaRPr>
          </a:p>
          <a:p>
            <a:pPr marL="285750" indent="-285750">
              <a:buFont typeface="Wingdings" panose="05000000000000000000" pitchFamily="2" charset="2"/>
              <a:buChar char="ü"/>
            </a:pPr>
            <a:r>
              <a:rPr lang="en-US" sz="2000" dirty="0">
                <a:solidFill>
                  <a:srgbClr val="202122"/>
                </a:solidFill>
                <a:latin typeface="Arial" panose="020B0604020202020204" pitchFamily="34" charset="0"/>
              </a:rPr>
              <a:t>It is free and open-source software licensed under Apache License.</a:t>
            </a:r>
            <a:endParaRPr lang="en-IN" sz="2000" dirty="0"/>
          </a:p>
        </p:txBody>
      </p:sp>
      <p:pic>
        <p:nvPicPr>
          <p:cNvPr id="5" name="Graphic 4">
            <a:extLst>
              <a:ext uri="{FF2B5EF4-FFF2-40B4-BE49-F238E27FC236}">
                <a16:creationId xmlns:a16="http://schemas.microsoft.com/office/drawing/2014/main" id="{A9585A48-2DC3-44B0-AF2A-217A73E660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0" y="5681708"/>
            <a:ext cx="5967922" cy="959343"/>
          </a:xfrm>
          <a:prstGeom prst="rect">
            <a:avLst/>
          </a:prstGeom>
        </p:spPr>
      </p:pic>
    </p:spTree>
    <p:extLst>
      <p:ext uri="{BB962C8B-B14F-4D97-AF65-F5344CB8AC3E}">
        <p14:creationId xmlns:p14="http://schemas.microsoft.com/office/powerpoint/2010/main" val="3344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2B8854-ABD8-48F0-B176-745375B2558D}"/>
              </a:ext>
            </a:extLst>
          </p:cNvPr>
          <p:cNvSpPr txBox="1"/>
          <p:nvPr/>
        </p:nvSpPr>
        <p:spPr>
          <a:xfrm>
            <a:off x="683580" y="772357"/>
            <a:ext cx="10085033" cy="830997"/>
          </a:xfrm>
          <a:prstGeom prst="rect">
            <a:avLst/>
          </a:prstGeom>
          <a:noFill/>
        </p:spPr>
        <p:txBody>
          <a:bodyPr wrap="square" rtlCol="0">
            <a:spAutoFit/>
          </a:bodyPr>
          <a:lstStyle/>
          <a:p>
            <a:r>
              <a:rPr lang="en-US" sz="4800" dirty="0">
                <a:solidFill>
                  <a:schemeClr val="bg2"/>
                </a:solidFill>
              </a:rPr>
              <a:t>INTRODUCTION</a:t>
            </a:r>
            <a:endParaRPr lang="en-IN" sz="4800" dirty="0">
              <a:solidFill>
                <a:schemeClr val="bg2"/>
              </a:solidFill>
            </a:endParaRPr>
          </a:p>
        </p:txBody>
      </p:sp>
      <p:sp>
        <p:nvSpPr>
          <p:cNvPr id="3" name="TextBox 2">
            <a:extLst>
              <a:ext uri="{FF2B5EF4-FFF2-40B4-BE49-F238E27FC236}">
                <a16:creationId xmlns:a16="http://schemas.microsoft.com/office/drawing/2014/main" id="{17F2CEA6-3199-4B13-B16F-6DFDBD2D3AE8}"/>
              </a:ext>
            </a:extLst>
          </p:cNvPr>
          <p:cNvSpPr txBox="1"/>
          <p:nvPr/>
        </p:nvSpPr>
        <p:spPr>
          <a:xfrm>
            <a:off x="417250" y="2160838"/>
            <a:ext cx="10085033" cy="4401205"/>
          </a:xfrm>
          <a:prstGeom prst="rect">
            <a:avLst/>
          </a:prstGeom>
          <a:noFill/>
        </p:spPr>
        <p:txBody>
          <a:bodyPr wrap="square" rtlCol="0">
            <a:spAutoFit/>
          </a:bodyPr>
          <a:lstStyle/>
          <a:p>
            <a:pPr marL="285750" indent="-285750" algn="l">
              <a:buFont typeface="Wingdings" panose="05000000000000000000" pitchFamily="2" charset="2"/>
              <a:buChar char="ü"/>
            </a:pPr>
            <a:r>
              <a:rPr lang="en-US" sz="2000" b="0" i="0" u="none" strike="noStrike" baseline="0" dirty="0">
                <a:solidFill>
                  <a:schemeClr val="bg1"/>
                </a:solidFill>
                <a:latin typeface="NimbusRomNo9L-Regu"/>
              </a:rPr>
              <a:t>Android has progressively grown to become in a few years the most widely used smartphone operating system.</a:t>
            </a:r>
            <a:endParaRPr lang="en-US" sz="2000" dirty="0">
              <a:solidFill>
                <a:schemeClr val="bg1"/>
              </a:solidFill>
              <a:latin typeface="NimbusRomNo9L-Regu"/>
            </a:endParaRPr>
          </a:p>
          <a:p>
            <a:pPr marL="285750" indent="-285750" algn="l">
              <a:buFont typeface="Wingdings" panose="05000000000000000000" pitchFamily="2" charset="2"/>
              <a:buChar char="ü"/>
            </a:pPr>
            <a:endParaRPr lang="en-US" sz="2000" b="0" i="0" u="none" strike="noStrike" baseline="0" dirty="0">
              <a:solidFill>
                <a:schemeClr val="bg1"/>
              </a:solidFill>
              <a:latin typeface="NimbusRomNo9L-Regu"/>
            </a:endParaRPr>
          </a:p>
          <a:p>
            <a:pPr marL="285750" indent="-285750" algn="l">
              <a:buFont typeface="Wingdings" panose="05000000000000000000" pitchFamily="2" charset="2"/>
              <a:buChar char="ü"/>
            </a:pPr>
            <a:r>
              <a:rPr lang="en-US" sz="2000" b="0" i="0" u="none" strike="noStrike" baseline="0" dirty="0">
                <a:solidFill>
                  <a:schemeClr val="bg1"/>
                </a:solidFill>
                <a:latin typeface="NimbusRomNo9L-Regu"/>
              </a:rPr>
              <a:t>With more and more users relying on Android-enabled handheld device, and able to install third party applications from official and alternative markets, the security of both devices and the underlying network becomes an essential concern for both the end user and his service provider. </a:t>
            </a:r>
          </a:p>
          <a:p>
            <a:pPr marL="285750" indent="-285750" algn="l">
              <a:buFont typeface="Wingdings" panose="05000000000000000000" pitchFamily="2" charset="2"/>
              <a:buChar char="ü"/>
            </a:pPr>
            <a:endParaRPr lang="en-US" sz="2000" dirty="0">
              <a:solidFill>
                <a:schemeClr val="bg1"/>
              </a:solidFill>
              <a:latin typeface="NimbusRomNo9L-Regu"/>
            </a:endParaRPr>
          </a:p>
          <a:p>
            <a:pPr marL="285750" indent="-285750" algn="l">
              <a:buFont typeface="Wingdings" panose="05000000000000000000" pitchFamily="2" charset="2"/>
              <a:buChar char="ü"/>
            </a:pPr>
            <a:r>
              <a:rPr lang="en-US" sz="2000" b="0" i="0" u="none" strike="noStrike" baseline="0" dirty="0">
                <a:solidFill>
                  <a:schemeClr val="bg1"/>
                </a:solidFill>
                <a:latin typeface="NimbusRomNo9L-Regu"/>
              </a:rPr>
              <a:t>In recent years, practitioners and researchers have witnessed the emergence of a variety of Android malware.</a:t>
            </a:r>
          </a:p>
          <a:p>
            <a:pPr marL="285750" indent="-285750" algn="l">
              <a:buFont typeface="Wingdings" panose="05000000000000000000" pitchFamily="2" charset="2"/>
              <a:buChar char="ü"/>
            </a:pPr>
            <a:endParaRPr lang="en-US" sz="2000" b="0" i="0" u="none" strike="noStrike" baseline="0" dirty="0">
              <a:solidFill>
                <a:schemeClr val="bg1"/>
              </a:solidFill>
              <a:latin typeface="NimbusRomNo9L-Regu"/>
            </a:endParaRPr>
          </a:p>
          <a:p>
            <a:pPr marL="285750" indent="-285750" algn="l">
              <a:buFont typeface="Wingdings" panose="05000000000000000000" pitchFamily="2" charset="2"/>
              <a:buChar char="ü"/>
            </a:pPr>
            <a:r>
              <a:rPr lang="en-US" sz="2000" b="0" i="0" u="none" strike="noStrike" baseline="0" dirty="0">
                <a:solidFill>
                  <a:schemeClr val="bg1"/>
                </a:solidFill>
                <a:latin typeface="NimbusRomNo9L-Regu"/>
              </a:rPr>
              <a:t>Although most users are nowadays aware that personal computers can and will be attacked by malware, very few realize that their smartphone is prone to an equally </a:t>
            </a:r>
            <a:r>
              <a:rPr lang="en-IN" sz="2000" b="0" i="0" u="none" strike="noStrike" baseline="0" dirty="0">
                <a:solidFill>
                  <a:schemeClr val="bg1"/>
                </a:solidFill>
                <a:latin typeface="NimbusRomNo9L-Regu"/>
              </a:rPr>
              <a:t>dangerous threat.</a:t>
            </a:r>
          </a:p>
          <a:p>
            <a:pPr marL="285750" indent="-285750" algn="l">
              <a:buFont typeface="Wingdings" panose="05000000000000000000" pitchFamily="2" charset="2"/>
              <a:buChar char="ü"/>
            </a:pPr>
            <a:endParaRPr lang="en-IN" sz="2000" dirty="0">
              <a:solidFill>
                <a:schemeClr val="bg1"/>
              </a:solidFill>
              <a:latin typeface="NimbusRomNo9L-Regu"/>
            </a:endParaRPr>
          </a:p>
        </p:txBody>
      </p:sp>
    </p:spTree>
    <p:extLst>
      <p:ext uri="{BB962C8B-B14F-4D97-AF65-F5344CB8AC3E}">
        <p14:creationId xmlns:p14="http://schemas.microsoft.com/office/powerpoint/2010/main" val="271085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BE2096-8DDC-449B-B1FD-3B9DB3C6B90C}"/>
              </a:ext>
            </a:extLst>
          </p:cNvPr>
          <p:cNvSpPr txBox="1"/>
          <p:nvPr/>
        </p:nvSpPr>
        <p:spPr>
          <a:xfrm>
            <a:off x="532660" y="1961965"/>
            <a:ext cx="10591060" cy="4093428"/>
          </a:xfrm>
          <a:prstGeom prst="rect">
            <a:avLst/>
          </a:prstGeom>
          <a:noFill/>
        </p:spPr>
        <p:txBody>
          <a:bodyPr wrap="square" rtlCol="0">
            <a:spAutoFit/>
          </a:bodyPr>
          <a:lstStyle/>
          <a:p>
            <a:pPr marL="285750" indent="-285750">
              <a:buFont typeface="Wingdings" panose="05000000000000000000" pitchFamily="2" charset="2"/>
              <a:buChar char="ü"/>
            </a:pPr>
            <a:r>
              <a:rPr lang="en-US" sz="2000" b="0" i="0" u="none" strike="noStrike" baseline="0" dirty="0">
                <a:solidFill>
                  <a:schemeClr val="bg1"/>
                </a:solidFill>
                <a:latin typeface="NimbusRomNo9L-Regu"/>
              </a:rPr>
              <a:t>For the purpose of our study, </a:t>
            </a:r>
            <a:r>
              <a:rPr lang="en-US" sz="2000" dirty="0">
                <a:solidFill>
                  <a:schemeClr val="bg1"/>
                </a:solidFill>
                <a:latin typeface="NimbusRomNo9L-Regu"/>
              </a:rPr>
              <a:t>They </a:t>
            </a:r>
            <a:r>
              <a:rPr lang="en-US" sz="2000" b="0" i="0" u="none" strike="noStrike" baseline="0" dirty="0">
                <a:solidFill>
                  <a:schemeClr val="bg1"/>
                </a:solidFill>
                <a:latin typeface="NimbusRomNo9L-Regu"/>
              </a:rPr>
              <a:t>have collected a large and up-to-date dataset of hundreds of thousands of Android applications from markets and repositories.</a:t>
            </a:r>
            <a:endParaRPr lang="en-IN" sz="2000" dirty="0">
              <a:solidFill>
                <a:schemeClr val="bg1"/>
              </a:solidFill>
              <a:latin typeface="NimbusRomNo9L-Regu"/>
            </a:endParaRPr>
          </a:p>
          <a:p>
            <a:pPr marL="285750" indent="-285750" algn="l">
              <a:buFont typeface="Wingdings" panose="05000000000000000000" pitchFamily="2" charset="2"/>
              <a:buChar char="ü"/>
            </a:pPr>
            <a:endParaRPr lang="en-IN" sz="2000" dirty="0">
              <a:solidFill>
                <a:schemeClr val="bg1"/>
              </a:solidFill>
              <a:latin typeface="NimbusRomNo9L-Regu"/>
            </a:endParaRPr>
          </a:p>
          <a:p>
            <a:pPr marL="285750" indent="-285750" algn="l">
              <a:buFont typeface="Wingdings" panose="05000000000000000000" pitchFamily="2" charset="2"/>
              <a:buChar char="ü"/>
            </a:pPr>
            <a:r>
              <a:rPr lang="en-IN" sz="2000" dirty="0">
                <a:solidFill>
                  <a:schemeClr val="bg1"/>
                </a:solidFill>
                <a:latin typeface="NimbusRomNo9L-Regu"/>
              </a:rPr>
              <a:t>They </a:t>
            </a:r>
            <a:r>
              <a:rPr lang="en-IN" sz="2000" b="0" i="0" u="none" strike="noStrike" baseline="0" dirty="0">
                <a:solidFill>
                  <a:schemeClr val="bg1"/>
                </a:solidFill>
                <a:latin typeface="NimbusRomNo9L-Regu"/>
              </a:rPr>
              <a:t>have then </a:t>
            </a:r>
            <a:r>
              <a:rPr lang="en-US" sz="2000" b="0" i="0" u="none" strike="noStrike" baseline="0" dirty="0">
                <a:solidFill>
                  <a:schemeClr val="bg1"/>
                </a:solidFill>
                <a:latin typeface="NimbusRomNo9L-Regu"/>
              </a:rPr>
              <a:t>scanned each of these applications using about 45 antivirus products generously hosted by VirusTotal to assess whether they are labelled as malware or not.</a:t>
            </a:r>
          </a:p>
          <a:p>
            <a:pPr marL="285750" indent="-285750" algn="l">
              <a:buFont typeface="Wingdings" panose="05000000000000000000" pitchFamily="2" charset="2"/>
              <a:buChar char="ü"/>
            </a:pPr>
            <a:endParaRPr lang="en-US" sz="2000" b="0" i="0" u="none" strike="noStrike" baseline="0" dirty="0">
              <a:solidFill>
                <a:schemeClr val="bg1"/>
              </a:solidFill>
              <a:latin typeface="NimbusRomNo9L-Regu"/>
            </a:endParaRPr>
          </a:p>
          <a:p>
            <a:pPr marL="285750" indent="-285750" algn="l">
              <a:buFont typeface="Wingdings" panose="05000000000000000000" pitchFamily="2" charset="2"/>
              <a:buChar char="ü"/>
            </a:pPr>
            <a:r>
              <a:rPr lang="en-US" sz="2000" b="0" i="0" u="none" strike="noStrike" baseline="0" dirty="0">
                <a:solidFill>
                  <a:schemeClr val="bg1"/>
                </a:solidFill>
                <a:latin typeface="NimbusRomNo9L-Regu"/>
              </a:rPr>
              <a:t>This effort was made to obtain a clear view of the business of malware writing and some insights in the evolution of malware and its detection by antivirus products.</a:t>
            </a:r>
          </a:p>
          <a:p>
            <a:pPr marL="285750" indent="-285750" algn="l">
              <a:buFont typeface="Wingdings" panose="05000000000000000000" pitchFamily="2" charset="2"/>
              <a:buChar char="ü"/>
            </a:pPr>
            <a:endParaRPr lang="en-US" sz="2000" dirty="0">
              <a:solidFill>
                <a:schemeClr val="bg1"/>
              </a:solidFill>
              <a:latin typeface="NimbusRomNo9L-Regu"/>
            </a:endParaRPr>
          </a:p>
          <a:p>
            <a:pPr marL="285750" indent="-285750" algn="l">
              <a:buFont typeface="Wingdings" panose="05000000000000000000" pitchFamily="2" charset="2"/>
              <a:buChar char="ü"/>
            </a:pPr>
            <a:r>
              <a:rPr lang="en-US" sz="2000" b="0" i="0" u="none" strike="noStrike" baseline="0" dirty="0">
                <a:solidFill>
                  <a:schemeClr val="bg1"/>
                </a:solidFill>
                <a:latin typeface="NimbusRomNo9L-Regu"/>
              </a:rPr>
              <a:t>We also take this opportunity to investigate, indirectly, how skilled malware creators are.</a:t>
            </a:r>
          </a:p>
          <a:p>
            <a:pPr marL="285750" indent="-285750" algn="l">
              <a:buFont typeface="Wingdings" panose="05000000000000000000" pitchFamily="2" charset="2"/>
              <a:buChar char="ü"/>
            </a:pPr>
            <a:endParaRPr lang="en-US" sz="2000" dirty="0">
              <a:solidFill>
                <a:schemeClr val="bg1"/>
              </a:solidFill>
              <a:latin typeface="NimbusRomNo9L-Regu"/>
            </a:endParaRPr>
          </a:p>
          <a:p>
            <a:pPr marL="285750" indent="-285750" algn="l">
              <a:buFont typeface="Wingdings" panose="05000000000000000000" pitchFamily="2" charset="2"/>
              <a:buChar char="ü"/>
            </a:pPr>
            <a:r>
              <a:rPr lang="en-US" sz="2000" b="0" i="0" u="none" strike="noStrike" baseline="0" dirty="0">
                <a:solidFill>
                  <a:schemeClr val="bg1"/>
                </a:solidFill>
                <a:latin typeface="NimbusRomNo9L-Regu"/>
              </a:rPr>
              <a:t>Our study aims at filling this gap by performing such an analysis and reporting our findings based on a large dataset.</a:t>
            </a:r>
            <a:endParaRPr lang="en-IN" sz="2000" dirty="0">
              <a:solidFill>
                <a:schemeClr val="bg1"/>
              </a:solidFill>
            </a:endParaRPr>
          </a:p>
        </p:txBody>
      </p:sp>
    </p:spTree>
    <p:extLst>
      <p:ext uri="{BB962C8B-B14F-4D97-AF65-F5344CB8AC3E}">
        <p14:creationId xmlns:p14="http://schemas.microsoft.com/office/powerpoint/2010/main" val="177520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E60BB9-2F05-4D2E-8E93-E18443D41B83}"/>
              </a:ext>
            </a:extLst>
          </p:cNvPr>
          <p:cNvSpPr txBox="1"/>
          <p:nvPr/>
        </p:nvSpPr>
        <p:spPr>
          <a:xfrm>
            <a:off x="621437" y="621437"/>
            <a:ext cx="9667782" cy="1077218"/>
          </a:xfrm>
          <a:prstGeom prst="rect">
            <a:avLst/>
          </a:prstGeom>
          <a:noFill/>
        </p:spPr>
        <p:txBody>
          <a:bodyPr wrap="square" rtlCol="0">
            <a:spAutoFit/>
          </a:bodyPr>
          <a:lstStyle/>
          <a:p>
            <a:pPr algn="l"/>
            <a:r>
              <a:rPr lang="en-IN" sz="3200" b="0" i="0" u="none" strike="noStrike" baseline="0" dirty="0">
                <a:solidFill>
                  <a:schemeClr val="bg1"/>
                </a:solidFill>
                <a:latin typeface="NimbusRomNo9L-Regu"/>
              </a:rPr>
              <a:t>The main contributions of</a:t>
            </a:r>
          </a:p>
          <a:p>
            <a:pPr algn="l"/>
            <a:r>
              <a:rPr lang="en-IN" sz="3200" b="0" i="0" u="none" strike="noStrike" baseline="0" dirty="0">
                <a:solidFill>
                  <a:schemeClr val="bg1"/>
                </a:solidFill>
                <a:latin typeface="NimbusRomNo9L-Regu"/>
              </a:rPr>
              <a:t>this paper are:</a:t>
            </a:r>
            <a:endParaRPr lang="en-IN" sz="3200" dirty="0">
              <a:solidFill>
                <a:schemeClr val="bg1"/>
              </a:solidFill>
            </a:endParaRPr>
          </a:p>
        </p:txBody>
      </p:sp>
      <p:sp>
        <p:nvSpPr>
          <p:cNvPr id="3" name="TextBox 2">
            <a:extLst>
              <a:ext uri="{FF2B5EF4-FFF2-40B4-BE49-F238E27FC236}">
                <a16:creationId xmlns:a16="http://schemas.microsoft.com/office/drawing/2014/main" id="{8A199B07-628D-4242-BAC8-B0B40A6C0CDD}"/>
              </a:ext>
            </a:extLst>
          </p:cNvPr>
          <p:cNvSpPr txBox="1"/>
          <p:nvPr/>
        </p:nvSpPr>
        <p:spPr>
          <a:xfrm>
            <a:off x="559293" y="1988598"/>
            <a:ext cx="10395752" cy="4401205"/>
          </a:xfrm>
          <a:prstGeom prst="rect">
            <a:avLst/>
          </a:prstGeom>
          <a:noFill/>
        </p:spPr>
        <p:txBody>
          <a:bodyPr wrap="square" rtlCol="0">
            <a:spAutoFit/>
          </a:bodyPr>
          <a:lstStyle/>
          <a:p>
            <a:pPr algn="l"/>
            <a:r>
              <a:rPr lang="en-US" sz="2000" b="0" i="1" u="none" strike="noStrike" baseline="0" dirty="0">
                <a:solidFill>
                  <a:schemeClr val="bg1"/>
                </a:solidFill>
                <a:latin typeface="+mj-lt"/>
              </a:rPr>
              <a:t>• </a:t>
            </a:r>
            <a:r>
              <a:rPr lang="en-US" sz="2000" dirty="0">
                <a:solidFill>
                  <a:schemeClr val="bg1"/>
                </a:solidFill>
                <a:latin typeface="+mj-lt"/>
              </a:rPr>
              <a:t>They </a:t>
            </a:r>
            <a:r>
              <a:rPr lang="en-US" sz="2000" b="0" i="0" u="none" strike="noStrike" baseline="0" dirty="0">
                <a:solidFill>
                  <a:schemeClr val="bg1"/>
                </a:solidFill>
                <a:latin typeface="+mj-lt"/>
              </a:rPr>
              <a:t>extensively provide evidence that malware labelling is not a precise science. Applications are flagged or not depending on the antivirus product;</a:t>
            </a:r>
          </a:p>
          <a:p>
            <a:pPr algn="l"/>
            <a:endParaRPr lang="en-US" sz="2000" b="0" i="0" u="none" strike="noStrike" baseline="0" dirty="0">
              <a:solidFill>
                <a:schemeClr val="bg1"/>
              </a:solidFill>
              <a:latin typeface="+mj-lt"/>
            </a:endParaRPr>
          </a:p>
          <a:p>
            <a:pPr algn="l"/>
            <a:r>
              <a:rPr lang="en-US" sz="2000" b="0" i="1" u="none" strike="noStrike" baseline="0" dirty="0">
                <a:solidFill>
                  <a:schemeClr val="bg1"/>
                </a:solidFill>
                <a:latin typeface="+mj-lt"/>
              </a:rPr>
              <a:t>• </a:t>
            </a:r>
            <a:r>
              <a:rPr lang="en-US" sz="2000" dirty="0">
                <a:solidFill>
                  <a:schemeClr val="bg1"/>
                </a:solidFill>
                <a:latin typeface="+mj-lt"/>
              </a:rPr>
              <a:t>They</a:t>
            </a:r>
            <a:r>
              <a:rPr lang="en-US" sz="2000" b="0" i="0" u="none" strike="noStrike" baseline="0" dirty="0">
                <a:solidFill>
                  <a:schemeClr val="bg1"/>
                </a:solidFill>
                <a:latin typeface="+mj-lt"/>
              </a:rPr>
              <a:t> show that most malware writers basically copy/paste code from fellow developer code and from public tutorials/samples from the Web;</a:t>
            </a:r>
          </a:p>
          <a:p>
            <a:pPr algn="l"/>
            <a:endParaRPr lang="en-US" sz="2000" b="0" i="0" u="none" strike="noStrike" baseline="0" dirty="0">
              <a:solidFill>
                <a:schemeClr val="bg1"/>
              </a:solidFill>
              <a:latin typeface="+mj-lt"/>
            </a:endParaRPr>
          </a:p>
          <a:p>
            <a:pPr algn="l"/>
            <a:r>
              <a:rPr lang="en-US" sz="2000" b="0" i="1" u="none" strike="noStrike" baseline="0" dirty="0">
                <a:solidFill>
                  <a:schemeClr val="bg1"/>
                </a:solidFill>
                <a:latin typeface="+mj-lt"/>
              </a:rPr>
              <a:t>• </a:t>
            </a:r>
            <a:r>
              <a:rPr lang="en-US" sz="2000" dirty="0">
                <a:solidFill>
                  <a:schemeClr val="bg1"/>
                </a:solidFill>
                <a:latin typeface="+mj-lt"/>
              </a:rPr>
              <a:t>They</a:t>
            </a:r>
            <a:r>
              <a:rPr lang="en-US" sz="2000" b="0" i="0" u="none" strike="noStrike" baseline="0" dirty="0">
                <a:solidFill>
                  <a:schemeClr val="bg1"/>
                </a:solidFill>
                <a:latin typeface="+mj-lt"/>
              </a:rPr>
              <a:t> find that malware writing is almost a regular business, with work cycles following a similar 5 </a:t>
            </a:r>
            <a:r>
              <a:rPr lang="en-IN" sz="2000" b="0" i="0" u="none" strike="noStrike" baseline="0" dirty="0">
                <a:solidFill>
                  <a:schemeClr val="bg1"/>
                </a:solidFill>
                <a:latin typeface="+mj-lt"/>
              </a:rPr>
              <a:t>working days per week;</a:t>
            </a:r>
          </a:p>
          <a:p>
            <a:pPr algn="l"/>
            <a:endParaRPr lang="en-IN" sz="2000" b="0" i="0" u="none" strike="noStrike" baseline="0" dirty="0">
              <a:solidFill>
                <a:schemeClr val="bg1"/>
              </a:solidFill>
              <a:latin typeface="+mj-lt"/>
            </a:endParaRPr>
          </a:p>
          <a:p>
            <a:pPr algn="l"/>
            <a:r>
              <a:rPr lang="en-US" sz="2000" b="0" i="1" u="none" strike="noStrike" baseline="0" dirty="0">
                <a:solidFill>
                  <a:schemeClr val="bg1"/>
                </a:solidFill>
                <a:latin typeface="+mj-lt"/>
              </a:rPr>
              <a:t>• </a:t>
            </a:r>
            <a:r>
              <a:rPr lang="en-US" sz="2000" dirty="0">
                <a:solidFill>
                  <a:schemeClr val="bg1"/>
                </a:solidFill>
                <a:latin typeface="+mj-lt"/>
              </a:rPr>
              <a:t>They</a:t>
            </a:r>
            <a:r>
              <a:rPr lang="en-US" sz="2000" b="0" i="0" u="none" strike="noStrike" baseline="0" dirty="0">
                <a:solidFill>
                  <a:schemeClr val="bg1"/>
                </a:solidFill>
                <a:latin typeface="+mj-lt"/>
              </a:rPr>
              <a:t> also highlight that almost all malware writers are incapable to properly use digital certificates;</a:t>
            </a:r>
          </a:p>
          <a:p>
            <a:pPr algn="l"/>
            <a:endParaRPr lang="en-US" sz="2000" b="0" i="0" u="none" strike="noStrike" baseline="0" dirty="0">
              <a:solidFill>
                <a:schemeClr val="bg1"/>
              </a:solidFill>
              <a:latin typeface="+mj-lt"/>
            </a:endParaRPr>
          </a:p>
          <a:p>
            <a:pPr algn="l"/>
            <a:r>
              <a:rPr lang="en-US" sz="2000" b="0" i="1" u="none" strike="noStrike" baseline="0" dirty="0">
                <a:solidFill>
                  <a:schemeClr val="bg1"/>
                </a:solidFill>
                <a:latin typeface="+mj-lt"/>
              </a:rPr>
              <a:t>• </a:t>
            </a:r>
            <a:r>
              <a:rPr lang="en-US" sz="2000" b="0" i="0" u="none" strike="noStrike" baseline="0" dirty="0">
                <a:solidFill>
                  <a:schemeClr val="bg1"/>
                </a:solidFill>
                <a:latin typeface="+mj-lt"/>
              </a:rPr>
              <a:t>Finally, They propose roadmaps for basic detection of malware that have not yet been detected by antivirus </a:t>
            </a:r>
            <a:r>
              <a:rPr lang="en-IN" sz="2000" b="0" i="0" u="none" strike="noStrike" baseline="0" dirty="0">
                <a:solidFill>
                  <a:schemeClr val="bg1"/>
                </a:solidFill>
                <a:latin typeface="+mj-lt"/>
              </a:rPr>
              <a:t>products.</a:t>
            </a:r>
            <a:endParaRPr lang="en-IN" sz="2000" dirty="0">
              <a:solidFill>
                <a:schemeClr val="bg1"/>
              </a:solidFill>
              <a:latin typeface="+mj-lt"/>
            </a:endParaRPr>
          </a:p>
        </p:txBody>
      </p:sp>
    </p:spTree>
    <p:extLst>
      <p:ext uri="{BB962C8B-B14F-4D97-AF65-F5344CB8AC3E}">
        <p14:creationId xmlns:p14="http://schemas.microsoft.com/office/powerpoint/2010/main" val="252094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CA9F1F-DDAC-4D62-A090-F42334B751F6}"/>
              </a:ext>
            </a:extLst>
          </p:cNvPr>
          <p:cNvSpPr txBox="1"/>
          <p:nvPr/>
        </p:nvSpPr>
        <p:spPr>
          <a:xfrm>
            <a:off x="523782" y="594804"/>
            <a:ext cx="10315852" cy="830997"/>
          </a:xfrm>
          <a:prstGeom prst="rect">
            <a:avLst/>
          </a:prstGeom>
          <a:noFill/>
        </p:spPr>
        <p:txBody>
          <a:bodyPr wrap="square" rtlCol="0">
            <a:spAutoFit/>
          </a:bodyPr>
          <a:lstStyle/>
          <a:p>
            <a:r>
              <a:rPr lang="en-IN" sz="4800" b="0" i="0" u="none" strike="noStrike" baseline="0" dirty="0">
                <a:solidFill>
                  <a:schemeClr val="bg2"/>
                </a:solidFill>
                <a:latin typeface="NimbusRomNo9L-Regu"/>
              </a:rPr>
              <a:t>PRELIMINARIES</a:t>
            </a:r>
            <a:endParaRPr lang="en-IN" sz="4800" dirty="0">
              <a:solidFill>
                <a:schemeClr val="bg2"/>
              </a:solidFill>
            </a:endParaRPr>
          </a:p>
        </p:txBody>
      </p:sp>
      <p:sp>
        <p:nvSpPr>
          <p:cNvPr id="5" name="TextBox 4">
            <a:extLst>
              <a:ext uri="{FF2B5EF4-FFF2-40B4-BE49-F238E27FC236}">
                <a16:creationId xmlns:a16="http://schemas.microsoft.com/office/drawing/2014/main" id="{084A8684-99CD-472A-8A53-F77D8B639ABA}"/>
              </a:ext>
            </a:extLst>
          </p:cNvPr>
          <p:cNvSpPr txBox="1"/>
          <p:nvPr/>
        </p:nvSpPr>
        <p:spPr>
          <a:xfrm>
            <a:off x="523782" y="2015231"/>
            <a:ext cx="10164933" cy="5016758"/>
          </a:xfrm>
          <a:prstGeom prst="rect">
            <a:avLst/>
          </a:prstGeom>
          <a:noFill/>
        </p:spPr>
        <p:txBody>
          <a:bodyPr wrap="square" rtlCol="0">
            <a:spAutoFit/>
          </a:bodyPr>
          <a:lstStyle/>
          <a:p>
            <a:pPr marL="342900" indent="-342900" algn="l">
              <a:buFont typeface="Wingdings" panose="05000000000000000000" pitchFamily="2" charset="2"/>
              <a:buChar char="ü"/>
            </a:pPr>
            <a:r>
              <a:rPr lang="en-US" sz="2000" dirty="0">
                <a:solidFill>
                  <a:schemeClr val="bg1"/>
                </a:solidFill>
              </a:rPr>
              <a:t>They</a:t>
            </a:r>
            <a:r>
              <a:rPr lang="en-US" sz="2000" b="0" i="0" u="none" strike="noStrike" baseline="0" dirty="0">
                <a:solidFill>
                  <a:schemeClr val="bg1"/>
                </a:solidFill>
              </a:rPr>
              <a:t> have built our dataset by collecting applications from </a:t>
            </a:r>
            <a:r>
              <a:rPr lang="en-US" sz="2000" b="0" i="1" u="none" strike="noStrike" baseline="0" dirty="0">
                <a:solidFill>
                  <a:schemeClr val="bg1"/>
                </a:solidFill>
              </a:rPr>
              <a:t>markets</a:t>
            </a:r>
            <a:r>
              <a:rPr lang="en-US" sz="2000" b="0" i="0" u="none" strike="noStrike" baseline="0" dirty="0">
                <a:solidFill>
                  <a:schemeClr val="bg1"/>
                </a:solidFill>
              </a:rPr>
              <a:t>, i.e., the online stores where developers distribute their applications to end-users. </a:t>
            </a:r>
          </a:p>
          <a:p>
            <a:pPr marL="342900" indent="-342900" algn="l">
              <a:buFont typeface="Wingdings" panose="05000000000000000000" pitchFamily="2" charset="2"/>
              <a:buChar char="ü"/>
            </a:pPr>
            <a:endParaRPr lang="en-US" sz="2000" b="0" i="0" u="none" strike="noStrike" baseline="0" dirty="0">
              <a:solidFill>
                <a:schemeClr val="bg1"/>
              </a:solidFill>
            </a:endParaRPr>
          </a:p>
          <a:p>
            <a:pPr marL="342900" indent="-342900" algn="l">
              <a:buFont typeface="Wingdings" panose="05000000000000000000" pitchFamily="2" charset="2"/>
              <a:buChar char="ü"/>
            </a:pPr>
            <a:r>
              <a:rPr lang="en-US" sz="2000" b="0" i="0" u="none" strike="noStrike" baseline="0" dirty="0">
                <a:solidFill>
                  <a:schemeClr val="bg1"/>
                </a:solidFill>
              </a:rPr>
              <a:t>Indeed, although Google –the main developer of the Android software stack– operates an official market named </a:t>
            </a:r>
            <a:r>
              <a:rPr lang="en-US" sz="2000" b="0" i="1" u="none" strike="noStrike" baseline="0" dirty="0">
                <a:solidFill>
                  <a:schemeClr val="bg1"/>
                </a:solidFill>
              </a:rPr>
              <a:t>Google Play</a:t>
            </a:r>
            <a:r>
              <a:rPr lang="en-US" sz="2000" b="0" i="0" u="none" strike="noStrike" baseline="0" dirty="0">
                <a:solidFill>
                  <a:schemeClr val="bg1"/>
                </a:solidFill>
              </a:rPr>
              <a:t>, the policy of Google makes it possible for Android users to download and install Apps from any other alternative market. </a:t>
            </a:r>
          </a:p>
          <a:p>
            <a:pPr marL="342900" indent="-342900" algn="l">
              <a:buFont typeface="Wingdings" panose="05000000000000000000" pitchFamily="2" charset="2"/>
              <a:buChar char="ü"/>
            </a:pPr>
            <a:endParaRPr lang="en-US" sz="2000" b="0" i="0" u="none" strike="noStrike" baseline="0" dirty="0">
              <a:solidFill>
                <a:schemeClr val="bg1"/>
              </a:solidFill>
            </a:endParaRPr>
          </a:p>
          <a:p>
            <a:pPr marL="342900" indent="-342900" algn="l">
              <a:buFont typeface="Wingdings" panose="05000000000000000000" pitchFamily="2" charset="2"/>
              <a:buChar char="ü"/>
            </a:pPr>
            <a:r>
              <a:rPr lang="en-US" sz="2000" b="0" i="0" u="none" strike="noStrike" baseline="0" dirty="0">
                <a:solidFill>
                  <a:schemeClr val="bg1"/>
                </a:solidFill>
              </a:rPr>
              <a:t>Alternative markets are often created to distribute specific selection of applications. For example, some of these markets may focus on a specific geographical area, e.g., Russia or China, providing users with Apps in their local</a:t>
            </a:r>
          </a:p>
          <a:p>
            <a:r>
              <a:rPr lang="en-IN" sz="2000" b="0" i="0" u="none" strike="noStrike" baseline="0" dirty="0">
                <a:solidFill>
                  <a:schemeClr val="bg1"/>
                </a:solidFill>
              </a:rPr>
              <a:t>     languages.</a:t>
            </a:r>
          </a:p>
          <a:p>
            <a:endParaRPr lang="en-IN" sz="2000" b="0" i="0" u="none" strike="noStrike" baseline="0" dirty="0">
              <a:solidFill>
                <a:schemeClr val="bg1"/>
              </a:solidFill>
            </a:endParaRPr>
          </a:p>
          <a:p>
            <a:pPr marL="342900" indent="-342900">
              <a:buFont typeface="Wingdings" panose="05000000000000000000" pitchFamily="2" charset="2"/>
              <a:buChar char="ü"/>
            </a:pPr>
            <a:r>
              <a:rPr lang="en-IN" sz="2000" dirty="0">
                <a:solidFill>
                  <a:schemeClr val="bg1"/>
                </a:solidFill>
              </a:rPr>
              <a:t>They have collected data from various sources .</a:t>
            </a:r>
            <a:endParaRPr lang="en-IN" sz="2000" b="0" i="0" u="none" strike="noStrike" baseline="0" dirty="0">
              <a:solidFill>
                <a:schemeClr val="bg1"/>
              </a:solidFill>
            </a:endParaRPr>
          </a:p>
          <a:p>
            <a:endParaRPr lang="en-IN" sz="2000" dirty="0">
              <a:solidFill>
                <a:schemeClr val="bg1"/>
              </a:solidFill>
            </a:endParaRPr>
          </a:p>
          <a:p>
            <a:endParaRPr lang="en-IN" sz="2000" dirty="0">
              <a:solidFill>
                <a:schemeClr val="bg1"/>
              </a:solidFill>
            </a:endParaRPr>
          </a:p>
        </p:txBody>
      </p:sp>
    </p:spTree>
    <p:extLst>
      <p:ext uri="{BB962C8B-B14F-4D97-AF65-F5344CB8AC3E}">
        <p14:creationId xmlns:p14="http://schemas.microsoft.com/office/powerpoint/2010/main" val="446342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4BAEE8-43C7-4692-A9DC-B354559E8D44}"/>
              </a:ext>
            </a:extLst>
          </p:cNvPr>
          <p:cNvSpPr txBox="1"/>
          <p:nvPr/>
        </p:nvSpPr>
        <p:spPr>
          <a:xfrm>
            <a:off x="523783" y="674703"/>
            <a:ext cx="9969623" cy="707886"/>
          </a:xfrm>
          <a:prstGeom prst="rect">
            <a:avLst/>
          </a:prstGeom>
          <a:noFill/>
        </p:spPr>
        <p:txBody>
          <a:bodyPr wrap="square" rtlCol="0">
            <a:spAutoFit/>
          </a:bodyPr>
          <a:lstStyle/>
          <a:p>
            <a:r>
              <a:rPr lang="en-US" sz="4000" dirty="0">
                <a:solidFill>
                  <a:schemeClr val="bg1"/>
                </a:solidFill>
              </a:rPr>
              <a:t>Datasets</a:t>
            </a:r>
            <a:endParaRPr lang="en-IN" sz="4000" dirty="0">
              <a:solidFill>
                <a:schemeClr val="bg1"/>
              </a:solidFill>
            </a:endParaRPr>
          </a:p>
        </p:txBody>
      </p:sp>
      <p:sp>
        <p:nvSpPr>
          <p:cNvPr id="3" name="TextBox 2">
            <a:extLst>
              <a:ext uri="{FF2B5EF4-FFF2-40B4-BE49-F238E27FC236}">
                <a16:creationId xmlns:a16="http://schemas.microsoft.com/office/drawing/2014/main" id="{1989947C-54E9-4B99-B700-A41423F13569}"/>
              </a:ext>
            </a:extLst>
          </p:cNvPr>
          <p:cNvSpPr txBox="1"/>
          <p:nvPr/>
        </p:nvSpPr>
        <p:spPr>
          <a:xfrm>
            <a:off x="692458" y="2024109"/>
            <a:ext cx="10191565" cy="3477875"/>
          </a:xfrm>
          <a:prstGeom prst="rect">
            <a:avLst/>
          </a:prstGeom>
          <a:noFill/>
        </p:spPr>
        <p:txBody>
          <a:bodyPr wrap="square" rtlCol="0">
            <a:spAutoFit/>
          </a:bodyPr>
          <a:lstStyle/>
          <a:p>
            <a:pPr marL="342900" indent="-342900" algn="l">
              <a:buFont typeface="Wingdings" panose="05000000000000000000" pitchFamily="2" charset="2"/>
              <a:buChar char="Ø"/>
            </a:pPr>
            <a:r>
              <a:rPr lang="en-US" sz="2000" b="0" i="0" u="none" strike="noStrike" baseline="0" dirty="0">
                <a:latin typeface="+mj-lt"/>
              </a:rPr>
              <a:t>Google Play </a:t>
            </a:r>
          </a:p>
          <a:p>
            <a:pPr marL="342900" indent="-342900" algn="l">
              <a:buFont typeface="Wingdings" panose="05000000000000000000" pitchFamily="2" charset="2"/>
              <a:buChar char="Ø"/>
            </a:pPr>
            <a:r>
              <a:rPr lang="en-IN" sz="2000" b="0" i="0" u="none" strike="noStrike" baseline="0" dirty="0">
                <a:latin typeface="+mj-lt"/>
              </a:rPr>
              <a:t>appchina </a:t>
            </a:r>
          </a:p>
          <a:p>
            <a:pPr marL="342900" indent="-342900" algn="l">
              <a:buFont typeface="Wingdings" panose="05000000000000000000" pitchFamily="2" charset="2"/>
              <a:buChar char="Ø"/>
            </a:pPr>
            <a:r>
              <a:rPr lang="en-IN" sz="2000" b="0" i="0" u="none" strike="noStrike" baseline="0" dirty="0">
                <a:latin typeface="+mj-lt"/>
              </a:rPr>
              <a:t>anzhi </a:t>
            </a:r>
          </a:p>
          <a:p>
            <a:pPr marL="342900" indent="-342900" algn="l">
              <a:buFont typeface="Wingdings" panose="05000000000000000000" pitchFamily="2" charset="2"/>
              <a:buChar char="Ø"/>
            </a:pPr>
            <a:r>
              <a:rPr lang="en-IN" sz="2000" b="0" i="0" u="none" strike="noStrike" baseline="0" dirty="0">
                <a:latin typeface="+mj-lt"/>
              </a:rPr>
              <a:t>1mobile </a:t>
            </a:r>
          </a:p>
          <a:p>
            <a:pPr marL="342900" indent="-342900" algn="l">
              <a:buFont typeface="Wingdings" panose="05000000000000000000" pitchFamily="2" charset="2"/>
              <a:buChar char="Ø"/>
            </a:pPr>
            <a:r>
              <a:rPr lang="en-IN" sz="2000" b="0" i="0" u="none" strike="noStrike" baseline="0" dirty="0">
                <a:latin typeface="+mj-lt"/>
              </a:rPr>
              <a:t>slideme </a:t>
            </a:r>
          </a:p>
          <a:p>
            <a:pPr marL="342900" indent="-342900" algn="l">
              <a:buFont typeface="Wingdings" panose="05000000000000000000" pitchFamily="2" charset="2"/>
              <a:buChar char="Ø"/>
            </a:pPr>
            <a:r>
              <a:rPr lang="en-IN" sz="2000" b="0" i="0" u="none" strike="noStrike" baseline="0" dirty="0">
                <a:latin typeface="+mj-lt"/>
              </a:rPr>
              <a:t>torrents </a:t>
            </a:r>
          </a:p>
          <a:p>
            <a:pPr marL="342900" indent="-342900" algn="l">
              <a:buFont typeface="Wingdings" panose="05000000000000000000" pitchFamily="2" charset="2"/>
              <a:buChar char="Ø"/>
            </a:pPr>
            <a:r>
              <a:rPr lang="en-IN" sz="2000" b="0" i="0" u="none" strike="noStrike" baseline="0" dirty="0">
                <a:latin typeface="+mj-lt"/>
              </a:rPr>
              <a:t>freewarelovers </a:t>
            </a:r>
          </a:p>
          <a:p>
            <a:pPr marL="342900" indent="-342900" algn="l">
              <a:buFont typeface="Wingdings" panose="05000000000000000000" pitchFamily="2" charset="2"/>
              <a:buChar char="Ø"/>
            </a:pPr>
            <a:r>
              <a:rPr lang="en-IN" sz="2000" b="0" i="0" u="none" strike="noStrike" baseline="0" dirty="0">
                <a:latin typeface="+mj-lt"/>
              </a:rPr>
              <a:t>proandroid </a:t>
            </a:r>
          </a:p>
          <a:p>
            <a:pPr marL="342900" indent="-342900" algn="l">
              <a:buFont typeface="Wingdings" panose="05000000000000000000" pitchFamily="2" charset="2"/>
              <a:buChar char="Ø"/>
            </a:pPr>
            <a:r>
              <a:rPr lang="en-IN" sz="2000" b="0" i="0" u="none" strike="noStrike" baseline="0" dirty="0">
                <a:latin typeface="+mj-lt"/>
              </a:rPr>
              <a:t>fdroid </a:t>
            </a:r>
          </a:p>
          <a:p>
            <a:pPr marL="342900" indent="-342900" algn="l">
              <a:buFont typeface="Wingdings" panose="05000000000000000000" pitchFamily="2" charset="2"/>
              <a:buChar char="Ø"/>
            </a:pPr>
            <a:r>
              <a:rPr lang="en-IN" sz="2000" b="0" i="0" u="none" strike="noStrike" baseline="0" dirty="0">
                <a:latin typeface="+mj-lt"/>
              </a:rPr>
              <a:t>genome </a:t>
            </a:r>
          </a:p>
          <a:p>
            <a:pPr marL="342900" indent="-342900" algn="l">
              <a:buFont typeface="Wingdings" panose="05000000000000000000" pitchFamily="2" charset="2"/>
              <a:buChar char="Ø"/>
            </a:pPr>
            <a:r>
              <a:rPr lang="en-IN" sz="2000" b="0" i="0" u="none" strike="noStrike" baseline="0" dirty="0">
                <a:latin typeface="+mj-lt"/>
              </a:rPr>
              <a:t>apk_bang</a:t>
            </a:r>
            <a:endParaRPr lang="en-IN" sz="2000" dirty="0">
              <a:latin typeface="+mj-lt"/>
            </a:endParaRPr>
          </a:p>
        </p:txBody>
      </p:sp>
    </p:spTree>
    <p:extLst>
      <p:ext uri="{BB962C8B-B14F-4D97-AF65-F5344CB8AC3E}">
        <p14:creationId xmlns:p14="http://schemas.microsoft.com/office/powerpoint/2010/main" val="130596898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{579EA403-3D17-477B-ABE5-D6AF14201FDF}tf04033917</Template>
  <TotalTime>334</TotalTime>
  <Words>2132</Words>
  <Application>Microsoft Office PowerPoint</Application>
  <PresentationFormat>Widescreen</PresentationFormat>
  <Paragraphs>158</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vt:lpstr>
      <vt:lpstr>Calibri</vt:lpstr>
      <vt:lpstr>Hoves</vt:lpstr>
      <vt:lpstr>NimbusRomNo9L-Regu</vt:lpstr>
      <vt:lpstr>NimbusRomNo9L-ReguItal</vt:lpstr>
      <vt:lpstr>Times New Roman</vt:lpstr>
      <vt:lpstr>Trebuchet MS</vt:lpstr>
      <vt:lpstr>Wingdings</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Forensic Analysis of Android Malware</dc:title>
  <dc:creator>Sailesh Pandey</dc:creator>
  <cp:lastModifiedBy>Khush Dassani</cp:lastModifiedBy>
  <cp:revision>27</cp:revision>
  <dcterms:created xsi:type="dcterms:W3CDTF">2021-01-17T14:35:20Z</dcterms:created>
  <dcterms:modified xsi:type="dcterms:W3CDTF">2021-01-20T14:20:21Z</dcterms:modified>
</cp:coreProperties>
</file>