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2" r:id="rId2"/>
    <p:sldId id="256" r:id="rId3"/>
    <p:sldId id="261" r:id="rId4"/>
    <p:sldId id="273" r:id="rId5"/>
    <p:sldId id="268" r:id="rId6"/>
    <p:sldId id="263" r:id="rId7"/>
    <p:sldId id="265" r:id="rId8"/>
    <p:sldId id="266" r:id="rId9"/>
    <p:sldId id="267" r:id="rId10"/>
    <p:sldId id="290" r:id="rId11"/>
    <p:sldId id="292" r:id="rId12"/>
    <p:sldId id="274" r:id="rId13"/>
    <p:sldId id="291" r:id="rId14"/>
    <p:sldId id="270" r:id="rId15"/>
    <p:sldId id="28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E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4"/>
    <p:restoredTop sz="94604"/>
  </p:normalViewPr>
  <p:slideViewPr>
    <p:cSldViewPr snapToGrid="0" snapToObjects="1">
      <p:cViewPr varScale="1">
        <p:scale>
          <a:sx n="83" d="100"/>
          <a:sy n="83"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0192AB-012F-4308-B511-66477D3AAB51}"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698D72CF-67B0-4C9E-9A80-C132DF174ECA}">
      <dgm:prSet custT="1"/>
      <dgm:spPr>
        <a:solidFill>
          <a:srgbClr val="FF0000"/>
        </a:solidFill>
      </dgm:spPr>
      <dgm:t>
        <a:bodyPr/>
        <a:lstStyle/>
        <a:p>
          <a:r>
            <a:rPr lang="en-IN" sz="3200" dirty="0"/>
            <a:t>What is a "research gap" or "knowledge gap" in research and literature? </a:t>
          </a:r>
          <a:endParaRPr lang="en-US" sz="3200" dirty="0"/>
        </a:p>
      </dgm:t>
    </dgm:pt>
    <dgm:pt modelId="{2E94C3E7-26AE-4AAD-A943-532CB2F49B44}" type="parTrans" cxnId="{6B4CC1DB-DADB-4BD5-B8F4-F5992A9441C3}">
      <dgm:prSet/>
      <dgm:spPr/>
      <dgm:t>
        <a:bodyPr/>
        <a:lstStyle/>
        <a:p>
          <a:endParaRPr lang="en-US" sz="4400"/>
        </a:p>
      </dgm:t>
    </dgm:pt>
    <dgm:pt modelId="{7C4FD79E-C1E2-4B6D-9DA3-E8211F1E698B}" type="sibTrans" cxnId="{6B4CC1DB-DADB-4BD5-B8F4-F5992A9441C3}">
      <dgm:prSet/>
      <dgm:spPr/>
      <dgm:t>
        <a:bodyPr/>
        <a:lstStyle/>
        <a:p>
          <a:endParaRPr lang="en-US" sz="2800"/>
        </a:p>
      </dgm:t>
    </dgm:pt>
    <dgm:pt modelId="{2002F1B8-D4D9-4973-B028-0F9BFBEB0AA4}">
      <dgm:prSet custT="1"/>
      <dgm:spPr>
        <a:solidFill>
          <a:srgbClr val="00B0F0"/>
        </a:solidFill>
      </dgm:spPr>
      <dgm:t>
        <a:bodyPr/>
        <a:lstStyle/>
        <a:p>
          <a:r>
            <a:rPr lang="en-IN" sz="3200"/>
            <a:t>Is gap explored or constructed ?</a:t>
          </a:r>
          <a:endParaRPr lang="en-US" sz="3200"/>
        </a:p>
      </dgm:t>
    </dgm:pt>
    <dgm:pt modelId="{9BAAF5F8-84CD-4A08-AE23-274C4C1D0766}" type="parTrans" cxnId="{DD97A518-D0E2-4C90-9305-184570A9D9D8}">
      <dgm:prSet/>
      <dgm:spPr/>
      <dgm:t>
        <a:bodyPr/>
        <a:lstStyle/>
        <a:p>
          <a:endParaRPr lang="en-US" sz="4400"/>
        </a:p>
      </dgm:t>
    </dgm:pt>
    <dgm:pt modelId="{8A7D4870-F022-4B71-99FE-29ABEB26E71A}" type="sibTrans" cxnId="{DD97A518-D0E2-4C90-9305-184570A9D9D8}">
      <dgm:prSet/>
      <dgm:spPr/>
      <dgm:t>
        <a:bodyPr/>
        <a:lstStyle/>
        <a:p>
          <a:endParaRPr lang="en-US" sz="2800"/>
        </a:p>
      </dgm:t>
    </dgm:pt>
    <dgm:pt modelId="{541EEECD-FF1D-45FB-BCBC-64BE1C6BF4EE}">
      <dgm:prSet custT="1"/>
      <dgm:spPr>
        <a:solidFill>
          <a:schemeClr val="accent6"/>
        </a:solidFill>
      </dgm:spPr>
      <dgm:t>
        <a:bodyPr/>
        <a:lstStyle/>
        <a:p>
          <a:r>
            <a:rPr lang="en-IN" sz="3200"/>
            <a:t>How can gap in research be identified?</a:t>
          </a:r>
          <a:endParaRPr lang="en-US" sz="3200"/>
        </a:p>
      </dgm:t>
    </dgm:pt>
    <dgm:pt modelId="{B862941D-90B2-4231-A78F-E402450B962E}" type="parTrans" cxnId="{CF4A9BFE-402F-451D-B1BC-77B7A8A050D8}">
      <dgm:prSet/>
      <dgm:spPr/>
      <dgm:t>
        <a:bodyPr/>
        <a:lstStyle/>
        <a:p>
          <a:endParaRPr lang="en-US" sz="4400"/>
        </a:p>
      </dgm:t>
    </dgm:pt>
    <dgm:pt modelId="{5F95BF18-5DBA-4950-8797-D001F32C48ED}" type="sibTrans" cxnId="{CF4A9BFE-402F-451D-B1BC-77B7A8A050D8}">
      <dgm:prSet/>
      <dgm:spPr/>
      <dgm:t>
        <a:bodyPr/>
        <a:lstStyle/>
        <a:p>
          <a:endParaRPr lang="en-US" sz="2800"/>
        </a:p>
      </dgm:t>
    </dgm:pt>
    <dgm:pt modelId="{9904EF52-A26B-AD47-9008-7CC30696C40E}" type="pres">
      <dgm:prSet presAssocID="{350192AB-012F-4308-B511-66477D3AAB51}" presName="linear" presStyleCnt="0">
        <dgm:presLayoutVars>
          <dgm:animLvl val="lvl"/>
          <dgm:resizeHandles val="exact"/>
        </dgm:presLayoutVars>
      </dgm:prSet>
      <dgm:spPr/>
    </dgm:pt>
    <dgm:pt modelId="{1BE07C62-0A16-E14A-8E38-6CBF7EB21062}" type="pres">
      <dgm:prSet presAssocID="{698D72CF-67B0-4C9E-9A80-C132DF174ECA}" presName="parentText" presStyleLbl="node1" presStyleIdx="0" presStyleCnt="3">
        <dgm:presLayoutVars>
          <dgm:chMax val="0"/>
          <dgm:bulletEnabled val="1"/>
        </dgm:presLayoutVars>
      </dgm:prSet>
      <dgm:spPr/>
    </dgm:pt>
    <dgm:pt modelId="{E7045008-4E2E-F246-A5DF-6E27AC7ED18C}" type="pres">
      <dgm:prSet presAssocID="{7C4FD79E-C1E2-4B6D-9DA3-E8211F1E698B}" presName="spacer" presStyleCnt="0"/>
      <dgm:spPr/>
    </dgm:pt>
    <dgm:pt modelId="{FA218E48-2DCC-6447-BA2C-DEB6F3098A20}" type="pres">
      <dgm:prSet presAssocID="{2002F1B8-D4D9-4973-B028-0F9BFBEB0AA4}" presName="parentText" presStyleLbl="node1" presStyleIdx="1" presStyleCnt="3">
        <dgm:presLayoutVars>
          <dgm:chMax val="0"/>
          <dgm:bulletEnabled val="1"/>
        </dgm:presLayoutVars>
      </dgm:prSet>
      <dgm:spPr/>
    </dgm:pt>
    <dgm:pt modelId="{A0A0AF3D-5564-8941-8C4B-FFB382E1C77C}" type="pres">
      <dgm:prSet presAssocID="{8A7D4870-F022-4B71-99FE-29ABEB26E71A}" presName="spacer" presStyleCnt="0"/>
      <dgm:spPr/>
    </dgm:pt>
    <dgm:pt modelId="{F7D3FCF9-4F69-0C4F-97AE-A8A9441EFAB0}" type="pres">
      <dgm:prSet presAssocID="{541EEECD-FF1D-45FB-BCBC-64BE1C6BF4EE}" presName="parentText" presStyleLbl="node1" presStyleIdx="2" presStyleCnt="3">
        <dgm:presLayoutVars>
          <dgm:chMax val="0"/>
          <dgm:bulletEnabled val="1"/>
        </dgm:presLayoutVars>
      </dgm:prSet>
      <dgm:spPr/>
    </dgm:pt>
  </dgm:ptLst>
  <dgm:cxnLst>
    <dgm:cxn modelId="{DD97A518-D0E2-4C90-9305-184570A9D9D8}" srcId="{350192AB-012F-4308-B511-66477D3AAB51}" destId="{2002F1B8-D4D9-4973-B028-0F9BFBEB0AA4}" srcOrd="1" destOrd="0" parTransId="{9BAAF5F8-84CD-4A08-AE23-274C4C1D0766}" sibTransId="{8A7D4870-F022-4B71-99FE-29ABEB26E71A}"/>
    <dgm:cxn modelId="{B346EF46-0A2F-AA4F-A11A-8C7E2AFCEAC3}" type="presOf" srcId="{350192AB-012F-4308-B511-66477D3AAB51}" destId="{9904EF52-A26B-AD47-9008-7CC30696C40E}" srcOrd="0" destOrd="0" presId="urn:microsoft.com/office/officeart/2005/8/layout/vList2"/>
    <dgm:cxn modelId="{0AEF6A77-9458-484F-910A-7CCCDA4C926C}" type="presOf" srcId="{698D72CF-67B0-4C9E-9A80-C132DF174ECA}" destId="{1BE07C62-0A16-E14A-8E38-6CBF7EB21062}" srcOrd="0" destOrd="0" presId="urn:microsoft.com/office/officeart/2005/8/layout/vList2"/>
    <dgm:cxn modelId="{B4BF49B8-7F7B-9946-B599-9019184E999F}" type="presOf" srcId="{541EEECD-FF1D-45FB-BCBC-64BE1C6BF4EE}" destId="{F7D3FCF9-4F69-0C4F-97AE-A8A9441EFAB0}" srcOrd="0" destOrd="0" presId="urn:microsoft.com/office/officeart/2005/8/layout/vList2"/>
    <dgm:cxn modelId="{6B4CC1DB-DADB-4BD5-B8F4-F5992A9441C3}" srcId="{350192AB-012F-4308-B511-66477D3AAB51}" destId="{698D72CF-67B0-4C9E-9A80-C132DF174ECA}" srcOrd="0" destOrd="0" parTransId="{2E94C3E7-26AE-4AAD-A943-532CB2F49B44}" sibTransId="{7C4FD79E-C1E2-4B6D-9DA3-E8211F1E698B}"/>
    <dgm:cxn modelId="{679706F1-A9ED-7C4F-9219-49BD6069CD04}" type="presOf" srcId="{2002F1B8-D4D9-4973-B028-0F9BFBEB0AA4}" destId="{FA218E48-2DCC-6447-BA2C-DEB6F3098A20}" srcOrd="0" destOrd="0" presId="urn:microsoft.com/office/officeart/2005/8/layout/vList2"/>
    <dgm:cxn modelId="{CF4A9BFE-402F-451D-B1BC-77B7A8A050D8}" srcId="{350192AB-012F-4308-B511-66477D3AAB51}" destId="{541EEECD-FF1D-45FB-BCBC-64BE1C6BF4EE}" srcOrd="2" destOrd="0" parTransId="{B862941D-90B2-4231-A78F-E402450B962E}" sibTransId="{5F95BF18-5DBA-4950-8797-D001F32C48ED}"/>
    <dgm:cxn modelId="{C9E9DF5B-577A-EA46-B590-A6FBB06B5E7E}" type="presParOf" srcId="{9904EF52-A26B-AD47-9008-7CC30696C40E}" destId="{1BE07C62-0A16-E14A-8E38-6CBF7EB21062}" srcOrd="0" destOrd="0" presId="urn:microsoft.com/office/officeart/2005/8/layout/vList2"/>
    <dgm:cxn modelId="{1C517AAA-3A27-5449-A8D1-3CDE969F879E}" type="presParOf" srcId="{9904EF52-A26B-AD47-9008-7CC30696C40E}" destId="{E7045008-4E2E-F246-A5DF-6E27AC7ED18C}" srcOrd="1" destOrd="0" presId="urn:microsoft.com/office/officeart/2005/8/layout/vList2"/>
    <dgm:cxn modelId="{3A69F262-9F37-DC4A-94EC-D42808BB5AAB}" type="presParOf" srcId="{9904EF52-A26B-AD47-9008-7CC30696C40E}" destId="{FA218E48-2DCC-6447-BA2C-DEB6F3098A20}" srcOrd="2" destOrd="0" presId="urn:microsoft.com/office/officeart/2005/8/layout/vList2"/>
    <dgm:cxn modelId="{7E47E638-41E6-0B4A-87CE-C9D56E65E9AC}" type="presParOf" srcId="{9904EF52-A26B-AD47-9008-7CC30696C40E}" destId="{A0A0AF3D-5564-8941-8C4B-FFB382E1C77C}" srcOrd="3" destOrd="0" presId="urn:microsoft.com/office/officeart/2005/8/layout/vList2"/>
    <dgm:cxn modelId="{DA306ECA-F603-4948-B16D-2D97482A89C8}" type="presParOf" srcId="{9904EF52-A26B-AD47-9008-7CC30696C40E}" destId="{F7D3FCF9-4F69-0C4F-97AE-A8A9441EFA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C33FB6-2F64-41A2-8D78-302F4EEFC46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35C682F1-ABFF-4D72-A960-099CC27FFB58}">
      <dgm:prSet custT="1"/>
      <dgm:spPr/>
      <dgm:t>
        <a:bodyPr/>
        <a:lstStyle/>
        <a:p>
          <a:r>
            <a:rPr lang="en-IN" sz="2000" dirty="0"/>
            <a:t>We all know that there is usually a big divider between theory and practice: </a:t>
          </a:r>
        </a:p>
        <a:p>
          <a:r>
            <a:rPr lang="en-IN" sz="2000" dirty="0"/>
            <a:t>Theory has little or no contact with the actual application of research findings in practice. </a:t>
          </a:r>
        </a:p>
        <a:p>
          <a:r>
            <a:rPr lang="en-IN" sz="2000" dirty="0"/>
            <a:t>With a few notable exceptions it is almost always advisable to think about the practical value of your study and how it will improve everyday practice.</a:t>
          </a:r>
          <a:endParaRPr lang="en-US" sz="2000" dirty="0"/>
        </a:p>
      </dgm:t>
    </dgm:pt>
    <dgm:pt modelId="{7714FA95-D97C-4B9C-93FC-943641AEE6A0}" type="parTrans" cxnId="{4645EA9D-7F5C-41E8-B030-06D0682B27E3}">
      <dgm:prSet/>
      <dgm:spPr/>
      <dgm:t>
        <a:bodyPr/>
        <a:lstStyle/>
        <a:p>
          <a:endParaRPr lang="en-US"/>
        </a:p>
      </dgm:t>
    </dgm:pt>
    <dgm:pt modelId="{DC0016A6-BC03-4A52-B699-F45A1DDC4E6B}" type="sibTrans" cxnId="{4645EA9D-7F5C-41E8-B030-06D0682B27E3}">
      <dgm:prSet/>
      <dgm:spPr/>
      <dgm:t>
        <a:bodyPr/>
        <a:lstStyle/>
        <a:p>
          <a:endParaRPr lang="en-US"/>
        </a:p>
      </dgm:t>
    </dgm:pt>
    <dgm:pt modelId="{D0500201-91EF-4F85-A207-908B7F55F2BF}">
      <dgm:prSet custT="1"/>
      <dgm:spPr/>
      <dgm:t>
        <a:bodyPr/>
        <a:lstStyle/>
        <a:p>
          <a:pPr algn="just"/>
          <a:r>
            <a:rPr lang="en-IN" sz="2000" dirty="0"/>
            <a:t>Sometimes it can be useful to talk to people who are already working in the field, those who are faced with everyday challenges, trials and tribulations. </a:t>
          </a:r>
        </a:p>
        <a:p>
          <a:pPr algn="just"/>
          <a:r>
            <a:rPr lang="en-IN" sz="2000" dirty="0"/>
            <a:t>Their practical experience might be able to illuminate things you can’t find in journal articles. </a:t>
          </a:r>
        </a:p>
        <a:p>
          <a:pPr algn="just"/>
          <a:r>
            <a:rPr lang="en-IN" sz="2000" dirty="0"/>
            <a:t>Practitioners can help you identify something that might be worth exploring that is not easily discovered in the available literature.</a:t>
          </a:r>
          <a:endParaRPr lang="en-US" sz="2000" dirty="0"/>
        </a:p>
      </dgm:t>
    </dgm:pt>
    <dgm:pt modelId="{47A5F078-7959-4542-8332-185042AA7F06}" type="parTrans" cxnId="{E66012E2-CC45-44F0-8E43-7CD5012C973D}">
      <dgm:prSet/>
      <dgm:spPr/>
      <dgm:t>
        <a:bodyPr/>
        <a:lstStyle/>
        <a:p>
          <a:endParaRPr lang="en-US"/>
        </a:p>
      </dgm:t>
    </dgm:pt>
    <dgm:pt modelId="{66BF3F2C-4169-45DA-82AD-C3CA26F59E8E}" type="sibTrans" cxnId="{E66012E2-CC45-44F0-8E43-7CD5012C973D}">
      <dgm:prSet/>
      <dgm:spPr/>
      <dgm:t>
        <a:bodyPr/>
        <a:lstStyle/>
        <a:p>
          <a:endParaRPr lang="en-US"/>
        </a:p>
      </dgm:t>
    </dgm:pt>
    <dgm:pt modelId="{5000340D-DFFE-4A53-BCA6-BC74AE7FFCFE}" type="pres">
      <dgm:prSet presAssocID="{B3C33FB6-2F64-41A2-8D78-302F4EEFC46C}" presName="root" presStyleCnt="0">
        <dgm:presLayoutVars>
          <dgm:dir/>
          <dgm:resizeHandles val="exact"/>
        </dgm:presLayoutVars>
      </dgm:prSet>
      <dgm:spPr/>
    </dgm:pt>
    <dgm:pt modelId="{4054D16E-79CB-49A8-B54E-9FB03EE38A1A}" type="pres">
      <dgm:prSet presAssocID="{35C682F1-ABFF-4D72-A960-099CC27FFB58}" presName="compNode" presStyleCnt="0"/>
      <dgm:spPr/>
    </dgm:pt>
    <dgm:pt modelId="{32F7E2C2-F7C9-4B8F-8E64-0542EDE8448B}" type="pres">
      <dgm:prSet presAssocID="{35C682F1-ABFF-4D72-A960-099CC27FFB58}" presName="bgRect" presStyleLbl="bgShp" presStyleIdx="0" presStyleCnt="2" custScaleY="132209"/>
      <dgm:spPr/>
    </dgm:pt>
    <dgm:pt modelId="{F9573B20-C100-479D-846C-A511FEC1600B}" type="pres">
      <dgm:prSet presAssocID="{35C682F1-ABFF-4D72-A960-099CC27FFB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EF24D43F-C671-47B6-9084-1B06B6362A60}" type="pres">
      <dgm:prSet presAssocID="{35C682F1-ABFF-4D72-A960-099CC27FFB58}" presName="spaceRect" presStyleCnt="0"/>
      <dgm:spPr/>
    </dgm:pt>
    <dgm:pt modelId="{A9A3E71C-E0B1-4036-AFC6-CCD3080B6A1F}" type="pres">
      <dgm:prSet presAssocID="{35C682F1-ABFF-4D72-A960-099CC27FFB58}" presName="parTx" presStyleLbl="revTx" presStyleIdx="0" presStyleCnt="2">
        <dgm:presLayoutVars>
          <dgm:chMax val="0"/>
          <dgm:chPref val="0"/>
        </dgm:presLayoutVars>
      </dgm:prSet>
      <dgm:spPr/>
    </dgm:pt>
    <dgm:pt modelId="{1B98D9A9-CE4E-40DF-A79E-4608DFBC7CE7}" type="pres">
      <dgm:prSet presAssocID="{DC0016A6-BC03-4A52-B699-F45A1DDC4E6B}" presName="sibTrans" presStyleCnt="0"/>
      <dgm:spPr/>
    </dgm:pt>
    <dgm:pt modelId="{A9B52C05-5A08-4979-9FC4-D5B09615AE0C}" type="pres">
      <dgm:prSet presAssocID="{D0500201-91EF-4F85-A207-908B7F55F2BF}" presName="compNode" presStyleCnt="0"/>
      <dgm:spPr/>
    </dgm:pt>
    <dgm:pt modelId="{CA56B6DC-AFD1-4B54-9B93-BC8875457480}" type="pres">
      <dgm:prSet presAssocID="{D0500201-91EF-4F85-A207-908B7F55F2BF}" presName="bgRect" presStyleLbl="bgShp" presStyleIdx="1" presStyleCnt="2" custScaleY="128302"/>
      <dgm:spPr/>
    </dgm:pt>
    <dgm:pt modelId="{C6075F25-A630-4402-A1FA-96C64A45869E}" type="pres">
      <dgm:prSet presAssocID="{D0500201-91EF-4F85-A207-908B7F55F2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A1EE99A7-F883-4AFA-9533-D30E270797A3}" type="pres">
      <dgm:prSet presAssocID="{D0500201-91EF-4F85-A207-908B7F55F2BF}" presName="spaceRect" presStyleCnt="0"/>
      <dgm:spPr/>
    </dgm:pt>
    <dgm:pt modelId="{7C5855FB-CB11-4376-9448-53F0736CBE38}" type="pres">
      <dgm:prSet presAssocID="{D0500201-91EF-4F85-A207-908B7F55F2BF}" presName="parTx" presStyleLbl="revTx" presStyleIdx="1" presStyleCnt="2">
        <dgm:presLayoutVars>
          <dgm:chMax val="0"/>
          <dgm:chPref val="0"/>
        </dgm:presLayoutVars>
      </dgm:prSet>
      <dgm:spPr/>
    </dgm:pt>
  </dgm:ptLst>
  <dgm:cxnLst>
    <dgm:cxn modelId="{F46E9607-A2BA-3947-B309-3C06E617502B}" type="presOf" srcId="{35C682F1-ABFF-4D72-A960-099CC27FFB58}" destId="{A9A3E71C-E0B1-4036-AFC6-CCD3080B6A1F}" srcOrd="0" destOrd="0" presId="urn:microsoft.com/office/officeart/2018/2/layout/IconVerticalSolidList"/>
    <dgm:cxn modelId="{EA1A5623-23F7-AF41-A9FD-2D88DC274AE8}" type="presOf" srcId="{B3C33FB6-2F64-41A2-8D78-302F4EEFC46C}" destId="{5000340D-DFFE-4A53-BCA6-BC74AE7FFCFE}" srcOrd="0" destOrd="0" presId="urn:microsoft.com/office/officeart/2018/2/layout/IconVerticalSolidList"/>
    <dgm:cxn modelId="{4645EA9D-7F5C-41E8-B030-06D0682B27E3}" srcId="{B3C33FB6-2F64-41A2-8D78-302F4EEFC46C}" destId="{35C682F1-ABFF-4D72-A960-099CC27FFB58}" srcOrd="0" destOrd="0" parTransId="{7714FA95-D97C-4B9C-93FC-943641AEE6A0}" sibTransId="{DC0016A6-BC03-4A52-B699-F45A1DDC4E6B}"/>
    <dgm:cxn modelId="{E66012E2-CC45-44F0-8E43-7CD5012C973D}" srcId="{B3C33FB6-2F64-41A2-8D78-302F4EEFC46C}" destId="{D0500201-91EF-4F85-A207-908B7F55F2BF}" srcOrd="1" destOrd="0" parTransId="{47A5F078-7959-4542-8332-185042AA7F06}" sibTransId="{66BF3F2C-4169-45DA-82AD-C3CA26F59E8E}"/>
    <dgm:cxn modelId="{0CD1A9EB-9A67-AA41-87C3-7967854C9A6B}" type="presOf" srcId="{D0500201-91EF-4F85-A207-908B7F55F2BF}" destId="{7C5855FB-CB11-4376-9448-53F0736CBE38}" srcOrd="0" destOrd="0" presId="urn:microsoft.com/office/officeart/2018/2/layout/IconVerticalSolidList"/>
    <dgm:cxn modelId="{390A86BB-5607-F446-9ADE-B24EAE2389B4}" type="presParOf" srcId="{5000340D-DFFE-4A53-BCA6-BC74AE7FFCFE}" destId="{4054D16E-79CB-49A8-B54E-9FB03EE38A1A}" srcOrd="0" destOrd="0" presId="urn:microsoft.com/office/officeart/2018/2/layout/IconVerticalSolidList"/>
    <dgm:cxn modelId="{A4A8FA31-FBD5-644E-95CF-E0511378E9B5}" type="presParOf" srcId="{4054D16E-79CB-49A8-B54E-9FB03EE38A1A}" destId="{32F7E2C2-F7C9-4B8F-8E64-0542EDE8448B}" srcOrd="0" destOrd="0" presId="urn:microsoft.com/office/officeart/2018/2/layout/IconVerticalSolidList"/>
    <dgm:cxn modelId="{AAC234A0-FE55-954A-B760-D54627FB09CB}" type="presParOf" srcId="{4054D16E-79CB-49A8-B54E-9FB03EE38A1A}" destId="{F9573B20-C100-479D-846C-A511FEC1600B}" srcOrd="1" destOrd="0" presId="urn:microsoft.com/office/officeart/2018/2/layout/IconVerticalSolidList"/>
    <dgm:cxn modelId="{AB166DD2-A1EB-3045-B15E-689F09F093A9}" type="presParOf" srcId="{4054D16E-79CB-49A8-B54E-9FB03EE38A1A}" destId="{EF24D43F-C671-47B6-9084-1B06B6362A60}" srcOrd="2" destOrd="0" presId="urn:microsoft.com/office/officeart/2018/2/layout/IconVerticalSolidList"/>
    <dgm:cxn modelId="{8037A3DD-2424-C44C-8CF0-C9B99FF21280}" type="presParOf" srcId="{4054D16E-79CB-49A8-B54E-9FB03EE38A1A}" destId="{A9A3E71C-E0B1-4036-AFC6-CCD3080B6A1F}" srcOrd="3" destOrd="0" presId="urn:microsoft.com/office/officeart/2018/2/layout/IconVerticalSolidList"/>
    <dgm:cxn modelId="{6660642C-40FA-E94A-9068-FFC9F76B0C1B}" type="presParOf" srcId="{5000340D-DFFE-4A53-BCA6-BC74AE7FFCFE}" destId="{1B98D9A9-CE4E-40DF-A79E-4608DFBC7CE7}" srcOrd="1" destOrd="0" presId="urn:microsoft.com/office/officeart/2018/2/layout/IconVerticalSolidList"/>
    <dgm:cxn modelId="{931EDA74-AEB9-5040-944C-C960DDDA2525}" type="presParOf" srcId="{5000340D-DFFE-4A53-BCA6-BC74AE7FFCFE}" destId="{A9B52C05-5A08-4979-9FC4-D5B09615AE0C}" srcOrd="2" destOrd="0" presId="urn:microsoft.com/office/officeart/2018/2/layout/IconVerticalSolidList"/>
    <dgm:cxn modelId="{2F3AE529-1D30-CC4C-B467-5E0EAEC6E412}" type="presParOf" srcId="{A9B52C05-5A08-4979-9FC4-D5B09615AE0C}" destId="{CA56B6DC-AFD1-4B54-9B93-BC8875457480}" srcOrd="0" destOrd="0" presId="urn:microsoft.com/office/officeart/2018/2/layout/IconVerticalSolidList"/>
    <dgm:cxn modelId="{41102552-432F-9C41-B3E5-263E59E4B27C}" type="presParOf" srcId="{A9B52C05-5A08-4979-9FC4-D5B09615AE0C}" destId="{C6075F25-A630-4402-A1FA-96C64A45869E}" srcOrd="1" destOrd="0" presId="urn:microsoft.com/office/officeart/2018/2/layout/IconVerticalSolidList"/>
    <dgm:cxn modelId="{E0B40789-07F8-8441-B044-CD4C54B122EF}" type="presParOf" srcId="{A9B52C05-5A08-4979-9FC4-D5B09615AE0C}" destId="{A1EE99A7-F883-4AFA-9533-D30E270797A3}" srcOrd="2" destOrd="0" presId="urn:microsoft.com/office/officeart/2018/2/layout/IconVerticalSolidList"/>
    <dgm:cxn modelId="{D1063E19-2E46-EE47-88F2-B73643AAA7F1}" type="presParOf" srcId="{A9B52C05-5A08-4979-9FC4-D5B09615AE0C}" destId="{7C5855FB-CB11-4376-9448-53F0736CBE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59FDC-DC88-4B75-A65E-4ACE736A3A5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7498B41-9E85-4AF2-BE13-BEFB2BC7AF34}">
      <dgm:prSet/>
      <dgm:spPr/>
      <dgm:t>
        <a:bodyPr/>
        <a:lstStyle/>
        <a:p>
          <a:pPr>
            <a:lnSpc>
              <a:spcPct val="100000"/>
            </a:lnSpc>
          </a:pPr>
          <a:r>
            <a:rPr lang="en-IN" dirty="0"/>
            <a:t>Find the right supervisor</a:t>
          </a:r>
          <a:endParaRPr lang="en-US" dirty="0"/>
        </a:p>
      </dgm:t>
    </dgm:pt>
    <dgm:pt modelId="{B3688D9F-B8CB-408E-978F-1B5607EE198B}" type="parTrans" cxnId="{28F20F73-6A01-41C7-86D9-C9010546A4B9}">
      <dgm:prSet/>
      <dgm:spPr/>
      <dgm:t>
        <a:bodyPr/>
        <a:lstStyle/>
        <a:p>
          <a:endParaRPr lang="en-US"/>
        </a:p>
      </dgm:t>
    </dgm:pt>
    <dgm:pt modelId="{C67F9EEE-4AA5-44C9-946A-0C5F05F7BED2}" type="sibTrans" cxnId="{28F20F73-6A01-41C7-86D9-C9010546A4B9}">
      <dgm:prSet/>
      <dgm:spPr/>
      <dgm:t>
        <a:bodyPr/>
        <a:lstStyle/>
        <a:p>
          <a:pPr>
            <a:lnSpc>
              <a:spcPct val="100000"/>
            </a:lnSpc>
          </a:pPr>
          <a:endParaRPr lang="en-US"/>
        </a:p>
      </dgm:t>
    </dgm:pt>
    <dgm:pt modelId="{E49BC82C-B632-48F1-B455-E198F4B251EF}">
      <dgm:prSet/>
      <dgm:spPr/>
      <dgm:t>
        <a:bodyPr/>
        <a:lstStyle/>
        <a:p>
          <a:pPr>
            <a:lnSpc>
              <a:spcPct val="100000"/>
            </a:lnSpc>
          </a:pPr>
          <a:r>
            <a:rPr lang="en-IN" dirty="0"/>
            <a:t>Don’t be shy, ask!</a:t>
          </a:r>
          <a:endParaRPr lang="en-US" dirty="0"/>
        </a:p>
      </dgm:t>
    </dgm:pt>
    <dgm:pt modelId="{F7AF7BE3-793C-4266-A796-E24AB9CEAA84}" type="parTrans" cxnId="{1F7D06BB-CA0C-4785-933D-8B45100EE8B2}">
      <dgm:prSet/>
      <dgm:spPr/>
      <dgm:t>
        <a:bodyPr/>
        <a:lstStyle/>
        <a:p>
          <a:endParaRPr lang="en-US"/>
        </a:p>
      </dgm:t>
    </dgm:pt>
    <dgm:pt modelId="{A851AF3E-5EC1-4A72-B0ED-8BC79E384A71}" type="sibTrans" cxnId="{1F7D06BB-CA0C-4785-933D-8B45100EE8B2}">
      <dgm:prSet/>
      <dgm:spPr/>
      <dgm:t>
        <a:bodyPr/>
        <a:lstStyle/>
        <a:p>
          <a:pPr>
            <a:lnSpc>
              <a:spcPct val="100000"/>
            </a:lnSpc>
          </a:pPr>
          <a:endParaRPr lang="en-US"/>
        </a:p>
      </dgm:t>
    </dgm:pt>
    <dgm:pt modelId="{B79EE53C-A77A-4C53-98CA-3253757B9C16}">
      <dgm:prSet/>
      <dgm:spPr/>
      <dgm:t>
        <a:bodyPr/>
        <a:lstStyle/>
        <a:p>
          <a:pPr>
            <a:lnSpc>
              <a:spcPct val="100000"/>
            </a:lnSpc>
          </a:pPr>
          <a:r>
            <a:rPr lang="en-IN" dirty="0"/>
            <a:t>Select the right topic</a:t>
          </a:r>
          <a:endParaRPr lang="en-US" dirty="0"/>
        </a:p>
      </dgm:t>
    </dgm:pt>
    <dgm:pt modelId="{6DAB310A-828C-450F-9FD9-6FF4621369A3}" type="parTrans" cxnId="{5A605938-A92C-44A4-A18F-BD422CAF97A6}">
      <dgm:prSet/>
      <dgm:spPr/>
      <dgm:t>
        <a:bodyPr/>
        <a:lstStyle/>
        <a:p>
          <a:endParaRPr lang="en-US"/>
        </a:p>
      </dgm:t>
    </dgm:pt>
    <dgm:pt modelId="{5C43D637-EBFD-4B04-A06B-D634CD9EDF80}" type="sibTrans" cxnId="{5A605938-A92C-44A4-A18F-BD422CAF97A6}">
      <dgm:prSet/>
      <dgm:spPr/>
      <dgm:t>
        <a:bodyPr/>
        <a:lstStyle/>
        <a:p>
          <a:pPr>
            <a:lnSpc>
              <a:spcPct val="100000"/>
            </a:lnSpc>
          </a:pPr>
          <a:endParaRPr lang="en-US"/>
        </a:p>
      </dgm:t>
    </dgm:pt>
    <dgm:pt modelId="{F9A61392-E498-4A7B-87A9-EEBA71F31CE9}">
      <dgm:prSet/>
      <dgm:spPr/>
      <dgm:t>
        <a:bodyPr/>
        <a:lstStyle/>
        <a:p>
          <a:pPr>
            <a:lnSpc>
              <a:spcPct val="100000"/>
            </a:lnSpc>
          </a:pPr>
          <a:r>
            <a:rPr lang="en-IN" dirty="0"/>
            <a:t>Keep your plan realistic</a:t>
          </a:r>
          <a:endParaRPr lang="en-US" dirty="0"/>
        </a:p>
      </dgm:t>
    </dgm:pt>
    <dgm:pt modelId="{8D5CD89E-E8B4-4DD0-A648-5EAC56BC43FF}" type="parTrans" cxnId="{0FD66224-DB5A-4D24-AF84-E031BEFDAAAE}">
      <dgm:prSet/>
      <dgm:spPr/>
      <dgm:t>
        <a:bodyPr/>
        <a:lstStyle/>
        <a:p>
          <a:endParaRPr lang="en-US"/>
        </a:p>
      </dgm:t>
    </dgm:pt>
    <dgm:pt modelId="{688DD3D1-C070-44C2-81DD-F238D878FE55}" type="sibTrans" cxnId="{0FD66224-DB5A-4D24-AF84-E031BEFDAAAE}">
      <dgm:prSet/>
      <dgm:spPr/>
      <dgm:t>
        <a:bodyPr/>
        <a:lstStyle/>
        <a:p>
          <a:pPr>
            <a:lnSpc>
              <a:spcPct val="100000"/>
            </a:lnSpc>
          </a:pPr>
          <a:endParaRPr lang="en-US"/>
        </a:p>
      </dgm:t>
    </dgm:pt>
    <dgm:pt modelId="{DDBD843F-5560-4E11-9955-0C252B23BE82}">
      <dgm:prSet/>
      <dgm:spPr/>
      <dgm:t>
        <a:bodyPr/>
        <a:lstStyle/>
        <a:p>
          <a:pPr>
            <a:lnSpc>
              <a:spcPct val="100000"/>
            </a:lnSpc>
          </a:pPr>
          <a:r>
            <a:rPr lang="en-IN" dirty="0"/>
            <a:t>Prepare a project timeline</a:t>
          </a:r>
          <a:endParaRPr lang="en-US" dirty="0"/>
        </a:p>
      </dgm:t>
    </dgm:pt>
    <dgm:pt modelId="{BD4D7770-BE3F-4DC4-A249-6B10EAA8AFF1}" type="parTrans" cxnId="{9EBD7A74-BF03-453B-8F32-19605E75CD70}">
      <dgm:prSet/>
      <dgm:spPr/>
      <dgm:t>
        <a:bodyPr/>
        <a:lstStyle/>
        <a:p>
          <a:endParaRPr lang="en-US"/>
        </a:p>
      </dgm:t>
    </dgm:pt>
    <dgm:pt modelId="{3E1A525C-3DD0-4CB2-A39F-AFE56322583A}" type="sibTrans" cxnId="{9EBD7A74-BF03-453B-8F32-19605E75CD70}">
      <dgm:prSet/>
      <dgm:spPr/>
      <dgm:t>
        <a:bodyPr/>
        <a:lstStyle/>
        <a:p>
          <a:pPr>
            <a:lnSpc>
              <a:spcPct val="100000"/>
            </a:lnSpc>
          </a:pPr>
          <a:endParaRPr lang="en-US"/>
        </a:p>
      </dgm:t>
    </dgm:pt>
    <dgm:pt modelId="{1A3DBC3A-4247-4FD8-BBCE-B749003FA614}">
      <dgm:prSet/>
      <dgm:spPr/>
      <dgm:t>
        <a:bodyPr/>
        <a:lstStyle/>
        <a:p>
          <a:pPr>
            <a:lnSpc>
              <a:spcPct val="100000"/>
            </a:lnSpc>
          </a:pPr>
          <a:r>
            <a:rPr lang="en-IN" dirty="0"/>
            <a:t>Write, write and write</a:t>
          </a:r>
          <a:endParaRPr lang="en-US" dirty="0"/>
        </a:p>
      </dgm:t>
    </dgm:pt>
    <dgm:pt modelId="{C640A16B-34D0-43AC-B726-6B8BB6176944}" type="parTrans" cxnId="{95651642-738B-4DA5-A39A-07F327544EB9}">
      <dgm:prSet/>
      <dgm:spPr/>
      <dgm:t>
        <a:bodyPr/>
        <a:lstStyle/>
        <a:p>
          <a:endParaRPr lang="en-US"/>
        </a:p>
      </dgm:t>
    </dgm:pt>
    <dgm:pt modelId="{443385F8-DE93-4EC7-ABD9-1ED4F403E8E2}" type="sibTrans" cxnId="{95651642-738B-4DA5-A39A-07F327544EB9}">
      <dgm:prSet/>
      <dgm:spPr/>
      <dgm:t>
        <a:bodyPr/>
        <a:lstStyle/>
        <a:p>
          <a:endParaRPr lang="en-US"/>
        </a:p>
      </dgm:t>
    </dgm:pt>
    <dgm:pt modelId="{4EABA005-BEE6-49D2-8C70-E3F9235D16D3}" type="pres">
      <dgm:prSet presAssocID="{3D259FDC-DC88-4B75-A65E-4ACE736A3A5D}" presName="root" presStyleCnt="0">
        <dgm:presLayoutVars>
          <dgm:dir/>
          <dgm:resizeHandles val="exact"/>
        </dgm:presLayoutVars>
      </dgm:prSet>
      <dgm:spPr/>
    </dgm:pt>
    <dgm:pt modelId="{128CC42B-1745-49E0-9ED3-DEA2F45D0849}" type="pres">
      <dgm:prSet presAssocID="{3D259FDC-DC88-4B75-A65E-4ACE736A3A5D}" presName="container" presStyleCnt="0">
        <dgm:presLayoutVars>
          <dgm:dir/>
          <dgm:resizeHandles val="exact"/>
        </dgm:presLayoutVars>
      </dgm:prSet>
      <dgm:spPr/>
    </dgm:pt>
    <dgm:pt modelId="{7D7F351F-1F74-411D-9CF0-9D0835EA7C1F}" type="pres">
      <dgm:prSet presAssocID="{D7498B41-9E85-4AF2-BE13-BEFB2BC7AF34}" presName="compNode" presStyleCnt="0"/>
      <dgm:spPr/>
    </dgm:pt>
    <dgm:pt modelId="{374F753C-4284-4D6C-870E-85ABC89C5220}" type="pres">
      <dgm:prSet presAssocID="{D7498B41-9E85-4AF2-BE13-BEFB2BC7AF34}" presName="iconBgRect" presStyleLbl="bgShp" presStyleIdx="0" presStyleCnt="6"/>
      <dgm:spPr/>
    </dgm:pt>
    <dgm:pt modelId="{32F25120-AB91-4E0F-AC62-0BA1CC27D19C}" type="pres">
      <dgm:prSet presAssocID="{D7498B41-9E85-4AF2-BE13-BEFB2BC7AF3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8FC10101-B0FE-46BA-BBFE-84C90C8951CA}" type="pres">
      <dgm:prSet presAssocID="{D7498B41-9E85-4AF2-BE13-BEFB2BC7AF34}" presName="spaceRect" presStyleCnt="0"/>
      <dgm:spPr/>
    </dgm:pt>
    <dgm:pt modelId="{F15CD0AC-2FED-4C32-9A37-0F23BE4E52ED}" type="pres">
      <dgm:prSet presAssocID="{D7498B41-9E85-4AF2-BE13-BEFB2BC7AF34}" presName="textRect" presStyleLbl="revTx" presStyleIdx="0" presStyleCnt="6">
        <dgm:presLayoutVars>
          <dgm:chMax val="1"/>
          <dgm:chPref val="1"/>
        </dgm:presLayoutVars>
      </dgm:prSet>
      <dgm:spPr/>
    </dgm:pt>
    <dgm:pt modelId="{523B587D-C702-47F5-8669-CE349207675C}" type="pres">
      <dgm:prSet presAssocID="{C67F9EEE-4AA5-44C9-946A-0C5F05F7BED2}" presName="sibTrans" presStyleLbl="sibTrans2D1" presStyleIdx="0" presStyleCnt="0"/>
      <dgm:spPr/>
    </dgm:pt>
    <dgm:pt modelId="{0C340D77-649D-4AE8-9855-BADCD5AA001E}" type="pres">
      <dgm:prSet presAssocID="{E49BC82C-B632-48F1-B455-E198F4B251EF}" presName="compNode" presStyleCnt="0"/>
      <dgm:spPr/>
    </dgm:pt>
    <dgm:pt modelId="{E63A2381-DC57-4C04-8399-3E22F4C684F6}" type="pres">
      <dgm:prSet presAssocID="{E49BC82C-B632-48F1-B455-E198F4B251EF}" presName="iconBgRect" presStyleLbl="bgShp" presStyleIdx="1" presStyleCnt="6"/>
      <dgm:spPr/>
    </dgm:pt>
    <dgm:pt modelId="{638A9A77-6B35-4705-BD11-BF411F24EB94}" type="pres">
      <dgm:prSet presAssocID="{E49BC82C-B632-48F1-B455-E198F4B251E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83465EFA-8165-4BD0-94B5-0060DE716531}" type="pres">
      <dgm:prSet presAssocID="{E49BC82C-B632-48F1-B455-E198F4B251EF}" presName="spaceRect" presStyleCnt="0"/>
      <dgm:spPr/>
    </dgm:pt>
    <dgm:pt modelId="{06FAB7D7-E021-4E49-B3A0-7C29FD9816B6}" type="pres">
      <dgm:prSet presAssocID="{E49BC82C-B632-48F1-B455-E198F4B251EF}" presName="textRect" presStyleLbl="revTx" presStyleIdx="1" presStyleCnt="6">
        <dgm:presLayoutVars>
          <dgm:chMax val="1"/>
          <dgm:chPref val="1"/>
        </dgm:presLayoutVars>
      </dgm:prSet>
      <dgm:spPr/>
    </dgm:pt>
    <dgm:pt modelId="{55CC2272-E576-4A66-BBC2-41023296E738}" type="pres">
      <dgm:prSet presAssocID="{A851AF3E-5EC1-4A72-B0ED-8BC79E384A71}" presName="sibTrans" presStyleLbl="sibTrans2D1" presStyleIdx="0" presStyleCnt="0"/>
      <dgm:spPr/>
    </dgm:pt>
    <dgm:pt modelId="{C12FC28C-5704-4533-A723-B8B957A8E5AA}" type="pres">
      <dgm:prSet presAssocID="{B79EE53C-A77A-4C53-98CA-3253757B9C16}" presName="compNode" presStyleCnt="0"/>
      <dgm:spPr/>
    </dgm:pt>
    <dgm:pt modelId="{B1819F47-0D82-48B9-94FC-2F936BF0B266}" type="pres">
      <dgm:prSet presAssocID="{B79EE53C-A77A-4C53-98CA-3253757B9C16}" presName="iconBgRect" presStyleLbl="bgShp" presStyleIdx="2" presStyleCnt="6"/>
      <dgm:spPr/>
    </dgm:pt>
    <dgm:pt modelId="{18FA61B9-19AE-4F20-96EA-DB94B4D122DE}" type="pres">
      <dgm:prSet presAssocID="{B79EE53C-A77A-4C53-98CA-3253757B9C1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DCBC28D4-2C24-4E51-BB54-7C2A9949438A}" type="pres">
      <dgm:prSet presAssocID="{B79EE53C-A77A-4C53-98CA-3253757B9C16}" presName="spaceRect" presStyleCnt="0"/>
      <dgm:spPr/>
    </dgm:pt>
    <dgm:pt modelId="{AFF7DF41-2B7D-4448-AB8A-28B80C8415C2}" type="pres">
      <dgm:prSet presAssocID="{B79EE53C-A77A-4C53-98CA-3253757B9C16}" presName="textRect" presStyleLbl="revTx" presStyleIdx="2" presStyleCnt="6">
        <dgm:presLayoutVars>
          <dgm:chMax val="1"/>
          <dgm:chPref val="1"/>
        </dgm:presLayoutVars>
      </dgm:prSet>
      <dgm:spPr/>
    </dgm:pt>
    <dgm:pt modelId="{D45F39F7-FF94-4374-A1A8-09401783E437}" type="pres">
      <dgm:prSet presAssocID="{5C43D637-EBFD-4B04-A06B-D634CD9EDF80}" presName="sibTrans" presStyleLbl="sibTrans2D1" presStyleIdx="0" presStyleCnt="0"/>
      <dgm:spPr/>
    </dgm:pt>
    <dgm:pt modelId="{7725983D-210D-4D0A-946F-94F473DB9E47}" type="pres">
      <dgm:prSet presAssocID="{F9A61392-E498-4A7B-87A9-EEBA71F31CE9}" presName="compNode" presStyleCnt="0"/>
      <dgm:spPr/>
    </dgm:pt>
    <dgm:pt modelId="{6B7290CB-6EDD-4930-9F89-724AA9BBDCE6}" type="pres">
      <dgm:prSet presAssocID="{F9A61392-E498-4A7B-87A9-EEBA71F31CE9}" presName="iconBgRect" presStyleLbl="bgShp" presStyleIdx="3" presStyleCnt="6"/>
      <dgm:spPr/>
    </dgm:pt>
    <dgm:pt modelId="{53909109-624B-4F5A-B749-217F7D85785B}" type="pres">
      <dgm:prSet presAssocID="{F9A61392-E498-4A7B-87A9-EEBA71F31CE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1FB267AD-79DD-4CC2-BE89-AC6BCEB474D4}" type="pres">
      <dgm:prSet presAssocID="{F9A61392-E498-4A7B-87A9-EEBA71F31CE9}" presName="spaceRect" presStyleCnt="0"/>
      <dgm:spPr/>
    </dgm:pt>
    <dgm:pt modelId="{A552C693-3DFF-4D6A-9825-47ED2300BEC9}" type="pres">
      <dgm:prSet presAssocID="{F9A61392-E498-4A7B-87A9-EEBA71F31CE9}" presName="textRect" presStyleLbl="revTx" presStyleIdx="3" presStyleCnt="6">
        <dgm:presLayoutVars>
          <dgm:chMax val="1"/>
          <dgm:chPref val="1"/>
        </dgm:presLayoutVars>
      </dgm:prSet>
      <dgm:spPr/>
    </dgm:pt>
    <dgm:pt modelId="{600075F9-8D7C-4672-96EB-316F994A401A}" type="pres">
      <dgm:prSet presAssocID="{688DD3D1-C070-44C2-81DD-F238D878FE55}" presName="sibTrans" presStyleLbl="sibTrans2D1" presStyleIdx="0" presStyleCnt="0"/>
      <dgm:spPr/>
    </dgm:pt>
    <dgm:pt modelId="{4AA0F53A-DBC7-4F40-A785-228D0F24AF6E}" type="pres">
      <dgm:prSet presAssocID="{DDBD843F-5560-4E11-9955-0C252B23BE82}" presName="compNode" presStyleCnt="0"/>
      <dgm:spPr/>
    </dgm:pt>
    <dgm:pt modelId="{35DD7696-F4D5-4F59-8AD2-E3CC955B5B59}" type="pres">
      <dgm:prSet presAssocID="{DDBD843F-5560-4E11-9955-0C252B23BE82}" presName="iconBgRect" presStyleLbl="bgShp" presStyleIdx="4" presStyleCnt="6"/>
      <dgm:spPr/>
    </dgm:pt>
    <dgm:pt modelId="{CE2E29E3-C9C8-4DB5-9D09-B6694EAE2B77}" type="pres">
      <dgm:prSet presAssocID="{DDBD843F-5560-4E11-9955-0C252B23BE8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A3F75202-7F3F-4F67-9A26-DA7ABF27DCCF}" type="pres">
      <dgm:prSet presAssocID="{DDBD843F-5560-4E11-9955-0C252B23BE82}" presName="spaceRect" presStyleCnt="0"/>
      <dgm:spPr/>
    </dgm:pt>
    <dgm:pt modelId="{ED9B76C6-A0BA-4C57-A51B-81FA1FA03C09}" type="pres">
      <dgm:prSet presAssocID="{DDBD843F-5560-4E11-9955-0C252B23BE82}" presName="textRect" presStyleLbl="revTx" presStyleIdx="4" presStyleCnt="6">
        <dgm:presLayoutVars>
          <dgm:chMax val="1"/>
          <dgm:chPref val="1"/>
        </dgm:presLayoutVars>
      </dgm:prSet>
      <dgm:spPr/>
    </dgm:pt>
    <dgm:pt modelId="{1164B70F-05C6-4251-BD9A-3F9B87525420}" type="pres">
      <dgm:prSet presAssocID="{3E1A525C-3DD0-4CB2-A39F-AFE56322583A}" presName="sibTrans" presStyleLbl="sibTrans2D1" presStyleIdx="0" presStyleCnt="0"/>
      <dgm:spPr/>
    </dgm:pt>
    <dgm:pt modelId="{48F7ACF4-00A2-4871-9909-E482399CC790}" type="pres">
      <dgm:prSet presAssocID="{1A3DBC3A-4247-4FD8-BBCE-B749003FA614}" presName="compNode" presStyleCnt="0"/>
      <dgm:spPr/>
    </dgm:pt>
    <dgm:pt modelId="{408AA7E5-55C7-4102-BC66-CB96D38AD744}" type="pres">
      <dgm:prSet presAssocID="{1A3DBC3A-4247-4FD8-BBCE-B749003FA614}" presName="iconBgRect" presStyleLbl="bgShp" presStyleIdx="5" presStyleCnt="6"/>
      <dgm:spPr/>
    </dgm:pt>
    <dgm:pt modelId="{1E1E8DDA-263F-4813-97A6-12E0F005EBFC}" type="pres">
      <dgm:prSet presAssocID="{1A3DBC3A-4247-4FD8-BBCE-B749003FA6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ncil"/>
        </a:ext>
      </dgm:extLst>
    </dgm:pt>
    <dgm:pt modelId="{1066D501-4948-46BF-B261-B2AC39C1204F}" type="pres">
      <dgm:prSet presAssocID="{1A3DBC3A-4247-4FD8-BBCE-B749003FA614}" presName="spaceRect" presStyleCnt="0"/>
      <dgm:spPr/>
    </dgm:pt>
    <dgm:pt modelId="{02827870-2CB2-4CEB-BF43-7CB8495EB849}" type="pres">
      <dgm:prSet presAssocID="{1A3DBC3A-4247-4FD8-BBCE-B749003FA614}" presName="textRect" presStyleLbl="revTx" presStyleIdx="5" presStyleCnt="6">
        <dgm:presLayoutVars>
          <dgm:chMax val="1"/>
          <dgm:chPref val="1"/>
        </dgm:presLayoutVars>
      </dgm:prSet>
      <dgm:spPr/>
    </dgm:pt>
  </dgm:ptLst>
  <dgm:cxnLst>
    <dgm:cxn modelId="{DC0F6904-D7BD-8543-A4A3-7C24EB5B4F61}" type="presOf" srcId="{C67F9EEE-4AA5-44C9-946A-0C5F05F7BED2}" destId="{523B587D-C702-47F5-8669-CE349207675C}" srcOrd="0" destOrd="0" presId="urn:microsoft.com/office/officeart/2018/2/layout/IconCircleList"/>
    <dgm:cxn modelId="{1A305A0D-D472-6D45-93AA-FAF0ABAFC11E}" type="presOf" srcId="{1A3DBC3A-4247-4FD8-BBCE-B749003FA614}" destId="{02827870-2CB2-4CEB-BF43-7CB8495EB849}" srcOrd="0" destOrd="0" presId="urn:microsoft.com/office/officeart/2018/2/layout/IconCircleList"/>
    <dgm:cxn modelId="{9AB85114-0FCA-FB4D-BAF6-2345D9560F9F}" type="presOf" srcId="{A851AF3E-5EC1-4A72-B0ED-8BC79E384A71}" destId="{55CC2272-E576-4A66-BBC2-41023296E738}" srcOrd="0" destOrd="0" presId="urn:microsoft.com/office/officeart/2018/2/layout/IconCircleList"/>
    <dgm:cxn modelId="{0FD66224-DB5A-4D24-AF84-E031BEFDAAAE}" srcId="{3D259FDC-DC88-4B75-A65E-4ACE736A3A5D}" destId="{F9A61392-E498-4A7B-87A9-EEBA71F31CE9}" srcOrd="3" destOrd="0" parTransId="{8D5CD89E-E8B4-4DD0-A648-5EAC56BC43FF}" sibTransId="{688DD3D1-C070-44C2-81DD-F238D878FE55}"/>
    <dgm:cxn modelId="{5A605938-A92C-44A4-A18F-BD422CAF97A6}" srcId="{3D259FDC-DC88-4B75-A65E-4ACE736A3A5D}" destId="{B79EE53C-A77A-4C53-98CA-3253757B9C16}" srcOrd="2" destOrd="0" parTransId="{6DAB310A-828C-450F-9FD9-6FF4621369A3}" sibTransId="{5C43D637-EBFD-4B04-A06B-D634CD9EDF80}"/>
    <dgm:cxn modelId="{405B043C-D62F-414B-8BA8-DE708ABA0C04}" type="presOf" srcId="{DDBD843F-5560-4E11-9955-0C252B23BE82}" destId="{ED9B76C6-A0BA-4C57-A51B-81FA1FA03C09}" srcOrd="0" destOrd="0" presId="urn:microsoft.com/office/officeart/2018/2/layout/IconCircleList"/>
    <dgm:cxn modelId="{95651642-738B-4DA5-A39A-07F327544EB9}" srcId="{3D259FDC-DC88-4B75-A65E-4ACE736A3A5D}" destId="{1A3DBC3A-4247-4FD8-BBCE-B749003FA614}" srcOrd="5" destOrd="0" parTransId="{C640A16B-34D0-43AC-B726-6B8BB6176944}" sibTransId="{443385F8-DE93-4EC7-ABD9-1ED4F403E8E2}"/>
    <dgm:cxn modelId="{6D913355-8F98-C34E-B4CF-584D78C4156F}" type="presOf" srcId="{3D259FDC-DC88-4B75-A65E-4ACE736A3A5D}" destId="{4EABA005-BEE6-49D2-8C70-E3F9235D16D3}" srcOrd="0" destOrd="0" presId="urn:microsoft.com/office/officeart/2018/2/layout/IconCircleList"/>
    <dgm:cxn modelId="{28F20F73-6A01-41C7-86D9-C9010546A4B9}" srcId="{3D259FDC-DC88-4B75-A65E-4ACE736A3A5D}" destId="{D7498B41-9E85-4AF2-BE13-BEFB2BC7AF34}" srcOrd="0" destOrd="0" parTransId="{B3688D9F-B8CB-408E-978F-1B5607EE198B}" sibTransId="{C67F9EEE-4AA5-44C9-946A-0C5F05F7BED2}"/>
    <dgm:cxn modelId="{9EBD7A74-BF03-453B-8F32-19605E75CD70}" srcId="{3D259FDC-DC88-4B75-A65E-4ACE736A3A5D}" destId="{DDBD843F-5560-4E11-9955-0C252B23BE82}" srcOrd="4" destOrd="0" parTransId="{BD4D7770-BE3F-4DC4-A249-6B10EAA8AFF1}" sibTransId="{3E1A525C-3DD0-4CB2-A39F-AFE56322583A}"/>
    <dgm:cxn modelId="{9D81D374-4CFA-304B-B583-BEFE0216F6EC}" type="presOf" srcId="{3E1A525C-3DD0-4CB2-A39F-AFE56322583A}" destId="{1164B70F-05C6-4251-BD9A-3F9B87525420}" srcOrd="0" destOrd="0" presId="urn:microsoft.com/office/officeart/2018/2/layout/IconCircleList"/>
    <dgm:cxn modelId="{68DE407C-E6CE-5443-B0A6-20730915B62D}" type="presOf" srcId="{D7498B41-9E85-4AF2-BE13-BEFB2BC7AF34}" destId="{F15CD0AC-2FED-4C32-9A37-0F23BE4E52ED}" srcOrd="0" destOrd="0" presId="urn:microsoft.com/office/officeart/2018/2/layout/IconCircleList"/>
    <dgm:cxn modelId="{D7CC0192-A7FE-414C-9DC8-63EC7C81C053}" type="presOf" srcId="{E49BC82C-B632-48F1-B455-E198F4B251EF}" destId="{06FAB7D7-E021-4E49-B3A0-7C29FD9816B6}" srcOrd="0" destOrd="0" presId="urn:microsoft.com/office/officeart/2018/2/layout/IconCircleList"/>
    <dgm:cxn modelId="{6718E7AB-A9A0-DD47-B79A-CA5F63E40791}" type="presOf" srcId="{688DD3D1-C070-44C2-81DD-F238D878FE55}" destId="{600075F9-8D7C-4672-96EB-316F994A401A}" srcOrd="0" destOrd="0" presId="urn:microsoft.com/office/officeart/2018/2/layout/IconCircleList"/>
    <dgm:cxn modelId="{1F7D06BB-CA0C-4785-933D-8B45100EE8B2}" srcId="{3D259FDC-DC88-4B75-A65E-4ACE736A3A5D}" destId="{E49BC82C-B632-48F1-B455-E198F4B251EF}" srcOrd="1" destOrd="0" parTransId="{F7AF7BE3-793C-4266-A796-E24AB9CEAA84}" sibTransId="{A851AF3E-5EC1-4A72-B0ED-8BC79E384A71}"/>
    <dgm:cxn modelId="{1A8C4DC5-7B20-4A45-A82A-4273943AACB3}" type="presOf" srcId="{B79EE53C-A77A-4C53-98CA-3253757B9C16}" destId="{AFF7DF41-2B7D-4448-AB8A-28B80C8415C2}" srcOrd="0" destOrd="0" presId="urn:microsoft.com/office/officeart/2018/2/layout/IconCircleList"/>
    <dgm:cxn modelId="{CFF3C2CD-2DE8-4D45-A5C5-417823B0CEC4}" type="presOf" srcId="{F9A61392-E498-4A7B-87A9-EEBA71F31CE9}" destId="{A552C693-3DFF-4D6A-9825-47ED2300BEC9}" srcOrd="0" destOrd="0" presId="urn:microsoft.com/office/officeart/2018/2/layout/IconCircleList"/>
    <dgm:cxn modelId="{975294EB-D9DF-3F43-A363-766586A73B82}" type="presOf" srcId="{5C43D637-EBFD-4B04-A06B-D634CD9EDF80}" destId="{D45F39F7-FF94-4374-A1A8-09401783E437}" srcOrd="0" destOrd="0" presId="urn:microsoft.com/office/officeart/2018/2/layout/IconCircleList"/>
    <dgm:cxn modelId="{69CBE506-AAE5-AA4B-B66C-EFFAC2CD3FF8}" type="presParOf" srcId="{4EABA005-BEE6-49D2-8C70-E3F9235D16D3}" destId="{128CC42B-1745-49E0-9ED3-DEA2F45D0849}" srcOrd="0" destOrd="0" presId="urn:microsoft.com/office/officeart/2018/2/layout/IconCircleList"/>
    <dgm:cxn modelId="{C37BF916-9719-064D-8793-222C749C64E1}" type="presParOf" srcId="{128CC42B-1745-49E0-9ED3-DEA2F45D0849}" destId="{7D7F351F-1F74-411D-9CF0-9D0835EA7C1F}" srcOrd="0" destOrd="0" presId="urn:microsoft.com/office/officeart/2018/2/layout/IconCircleList"/>
    <dgm:cxn modelId="{E5B7C973-F174-4A4C-85BC-C36651D895B4}" type="presParOf" srcId="{7D7F351F-1F74-411D-9CF0-9D0835EA7C1F}" destId="{374F753C-4284-4D6C-870E-85ABC89C5220}" srcOrd="0" destOrd="0" presId="urn:microsoft.com/office/officeart/2018/2/layout/IconCircleList"/>
    <dgm:cxn modelId="{155C86C2-35A5-1B4C-AC2D-C983C394B3BC}" type="presParOf" srcId="{7D7F351F-1F74-411D-9CF0-9D0835EA7C1F}" destId="{32F25120-AB91-4E0F-AC62-0BA1CC27D19C}" srcOrd="1" destOrd="0" presId="urn:microsoft.com/office/officeart/2018/2/layout/IconCircleList"/>
    <dgm:cxn modelId="{2A0F6AEC-1C25-A64B-BAB6-7495C7E93102}" type="presParOf" srcId="{7D7F351F-1F74-411D-9CF0-9D0835EA7C1F}" destId="{8FC10101-B0FE-46BA-BBFE-84C90C8951CA}" srcOrd="2" destOrd="0" presId="urn:microsoft.com/office/officeart/2018/2/layout/IconCircleList"/>
    <dgm:cxn modelId="{AD010084-63C3-3B42-ACDA-9BE01798187E}" type="presParOf" srcId="{7D7F351F-1F74-411D-9CF0-9D0835EA7C1F}" destId="{F15CD0AC-2FED-4C32-9A37-0F23BE4E52ED}" srcOrd="3" destOrd="0" presId="urn:microsoft.com/office/officeart/2018/2/layout/IconCircleList"/>
    <dgm:cxn modelId="{33DB6D83-248A-9343-B2E3-9257C1C129DE}" type="presParOf" srcId="{128CC42B-1745-49E0-9ED3-DEA2F45D0849}" destId="{523B587D-C702-47F5-8669-CE349207675C}" srcOrd="1" destOrd="0" presId="urn:microsoft.com/office/officeart/2018/2/layout/IconCircleList"/>
    <dgm:cxn modelId="{01303B51-9F23-044D-B424-88A703ECDB47}" type="presParOf" srcId="{128CC42B-1745-49E0-9ED3-DEA2F45D0849}" destId="{0C340D77-649D-4AE8-9855-BADCD5AA001E}" srcOrd="2" destOrd="0" presId="urn:microsoft.com/office/officeart/2018/2/layout/IconCircleList"/>
    <dgm:cxn modelId="{6AD6043C-AC6C-3F46-BE74-24721AF50E84}" type="presParOf" srcId="{0C340D77-649D-4AE8-9855-BADCD5AA001E}" destId="{E63A2381-DC57-4C04-8399-3E22F4C684F6}" srcOrd="0" destOrd="0" presId="urn:microsoft.com/office/officeart/2018/2/layout/IconCircleList"/>
    <dgm:cxn modelId="{01329A98-3EBD-4A4D-964B-5CC4CAFBEC53}" type="presParOf" srcId="{0C340D77-649D-4AE8-9855-BADCD5AA001E}" destId="{638A9A77-6B35-4705-BD11-BF411F24EB94}" srcOrd="1" destOrd="0" presId="urn:microsoft.com/office/officeart/2018/2/layout/IconCircleList"/>
    <dgm:cxn modelId="{EC62BCAD-C25E-4A43-B8D4-5E33F5E2A0EE}" type="presParOf" srcId="{0C340D77-649D-4AE8-9855-BADCD5AA001E}" destId="{83465EFA-8165-4BD0-94B5-0060DE716531}" srcOrd="2" destOrd="0" presId="urn:microsoft.com/office/officeart/2018/2/layout/IconCircleList"/>
    <dgm:cxn modelId="{D4127FD4-A70F-A949-86EB-D0AD2FCFF468}" type="presParOf" srcId="{0C340D77-649D-4AE8-9855-BADCD5AA001E}" destId="{06FAB7D7-E021-4E49-B3A0-7C29FD9816B6}" srcOrd="3" destOrd="0" presId="urn:microsoft.com/office/officeart/2018/2/layout/IconCircleList"/>
    <dgm:cxn modelId="{975D6560-7671-5645-A946-9C9F4E2DC9F1}" type="presParOf" srcId="{128CC42B-1745-49E0-9ED3-DEA2F45D0849}" destId="{55CC2272-E576-4A66-BBC2-41023296E738}" srcOrd="3" destOrd="0" presId="urn:microsoft.com/office/officeart/2018/2/layout/IconCircleList"/>
    <dgm:cxn modelId="{A8F3CD9A-F97D-434C-9398-24C5128E051D}" type="presParOf" srcId="{128CC42B-1745-49E0-9ED3-DEA2F45D0849}" destId="{C12FC28C-5704-4533-A723-B8B957A8E5AA}" srcOrd="4" destOrd="0" presId="urn:microsoft.com/office/officeart/2018/2/layout/IconCircleList"/>
    <dgm:cxn modelId="{6B4A7ED5-5302-C449-A62A-9E1B65A6A938}" type="presParOf" srcId="{C12FC28C-5704-4533-A723-B8B957A8E5AA}" destId="{B1819F47-0D82-48B9-94FC-2F936BF0B266}" srcOrd="0" destOrd="0" presId="urn:microsoft.com/office/officeart/2018/2/layout/IconCircleList"/>
    <dgm:cxn modelId="{D07E9A89-4AE6-DE44-9FD8-22113DD21AB8}" type="presParOf" srcId="{C12FC28C-5704-4533-A723-B8B957A8E5AA}" destId="{18FA61B9-19AE-4F20-96EA-DB94B4D122DE}" srcOrd="1" destOrd="0" presId="urn:microsoft.com/office/officeart/2018/2/layout/IconCircleList"/>
    <dgm:cxn modelId="{43FDD857-0384-E847-844F-45CFEA424900}" type="presParOf" srcId="{C12FC28C-5704-4533-A723-B8B957A8E5AA}" destId="{DCBC28D4-2C24-4E51-BB54-7C2A9949438A}" srcOrd="2" destOrd="0" presId="urn:microsoft.com/office/officeart/2018/2/layout/IconCircleList"/>
    <dgm:cxn modelId="{AF9822B7-8C72-204E-8D70-6F69E6037B48}" type="presParOf" srcId="{C12FC28C-5704-4533-A723-B8B957A8E5AA}" destId="{AFF7DF41-2B7D-4448-AB8A-28B80C8415C2}" srcOrd="3" destOrd="0" presId="urn:microsoft.com/office/officeart/2018/2/layout/IconCircleList"/>
    <dgm:cxn modelId="{5DEA8B43-0044-6A4E-A3B2-EF3EFAC1B23E}" type="presParOf" srcId="{128CC42B-1745-49E0-9ED3-DEA2F45D0849}" destId="{D45F39F7-FF94-4374-A1A8-09401783E437}" srcOrd="5" destOrd="0" presId="urn:microsoft.com/office/officeart/2018/2/layout/IconCircleList"/>
    <dgm:cxn modelId="{DB62D50B-8DB1-0B42-849E-EB54843C9562}" type="presParOf" srcId="{128CC42B-1745-49E0-9ED3-DEA2F45D0849}" destId="{7725983D-210D-4D0A-946F-94F473DB9E47}" srcOrd="6" destOrd="0" presId="urn:microsoft.com/office/officeart/2018/2/layout/IconCircleList"/>
    <dgm:cxn modelId="{0B14093D-49CA-5246-8BF7-076B4925D43D}" type="presParOf" srcId="{7725983D-210D-4D0A-946F-94F473DB9E47}" destId="{6B7290CB-6EDD-4930-9F89-724AA9BBDCE6}" srcOrd="0" destOrd="0" presId="urn:microsoft.com/office/officeart/2018/2/layout/IconCircleList"/>
    <dgm:cxn modelId="{638AA1F6-0BDF-DC4C-8F8B-0498FDA1600F}" type="presParOf" srcId="{7725983D-210D-4D0A-946F-94F473DB9E47}" destId="{53909109-624B-4F5A-B749-217F7D85785B}" srcOrd="1" destOrd="0" presId="urn:microsoft.com/office/officeart/2018/2/layout/IconCircleList"/>
    <dgm:cxn modelId="{ED7B7256-A23A-AD45-AAF7-A37AFA9CF7BA}" type="presParOf" srcId="{7725983D-210D-4D0A-946F-94F473DB9E47}" destId="{1FB267AD-79DD-4CC2-BE89-AC6BCEB474D4}" srcOrd="2" destOrd="0" presId="urn:microsoft.com/office/officeart/2018/2/layout/IconCircleList"/>
    <dgm:cxn modelId="{407BDE29-9A7F-6942-9CDE-189304F9AAC6}" type="presParOf" srcId="{7725983D-210D-4D0A-946F-94F473DB9E47}" destId="{A552C693-3DFF-4D6A-9825-47ED2300BEC9}" srcOrd="3" destOrd="0" presId="urn:microsoft.com/office/officeart/2018/2/layout/IconCircleList"/>
    <dgm:cxn modelId="{DAE27699-B446-D94D-ABAB-95E4796A6F34}" type="presParOf" srcId="{128CC42B-1745-49E0-9ED3-DEA2F45D0849}" destId="{600075F9-8D7C-4672-96EB-316F994A401A}" srcOrd="7" destOrd="0" presId="urn:microsoft.com/office/officeart/2018/2/layout/IconCircleList"/>
    <dgm:cxn modelId="{977BB5BD-B8DA-6A43-8268-0731A973A9AD}" type="presParOf" srcId="{128CC42B-1745-49E0-9ED3-DEA2F45D0849}" destId="{4AA0F53A-DBC7-4F40-A785-228D0F24AF6E}" srcOrd="8" destOrd="0" presId="urn:microsoft.com/office/officeart/2018/2/layout/IconCircleList"/>
    <dgm:cxn modelId="{7BFFC186-5401-B94F-B56F-300FFCAFA79E}" type="presParOf" srcId="{4AA0F53A-DBC7-4F40-A785-228D0F24AF6E}" destId="{35DD7696-F4D5-4F59-8AD2-E3CC955B5B59}" srcOrd="0" destOrd="0" presId="urn:microsoft.com/office/officeart/2018/2/layout/IconCircleList"/>
    <dgm:cxn modelId="{DA9A119A-0CC6-6F49-8D80-FE2899BC1EB6}" type="presParOf" srcId="{4AA0F53A-DBC7-4F40-A785-228D0F24AF6E}" destId="{CE2E29E3-C9C8-4DB5-9D09-B6694EAE2B77}" srcOrd="1" destOrd="0" presId="urn:microsoft.com/office/officeart/2018/2/layout/IconCircleList"/>
    <dgm:cxn modelId="{69F6694F-08D0-6446-A751-97A5D9C2D2DF}" type="presParOf" srcId="{4AA0F53A-DBC7-4F40-A785-228D0F24AF6E}" destId="{A3F75202-7F3F-4F67-9A26-DA7ABF27DCCF}" srcOrd="2" destOrd="0" presId="urn:microsoft.com/office/officeart/2018/2/layout/IconCircleList"/>
    <dgm:cxn modelId="{F7204903-1077-744D-967D-9E4D135FB1B0}" type="presParOf" srcId="{4AA0F53A-DBC7-4F40-A785-228D0F24AF6E}" destId="{ED9B76C6-A0BA-4C57-A51B-81FA1FA03C09}" srcOrd="3" destOrd="0" presId="urn:microsoft.com/office/officeart/2018/2/layout/IconCircleList"/>
    <dgm:cxn modelId="{D55F11F0-EFB8-DB4B-96A9-450FD9CFC0AB}" type="presParOf" srcId="{128CC42B-1745-49E0-9ED3-DEA2F45D0849}" destId="{1164B70F-05C6-4251-BD9A-3F9B87525420}" srcOrd="9" destOrd="0" presId="urn:microsoft.com/office/officeart/2018/2/layout/IconCircleList"/>
    <dgm:cxn modelId="{EBE58558-556F-4245-94C8-9113976A7C11}" type="presParOf" srcId="{128CC42B-1745-49E0-9ED3-DEA2F45D0849}" destId="{48F7ACF4-00A2-4871-9909-E482399CC790}" srcOrd="10" destOrd="0" presId="urn:microsoft.com/office/officeart/2018/2/layout/IconCircleList"/>
    <dgm:cxn modelId="{BA9456A8-AE87-3D45-A8FB-0A88975EF59B}" type="presParOf" srcId="{48F7ACF4-00A2-4871-9909-E482399CC790}" destId="{408AA7E5-55C7-4102-BC66-CB96D38AD744}" srcOrd="0" destOrd="0" presId="urn:microsoft.com/office/officeart/2018/2/layout/IconCircleList"/>
    <dgm:cxn modelId="{8E4010C5-C9F8-0E49-BD28-31AEE7C71678}" type="presParOf" srcId="{48F7ACF4-00A2-4871-9909-E482399CC790}" destId="{1E1E8DDA-263F-4813-97A6-12E0F005EBFC}" srcOrd="1" destOrd="0" presId="urn:microsoft.com/office/officeart/2018/2/layout/IconCircleList"/>
    <dgm:cxn modelId="{076C754E-A921-2547-BA42-A90C4FFEF93D}" type="presParOf" srcId="{48F7ACF4-00A2-4871-9909-E482399CC790}" destId="{1066D501-4948-46BF-B261-B2AC39C1204F}" srcOrd="2" destOrd="0" presId="urn:microsoft.com/office/officeart/2018/2/layout/IconCircleList"/>
    <dgm:cxn modelId="{404331E2-C830-5D44-8033-D6A4AD8235B1}" type="presParOf" srcId="{48F7ACF4-00A2-4871-9909-E482399CC790}" destId="{02827870-2CB2-4CEB-BF43-7CB8495EB84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07C62-0A16-E14A-8E38-6CBF7EB21062}">
      <dsp:nvSpPr>
        <dsp:cNvPr id="0" name=""/>
        <dsp:cNvSpPr/>
      </dsp:nvSpPr>
      <dsp:spPr>
        <a:xfrm>
          <a:off x="0" y="14880"/>
          <a:ext cx="6129715" cy="1759680"/>
        </a:xfrm>
        <a:prstGeom prst="roundRect">
          <a:avLst/>
        </a:prstGeom>
        <a:solidFill>
          <a:srgbClr val="FF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What is a "research gap" or "knowledge gap" in research and literature? </a:t>
          </a:r>
          <a:endParaRPr lang="en-US" sz="3200" kern="1200" dirty="0"/>
        </a:p>
      </dsp:txBody>
      <dsp:txXfrm>
        <a:off x="85900" y="100780"/>
        <a:ext cx="5957915" cy="1587880"/>
      </dsp:txXfrm>
    </dsp:sp>
    <dsp:sp modelId="{FA218E48-2DCC-6447-BA2C-DEB6F3098A20}">
      <dsp:nvSpPr>
        <dsp:cNvPr id="0" name=""/>
        <dsp:cNvSpPr/>
      </dsp:nvSpPr>
      <dsp:spPr>
        <a:xfrm>
          <a:off x="0" y="1820640"/>
          <a:ext cx="6129715" cy="1759680"/>
        </a:xfrm>
        <a:prstGeom prst="roundRect">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Is gap explored or constructed ?</a:t>
          </a:r>
          <a:endParaRPr lang="en-US" sz="3200" kern="1200"/>
        </a:p>
      </dsp:txBody>
      <dsp:txXfrm>
        <a:off x="85900" y="1906540"/>
        <a:ext cx="5957915" cy="1587880"/>
      </dsp:txXfrm>
    </dsp:sp>
    <dsp:sp modelId="{F7D3FCF9-4F69-0C4F-97AE-A8A9441EFAB0}">
      <dsp:nvSpPr>
        <dsp:cNvPr id="0" name=""/>
        <dsp:cNvSpPr/>
      </dsp:nvSpPr>
      <dsp:spPr>
        <a:xfrm>
          <a:off x="0" y="3626401"/>
          <a:ext cx="6129715" cy="1759680"/>
        </a:xfrm>
        <a:prstGeom prst="roundRect">
          <a:avLst/>
        </a:prstGeom>
        <a:solidFill>
          <a:schemeClr val="accent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How can gap in research be identified?</a:t>
          </a:r>
          <a:endParaRPr lang="en-US" sz="3200" kern="1200"/>
        </a:p>
      </dsp:txBody>
      <dsp:txXfrm>
        <a:off x="85900" y="3712301"/>
        <a:ext cx="5957915" cy="158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7E2C2-F7C9-4B8F-8E64-0542EDE8448B}">
      <dsp:nvSpPr>
        <dsp:cNvPr id="0" name=""/>
        <dsp:cNvSpPr/>
      </dsp:nvSpPr>
      <dsp:spPr>
        <a:xfrm>
          <a:off x="0" y="262493"/>
          <a:ext cx="11693578" cy="26272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73B20-C100-479D-846C-A511FEC1600B}">
      <dsp:nvSpPr>
        <dsp:cNvPr id="0" name=""/>
        <dsp:cNvSpPr/>
      </dsp:nvSpPr>
      <dsp:spPr>
        <a:xfrm>
          <a:off x="601119" y="1029631"/>
          <a:ext cx="1092944" cy="10929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3E71C-E0B1-4036-AFC6-CCD3080B6A1F}">
      <dsp:nvSpPr>
        <dsp:cNvPr id="0" name=""/>
        <dsp:cNvSpPr/>
      </dsp:nvSpPr>
      <dsp:spPr>
        <a:xfrm>
          <a:off x="2295183" y="582517"/>
          <a:ext cx="9287924" cy="2188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566" tIns="231566" rIns="231566" bIns="231566" numCol="1" spcCol="1270" anchor="ctr" anchorCtr="0">
          <a:noAutofit/>
        </a:bodyPr>
        <a:lstStyle/>
        <a:p>
          <a:pPr marL="0" lvl="0" indent="0" algn="l" defTabSz="889000">
            <a:lnSpc>
              <a:spcPct val="90000"/>
            </a:lnSpc>
            <a:spcBef>
              <a:spcPct val="0"/>
            </a:spcBef>
            <a:spcAft>
              <a:spcPct val="35000"/>
            </a:spcAft>
            <a:buNone/>
          </a:pPr>
          <a:r>
            <a:rPr lang="en-IN" sz="2000" kern="1200" dirty="0"/>
            <a:t>We all know that there is usually a big divider between theory and practice: </a:t>
          </a:r>
        </a:p>
        <a:p>
          <a:pPr marL="0" lvl="0" indent="0" algn="l" defTabSz="889000">
            <a:lnSpc>
              <a:spcPct val="90000"/>
            </a:lnSpc>
            <a:spcBef>
              <a:spcPct val="0"/>
            </a:spcBef>
            <a:spcAft>
              <a:spcPct val="35000"/>
            </a:spcAft>
            <a:buNone/>
          </a:pPr>
          <a:r>
            <a:rPr lang="en-IN" sz="2000" kern="1200" dirty="0"/>
            <a:t>Theory has little or no contact with the actual application of research findings in practice. </a:t>
          </a:r>
        </a:p>
        <a:p>
          <a:pPr marL="0" lvl="0" indent="0" algn="l" defTabSz="889000">
            <a:lnSpc>
              <a:spcPct val="90000"/>
            </a:lnSpc>
            <a:spcBef>
              <a:spcPct val="0"/>
            </a:spcBef>
            <a:spcAft>
              <a:spcPct val="35000"/>
            </a:spcAft>
            <a:buNone/>
          </a:pPr>
          <a:r>
            <a:rPr lang="en-IN" sz="2000" kern="1200" dirty="0"/>
            <a:t>With a few notable exceptions it is almost always advisable to think about the practical value of your study and how it will improve everyday practice.</a:t>
          </a:r>
          <a:endParaRPr lang="en-US" sz="2000" kern="1200" dirty="0"/>
        </a:p>
      </dsp:txBody>
      <dsp:txXfrm>
        <a:off x="2295183" y="582517"/>
        <a:ext cx="9287924" cy="2188025"/>
      </dsp:txXfrm>
    </dsp:sp>
    <dsp:sp modelId="{CA56B6DC-AFD1-4B54-9B93-BC8875457480}">
      <dsp:nvSpPr>
        <dsp:cNvPr id="0" name=""/>
        <dsp:cNvSpPr/>
      </dsp:nvSpPr>
      <dsp:spPr>
        <a:xfrm>
          <a:off x="0" y="3306480"/>
          <a:ext cx="11693578" cy="2549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75F25-A630-4402-A1FA-96C64A45869E}">
      <dsp:nvSpPr>
        <dsp:cNvPr id="0" name=""/>
        <dsp:cNvSpPr/>
      </dsp:nvSpPr>
      <dsp:spPr>
        <a:xfrm>
          <a:off x="601119" y="4034798"/>
          <a:ext cx="1092944" cy="10929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5855FB-CB11-4376-9448-53F0736CBE38}">
      <dsp:nvSpPr>
        <dsp:cNvPr id="0" name=""/>
        <dsp:cNvSpPr/>
      </dsp:nvSpPr>
      <dsp:spPr>
        <a:xfrm>
          <a:off x="2295183" y="3587684"/>
          <a:ext cx="9287924" cy="2188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566" tIns="231566" rIns="231566" bIns="231566" numCol="1" spcCol="1270" anchor="ctr" anchorCtr="0">
          <a:noAutofit/>
        </a:bodyPr>
        <a:lstStyle/>
        <a:p>
          <a:pPr marL="0" lvl="0" indent="0" algn="just" defTabSz="889000">
            <a:lnSpc>
              <a:spcPct val="90000"/>
            </a:lnSpc>
            <a:spcBef>
              <a:spcPct val="0"/>
            </a:spcBef>
            <a:spcAft>
              <a:spcPct val="35000"/>
            </a:spcAft>
            <a:buNone/>
          </a:pPr>
          <a:r>
            <a:rPr lang="en-IN" sz="2000" kern="1200" dirty="0"/>
            <a:t>Sometimes it can be useful to talk to people who are already working in the field, those who are faced with everyday challenges, trials and tribulations. </a:t>
          </a:r>
        </a:p>
        <a:p>
          <a:pPr marL="0" lvl="0" indent="0" algn="just" defTabSz="889000">
            <a:lnSpc>
              <a:spcPct val="90000"/>
            </a:lnSpc>
            <a:spcBef>
              <a:spcPct val="0"/>
            </a:spcBef>
            <a:spcAft>
              <a:spcPct val="35000"/>
            </a:spcAft>
            <a:buNone/>
          </a:pPr>
          <a:r>
            <a:rPr lang="en-IN" sz="2000" kern="1200" dirty="0"/>
            <a:t>Their practical experience might be able to illuminate things you can’t find in journal articles. </a:t>
          </a:r>
        </a:p>
        <a:p>
          <a:pPr marL="0" lvl="0" indent="0" algn="just" defTabSz="889000">
            <a:lnSpc>
              <a:spcPct val="90000"/>
            </a:lnSpc>
            <a:spcBef>
              <a:spcPct val="0"/>
            </a:spcBef>
            <a:spcAft>
              <a:spcPct val="35000"/>
            </a:spcAft>
            <a:buNone/>
          </a:pPr>
          <a:r>
            <a:rPr lang="en-IN" sz="2000" kern="1200" dirty="0"/>
            <a:t>Practitioners can help you identify something that might be worth exploring that is not easily discovered in the available literature.</a:t>
          </a:r>
          <a:endParaRPr lang="en-US" sz="2000" kern="1200" dirty="0"/>
        </a:p>
      </dsp:txBody>
      <dsp:txXfrm>
        <a:off x="2295183" y="3587684"/>
        <a:ext cx="9287924" cy="2188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753C-4284-4D6C-870E-85ABC89C5220}">
      <dsp:nvSpPr>
        <dsp:cNvPr id="0" name=""/>
        <dsp:cNvSpPr/>
      </dsp:nvSpPr>
      <dsp:spPr>
        <a:xfrm>
          <a:off x="8939" y="644674"/>
          <a:ext cx="965202" cy="9652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25120-AB91-4E0F-AC62-0BA1CC27D19C}">
      <dsp:nvSpPr>
        <dsp:cNvPr id="0" name=""/>
        <dsp:cNvSpPr/>
      </dsp:nvSpPr>
      <dsp:spPr>
        <a:xfrm>
          <a:off x="211632" y="847366"/>
          <a:ext cx="559817" cy="559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CD0AC-2FED-4C32-9A37-0F23BE4E52ED}">
      <dsp:nvSpPr>
        <dsp:cNvPr id="0" name=""/>
        <dsp:cNvSpPr/>
      </dsp:nvSpPr>
      <dsp:spPr>
        <a:xfrm>
          <a:off x="1180970" y="644674"/>
          <a:ext cx="2275119" cy="96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Find the right supervisor</a:t>
          </a:r>
          <a:endParaRPr lang="en-US" sz="2400" kern="1200" dirty="0"/>
        </a:p>
      </dsp:txBody>
      <dsp:txXfrm>
        <a:off x="1180970" y="644674"/>
        <a:ext cx="2275119" cy="965202"/>
      </dsp:txXfrm>
    </dsp:sp>
    <dsp:sp modelId="{E63A2381-DC57-4C04-8399-3E22F4C684F6}">
      <dsp:nvSpPr>
        <dsp:cNvPr id="0" name=""/>
        <dsp:cNvSpPr/>
      </dsp:nvSpPr>
      <dsp:spPr>
        <a:xfrm>
          <a:off x="3852512" y="644674"/>
          <a:ext cx="965202" cy="9652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A9A77-6B35-4705-BD11-BF411F24EB94}">
      <dsp:nvSpPr>
        <dsp:cNvPr id="0" name=""/>
        <dsp:cNvSpPr/>
      </dsp:nvSpPr>
      <dsp:spPr>
        <a:xfrm>
          <a:off x="4055205" y="847366"/>
          <a:ext cx="559817" cy="559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AB7D7-E021-4E49-B3A0-7C29FD9816B6}">
      <dsp:nvSpPr>
        <dsp:cNvPr id="0" name=""/>
        <dsp:cNvSpPr/>
      </dsp:nvSpPr>
      <dsp:spPr>
        <a:xfrm>
          <a:off x="5024543" y="644674"/>
          <a:ext cx="2275119" cy="96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Don’t be shy, ask!</a:t>
          </a:r>
          <a:endParaRPr lang="en-US" sz="2400" kern="1200" dirty="0"/>
        </a:p>
      </dsp:txBody>
      <dsp:txXfrm>
        <a:off x="5024543" y="644674"/>
        <a:ext cx="2275119" cy="965202"/>
      </dsp:txXfrm>
    </dsp:sp>
    <dsp:sp modelId="{B1819F47-0D82-48B9-94FC-2F936BF0B266}">
      <dsp:nvSpPr>
        <dsp:cNvPr id="0" name=""/>
        <dsp:cNvSpPr/>
      </dsp:nvSpPr>
      <dsp:spPr>
        <a:xfrm>
          <a:off x="8939" y="2687819"/>
          <a:ext cx="965202" cy="9652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FA61B9-19AE-4F20-96EA-DB94B4D122DE}">
      <dsp:nvSpPr>
        <dsp:cNvPr id="0" name=""/>
        <dsp:cNvSpPr/>
      </dsp:nvSpPr>
      <dsp:spPr>
        <a:xfrm>
          <a:off x="211632" y="2890511"/>
          <a:ext cx="559817" cy="559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7DF41-2B7D-4448-AB8A-28B80C8415C2}">
      <dsp:nvSpPr>
        <dsp:cNvPr id="0" name=""/>
        <dsp:cNvSpPr/>
      </dsp:nvSpPr>
      <dsp:spPr>
        <a:xfrm>
          <a:off x="1180970" y="2687819"/>
          <a:ext cx="2275119" cy="96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Select the right topic</a:t>
          </a:r>
          <a:endParaRPr lang="en-US" sz="2400" kern="1200" dirty="0"/>
        </a:p>
      </dsp:txBody>
      <dsp:txXfrm>
        <a:off x="1180970" y="2687819"/>
        <a:ext cx="2275119" cy="965202"/>
      </dsp:txXfrm>
    </dsp:sp>
    <dsp:sp modelId="{6B7290CB-6EDD-4930-9F89-724AA9BBDCE6}">
      <dsp:nvSpPr>
        <dsp:cNvPr id="0" name=""/>
        <dsp:cNvSpPr/>
      </dsp:nvSpPr>
      <dsp:spPr>
        <a:xfrm>
          <a:off x="3852512" y="2687819"/>
          <a:ext cx="965202" cy="9652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09109-624B-4F5A-B749-217F7D85785B}">
      <dsp:nvSpPr>
        <dsp:cNvPr id="0" name=""/>
        <dsp:cNvSpPr/>
      </dsp:nvSpPr>
      <dsp:spPr>
        <a:xfrm>
          <a:off x="4055205" y="2890511"/>
          <a:ext cx="559817" cy="5598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2C693-3DFF-4D6A-9825-47ED2300BEC9}">
      <dsp:nvSpPr>
        <dsp:cNvPr id="0" name=""/>
        <dsp:cNvSpPr/>
      </dsp:nvSpPr>
      <dsp:spPr>
        <a:xfrm>
          <a:off x="5024543" y="2687819"/>
          <a:ext cx="2275119" cy="96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Keep your plan realistic</a:t>
          </a:r>
          <a:endParaRPr lang="en-US" sz="2400" kern="1200" dirty="0"/>
        </a:p>
      </dsp:txBody>
      <dsp:txXfrm>
        <a:off x="5024543" y="2687819"/>
        <a:ext cx="2275119" cy="965202"/>
      </dsp:txXfrm>
    </dsp:sp>
    <dsp:sp modelId="{35DD7696-F4D5-4F59-8AD2-E3CC955B5B59}">
      <dsp:nvSpPr>
        <dsp:cNvPr id="0" name=""/>
        <dsp:cNvSpPr/>
      </dsp:nvSpPr>
      <dsp:spPr>
        <a:xfrm>
          <a:off x="8939" y="4730964"/>
          <a:ext cx="965202" cy="9652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E29E3-C9C8-4DB5-9D09-B6694EAE2B77}">
      <dsp:nvSpPr>
        <dsp:cNvPr id="0" name=""/>
        <dsp:cNvSpPr/>
      </dsp:nvSpPr>
      <dsp:spPr>
        <a:xfrm>
          <a:off x="211632" y="4933657"/>
          <a:ext cx="559817" cy="5598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9B76C6-A0BA-4C57-A51B-81FA1FA03C09}">
      <dsp:nvSpPr>
        <dsp:cNvPr id="0" name=""/>
        <dsp:cNvSpPr/>
      </dsp:nvSpPr>
      <dsp:spPr>
        <a:xfrm>
          <a:off x="1180970" y="4730964"/>
          <a:ext cx="2275119" cy="96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Prepare a project timeline</a:t>
          </a:r>
          <a:endParaRPr lang="en-US" sz="2400" kern="1200" dirty="0"/>
        </a:p>
      </dsp:txBody>
      <dsp:txXfrm>
        <a:off x="1180970" y="4730964"/>
        <a:ext cx="2275119" cy="965202"/>
      </dsp:txXfrm>
    </dsp:sp>
    <dsp:sp modelId="{408AA7E5-55C7-4102-BC66-CB96D38AD744}">
      <dsp:nvSpPr>
        <dsp:cNvPr id="0" name=""/>
        <dsp:cNvSpPr/>
      </dsp:nvSpPr>
      <dsp:spPr>
        <a:xfrm>
          <a:off x="3852512" y="4730964"/>
          <a:ext cx="965202" cy="9652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E8DDA-263F-4813-97A6-12E0F005EBFC}">
      <dsp:nvSpPr>
        <dsp:cNvPr id="0" name=""/>
        <dsp:cNvSpPr/>
      </dsp:nvSpPr>
      <dsp:spPr>
        <a:xfrm>
          <a:off x="4055205" y="4933657"/>
          <a:ext cx="559817" cy="5598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827870-2CB2-4CEB-BF43-7CB8495EB849}">
      <dsp:nvSpPr>
        <dsp:cNvPr id="0" name=""/>
        <dsp:cNvSpPr/>
      </dsp:nvSpPr>
      <dsp:spPr>
        <a:xfrm>
          <a:off x="5024543" y="4730964"/>
          <a:ext cx="2275119" cy="96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Write, write and write</a:t>
          </a:r>
          <a:endParaRPr lang="en-US" sz="2400" kern="1200" dirty="0"/>
        </a:p>
      </dsp:txBody>
      <dsp:txXfrm>
        <a:off x="5024543" y="4730964"/>
        <a:ext cx="2275119" cy="9652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CB776-7F43-6E48-B958-F16CDB8099D9}" type="datetimeFigureOut">
              <a:rPr lang="en-US" smtClean="0"/>
              <a:t>8/23/20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60623-BE46-7444-A22F-E8C7EBCCE9D0}" type="slidenum">
              <a:rPr lang="en-US" smtClean="0"/>
              <a:t>‹#›</a:t>
            </a:fld>
            <a:endParaRPr lang="en-US"/>
          </a:p>
        </p:txBody>
      </p:sp>
    </p:spTree>
    <p:extLst>
      <p:ext uri="{BB962C8B-B14F-4D97-AF65-F5344CB8AC3E}">
        <p14:creationId xmlns:p14="http://schemas.microsoft.com/office/powerpoint/2010/main" val="265228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860623-BE46-7444-A22F-E8C7EBCCE9D0}" type="slidenum">
              <a:rPr lang="en-US" smtClean="0"/>
              <a:t>7</a:t>
            </a:fld>
            <a:endParaRPr lang="en-US"/>
          </a:p>
        </p:txBody>
      </p:sp>
    </p:spTree>
    <p:extLst>
      <p:ext uri="{BB962C8B-B14F-4D97-AF65-F5344CB8AC3E}">
        <p14:creationId xmlns:p14="http://schemas.microsoft.com/office/powerpoint/2010/main" val="310255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C088-84E8-4242-A01E-0CAF555176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D1F836-88C7-A149-8C7B-415D4C512C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BCB9069-17A8-0641-AB77-128916723D38}"/>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5" name="Footer Placeholder 4">
            <a:extLst>
              <a:ext uri="{FF2B5EF4-FFF2-40B4-BE49-F238E27FC236}">
                <a16:creationId xmlns:a16="http://schemas.microsoft.com/office/drawing/2014/main" id="{D074E0DC-314A-8242-900D-73B543872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F002A-0BFA-4049-AB2F-FD93C5B676FD}"/>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14725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8778-3E12-3E48-8FEE-0A9FBBF21D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68A4A0-5D55-794E-8A7C-E998E6DA6D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85CA9B-EC2B-EB4E-9A04-049DD440ABEE}"/>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5" name="Footer Placeholder 4">
            <a:extLst>
              <a:ext uri="{FF2B5EF4-FFF2-40B4-BE49-F238E27FC236}">
                <a16:creationId xmlns:a16="http://schemas.microsoft.com/office/drawing/2014/main" id="{1D0F3BC7-825F-FE4B-95DD-30731F74E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61425-0DF9-994C-84A6-1AEECD93211B}"/>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38635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35DC7-154E-3A4A-9690-E845CA7E23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8F7606-1F77-6744-AB25-55DC047CE5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85701-4BFB-D74A-AAC1-EE356EE62A56}"/>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5" name="Footer Placeholder 4">
            <a:extLst>
              <a:ext uri="{FF2B5EF4-FFF2-40B4-BE49-F238E27FC236}">
                <a16:creationId xmlns:a16="http://schemas.microsoft.com/office/drawing/2014/main" id="{0B1A662C-BB2E-1045-B0BE-2B2000D11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28354-3D50-064B-80FC-4488F6AD88CE}"/>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8121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C230-4FE8-E44C-837D-0442B448D8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D9D37A-0C43-D848-BAEF-91C06D36AA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A3627F-203B-ED49-81A8-8EC952E179EC}"/>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5" name="Footer Placeholder 4">
            <a:extLst>
              <a:ext uri="{FF2B5EF4-FFF2-40B4-BE49-F238E27FC236}">
                <a16:creationId xmlns:a16="http://schemas.microsoft.com/office/drawing/2014/main" id="{4CD5F55B-599F-984E-BFA1-ABA900172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F8C50-D051-344F-83AE-102C7FD1DC08}"/>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86183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BECC-109B-B84A-9949-D4BD833853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1995CDF-4627-5446-B073-B6ED03D85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CD4FE8-017E-0845-BA74-CF9CC60902A5}"/>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5" name="Footer Placeholder 4">
            <a:extLst>
              <a:ext uri="{FF2B5EF4-FFF2-40B4-BE49-F238E27FC236}">
                <a16:creationId xmlns:a16="http://schemas.microsoft.com/office/drawing/2014/main" id="{CC826735-D6CC-3047-B2D3-59BF32F69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A4154-55D1-C845-91C3-ED3C18ECDCE9}"/>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156304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A316-3513-1940-8A86-1A3D43FE38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7DD5EA-3F24-764C-828B-2EFDFA1089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376AD72-4BDF-7D4C-971F-34CC2FEC6A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BECD56A-7BB8-CE40-BDEA-FB3D73621A4D}"/>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6" name="Footer Placeholder 5">
            <a:extLst>
              <a:ext uri="{FF2B5EF4-FFF2-40B4-BE49-F238E27FC236}">
                <a16:creationId xmlns:a16="http://schemas.microsoft.com/office/drawing/2014/main" id="{7AEE37A8-C461-634B-8B7B-1331F7C13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AFF43-2125-CD4E-AF13-75F65D7ADFBE}"/>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6305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65EF-C118-ED4E-9359-84533B5E757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D01182-D193-EE45-B048-2DAAD3030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D0CC2F-16E7-154A-B44C-EE941D8BA1B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BFC821C-C560-8A47-B929-070536FA0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7D2C503-DC12-E544-B999-AE87FC5449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3DCF5BF-9B5E-8843-8026-2D621A2A7262}"/>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8" name="Footer Placeholder 7">
            <a:extLst>
              <a:ext uri="{FF2B5EF4-FFF2-40B4-BE49-F238E27FC236}">
                <a16:creationId xmlns:a16="http://schemas.microsoft.com/office/drawing/2014/main" id="{4AADF714-CF47-8445-B5CC-108AC15F7D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FB9B46-105E-A345-BF3F-A06EB062522B}"/>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47474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79D4-2E15-A448-BBEC-2ADA2C3B158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F825636-D1C7-1D4B-B98B-7274CFEEE410}"/>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4" name="Footer Placeholder 3">
            <a:extLst>
              <a:ext uri="{FF2B5EF4-FFF2-40B4-BE49-F238E27FC236}">
                <a16:creationId xmlns:a16="http://schemas.microsoft.com/office/drawing/2014/main" id="{AAF9E4A6-4924-0745-9C7F-3A552CB7CE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07158-5B2D-9940-A7C5-13C03A2BA630}"/>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388138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68CB1-2201-2D4D-A1C6-8ADF69A8AC85}"/>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3" name="Footer Placeholder 2">
            <a:extLst>
              <a:ext uri="{FF2B5EF4-FFF2-40B4-BE49-F238E27FC236}">
                <a16:creationId xmlns:a16="http://schemas.microsoft.com/office/drawing/2014/main" id="{420F48CE-1D4C-8540-AC52-0E64C3605A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507408-5913-6449-BCEB-CF54731CB5EB}"/>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249101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E421-ABDC-4B41-BD89-C3BB5E09F5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EB8451-AD87-CF4F-BEA3-1B36B2F5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3123B22-AD17-0944-AB46-892BED5D0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0DD48B-B3C9-7C4C-AABE-77182214D1FE}"/>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6" name="Footer Placeholder 5">
            <a:extLst>
              <a:ext uri="{FF2B5EF4-FFF2-40B4-BE49-F238E27FC236}">
                <a16:creationId xmlns:a16="http://schemas.microsoft.com/office/drawing/2014/main" id="{EF30F621-A76E-7743-A32E-FF89EBB97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27C99-ADF9-AB42-A07D-073D5F9108C2}"/>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270960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61F-787B-8841-8587-A45B65C4E9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B4241E2-4EE6-D64D-8341-D7D9DE4F9E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905D3D-C055-504A-8356-268868D64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1C0C7D-D619-4D44-98D7-982471549927}"/>
              </a:ext>
            </a:extLst>
          </p:cNvPr>
          <p:cNvSpPr>
            <a:spLocks noGrp="1"/>
          </p:cNvSpPr>
          <p:nvPr>
            <p:ph type="dt" sz="half" idx="10"/>
          </p:nvPr>
        </p:nvSpPr>
        <p:spPr/>
        <p:txBody>
          <a:bodyPr/>
          <a:lstStyle/>
          <a:p>
            <a:fld id="{8A27F519-BFFA-E14E-B8DE-630350709CD3}" type="datetimeFigureOut">
              <a:rPr lang="en-US" smtClean="0"/>
              <a:t>8/23/20</a:t>
            </a:fld>
            <a:endParaRPr lang="en-US"/>
          </a:p>
        </p:txBody>
      </p:sp>
      <p:sp>
        <p:nvSpPr>
          <p:cNvPr id="6" name="Footer Placeholder 5">
            <a:extLst>
              <a:ext uri="{FF2B5EF4-FFF2-40B4-BE49-F238E27FC236}">
                <a16:creationId xmlns:a16="http://schemas.microsoft.com/office/drawing/2014/main" id="{1B616623-5242-734A-8200-E96046591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CC4DD-DD48-BC46-958E-9C18D501B713}"/>
              </a:ext>
            </a:extLst>
          </p:cNvPr>
          <p:cNvSpPr>
            <a:spLocks noGrp="1"/>
          </p:cNvSpPr>
          <p:nvPr>
            <p:ph type="sldNum" sz="quarter" idx="12"/>
          </p:nvPr>
        </p:nvSpPr>
        <p:spPr/>
        <p:txBody>
          <a:bodyPr/>
          <a:lstStyle/>
          <a:p>
            <a:fld id="{946CCB2A-2FD5-E947-91F1-3CC91BB95C21}" type="slidenum">
              <a:rPr lang="en-US" smtClean="0"/>
              <a:t>‹#›</a:t>
            </a:fld>
            <a:endParaRPr lang="en-US"/>
          </a:p>
        </p:txBody>
      </p:sp>
    </p:spTree>
    <p:extLst>
      <p:ext uri="{BB962C8B-B14F-4D97-AF65-F5344CB8AC3E}">
        <p14:creationId xmlns:p14="http://schemas.microsoft.com/office/powerpoint/2010/main" val="199274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2299C-4B1C-BE43-92D0-EE57BEC8A8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5F5A30-B332-504C-90D8-0764F67AC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B72DA9-D478-5E40-9D3D-557246C66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7F519-BFFA-E14E-B8DE-630350709CD3}" type="datetimeFigureOut">
              <a:rPr lang="en-US" smtClean="0"/>
              <a:t>8/23/20</a:t>
            </a:fld>
            <a:endParaRPr lang="en-US"/>
          </a:p>
        </p:txBody>
      </p:sp>
      <p:sp>
        <p:nvSpPr>
          <p:cNvPr id="5" name="Footer Placeholder 4">
            <a:extLst>
              <a:ext uri="{FF2B5EF4-FFF2-40B4-BE49-F238E27FC236}">
                <a16:creationId xmlns:a16="http://schemas.microsoft.com/office/drawing/2014/main" id="{A8E00580-723A-1D49-A446-491075F34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1A3006-C485-1C4A-B375-51AC2CECD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CCB2A-2FD5-E947-91F1-3CC91BB95C21}" type="slidenum">
              <a:rPr lang="en-US" smtClean="0"/>
              <a:t>‹#›</a:t>
            </a:fld>
            <a:endParaRPr lang="en-US"/>
          </a:p>
        </p:txBody>
      </p:sp>
    </p:spTree>
    <p:extLst>
      <p:ext uri="{BB962C8B-B14F-4D97-AF65-F5344CB8AC3E}">
        <p14:creationId xmlns:p14="http://schemas.microsoft.com/office/powerpoint/2010/main" val="265053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hyperlink" Target="https://wiki.aalto.fi/download/attachments/59573826/Alvesson-Sandberg2011-generating+research+queston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do a Research Project: 6 Steps main image">
            <a:extLst>
              <a:ext uri="{FF2B5EF4-FFF2-40B4-BE49-F238E27FC236}">
                <a16:creationId xmlns:a16="http://schemas.microsoft.com/office/drawing/2014/main" id="{6CEFCFD6-1178-4E49-AA21-86EC5B468B6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98" r="1420"/>
          <a:stretch/>
        </p:blipFill>
        <p:spPr bwMode="auto">
          <a:xfrm>
            <a:off x="838200" y="754148"/>
            <a:ext cx="10515600" cy="4995575"/>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37C1FAE-D67C-5C4A-8620-36D31ECB31F8}"/>
              </a:ext>
            </a:extLst>
          </p:cNvPr>
          <p:cNvSpPr/>
          <p:nvPr/>
        </p:nvSpPr>
        <p:spPr>
          <a:xfrm>
            <a:off x="2013857" y="569481"/>
            <a:ext cx="8384177" cy="369332"/>
          </a:xfrm>
          <a:prstGeom prst="rect">
            <a:avLst/>
          </a:prstGeom>
        </p:spPr>
        <p:txBody>
          <a:bodyPr wrap="square">
            <a:spAutoFit/>
          </a:bodyPr>
          <a:lstStyle/>
          <a:p>
            <a:r>
              <a:rPr lang="en-IN" dirty="0">
                <a:solidFill>
                  <a:srgbClr val="FF0000"/>
                </a:solidFill>
              </a:rPr>
              <a:t>A need or </a:t>
            </a:r>
            <a:r>
              <a:rPr lang="en-IN" b="1" dirty="0">
                <a:solidFill>
                  <a:srgbClr val="FF0000"/>
                </a:solidFill>
              </a:rPr>
              <a:t>problem</a:t>
            </a:r>
            <a:r>
              <a:rPr lang="en-IN" dirty="0">
                <a:solidFill>
                  <a:srgbClr val="FF0000"/>
                </a:solidFill>
              </a:rPr>
              <a:t> encourages creative efforts to meet the need or solve the </a:t>
            </a:r>
            <a:r>
              <a:rPr lang="en-IN" b="1" dirty="0">
                <a:solidFill>
                  <a:srgbClr val="FF0000"/>
                </a:solidFill>
              </a:rPr>
              <a:t>problem</a:t>
            </a:r>
            <a:r>
              <a:rPr lang="en-IN" dirty="0">
                <a:solidFill>
                  <a:srgbClr val="FF0000"/>
                </a:solidFill>
              </a:rPr>
              <a:t>.</a:t>
            </a:r>
          </a:p>
        </p:txBody>
      </p:sp>
      <p:sp>
        <p:nvSpPr>
          <p:cNvPr id="4" name="Rectangle 3">
            <a:extLst>
              <a:ext uri="{FF2B5EF4-FFF2-40B4-BE49-F238E27FC236}">
                <a16:creationId xmlns:a16="http://schemas.microsoft.com/office/drawing/2014/main" id="{2B4ED825-7DBD-EB48-958E-8231DA76C044}"/>
              </a:ext>
            </a:extLst>
          </p:cNvPr>
          <p:cNvSpPr/>
          <p:nvPr/>
        </p:nvSpPr>
        <p:spPr>
          <a:xfrm>
            <a:off x="6955439" y="2547452"/>
            <a:ext cx="3839321" cy="369332"/>
          </a:xfrm>
          <a:prstGeom prst="rect">
            <a:avLst/>
          </a:prstGeom>
        </p:spPr>
        <p:txBody>
          <a:bodyPr wrap="none">
            <a:spAutoFit/>
          </a:bodyPr>
          <a:lstStyle/>
          <a:p>
            <a:r>
              <a:rPr lang="en-IN" dirty="0">
                <a:solidFill>
                  <a:srgbClr val="FF0000"/>
                </a:solidFill>
              </a:rPr>
              <a:t>Necessity is the mother of invention  </a:t>
            </a:r>
            <a:r>
              <a:rPr lang="en-IN" dirty="0">
                <a:solidFill>
                  <a:schemeClr val="bg1"/>
                </a:solidFill>
              </a:rPr>
              <a:t>‘ ‘</a:t>
            </a:r>
            <a:endParaRPr lang="en-US" dirty="0">
              <a:solidFill>
                <a:schemeClr val="bg1"/>
              </a:solidFill>
            </a:endParaRPr>
          </a:p>
        </p:txBody>
      </p:sp>
      <p:sp>
        <p:nvSpPr>
          <p:cNvPr id="2" name="Rectangle 1">
            <a:extLst>
              <a:ext uri="{FF2B5EF4-FFF2-40B4-BE49-F238E27FC236}">
                <a16:creationId xmlns:a16="http://schemas.microsoft.com/office/drawing/2014/main" id="{9295AD1E-ACCC-BE4F-B3C2-AB35FA5DCD95}"/>
              </a:ext>
            </a:extLst>
          </p:cNvPr>
          <p:cNvSpPr/>
          <p:nvPr/>
        </p:nvSpPr>
        <p:spPr>
          <a:xfrm>
            <a:off x="2013857" y="569481"/>
            <a:ext cx="8239415"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72A7B7-D4E7-614B-9547-935D28630183}"/>
              </a:ext>
            </a:extLst>
          </p:cNvPr>
          <p:cNvSpPr/>
          <p:nvPr/>
        </p:nvSpPr>
        <p:spPr>
          <a:xfrm>
            <a:off x="6784957" y="2547451"/>
            <a:ext cx="4008432" cy="34623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45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repeatCount="indefinite" fill="hold" grpId="0" nodeType="withEffect">
                                  <p:stCondLst>
                                    <p:cond delay="2000"/>
                                  </p:stCondLst>
                                  <p:endCondLst>
                                    <p:cond evt="onNext" delay="0">
                                      <p:tgtEl>
                                        <p:sldTgt/>
                                      </p:tgtEl>
                                    </p:cond>
                                  </p:end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0" decel="100000"/>
                                        <p:tgtEl>
                                          <p:spTgt spid="4"/>
                                        </p:tgtEl>
                                      </p:cBhvr>
                                    </p:animEffect>
                                    <p:anim calcmode="lin" valueType="num">
                                      <p:cBhvr>
                                        <p:cTn id="8" dur="4000" decel="100000" fill="hold"/>
                                        <p:tgtEl>
                                          <p:spTgt spid="4"/>
                                        </p:tgtEl>
                                        <p:attrNameLst>
                                          <p:attrName>style.rotation</p:attrName>
                                        </p:attrNameLst>
                                      </p:cBhvr>
                                      <p:tavLst>
                                        <p:tav tm="0">
                                          <p:val>
                                            <p:fltVal val="-90"/>
                                          </p:val>
                                        </p:tav>
                                        <p:tav tm="100000">
                                          <p:val>
                                            <p:fltVal val="0"/>
                                          </p:val>
                                        </p:tav>
                                      </p:tavLst>
                                    </p:anim>
                                    <p:anim calcmode="lin" valueType="num">
                                      <p:cBhvr>
                                        <p:cTn id="9" dur="4000" decel="100000" fill="hold"/>
                                        <p:tgtEl>
                                          <p:spTgt spid="4"/>
                                        </p:tgtEl>
                                        <p:attrNameLst>
                                          <p:attrName>ppt_x</p:attrName>
                                        </p:attrNameLst>
                                      </p:cBhvr>
                                      <p:tavLst>
                                        <p:tav tm="0">
                                          <p:val>
                                            <p:strVal val="#ppt_x+0.4"/>
                                          </p:val>
                                        </p:tav>
                                        <p:tav tm="100000">
                                          <p:val>
                                            <p:strVal val="#ppt_x-0.05"/>
                                          </p:val>
                                        </p:tav>
                                      </p:tavLst>
                                    </p:anim>
                                    <p:anim calcmode="lin" valueType="num">
                                      <p:cBhvr>
                                        <p:cTn id="10" dur="4000" decel="100000" fill="hold"/>
                                        <p:tgtEl>
                                          <p:spTgt spid="4"/>
                                        </p:tgtEl>
                                        <p:attrNameLst>
                                          <p:attrName>ppt_y</p:attrName>
                                        </p:attrNameLst>
                                      </p:cBhvr>
                                      <p:tavLst>
                                        <p:tav tm="0">
                                          <p:val>
                                            <p:strVal val="#ppt_y-0.4"/>
                                          </p:val>
                                        </p:tav>
                                        <p:tav tm="100000">
                                          <p:val>
                                            <p:strVal val="#ppt_y+0.1"/>
                                          </p:val>
                                        </p:tav>
                                      </p:tavLst>
                                    </p:anim>
                                    <p:anim calcmode="lin" valueType="num">
                                      <p:cBhvr>
                                        <p:cTn id="11" dur="1000" accel="100000" fill="hold">
                                          <p:stCondLst>
                                            <p:cond delay="4000"/>
                                          </p:stCondLst>
                                        </p:cTn>
                                        <p:tgtEl>
                                          <p:spTgt spid="4"/>
                                        </p:tgtEl>
                                        <p:attrNameLst>
                                          <p:attrName>ppt_x</p:attrName>
                                        </p:attrNameLst>
                                      </p:cBhvr>
                                      <p:tavLst>
                                        <p:tav tm="0">
                                          <p:val>
                                            <p:strVal val="#ppt_x-0.05"/>
                                          </p:val>
                                        </p:tav>
                                        <p:tav tm="100000">
                                          <p:val>
                                            <p:strVal val="#ppt_x"/>
                                          </p:val>
                                        </p:tav>
                                      </p:tavLst>
                                    </p:anim>
                                    <p:anim calcmode="lin" valueType="num">
                                      <p:cBhvr>
                                        <p:cTn id="12" dur="1000" accel="100000" fill="hold">
                                          <p:stCondLst>
                                            <p:cond delay="40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repeatCount="indefinite" fill="hold" grpId="0" nodeType="withEffect">
                                  <p:stCondLst>
                                    <p:cond delay="2000"/>
                                  </p:stCondLst>
                                  <p:endCondLst>
                                    <p:cond evt="onNext" delay="0">
                                      <p:tgtEl>
                                        <p:sldTgt/>
                                      </p:tgtEl>
                                    </p:cond>
                                  </p:endCondLst>
                                  <p:iterate type="wd">
                                    <p:tmPct val="10000"/>
                                  </p:iterate>
                                  <p:childTnLst>
                                    <p:set>
                                      <p:cBhvr>
                                        <p:cTn id="14" dur="1" fill="hold">
                                          <p:stCondLst>
                                            <p:cond delay="0"/>
                                          </p:stCondLst>
                                        </p:cTn>
                                        <p:tgtEl>
                                          <p:spTgt spid="9"/>
                                        </p:tgtEl>
                                        <p:attrNameLst>
                                          <p:attrName>style.visibility</p:attrName>
                                        </p:attrNameLst>
                                      </p:cBhvr>
                                      <p:to>
                                        <p:strVal val="visible"/>
                                      </p:to>
                                    </p:set>
                                    <p:animEffect transition="in" filter="fade">
                                      <p:cBhvr>
                                        <p:cTn id="15" dur="4000" decel="100000"/>
                                        <p:tgtEl>
                                          <p:spTgt spid="9"/>
                                        </p:tgtEl>
                                      </p:cBhvr>
                                    </p:animEffect>
                                    <p:anim calcmode="lin" valueType="num">
                                      <p:cBhvr>
                                        <p:cTn id="16" dur="4000" decel="100000" fill="hold"/>
                                        <p:tgtEl>
                                          <p:spTgt spid="9"/>
                                        </p:tgtEl>
                                        <p:attrNameLst>
                                          <p:attrName>style.rotation</p:attrName>
                                        </p:attrNameLst>
                                      </p:cBhvr>
                                      <p:tavLst>
                                        <p:tav tm="0">
                                          <p:val>
                                            <p:fltVal val="-90"/>
                                          </p:val>
                                        </p:tav>
                                        <p:tav tm="100000">
                                          <p:val>
                                            <p:fltVal val="0"/>
                                          </p:val>
                                        </p:tav>
                                      </p:tavLst>
                                    </p:anim>
                                    <p:anim calcmode="lin" valueType="num">
                                      <p:cBhvr>
                                        <p:cTn id="17" dur="4000" decel="100000" fill="hold"/>
                                        <p:tgtEl>
                                          <p:spTgt spid="9"/>
                                        </p:tgtEl>
                                        <p:attrNameLst>
                                          <p:attrName>ppt_x</p:attrName>
                                        </p:attrNameLst>
                                      </p:cBhvr>
                                      <p:tavLst>
                                        <p:tav tm="0">
                                          <p:val>
                                            <p:strVal val="#ppt_x+0.4"/>
                                          </p:val>
                                        </p:tav>
                                        <p:tav tm="100000">
                                          <p:val>
                                            <p:strVal val="#ppt_x-0.05"/>
                                          </p:val>
                                        </p:tav>
                                      </p:tavLst>
                                    </p:anim>
                                    <p:anim calcmode="lin" valueType="num">
                                      <p:cBhvr>
                                        <p:cTn id="18" dur="4000" decel="100000" fill="hold"/>
                                        <p:tgtEl>
                                          <p:spTgt spid="9"/>
                                        </p:tgtEl>
                                        <p:attrNameLst>
                                          <p:attrName>ppt_y</p:attrName>
                                        </p:attrNameLst>
                                      </p:cBhvr>
                                      <p:tavLst>
                                        <p:tav tm="0">
                                          <p:val>
                                            <p:strVal val="#ppt_y-0.4"/>
                                          </p:val>
                                        </p:tav>
                                        <p:tav tm="100000">
                                          <p:val>
                                            <p:strVal val="#ppt_y+0.1"/>
                                          </p:val>
                                        </p:tav>
                                      </p:tavLst>
                                    </p:anim>
                                    <p:anim calcmode="lin" valueType="num">
                                      <p:cBhvr>
                                        <p:cTn id="19" dur="1000" accel="100000" fill="hold">
                                          <p:stCondLst>
                                            <p:cond delay="4000"/>
                                          </p:stCondLst>
                                        </p:cTn>
                                        <p:tgtEl>
                                          <p:spTgt spid="9"/>
                                        </p:tgtEl>
                                        <p:attrNameLst>
                                          <p:attrName>ppt_x</p:attrName>
                                        </p:attrNameLst>
                                      </p:cBhvr>
                                      <p:tavLst>
                                        <p:tav tm="0">
                                          <p:val>
                                            <p:strVal val="#ppt_x-0.05"/>
                                          </p:val>
                                        </p:tav>
                                        <p:tav tm="100000">
                                          <p:val>
                                            <p:strVal val="#ppt_x"/>
                                          </p:val>
                                        </p:tav>
                                      </p:tavLst>
                                    </p:anim>
                                    <p:anim calcmode="lin" valueType="num">
                                      <p:cBhvr>
                                        <p:cTn id="20" dur="1000" accel="100000" fill="hold">
                                          <p:stCondLst>
                                            <p:cond delay="4000"/>
                                          </p:stCondLst>
                                        </p:cTn>
                                        <p:tgtEl>
                                          <p:spTgt spid="9"/>
                                        </p:tgtEl>
                                        <p:attrNameLst>
                                          <p:attrName>ppt_y</p:attrName>
                                        </p:attrNameLst>
                                      </p:cBhvr>
                                      <p:tavLst>
                                        <p:tav tm="0">
                                          <p:val>
                                            <p:strVal val="#ppt_y+0.1"/>
                                          </p:val>
                                        </p:tav>
                                        <p:tav tm="100000">
                                          <p:val>
                                            <p:strVal val="#ppt_y"/>
                                          </p:val>
                                        </p:tav>
                                      </p:tavLst>
                                    </p:anim>
                                  </p:childTnLst>
                                </p:cTn>
                              </p:par>
                              <p:par>
                                <p:cTn id="21" presetID="24" presetClass="emph" presetSubtype="0" repeatCount="indefinite" fill="hold" grpId="1" nodeType="withEffect">
                                  <p:stCondLst>
                                    <p:cond delay="2000"/>
                                  </p:stCondLst>
                                  <p:endCondLst>
                                    <p:cond evt="onNext" delay="0">
                                      <p:tgtEl>
                                        <p:sldTgt/>
                                      </p:tgtEl>
                                    </p:cond>
                                  </p:endCondLst>
                                  <p:iterate type="wd">
                                    <p:tmPct val="0"/>
                                  </p:iterate>
                                  <p:childTnLst>
                                    <p:animClr clrSpc="hsl" dir="cw">
                                      <p:cBhvr override="childStyle">
                                        <p:cTn id="22" dur="5000" fill="hold"/>
                                        <p:tgtEl>
                                          <p:spTgt spid="4"/>
                                        </p:tgtEl>
                                        <p:attrNameLst>
                                          <p:attrName>style.color</p:attrName>
                                        </p:attrNameLst>
                                      </p:cBhvr>
                                      <p:by>
                                        <p:hsl h="0" s="-12549" l="-25098"/>
                                      </p:by>
                                    </p:animClr>
                                    <p:animClr clrSpc="hsl" dir="cw">
                                      <p:cBhvr>
                                        <p:cTn id="23" dur="5000" fill="hold"/>
                                        <p:tgtEl>
                                          <p:spTgt spid="4"/>
                                        </p:tgtEl>
                                        <p:attrNameLst>
                                          <p:attrName>fillcolor</p:attrName>
                                        </p:attrNameLst>
                                      </p:cBhvr>
                                      <p:by>
                                        <p:hsl h="0" s="-12549" l="-25098"/>
                                      </p:by>
                                    </p:animClr>
                                    <p:animClr clrSpc="hsl" dir="cw">
                                      <p:cBhvr>
                                        <p:cTn id="24" dur="5000" fill="hold"/>
                                        <p:tgtEl>
                                          <p:spTgt spid="4"/>
                                        </p:tgtEl>
                                        <p:attrNameLst>
                                          <p:attrName>stroke.color</p:attrName>
                                        </p:attrNameLst>
                                      </p:cBhvr>
                                      <p:by>
                                        <p:hsl h="0" s="-12549" l="-25098"/>
                                      </p:by>
                                    </p:animClr>
                                    <p:set>
                                      <p:cBhvr>
                                        <p:cTn id="25" dur="50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5AC5-65F6-7B49-A87E-078E1C3E1458}"/>
              </a:ext>
            </a:extLst>
          </p:cNvPr>
          <p:cNvSpPr>
            <a:spLocks noGrp="1"/>
          </p:cNvSpPr>
          <p:nvPr>
            <p:ph type="title"/>
          </p:nvPr>
        </p:nvSpPr>
        <p:spPr>
          <a:xfrm>
            <a:off x="291831" y="352063"/>
            <a:ext cx="10515600" cy="666007"/>
          </a:xfrm>
        </p:spPr>
        <p:txBody>
          <a:bodyPr>
            <a:normAutofit fontScale="90000"/>
          </a:bodyPr>
          <a:lstStyle/>
          <a:p>
            <a:r>
              <a:rPr lang="en-IN" dirty="0">
                <a:solidFill>
                  <a:srgbClr val="FF0000"/>
                </a:solidFill>
              </a:rPr>
              <a:t>Identify the gap</a:t>
            </a:r>
            <a:endParaRPr lang="en-US" dirty="0">
              <a:solidFill>
                <a:srgbClr val="FF0000"/>
              </a:solidFill>
            </a:endParaRPr>
          </a:p>
        </p:txBody>
      </p:sp>
      <p:sp>
        <p:nvSpPr>
          <p:cNvPr id="3" name="Content Placeholder 2">
            <a:extLst>
              <a:ext uri="{FF2B5EF4-FFF2-40B4-BE49-F238E27FC236}">
                <a16:creationId xmlns:a16="http://schemas.microsoft.com/office/drawing/2014/main" id="{EC6A8104-09D5-7640-B2CD-95638D42DDD1}"/>
              </a:ext>
            </a:extLst>
          </p:cNvPr>
          <p:cNvSpPr>
            <a:spLocks noGrp="1"/>
          </p:cNvSpPr>
          <p:nvPr>
            <p:ph idx="1"/>
          </p:nvPr>
        </p:nvSpPr>
        <p:spPr>
          <a:xfrm>
            <a:off x="291831" y="1018070"/>
            <a:ext cx="11400816" cy="5635649"/>
          </a:xfrm>
        </p:spPr>
        <p:txBody>
          <a:bodyPr/>
          <a:lstStyle/>
          <a:p>
            <a:pPr algn="just">
              <a:spcBef>
                <a:spcPts val="1200"/>
              </a:spcBef>
            </a:pPr>
            <a:r>
              <a:rPr lang="en-IN" dirty="0"/>
              <a:t>A </a:t>
            </a:r>
            <a:r>
              <a:rPr lang="en-IN" b="1" dirty="0"/>
              <a:t>gap statement</a:t>
            </a:r>
            <a:r>
              <a:rPr lang="en-IN" dirty="0"/>
              <a:t> is found in the Introduction section of a journal article or poster or in the Goals and Importance section of a research proposal and succinctly identifies for your audience the gap </a:t>
            </a:r>
            <a:r>
              <a:rPr lang="en-IN" i="1" dirty="0"/>
              <a:t>that you will attempt to address</a:t>
            </a:r>
            <a:r>
              <a:rPr lang="en-IN" dirty="0"/>
              <a:t> in your project.</a:t>
            </a:r>
          </a:p>
          <a:p>
            <a:pPr marL="0" indent="0" algn="just">
              <a:spcBef>
                <a:spcPts val="1200"/>
              </a:spcBef>
              <a:buNone/>
            </a:pPr>
            <a:r>
              <a:rPr lang="en-IN" dirty="0"/>
              <a:t>Here, the authors signal to us that this is a gap because they use the words “has not yet been clarified.” Other phrases that might help you identify (or form!) a gap statement are:</a:t>
            </a:r>
          </a:p>
          <a:p>
            <a:pPr lvl="1">
              <a:spcBef>
                <a:spcPts val="1200"/>
              </a:spcBef>
            </a:pPr>
            <a:r>
              <a:rPr lang="en-IN" dirty="0"/>
              <a:t>has/have not been… (studied/reported/elucidated)</a:t>
            </a:r>
          </a:p>
          <a:p>
            <a:pPr lvl="1">
              <a:spcBef>
                <a:spcPts val="1200"/>
              </a:spcBef>
            </a:pPr>
            <a:r>
              <a:rPr lang="en-IN" dirty="0"/>
              <a:t>…is required/needed…	</a:t>
            </a:r>
          </a:p>
          <a:p>
            <a:pPr lvl="1">
              <a:spcBef>
                <a:spcPts val="1200"/>
              </a:spcBef>
            </a:pPr>
            <a:r>
              <a:rPr lang="en-IN" dirty="0"/>
              <a:t>…the key question is/remains…</a:t>
            </a:r>
          </a:p>
          <a:p>
            <a:pPr lvl="1">
              <a:spcBef>
                <a:spcPts val="1200"/>
              </a:spcBef>
            </a:pPr>
            <a:r>
              <a:rPr lang="en-IN" dirty="0"/>
              <a:t>…it is important to address…</a:t>
            </a:r>
          </a:p>
        </p:txBody>
      </p:sp>
    </p:spTree>
    <p:extLst>
      <p:ext uri="{BB962C8B-B14F-4D97-AF65-F5344CB8AC3E}">
        <p14:creationId xmlns:p14="http://schemas.microsoft.com/office/powerpoint/2010/main" val="421258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5AC5-65F6-7B49-A87E-078E1C3E1458}"/>
              </a:ext>
            </a:extLst>
          </p:cNvPr>
          <p:cNvSpPr>
            <a:spLocks noGrp="1"/>
          </p:cNvSpPr>
          <p:nvPr>
            <p:ph type="title"/>
          </p:nvPr>
        </p:nvSpPr>
        <p:spPr>
          <a:xfrm>
            <a:off x="512717" y="352063"/>
            <a:ext cx="10515600" cy="692966"/>
          </a:xfrm>
        </p:spPr>
        <p:txBody>
          <a:bodyPr>
            <a:normAutofit fontScale="90000"/>
          </a:bodyPr>
          <a:lstStyle/>
          <a:p>
            <a:r>
              <a:rPr lang="en-IN" dirty="0">
                <a:solidFill>
                  <a:srgbClr val="FF0000"/>
                </a:solidFill>
              </a:rPr>
              <a:t>Fill the gap</a:t>
            </a:r>
            <a:endParaRPr lang="en-US" dirty="0">
              <a:solidFill>
                <a:srgbClr val="FF0000"/>
              </a:solidFill>
            </a:endParaRPr>
          </a:p>
        </p:txBody>
      </p:sp>
      <p:sp>
        <p:nvSpPr>
          <p:cNvPr id="3" name="Content Placeholder 2">
            <a:extLst>
              <a:ext uri="{FF2B5EF4-FFF2-40B4-BE49-F238E27FC236}">
                <a16:creationId xmlns:a16="http://schemas.microsoft.com/office/drawing/2014/main" id="{EC6A8104-09D5-7640-B2CD-95638D42DDD1}"/>
              </a:ext>
            </a:extLst>
          </p:cNvPr>
          <p:cNvSpPr>
            <a:spLocks noGrp="1"/>
          </p:cNvSpPr>
          <p:nvPr>
            <p:ph idx="1"/>
          </p:nvPr>
        </p:nvSpPr>
        <p:spPr>
          <a:xfrm>
            <a:off x="512717" y="1240971"/>
            <a:ext cx="11166565" cy="5066619"/>
          </a:xfrm>
        </p:spPr>
        <p:txBody>
          <a:bodyPr/>
          <a:lstStyle/>
          <a:p>
            <a:pPr marL="0" indent="0" algn="just">
              <a:buNone/>
            </a:pPr>
            <a:r>
              <a:rPr lang="en-IN" dirty="0"/>
              <a:t>Once you identify the gap in the literature, you must tell your audience </a:t>
            </a:r>
            <a:r>
              <a:rPr lang="en-IN" i="1" dirty="0"/>
              <a:t>how</a:t>
            </a:r>
            <a:r>
              <a:rPr lang="en-IN" dirty="0"/>
              <a:t> you attempt to or at least somewhat address in your project this lack of knowledge or understanding . In a journal article or poster, this is often done in a new paragraph and should be accomplished in one summary statement, such as:</a:t>
            </a:r>
          </a:p>
          <a:p>
            <a:pPr marL="0" indent="0">
              <a:buNone/>
            </a:pPr>
            <a:r>
              <a:rPr lang="en-IN" dirty="0"/>
              <a:t>Some phrases you can use to indicate your gap “fill:”</a:t>
            </a:r>
          </a:p>
          <a:p>
            <a:pPr lvl="1"/>
            <a:r>
              <a:rPr lang="en-IN" dirty="0"/>
              <a:t>“We therefore </a:t>
            </a:r>
            <a:r>
              <a:rPr lang="en-IN" dirty="0" err="1"/>
              <a:t>analyzed</a:t>
            </a:r>
            <a:r>
              <a:rPr lang="en-IN" dirty="0"/>
              <a:t>…”</a:t>
            </a:r>
          </a:p>
          <a:p>
            <a:pPr lvl="1"/>
            <a:r>
              <a:rPr lang="en-IN" dirty="0"/>
              <a:t>“In this study, we investigated…”</a:t>
            </a:r>
          </a:p>
          <a:p>
            <a:pPr lvl="1"/>
            <a:r>
              <a:rPr lang="en-IN" dirty="0"/>
              <a:t>“Therefore, the goals of this study are…”</a:t>
            </a:r>
          </a:p>
          <a:p>
            <a:pPr lvl="1"/>
            <a:r>
              <a:rPr lang="en-IN" dirty="0"/>
              <a:t>“In this paper, we report…”</a:t>
            </a:r>
          </a:p>
        </p:txBody>
      </p:sp>
    </p:spTree>
    <p:extLst>
      <p:ext uri="{BB962C8B-B14F-4D97-AF65-F5344CB8AC3E}">
        <p14:creationId xmlns:p14="http://schemas.microsoft.com/office/powerpoint/2010/main" val="200697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70588B21-427A-BE4F-A8B3-235C4E506B9F}"/>
              </a:ext>
            </a:extLst>
          </p:cNvPr>
          <p:cNvPicPr>
            <a:picLocks noChangeAspect="1"/>
          </p:cNvPicPr>
          <p:nvPr/>
        </p:nvPicPr>
        <p:blipFill>
          <a:blip r:embed="rId2"/>
          <a:stretch>
            <a:fillRect/>
          </a:stretch>
        </p:blipFill>
        <p:spPr>
          <a:xfrm>
            <a:off x="402957" y="993332"/>
            <a:ext cx="6044338" cy="3718708"/>
          </a:xfrm>
          <a:prstGeom prst="rect">
            <a:avLst/>
          </a:prstGeom>
        </p:spPr>
      </p:pic>
      <p:sp>
        <p:nvSpPr>
          <p:cNvPr id="8" name="Rectangle 7">
            <a:extLst>
              <a:ext uri="{FF2B5EF4-FFF2-40B4-BE49-F238E27FC236}">
                <a16:creationId xmlns:a16="http://schemas.microsoft.com/office/drawing/2014/main" id="{D1EF53A6-64E2-4D4B-813E-FE15CC89F8A5}"/>
              </a:ext>
            </a:extLst>
          </p:cNvPr>
          <p:cNvSpPr/>
          <p:nvPr/>
        </p:nvSpPr>
        <p:spPr>
          <a:xfrm>
            <a:off x="480447" y="4646321"/>
            <a:ext cx="11231106" cy="2031325"/>
          </a:xfrm>
          <a:prstGeom prst="rect">
            <a:avLst/>
          </a:prstGeom>
        </p:spPr>
        <p:txBody>
          <a:bodyPr wrap="square">
            <a:spAutoFit/>
          </a:bodyPr>
          <a:lstStyle/>
          <a:p>
            <a:r>
              <a:rPr lang="en-IN" b="1" dirty="0"/>
              <a:t>Literature Search:</a:t>
            </a:r>
            <a:r>
              <a:rPr lang="en-IN" dirty="0"/>
              <a:t> We searched for papers including the terms literature and review, or literature and analysis, or research and roadmap, or research and agenda in the abstract.</a:t>
            </a:r>
            <a:endParaRPr lang="en-IN" dirty="0">
              <a:solidFill>
                <a:srgbClr val="000000"/>
              </a:solidFill>
              <a:latin typeface="ff7"/>
            </a:endParaRPr>
          </a:p>
          <a:p>
            <a:r>
              <a:rPr lang="en-IN" dirty="0"/>
              <a:t>We limited the search to last 5 years emphasizing state of art character of the review.  </a:t>
            </a:r>
            <a:endParaRPr lang="en-IN" dirty="0">
              <a:solidFill>
                <a:srgbClr val="000000"/>
              </a:solidFill>
              <a:latin typeface="ff7"/>
            </a:endParaRPr>
          </a:p>
          <a:p>
            <a:r>
              <a:rPr lang="en-IN" dirty="0">
                <a:solidFill>
                  <a:srgbClr val="000000"/>
                </a:solidFill>
                <a:latin typeface="ff7"/>
              </a:rPr>
              <a:t>Our main goal is not to identify articles about a certain topic, but articles with a certain methodology.</a:t>
            </a:r>
          </a:p>
          <a:p>
            <a:endParaRPr lang="en-IN" b="1" dirty="0"/>
          </a:p>
          <a:p>
            <a:r>
              <a:rPr lang="en-IN" b="1" dirty="0"/>
              <a:t>Literature Selection: </a:t>
            </a:r>
            <a:r>
              <a:rPr lang="en-IN" dirty="0"/>
              <a:t>Overall, we identified 40 articles as ‘pure’ literature reviews which were selected for further analysis.</a:t>
            </a:r>
            <a:endParaRPr lang="en-IN" dirty="0">
              <a:solidFill>
                <a:srgbClr val="000000"/>
              </a:solidFill>
              <a:latin typeface="ff7"/>
            </a:endParaRPr>
          </a:p>
        </p:txBody>
      </p:sp>
      <p:sp>
        <p:nvSpPr>
          <p:cNvPr id="9" name="Rectangle 8">
            <a:extLst>
              <a:ext uri="{FF2B5EF4-FFF2-40B4-BE49-F238E27FC236}">
                <a16:creationId xmlns:a16="http://schemas.microsoft.com/office/drawing/2014/main" id="{AEF15A88-DCF2-3E42-89B3-10E36601152A}"/>
              </a:ext>
            </a:extLst>
          </p:cNvPr>
          <p:cNvSpPr/>
          <p:nvPr/>
        </p:nvSpPr>
        <p:spPr>
          <a:xfrm>
            <a:off x="6524785" y="2768309"/>
            <a:ext cx="5346917" cy="2031325"/>
          </a:xfrm>
          <a:prstGeom prst="rect">
            <a:avLst/>
          </a:prstGeom>
        </p:spPr>
        <p:txBody>
          <a:bodyPr wrap="square">
            <a:spAutoFit/>
          </a:bodyPr>
          <a:lstStyle/>
          <a:p>
            <a:pPr algn="just"/>
            <a:r>
              <a:rPr lang="en-IN" dirty="0">
                <a:solidFill>
                  <a:srgbClr val="000000"/>
                </a:solidFill>
                <a:latin typeface="ff7"/>
              </a:rPr>
              <a:t>Although our review cannot claim to be exhaustive, we could well reach a point of theoretical saturation with the selected articles. </a:t>
            </a:r>
          </a:p>
          <a:p>
            <a:pPr algn="just"/>
            <a:endParaRPr lang="en-IN" b="0" i="0" dirty="0">
              <a:solidFill>
                <a:srgbClr val="000000"/>
              </a:solidFill>
              <a:effectLst/>
              <a:latin typeface="ff7"/>
            </a:endParaRPr>
          </a:p>
          <a:p>
            <a:pPr algn="just"/>
            <a:r>
              <a:rPr lang="en-IN" dirty="0"/>
              <a:t>Theoretical saturation is reached, when no new categories and properties emerge from the data.</a:t>
            </a:r>
          </a:p>
          <a:p>
            <a:pPr algn="just"/>
            <a:endParaRPr lang="en-IN" b="0" i="0" dirty="0">
              <a:solidFill>
                <a:srgbClr val="000000"/>
              </a:solidFill>
              <a:effectLst/>
              <a:latin typeface="ff7"/>
            </a:endParaRPr>
          </a:p>
        </p:txBody>
      </p:sp>
      <p:pic>
        <p:nvPicPr>
          <p:cNvPr id="10" name="Picture 9" descr="A close up of a logo&#10;&#10;Description automatically generated">
            <a:extLst>
              <a:ext uri="{FF2B5EF4-FFF2-40B4-BE49-F238E27FC236}">
                <a16:creationId xmlns:a16="http://schemas.microsoft.com/office/drawing/2014/main" id="{34D094F8-A28E-F245-B6BF-86C502A791D9}"/>
              </a:ext>
            </a:extLst>
          </p:cNvPr>
          <p:cNvPicPr>
            <a:picLocks noChangeAspect="1"/>
          </p:cNvPicPr>
          <p:nvPr/>
        </p:nvPicPr>
        <p:blipFill>
          <a:blip r:embed="rId3"/>
          <a:stretch>
            <a:fillRect/>
          </a:stretch>
        </p:blipFill>
        <p:spPr>
          <a:xfrm>
            <a:off x="8184470" y="600847"/>
            <a:ext cx="3609740" cy="1110689"/>
          </a:xfrm>
          <a:custGeom>
            <a:avLst/>
            <a:gdLst/>
            <a:ahLst/>
            <a:cxnLst/>
            <a:rect l="l" t="t" r="r" b="b"/>
            <a:pathLst>
              <a:path w="4636009" h="5032375">
                <a:moveTo>
                  <a:pt x="0" y="0"/>
                </a:moveTo>
                <a:lnTo>
                  <a:pt x="4636009" y="0"/>
                </a:lnTo>
                <a:lnTo>
                  <a:pt x="4636009" y="5032375"/>
                </a:lnTo>
                <a:lnTo>
                  <a:pt x="0" y="5032375"/>
                </a:lnTo>
                <a:close/>
              </a:path>
            </a:pathLst>
          </a:custGeom>
        </p:spPr>
      </p:pic>
      <p:pic>
        <p:nvPicPr>
          <p:cNvPr id="11" name="Picture 10" descr="A close up of a logo&#10;&#10;Description automatically generated">
            <a:extLst>
              <a:ext uri="{FF2B5EF4-FFF2-40B4-BE49-F238E27FC236}">
                <a16:creationId xmlns:a16="http://schemas.microsoft.com/office/drawing/2014/main" id="{83CACC4A-0C0A-724A-921D-F807031519BA}"/>
              </a:ext>
            </a:extLst>
          </p:cNvPr>
          <p:cNvPicPr>
            <a:picLocks noChangeAspect="1"/>
          </p:cNvPicPr>
          <p:nvPr/>
        </p:nvPicPr>
        <p:blipFill>
          <a:blip r:embed="rId4"/>
          <a:stretch>
            <a:fillRect/>
          </a:stretch>
        </p:blipFill>
        <p:spPr>
          <a:xfrm>
            <a:off x="8106978" y="1711536"/>
            <a:ext cx="3764724" cy="1138829"/>
          </a:xfrm>
          <a:custGeom>
            <a:avLst/>
            <a:gdLst/>
            <a:ahLst/>
            <a:cxnLst/>
            <a:rect l="l" t="t" r="r" b="b"/>
            <a:pathLst>
              <a:path w="4636009" h="5032375">
                <a:moveTo>
                  <a:pt x="0" y="0"/>
                </a:moveTo>
                <a:lnTo>
                  <a:pt x="4636009" y="0"/>
                </a:lnTo>
                <a:lnTo>
                  <a:pt x="4636009" y="5032375"/>
                </a:lnTo>
                <a:lnTo>
                  <a:pt x="0" y="5032375"/>
                </a:lnTo>
                <a:close/>
              </a:path>
            </a:pathLst>
          </a:custGeom>
        </p:spPr>
      </p:pic>
      <p:sp>
        <p:nvSpPr>
          <p:cNvPr id="12" name="Rectangle 11">
            <a:extLst>
              <a:ext uri="{FF2B5EF4-FFF2-40B4-BE49-F238E27FC236}">
                <a16:creationId xmlns:a16="http://schemas.microsoft.com/office/drawing/2014/main" id="{E8F3E070-580C-4143-8602-ED3B59D2C63E}"/>
              </a:ext>
            </a:extLst>
          </p:cNvPr>
          <p:cNvSpPr/>
          <p:nvPr/>
        </p:nvSpPr>
        <p:spPr>
          <a:xfrm>
            <a:off x="299633" y="254066"/>
            <a:ext cx="7168648" cy="923330"/>
          </a:xfrm>
          <a:prstGeom prst="rect">
            <a:avLst/>
          </a:prstGeom>
        </p:spPr>
        <p:txBody>
          <a:bodyPr wrap="square">
            <a:spAutoFit/>
          </a:bodyPr>
          <a:lstStyle/>
          <a:p>
            <a:r>
              <a:rPr lang="en-IN" dirty="0"/>
              <a:t>A Framework for Rigorously Identifying Research Gaps in Qualitative Literature Reviews</a:t>
            </a:r>
            <a:br>
              <a:rPr lang="en-IN" dirty="0"/>
            </a:br>
            <a:endParaRPr lang="en-US" dirty="0"/>
          </a:p>
        </p:txBody>
      </p:sp>
      <p:sp>
        <p:nvSpPr>
          <p:cNvPr id="13" name="Rectangle 12">
            <a:extLst>
              <a:ext uri="{FF2B5EF4-FFF2-40B4-BE49-F238E27FC236}">
                <a16:creationId xmlns:a16="http://schemas.microsoft.com/office/drawing/2014/main" id="{FBB0DBF4-5255-3045-99FA-AA75717D0CC2}"/>
              </a:ext>
            </a:extLst>
          </p:cNvPr>
          <p:cNvSpPr/>
          <p:nvPr/>
        </p:nvSpPr>
        <p:spPr>
          <a:xfrm>
            <a:off x="6874454" y="53724"/>
            <a:ext cx="5317546" cy="369332"/>
          </a:xfrm>
          <a:prstGeom prst="rect">
            <a:avLst/>
          </a:prstGeom>
        </p:spPr>
        <p:txBody>
          <a:bodyPr wrap="none">
            <a:spAutoFit/>
          </a:bodyPr>
          <a:lstStyle/>
          <a:p>
            <a:r>
              <a:rPr lang="en-IN" dirty="0">
                <a:solidFill>
                  <a:srgbClr val="000000"/>
                </a:solidFill>
                <a:latin typeface="ff4"/>
              </a:rPr>
              <a:t>International Conference on Information Systems 2015</a:t>
            </a:r>
            <a:endParaRPr lang="en-US" dirty="0"/>
          </a:p>
        </p:txBody>
      </p:sp>
    </p:spTree>
    <p:extLst>
      <p:ext uri="{BB962C8B-B14F-4D97-AF65-F5344CB8AC3E}">
        <p14:creationId xmlns:p14="http://schemas.microsoft.com/office/powerpoint/2010/main" val="2824177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5"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AA45AC5-65F6-7B49-A87E-078E1C3E1458}"/>
              </a:ext>
            </a:extLst>
          </p:cNvPr>
          <p:cNvSpPr>
            <a:spLocks noGrp="1"/>
          </p:cNvSpPr>
          <p:nvPr>
            <p:ph type="title"/>
          </p:nvPr>
        </p:nvSpPr>
        <p:spPr>
          <a:xfrm>
            <a:off x="133348" y="-189368"/>
            <a:ext cx="4137010" cy="2887598"/>
          </a:xfrm>
        </p:spPr>
        <p:txBody>
          <a:bodyPr>
            <a:normAutofit/>
          </a:bodyPr>
          <a:lstStyle/>
          <a:p>
            <a:r>
              <a:rPr lang="en-IN" sz="4000" b="1" dirty="0">
                <a:solidFill>
                  <a:srgbClr val="FFFFFF"/>
                </a:solidFill>
              </a:rPr>
              <a:t>How to do a </a:t>
            </a:r>
            <a:br>
              <a:rPr lang="en-IN" sz="4000" b="1" dirty="0">
                <a:solidFill>
                  <a:srgbClr val="FFFFFF"/>
                </a:solidFill>
              </a:rPr>
            </a:br>
            <a:r>
              <a:rPr lang="en-IN" sz="4000" b="1" dirty="0">
                <a:solidFill>
                  <a:srgbClr val="FFFFFF"/>
                </a:solidFill>
              </a:rPr>
              <a:t>Research Project?</a:t>
            </a:r>
            <a:br>
              <a:rPr lang="en-IN" sz="4000" b="1" dirty="0">
                <a:solidFill>
                  <a:srgbClr val="FFFFFF"/>
                </a:solidFill>
              </a:rPr>
            </a:br>
            <a:r>
              <a:rPr lang="en-IN" sz="4000" b="1" dirty="0">
                <a:solidFill>
                  <a:srgbClr val="FFFFFF"/>
                </a:solidFill>
              </a:rPr>
              <a:t>Simple Six Steps</a:t>
            </a:r>
            <a:endParaRPr lang="en-US" sz="4000" b="1" dirty="0">
              <a:solidFill>
                <a:srgbClr val="FFFFFF"/>
              </a:solidFill>
            </a:endParaRPr>
          </a:p>
        </p:txBody>
      </p:sp>
      <p:graphicFrame>
        <p:nvGraphicFramePr>
          <p:cNvPr id="5" name="Content Placeholder 2">
            <a:extLst>
              <a:ext uri="{FF2B5EF4-FFF2-40B4-BE49-F238E27FC236}">
                <a16:creationId xmlns:a16="http://schemas.microsoft.com/office/drawing/2014/main" id="{B6D190C2-B18A-4428-B06A-887610D6FCA4}"/>
              </a:ext>
            </a:extLst>
          </p:cNvPr>
          <p:cNvGraphicFramePr>
            <a:graphicFrameLocks noGrp="1"/>
          </p:cNvGraphicFramePr>
          <p:nvPr>
            <p:ph idx="1"/>
            <p:extLst>
              <p:ext uri="{D42A27DB-BD31-4B8C-83A1-F6EECF244321}">
                <p14:modId xmlns:p14="http://schemas.microsoft.com/office/powerpoint/2010/main" val="1226599668"/>
              </p:ext>
            </p:extLst>
          </p:nvPr>
        </p:nvGraphicFramePr>
        <p:xfrm>
          <a:off x="4643553" y="209861"/>
          <a:ext cx="7308603" cy="6340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01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3D5CAF16-1F3A-4148-87A8-78A710D1E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4136" y="0"/>
            <a:ext cx="4377864" cy="1511303"/>
          </a:xfrm>
          <a:custGeom>
            <a:avLst/>
            <a:gdLst>
              <a:gd name="connsiteX0" fmla="*/ 2088891 w 4377864"/>
              <a:gd name="connsiteY0" fmla="*/ 0 h 1511303"/>
              <a:gd name="connsiteX1" fmla="*/ 2487984 w 4377864"/>
              <a:gd name="connsiteY1" fmla="*/ 0 h 1511303"/>
              <a:gd name="connsiteX2" fmla="*/ 2582604 w 4377864"/>
              <a:gd name="connsiteY2" fmla="*/ 0 h 1511303"/>
              <a:gd name="connsiteX3" fmla="*/ 4377864 w 4377864"/>
              <a:gd name="connsiteY3" fmla="*/ 0 h 1511303"/>
              <a:gd name="connsiteX4" fmla="*/ 4377864 w 4377864"/>
              <a:gd name="connsiteY4" fmla="*/ 1511301 h 1511303"/>
              <a:gd name="connsiteX5" fmla="*/ 2986590 w 4377864"/>
              <a:gd name="connsiteY5" fmla="*/ 1511301 h 1511303"/>
              <a:gd name="connsiteX6" fmla="*/ 2986590 w 4377864"/>
              <a:gd name="connsiteY6" fmla="*/ 1511303 h 1511303"/>
              <a:gd name="connsiteX7" fmla="*/ 1191330 w 4377864"/>
              <a:gd name="connsiteY7" fmla="*/ 1511303 h 1511303"/>
              <a:gd name="connsiteX8" fmla="*/ 399093 w 4377864"/>
              <a:gd name="connsiteY8" fmla="*/ 1511303 h 1511303"/>
              <a:gd name="connsiteX9" fmla="*/ 0 w 4377864"/>
              <a:gd name="connsiteY9" fmla="*/ 1511303 h 1511303"/>
              <a:gd name="connsiteX10" fmla="*/ 697617 w 4377864"/>
              <a:gd name="connsiteY10" fmla="*/ 2 h 1511303"/>
              <a:gd name="connsiteX11" fmla="*/ 1096710 w 4377864"/>
              <a:gd name="connsiteY11" fmla="*/ 2 h 1511303"/>
              <a:gd name="connsiteX12" fmla="*/ 1191330 w 4377864"/>
              <a:gd name="connsiteY12" fmla="*/ 2 h 1511303"/>
              <a:gd name="connsiteX13" fmla="*/ 2088890 w 4377864"/>
              <a:gd name="connsiteY13" fmla="*/ 2 h 15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77864" h="1511303">
                <a:moveTo>
                  <a:pt x="2088891" y="0"/>
                </a:moveTo>
                <a:lnTo>
                  <a:pt x="2487984" y="0"/>
                </a:lnTo>
                <a:lnTo>
                  <a:pt x="2582604" y="0"/>
                </a:lnTo>
                <a:lnTo>
                  <a:pt x="4377864" y="0"/>
                </a:lnTo>
                <a:lnTo>
                  <a:pt x="4377864" y="1511301"/>
                </a:lnTo>
                <a:lnTo>
                  <a:pt x="2986590" y="1511301"/>
                </a:lnTo>
                <a:lnTo>
                  <a:pt x="2986590" y="1511303"/>
                </a:lnTo>
                <a:lnTo>
                  <a:pt x="1191330" y="1511303"/>
                </a:lnTo>
                <a:lnTo>
                  <a:pt x="399093" y="1511303"/>
                </a:lnTo>
                <a:lnTo>
                  <a:pt x="0" y="1511303"/>
                </a:lnTo>
                <a:lnTo>
                  <a:pt x="697617" y="2"/>
                </a:lnTo>
                <a:lnTo>
                  <a:pt x="1096710" y="2"/>
                </a:lnTo>
                <a:lnTo>
                  <a:pt x="1191330" y="2"/>
                </a:lnTo>
                <a:lnTo>
                  <a:pt x="2088890" y="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C6A8104-09D5-7640-B2CD-95638D42DDD1}"/>
              </a:ext>
            </a:extLst>
          </p:cNvPr>
          <p:cNvSpPr>
            <a:spLocks noGrp="1"/>
          </p:cNvSpPr>
          <p:nvPr>
            <p:ph idx="1"/>
          </p:nvPr>
        </p:nvSpPr>
        <p:spPr>
          <a:xfrm>
            <a:off x="464950" y="2015406"/>
            <a:ext cx="5274000" cy="4586872"/>
          </a:xfrm>
        </p:spPr>
        <p:txBody>
          <a:bodyPr anchor="t">
            <a:normAutofit fontScale="85000" lnSpcReduction="10000"/>
          </a:bodyPr>
          <a:lstStyle/>
          <a:p>
            <a:pPr marL="0" indent="0">
              <a:lnSpc>
                <a:spcPct val="150000"/>
              </a:lnSpc>
              <a:buNone/>
            </a:pPr>
            <a:r>
              <a:rPr lang="en-IN" dirty="0">
                <a:solidFill>
                  <a:schemeClr val="bg1"/>
                </a:solidFill>
              </a:rPr>
              <a:t>Goals and Process of Literature Reviews</a:t>
            </a:r>
            <a:endParaRPr lang="en-US" dirty="0">
              <a:solidFill>
                <a:schemeClr val="bg1"/>
              </a:solidFill>
            </a:endParaRPr>
          </a:p>
          <a:p>
            <a:pPr marL="0" indent="0">
              <a:lnSpc>
                <a:spcPct val="150000"/>
              </a:lnSpc>
              <a:buNone/>
            </a:pPr>
            <a:r>
              <a:rPr lang="en-US" dirty="0">
                <a:solidFill>
                  <a:srgbClr val="FFFFFF"/>
                </a:solidFill>
              </a:rPr>
              <a:t>1. Identify the broad area:</a:t>
            </a:r>
          </a:p>
          <a:p>
            <a:pPr marL="0" indent="0">
              <a:lnSpc>
                <a:spcPct val="150000"/>
              </a:lnSpc>
              <a:buNone/>
            </a:pPr>
            <a:r>
              <a:rPr lang="en-US" dirty="0">
                <a:solidFill>
                  <a:srgbClr val="FFFFFF"/>
                </a:solidFill>
              </a:rPr>
              <a:t>2. Research gaps identifying methods</a:t>
            </a:r>
          </a:p>
          <a:p>
            <a:pPr marL="0" indent="0">
              <a:lnSpc>
                <a:spcPct val="150000"/>
              </a:lnSpc>
              <a:buNone/>
            </a:pPr>
            <a:r>
              <a:rPr lang="en-US" dirty="0">
                <a:solidFill>
                  <a:srgbClr val="FFFFFF"/>
                </a:solidFill>
              </a:rPr>
              <a:t>3. Viability of the research gap</a:t>
            </a:r>
          </a:p>
          <a:p>
            <a:pPr marL="0" indent="0">
              <a:lnSpc>
                <a:spcPct val="150000"/>
              </a:lnSpc>
              <a:buNone/>
            </a:pPr>
            <a:r>
              <a:rPr lang="en-US" dirty="0">
                <a:solidFill>
                  <a:srgbClr val="FFFFFF"/>
                </a:solidFill>
              </a:rPr>
              <a:t>4. Selection of research gap</a:t>
            </a:r>
          </a:p>
          <a:p>
            <a:pPr marL="0" indent="0">
              <a:lnSpc>
                <a:spcPct val="150000"/>
              </a:lnSpc>
              <a:buNone/>
            </a:pPr>
            <a:r>
              <a:rPr lang="en-US" dirty="0">
                <a:solidFill>
                  <a:srgbClr val="FFFFFF"/>
                </a:solidFill>
              </a:rPr>
              <a:t>5. Expected outcome</a:t>
            </a:r>
          </a:p>
          <a:p>
            <a:pPr marL="0" indent="0">
              <a:lnSpc>
                <a:spcPct val="150000"/>
              </a:lnSpc>
              <a:buNone/>
            </a:pPr>
            <a:r>
              <a:rPr lang="en-US" dirty="0">
                <a:solidFill>
                  <a:srgbClr val="FFFFFF"/>
                </a:solidFill>
              </a:rPr>
              <a:t>6. Research gap table</a:t>
            </a:r>
          </a:p>
        </p:txBody>
      </p:sp>
    </p:spTree>
    <p:extLst>
      <p:ext uri="{BB962C8B-B14F-4D97-AF65-F5344CB8AC3E}">
        <p14:creationId xmlns:p14="http://schemas.microsoft.com/office/powerpoint/2010/main" val="378426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5AC5-65F6-7B49-A87E-078E1C3E1458}"/>
              </a:ext>
            </a:extLst>
          </p:cNvPr>
          <p:cNvSpPr>
            <a:spLocks noGrp="1"/>
          </p:cNvSpPr>
          <p:nvPr>
            <p:ph type="title"/>
          </p:nvPr>
        </p:nvSpPr>
        <p:spPr>
          <a:xfrm>
            <a:off x="838200" y="365125"/>
            <a:ext cx="10515600" cy="714167"/>
          </a:xfrm>
        </p:spPr>
        <p:txBody>
          <a:bodyPr/>
          <a:lstStyle/>
          <a:p>
            <a:pPr algn="ctr"/>
            <a:r>
              <a:rPr lang="en-IN" b="1" dirty="0"/>
              <a:t>Practice exercise</a:t>
            </a:r>
            <a:endParaRPr lang="en-US" dirty="0"/>
          </a:p>
        </p:txBody>
      </p:sp>
      <p:sp>
        <p:nvSpPr>
          <p:cNvPr id="3" name="Content Placeholder 2">
            <a:extLst>
              <a:ext uri="{FF2B5EF4-FFF2-40B4-BE49-F238E27FC236}">
                <a16:creationId xmlns:a16="http://schemas.microsoft.com/office/drawing/2014/main" id="{EC6A8104-09D5-7640-B2CD-95638D42DDD1}"/>
              </a:ext>
            </a:extLst>
          </p:cNvPr>
          <p:cNvSpPr>
            <a:spLocks noGrp="1"/>
          </p:cNvSpPr>
          <p:nvPr>
            <p:ph idx="1"/>
          </p:nvPr>
        </p:nvSpPr>
        <p:spPr>
          <a:xfrm>
            <a:off x="623965" y="1124263"/>
            <a:ext cx="10944069" cy="5413583"/>
          </a:xfrm>
        </p:spPr>
        <p:txBody>
          <a:bodyPr/>
          <a:lstStyle/>
          <a:p>
            <a:pPr marL="0" indent="0" algn="just">
              <a:buNone/>
            </a:pPr>
            <a:r>
              <a:rPr lang="en-IN" dirty="0"/>
              <a:t>Find 3-4 primary research articles (not reviews/survey papers) from reputable journals in your field. Underline the gap statement and circle the gap fill. Remember that not all papers follow this exact move structure, so if you can’t seem to find either of these moves, you might have to look carefully at different parts of the introduction and ask yourself:</a:t>
            </a:r>
          </a:p>
          <a:p>
            <a:pPr marL="0" lvl="0" indent="0" algn="just">
              <a:buNone/>
            </a:pPr>
            <a:endParaRPr lang="en-IN" dirty="0"/>
          </a:p>
          <a:p>
            <a:pPr marL="0" lvl="0" indent="0" algn="just">
              <a:buNone/>
            </a:pPr>
            <a:r>
              <a:rPr lang="en-IN" dirty="0"/>
              <a:t>Gap Statement: What concept are the authors trying to better understand? </a:t>
            </a:r>
          </a:p>
          <a:p>
            <a:pPr marL="0" lvl="0" indent="0" algn="just">
              <a:buNone/>
            </a:pPr>
            <a:endParaRPr lang="en-IN" dirty="0"/>
          </a:p>
          <a:p>
            <a:pPr marL="0" lvl="0" indent="0" algn="just">
              <a:buNone/>
            </a:pPr>
            <a:r>
              <a:rPr lang="en-IN" dirty="0"/>
              <a:t>Fill: What did the authors try to accomplish in the paper, in summary?</a:t>
            </a:r>
          </a:p>
          <a:p>
            <a:pPr marL="0" indent="0" algn="just">
              <a:buNone/>
            </a:pPr>
            <a:endParaRPr lang="en-US" dirty="0"/>
          </a:p>
        </p:txBody>
      </p:sp>
    </p:spTree>
    <p:extLst>
      <p:ext uri="{BB962C8B-B14F-4D97-AF65-F5344CB8AC3E}">
        <p14:creationId xmlns:p14="http://schemas.microsoft.com/office/powerpoint/2010/main" val="73792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pic>
        <p:nvPicPr>
          <p:cNvPr id="15" name="Picture 14">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pic>
        <p:nvPicPr>
          <p:cNvPr id="5" name="Picture 4">
            <a:extLst>
              <a:ext uri="{FF2B5EF4-FFF2-40B4-BE49-F238E27FC236}">
                <a16:creationId xmlns:a16="http://schemas.microsoft.com/office/drawing/2014/main" id="{C39E34BA-5F8D-F14E-BA5A-BFCB3A1142B3}"/>
              </a:ext>
            </a:extLst>
          </p:cNvPr>
          <p:cNvPicPr>
            <a:picLocks noChangeAspect="1"/>
          </p:cNvPicPr>
          <p:nvPr/>
        </p:nvPicPr>
        <p:blipFill>
          <a:blip r:embed="rId3"/>
          <a:stretch>
            <a:fillRect/>
          </a:stretch>
        </p:blipFill>
        <p:spPr>
          <a:xfrm>
            <a:off x="3219450" y="2444750"/>
            <a:ext cx="5753100" cy="1968500"/>
          </a:xfrm>
          <a:prstGeom prst="rect">
            <a:avLst/>
          </a:prstGeom>
        </p:spPr>
      </p:pic>
    </p:spTree>
    <p:extLst>
      <p:ext uri="{BB962C8B-B14F-4D97-AF65-F5344CB8AC3E}">
        <p14:creationId xmlns:p14="http://schemas.microsoft.com/office/powerpoint/2010/main" val="203418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DF9CB6-D1B3-504C-9A37-5BF69ADC51A0}"/>
              </a:ext>
            </a:extLst>
          </p:cNvPr>
          <p:cNvSpPr>
            <a:spLocks noGrp="1"/>
          </p:cNvSpPr>
          <p:nvPr>
            <p:ph type="ctrTitle"/>
          </p:nvPr>
        </p:nvSpPr>
        <p:spPr>
          <a:xfrm>
            <a:off x="2878037" y="1397945"/>
            <a:ext cx="6105194" cy="2031055"/>
          </a:xfrm>
        </p:spPr>
        <p:txBody>
          <a:bodyPr vert="horz" lIns="91440" tIns="45720" rIns="91440" bIns="45720" rtlCol="0">
            <a:normAutofit/>
          </a:bodyPr>
          <a:lstStyle/>
          <a:p>
            <a:r>
              <a:rPr lang="en-US" b="1" kern="1200" dirty="0">
                <a:solidFill>
                  <a:srgbClr val="FFFFFF"/>
                </a:solidFill>
                <a:latin typeface="+mj-lt"/>
                <a:ea typeface="+mj-ea"/>
                <a:cs typeface="+mj-cs"/>
              </a:rPr>
              <a:t>Research Gap Identification</a:t>
            </a:r>
          </a:p>
        </p:txBody>
      </p:sp>
      <p:sp>
        <p:nvSpPr>
          <p:cNvPr id="3" name="Subtitle 2">
            <a:extLst>
              <a:ext uri="{FF2B5EF4-FFF2-40B4-BE49-F238E27FC236}">
                <a16:creationId xmlns:a16="http://schemas.microsoft.com/office/drawing/2014/main" id="{3AA52785-510F-AB47-921A-DC3FEA9DF141}"/>
              </a:ext>
            </a:extLst>
          </p:cNvPr>
          <p:cNvSpPr>
            <a:spLocks noGrp="1"/>
          </p:cNvSpPr>
          <p:nvPr>
            <p:ph type="subTitle" idx="1"/>
          </p:nvPr>
        </p:nvSpPr>
        <p:spPr>
          <a:xfrm>
            <a:off x="4683967" y="3925161"/>
            <a:ext cx="4534678" cy="1803568"/>
          </a:xfrm>
        </p:spPr>
        <p:txBody>
          <a:bodyPr vert="horz" lIns="91440" tIns="45720" rIns="91440" bIns="45720" rtlCol="0">
            <a:normAutofit/>
          </a:bodyPr>
          <a:lstStyle/>
          <a:p>
            <a:pPr algn="l"/>
            <a:r>
              <a:rPr lang="en-US" sz="2000" dirty="0">
                <a:solidFill>
                  <a:srgbClr val="FFFFFF"/>
                </a:solidFill>
              </a:rPr>
              <a:t>By </a:t>
            </a:r>
          </a:p>
          <a:p>
            <a:pPr algn="l"/>
            <a:r>
              <a:rPr lang="en-US" sz="2000" dirty="0">
                <a:solidFill>
                  <a:srgbClr val="FFFFFF"/>
                </a:solidFill>
              </a:rPr>
              <a:t>Dr. Mohan B.A</a:t>
            </a:r>
          </a:p>
          <a:p>
            <a:pPr algn="l"/>
            <a:r>
              <a:rPr lang="en-US" sz="2000" dirty="0">
                <a:solidFill>
                  <a:srgbClr val="FFFFFF"/>
                </a:solidFill>
              </a:rPr>
              <a:t>Associate Professor, Department of CS&amp;E</a:t>
            </a:r>
          </a:p>
          <a:p>
            <a:pPr algn="l"/>
            <a:r>
              <a:rPr lang="en-US" sz="2000" dirty="0">
                <a:solidFill>
                  <a:srgbClr val="FFFFFF"/>
                </a:solidFill>
              </a:rPr>
              <a:t>NMIT, Bangalore</a:t>
            </a:r>
          </a:p>
        </p:txBody>
      </p:sp>
    </p:spTree>
    <p:extLst>
      <p:ext uri="{BB962C8B-B14F-4D97-AF65-F5344CB8AC3E}">
        <p14:creationId xmlns:p14="http://schemas.microsoft.com/office/powerpoint/2010/main" val="402972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13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5" name="Picture 13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0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3551A41-40E7-498B-809F-D6184CF65551}"/>
              </a:ext>
            </a:extLst>
          </p:cNvPr>
          <p:cNvGraphicFramePr>
            <a:graphicFrameLocks noGrp="1"/>
          </p:cNvGraphicFramePr>
          <p:nvPr>
            <p:ph idx="1"/>
            <p:extLst>
              <p:ext uri="{D42A27DB-BD31-4B8C-83A1-F6EECF244321}">
                <p14:modId xmlns:p14="http://schemas.microsoft.com/office/powerpoint/2010/main" val="2254654799"/>
              </p:ext>
            </p:extLst>
          </p:nvPr>
        </p:nvGraphicFramePr>
        <p:xfrm>
          <a:off x="5531361" y="660011"/>
          <a:ext cx="6129715" cy="540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4" descr="January 2018 TAC Social Media Collection: Translational science ...">
            <a:extLst>
              <a:ext uri="{FF2B5EF4-FFF2-40B4-BE49-F238E27FC236}">
                <a16:creationId xmlns:a16="http://schemas.microsoft.com/office/drawing/2014/main" id="{831808C3-A4B0-4B4B-9CA8-D2D99C5F64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771" y="1698493"/>
            <a:ext cx="3688702" cy="348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91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C96250-17A4-EE4C-97F5-A899954113D9}"/>
              </a:ext>
            </a:extLst>
          </p:cNvPr>
          <p:cNvSpPr>
            <a:spLocks noGrp="1"/>
          </p:cNvSpPr>
          <p:nvPr>
            <p:ph type="title"/>
          </p:nvPr>
        </p:nvSpPr>
        <p:spPr>
          <a:xfrm>
            <a:off x="838200" y="643467"/>
            <a:ext cx="2951205" cy="5571066"/>
          </a:xfrm>
        </p:spPr>
        <p:txBody>
          <a:bodyPr>
            <a:normAutofit/>
          </a:bodyPr>
          <a:lstStyle/>
          <a:p>
            <a:r>
              <a:rPr lang="en-US" dirty="0">
                <a:solidFill>
                  <a:srgbClr val="FFFFFF"/>
                </a:solidFill>
              </a:rPr>
              <a:t>Gap </a:t>
            </a:r>
            <a:r>
              <a:rPr lang="en-IN" dirty="0">
                <a:solidFill>
                  <a:srgbClr val="FFFFFF"/>
                </a:solidFill>
              </a:rPr>
              <a:t>Statements</a:t>
            </a:r>
            <a:br>
              <a:rPr lang="en-GB" dirty="0"/>
            </a:br>
            <a:endParaRPr lang="en-US" dirty="0">
              <a:solidFill>
                <a:srgbClr val="FFFFFF"/>
              </a:solidFill>
            </a:endParaRPr>
          </a:p>
        </p:txBody>
      </p:sp>
      <p:sp>
        <p:nvSpPr>
          <p:cNvPr id="20" name="Rectangle: Rounded Corners 19">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89AF04-F9F2-BA42-9D2A-E06F2C9430EC}"/>
              </a:ext>
            </a:extLst>
          </p:cNvPr>
          <p:cNvSpPr/>
          <p:nvPr/>
        </p:nvSpPr>
        <p:spPr>
          <a:xfrm>
            <a:off x="4636891" y="1166842"/>
            <a:ext cx="6914821" cy="4524315"/>
          </a:xfrm>
          <a:prstGeom prst="rect">
            <a:avLst/>
          </a:prstGeom>
        </p:spPr>
        <p:txBody>
          <a:bodyPr wrap="square">
            <a:spAutoFit/>
          </a:bodyPr>
          <a:lstStyle/>
          <a:p>
            <a:pPr algn="just"/>
            <a:r>
              <a:rPr lang="en-US" sz="2400" dirty="0"/>
              <a:t>Research is an investigation; a quest to find something; prove or disprove a hypothesis; </a:t>
            </a:r>
          </a:p>
          <a:p>
            <a:pPr lvl="0" algn="just"/>
            <a:endParaRPr lang="en-IN" sz="2400" dirty="0"/>
          </a:p>
          <a:p>
            <a:pPr lvl="0" algn="just"/>
            <a:r>
              <a:rPr lang="en-IN" sz="2400" dirty="0"/>
              <a:t>A </a:t>
            </a:r>
            <a:r>
              <a:rPr lang="en-IN" sz="2400" b="1" dirty="0"/>
              <a:t>gap</a:t>
            </a:r>
            <a:r>
              <a:rPr lang="en-IN" sz="2400" dirty="0"/>
              <a:t> is something that remains to be done or learned in an area of research; it’s a gap in the knowledge of the scientists in the field of research of your study. </a:t>
            </a:r>
          </a:p>
          <a:p>
            <a:pPr lvl="0" algn="just"/>
            <a:endParaRPr lang="en-IN" sz="2400" dirty="0"/>
          </a:p>
          <a:p>
            <a:pPr lvl="0" algn="just"/>
            <a:r>
              <a:rPr lang="en-IN" sz="2400" dirty="0"/>
              <a:t>Every research project must, in some way, address a gap – </a:t>
            </a:r>
            <a:r>
              <a:rPr lang="en-IN" sz="2400" dirty="0" err="1"/>
              <a:t>ie</a:t>
            </a:r>
            <a:r>
              <a:rPr lang="en-IN" sz="2400" dirty="0"/>
              <a:t>. attempt to fill in some piece of information missing in the scientific literature. Otherwise, it is not novel research and is therefore not contributing to the overall goals of science.</a:t>
            </a:r>
          </a:p>
        </p:txBody>
      </p:sp>
    </p:spTree>
    <p:extLst>
      <p:ext uri="{BB962C8B-B14F-4D97-AF65-F5344CB8AC3E}">
        <p14:creationId xmlns:p14="http://schemas.microsoft.com/office/powerpoint/2010/main" val="412915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15F8EA16-F61A-48CA-98BA-E359CD62FA15}"/>
              </a:ext>
            </a:extLst>
          </p:cNvPr>
          <p:cNvPicPr>
            <a:picLocks noChangeAspect="1"/>
          </p:cNvPicPr>
          <p:nvPr/>
        </p:nvPicPr>
        <p:blipFill rotWithShape="1">
          <a:blip r:embed="rId2"/>
          <a:srcRect l="43445" r="345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10">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C6A8104-09D5-7640-B2CD-95638D42DDD1}"/>
              </a:ext>
            </a:extLst>
          </p:cNvPr>
          <p:cNvSpPr>
            <a:spLocks noGrp="1"/>
          </p:cNvSpPr>
          <p:nvPr>
            <p:ph idx="1"/>
          </p:nvPr>
        </p:nvSpPr>
        <p:spPr>
          <a:xfrm>
            <a:off x="4994313" y="83060"/>
            <a:ext cx="7051599" cy="6625652"/>
          </a:xfrm>
        </p:spPr>
        <p:txBody>
          <a:bodyPr>
            <a:normAutofit fontScale="85000" lnSpcReduction="20000"/>
          </a:bodyPr>
          <a:lstStyle/>
          <a:p>
            <a:pPr marL="0" indent="0" algn="just">
              <a:lnSpc>
                <a:spcPct val="120000"/>
              </a:lnSpc>
              <a:spcBef>
                <a:spcPts val="1600"/>
              </a:spcBef>
              <a:buNone/>
            </a:pPr>
            <a:r>
              <a:rPr lang="en-US" sz="2400" dirty="0"/>
              <a:t>Usually a systematic way of finding a research gap begins with reading the literature in their field of study. </a:t>
            </a:r>
          </a:p>
          <a:p>
            <a:pPr marL="0" indent="0" algn="ctr">
              <a:lnSpc>
                <a:spcPct val="120000"/>
              </a:lnSpc>
              <a:spcBef>
                <a:spcPts val="1600"/>
              </a:spcBef>
              <a:buNone/>
            </a:pPr>
            <a:r>
              <a:rPr lang="en-US" sz="2400" dirty="0">
                <a:solidFill>
                  <a:srgbClr val="FF0000"/>
                </a:solidFill>
              </a:rPr>
              <a:t>( Or )</a:t>
            </a:r>
          </a:p>
          <a:p>
            <a:pPr marL="0" indent="0" algn="just">
              <a:lnSpc>
                <a:spcPct val="120000"/>
              </a:lnSpc>
              <a:spcBef>
                <a:spcPts val="1600"/>
              </a:spcBef>
              <a:buNone/>
            </a:pPr>
            <a:r>
              <a:rPr lang="en-IN" sz="2400" dirty="0"/>
              <a:t>Identifying research gaps is a fundamental goal of literature reviewing. (reviews done more rigorously, effectively, and efficiently)</a:t>
            </a:r>
            <a:endParaRPr lang="en-US" sz="2400" dirty="0"/>
          </a:p>
          <a:p>
            <a:pPr marL="0" indent="0" algn="just">
              <a:lnSpc>
                <a:spcPct val="120000"/>
              </a:lnSpc>
              <a:spcBef>
                <a:spcPts val="1600"/>
              </a:spcBef>
              <a:buNone/>
            </a:pPr>
            <a:r>
              <a:rPr lang="en-IN" sz="2400" dirty="0"/>
              <a:t>It is widely acknowledged that literature reviews should identify research gaps, there are no methodological guidelines for how to identify research gaps in qualitative literature reviews.</a:t>
            </a:r>
            <a:endParaRPr lang="en-US" sz="2400" dirty="0"/>
          </a:p>
          <a:p>
            <a:pPr marL="0" indent="0" algn="just">
              <a:lnSpc>
                <a:spcPct val="120000"/>
              </a:lnSpc>
              <a:spcBef>
                <a:spcPts val="1600"/>
              </a:spcBef>
              <a:buNone/>
            </a:pPr>
            <a:r>
              <a:rPr lang="en-US" sz="2400" dirty="0"/>
              <a:t>Anyone specialized in their field after spending few years, can base their research study in that area.  </a:t>
            </a:r>
          </a:p>
          <a:p>
            <a:pPr marL="0" indent="0" algn="just">
              <a:lnSpc>
                <a:spcPct val="120000"/>
              </a:lnSpc>
              <a:spcBef>
                <a:spcPts val="1600"/>
              </a:spcBef>
              <a:buNone/>
            </a:pPr>
            <a:r>
              <a:rPr lang="en-US" sz="2400" dirty="0"/>
              <a:t>Finding a weak link in the chain of knowledge, a gap that can be investigated. </a:t>
            </a:r>
          </a:p>
          <a:p>
            <a:pPr marL="0" indent="0" algn="just">
              <a:lnSpc>
                <a:spcPct val="120000"/>
              </a:lnSpc>
              <a:spcBef>
                <a:spcPts val="1600"/>
              </a:spcBef>
              <a:buNone/>
            </a:pPr>
            <a:r>
              <a:rPr lang="en-US" sz="2400" dirty="0"/>
              <a:t>To do this, they need to be well versed in the existing knowledge of the area. Once they know the facts, they can use it to identify the gaps in the current knowledge and try to fill that gap by doing research.</a:t>
            </a:r>
          </a:p>
        </p:txBody>
      </p:sp>
      <p:sp>
        <p:nvSpPr>
          <p:cNvPr id="2" name="Rectangle 1">
            <a:extLst>
              <a:ext uri="{FF2B5EF4-FFF2-40B4-BE49-F238E27FC236}">
                <a16:creationId xmlns:a16="http://schemas.microsoft.com/office/drawing/2014/main" id="{E780E2D6-5BD6-5644-BF79-930261813346}"/>
              </a:ext>
            </a:extLst>
          </p:cNvPr>
          <p:cNvSpPr/>
          <p:nvPr/>
        </p:nvSpPr>
        <p:spPr>
          <a:xfrm>
            <a:off x="432511" y="207932"/>
            <a:ext cx="4185569" cy="400110"/>
          </a:xfrm>
          <a:prstGeom prst="rect">
            <a:avLst/>
          </a:prstGeom>
        </p:spPr>
        <p:txBody>
          <a:bodyPr wrap="none">
            <a:spAutoFit/>
          </a:bodyPr>
          <a:lstStyle/>
          <a:p>
            <a:r>
              <a:rPr lang="en-US" sz="2000" b="1" dirty="0">
                <a:solidFill>
                  <a:srgbClr val="FF0000"/>
                </a:solidFill>
              </a:rPr>
              <a:t>So how does one find a research gap?</a:t>
            </a:r>
          </a:p>
        </p:txBody>
      </p:sp>
    </p:spTree>
    <p:extLst>
      <p:ext uri="{BB962C8B-B14F-4D97-AF65-F5344CB8AC3E}">
        <p14:creationId xmlns:p14="http://schemas.microsoft.com/office/powerpoint/2010/main" val="4098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A8104-09D5-7640-B2CD-95638D42DDD1}"/>
              </a:ext>
            </a:extLst>
          </p:cNvPr>
          <p:cNvSpPr>
            <a:spLocks noGrp="1"/>
          </p:cNvSpPr>
          <p:nvPr>
            <p:ph idx="1"/>
          </p:nvPr>
        </p:nvSpPr>
        <p:spPr>
          <a:xfrm>
            <a:off x="479372" y="1230232"/>
            <a:ext cx="11233255" cy="5366477"/>
          </a:xfrm>
        </p:spPr>
        <p:txBody>
          <a:bodyPr>
            <a:normAutofit/>
          </a:bodyPr>
          <a:lstStyle/>
          <a:p>
            <a:pPr marL="0" indent="0" algn="just">
              <a:buNone/>
            </a:pPr>
            <a:r>
              <a:rPr lang="en-IN" dirty="0"/>
              <a:t>Research gap is a problem, which is not addressed properly. This may be due to lack of sufficient information to support their claim and also literature gap which are the missing or incomplete piece of data in the research literature that is not been explored or ventured so far. </a:t>
            </a:r>
          </a:p>
          <a:p>
            <a:pPr marL="0" indent="0" algn="just">
              <a:buNone/>
            </a:pPr>
            <a:endParaRPr lang="en-IN" sz="1600" dirty="0"/>
          </a:p>
          <a:p>
            <a:pPr marL="0" indent="0" algn="just">
              <a:buNone/>
            </a:pPr>
            <a:r>
              <a:rPr lang="en-IN" dirty="0"/>
              <a:t>Research gaps can be identified by citation analysis, systematic reviews and in the introduction section of research articles and finally in the discussions and future research sections in research papers or journals which researchers have already published.</a:t>
            </a:r>
          </a:p>
          <a:p>
            <a:pPr marL="0" indent="0" algn="just">
              <a:buNone/>
            </a:pPr>
            <a:endParaRPr lang="en-IN" sz="1600" dirty="0"/>
          </a:p>
          <a:p>
            <a:pPr marL="0" indent="0" algn="just">
              <a:buNone/>
            </a:pPr>
            <a:r>
              <a:rPr lang="en-IN" dirty="0"/>
              <a:t>After becoming familiar with theory base and current developments, detecting a good research question (that will fill a gap in existing knowledge) comes relatively easy.</a:t>
            </a:r>
          </a:p>
        </p:txBody>
      </p:sp>
      <p:sp>
        <p:nvSpPr>
          <p:cNvPr id="2" name="Rectangle 1">
            <a:extLst>
              <a:ext uri="{FF2B5EF4-FFF2-40B4-BE49-F238E27FC236}">
                <a16:creationId xmlns:a16="http://schemas.microsoft.com/office/drawing/2014/main" id="{DAF6AAF3-E42E-E44E-919D-D6A5C4603502}"/>
              </a:ext>
            </a:extLst>
          </p:cNvPr>
          <p:cNvSpPr/>
          <p:nvPr/>
        </p:nvSpPr>
        <p:spPr>
          <a:xfrm>
            <a:off x="578995" y="261291"/>
            <a:ext cx="11034010" cy="707886"/>
          </a:xfrm>
          <a:prstGeom prst="rect">
            <a:avLst/>
          </a:prstGeom>
        </p:spPr>
        <p:txBody>
          <a:bodyPr wrap="square">
            <a:spAutoFit/>
          </a:bodyPr>
          <a:lstStyle/>
          <a:p>
            <a:pPr algn="ctr"/>
            <a:r>
              <a:rPr lang="en-IN" sz="4000" dirty="0"/>
              <a:t>literature reviews should identify Research Gaps</a:t>
            </a:r>
            <a:endParaRPr lang="en-US" sz="4000" dirty="0"/>
          </a:p>
        </p:txBody>
      </p:sp>
    </p:spTree>
    <p:extLst>
      <p:ext uri="{BB962C8B-B14F-4D97-AF65-F5344CB8AC3E}">
        <p14:creationId xmlns:p14="http://schemas.microsoft.com/office/powerpoint/2010/main" val="394345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5AC5-65F6-7B49-A87E-078E1C3E1458}"/>
              </a:ext>
            </a:extLst>
          </p:cNvPr>
          <p:cNvSpPr>
            <a:spLocks noGrp="1"/>
          </p:cNvSpPr>
          <p:nvPr>
            <p:ph type="title"/>
          </p:nvPr>
        </p:nvSpPr>
        <p:spPr>
          <a:xfrm>
            <a:off x="911740" y="209557"/>
            <a:ext cx="8502247" cy="646600"/>
          </a:xfrm>
        </p:spPr>
        <p:txBody>
          <a:bodyPr>
            <a:normAutofit fontScale="90000"/>
          </a:bodyPr>
          <a:lstStyle/>
          <a:p>
            <a:r>
              <a:rPr lang="en-IN" dirty="0"/>
              <a:t>Taking time with literature searches</a:t>
            </a:r>
            <a:endParaRPr lang="en-US" dirty="0"/>
          </a:p>
        </p:txBody>
      </p:sp>
      <p:sp>
        <p:nvSpPr>
          <p:cNvPr id="66" name="Rectangle 6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Magnifying glass">
            <a:extLst>
              <a:ext uri="{FF2B5EF4-FFF2-40B4-BE49-F238E27FC236}">
                <a16:creationId xmlns:a16="http://schemas.microsoft.com/office/drawing/2014/main" id="{F2B826B8-8663-4688-BE53-3DE7EF6D85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0" name="Content Placeholder 2">
            <a:extLst>
              <a:ext uri="{FF2B5EF4-FFF2-40B4-BE49-F238E27FC236}">
                <a16:creationId xmlns:a16="http://schemas.microsoft.com/office/drawing/2014/main" id="{EC6A8104-09D5-7640-B2CD-95638D42DDD1}"/>
              </a:ext>
            </a:extLst>
          </p:cNvPr>
          <p:cNvSpPr>
            <a:spLocks noGrp="1"/>
          </p:cNvSpPr>
          <p:nvPr>
            <p:ph idx="1"/>
          </p:nvPr>
        </p:nvSpPr>
        <p:spPr>
          <a:xfrm>
            <a:off x="344775" y="856158"/>
            <a:ext cx="8754256" cy="5844446"/>
          </a:xfrm>
        </p:spPr>
        <p:txBody>
          <a:bodyPr anchor="ctr">
            <a:normAutofit lnSpcReduction="10000"/>
          </a:bodyPr>
          <a:lstStyle/>
          <a:p>
            <a:pPr algn="just"/>
            <a:r>
              <a:rPr lang="en-IN" sz="2000" dirty="0"/>
              <a:t>Since identifying a research gap is such a vital part of research, you need to allow enough time for it. </a:t>
            </a:r>
          </a:p>
          <a:p>
            <a:pPr algn="just"/>
            <a:r>
              <a:rPr lang="en-IN" sz="2000" dirty="0"/>
              <a:t>It will take a lot of </a:t>
            </a:r>
            <a:r>
              <a:rPr lang="en-IN" sz="2000" b="1" dirty="0"/>
              <a:t>reading and sieving through the existing literature</a:t>
            </a:r>
            <a:r>
              <a:rPr lang="en-IN" sz="2000" dirty="0"/>
              <a:t> to identify a topic that has not been studied enough. You need to find the most suitable articles – these days, this is made a lot easier with the help of academic databases and Internet search engines that use keyword combinations and allow you to specify the characteristics of the searched literature (e.g. language and date of publication).</a:t>
            </a:r>
          </a:p>
          <a:p>
            <a:pPr algn="just"/>
            <a:r>
              <a:rPr lang="en-IN" sz="2000" b="1" dirty="0"/>
              <a:t>Reading systematic reviews, meta-analysis reports and content analysis reports</a:t>
            </a:r>
            <a:r>
              <a:rPr lang="en-IN" sz="2000" dirty="0"/>
              <a:t> is a good way to get familiar with a large body of already collected and evaluated research without having to read each of the articles individually.</a:t>
            </a:r>
          </a:p>
          <a:p>
            <a:pPr algn="just"/>
            <a:r>
              <a:rPr lang="en-IN" sz="2000" b="1" dirty="0"/>
              <a:t>Pay attention to the introductions and conclusions of articles. </a:t>
            </a:r>
            <a:r>
              <a:rPr lang="en-IN" sz="2000" dirty="0"/>
              <a:t>These usually offer some information on what has already been studied, why studies on this topic are important and what the author believes is missing in the literature. Some research articles also include a short section on ‘</a:t>
            </a:r>
            <a:r>
              <a:rPr lang="en-IN" sz="2000" b="1" dirty="0"/>
              <a:t>suggestions for future research</a:t>
            </a:r>
            <a:r>
              <a:rPr lang="en-IN" sz="2000" dirty="0"/>
              <a:t>’.</a:t>
            </a:r>
          </a:p>
          <a:p>
            <a:pPr algn="just"/>
            <a:r>
              <a:rPr lang="en-IN" sz="2000" b="1" dirty="0"/>
              <a:t>Limit yourself to more recent articles </a:t>
            </a:r>
            <a:r>
              <a:rPr lang="en-IN" sz="2000" dirty="0"/>
              <a:t>(within the last 3 years) to optimize your awareness of current trends and developments in the field. This will get you a better idea of what is needed (and funded) in the present moment in terms of research topics.</a:t>
            </a:r>
          </a:p>
        </p:txBody>
      </p:sp>
    </p:spTree>
    <p:extLst>
      <p:ext uri="{BB962C8B-B14F-4D97-AF65-F5344CB8AC3E}">
        <p14:creationId xmlns:p14="http://schemas.microsoft.com/office/powerpoint/2010/main" val="164959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761F543-8F8D-CC48-AA1C-5F895DBC4682}"/>
              </a:ext>
            </a:extLst>
          </p:cNvPr>
          <p:cNvSpPr/>
          <p:nvPr/>
        </p:nvSpPr>
        <p:spPr>
          <a:xfrm>
            <a:off x="836675" y="312226"/>
            <a:ext cx="10515600" cy="69468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dirty="0">
                <a:latin typeface="+mj-lt"/>
                <a:ea typeface="+mj-ea"/>
                <a:cs typeface="+mj-cs"/>
              </a:rPr>
              <a:t>Making it relevant to practitioners</a:t>
            </a:r>
          </a:p>
        </p:txBody>
      </p:sp>
      <p:graphicFrame>
        <p:nvGraphicFramePr>
          <p:cNvPr id="6" name="Content Placeholder 2">
            <a:extLst>
              <a:ext uri="{FF2B5EF4-FFF2-40B4-BE49-F238E27FC236}">
                <a16:creationId xmlns:a16="http://schemas.microsoft.com/office/drawing/2014/main" id="{7F9D2DC9-C333-47E8-8FDF-FECB879E28A4}"/>
              </a:ext>
            </a:extLst>
          </p:cNvPr>
          <p:cNvGraphicFramePr>
            <a:graphicFrameLocks noGrp="1"/>
          </p:cNvGraphicFramePr>
          <p:nvPr>
            <p:ph idx="1"/>
            <p:extLst>
              <p:ext uri="{D42A27DB-BD31-4B8C-83A1-F6EECF244321}">
                <p14:modId xmlns:p14="http://schemas.microsoft.com/office/powerpoint/2010/main" val="708449650"/>
              </p:ext>
            </p:extLst>
          </p:nvPr>
        </p:nvGraphicFramePr>
        <p:xfrm>
          <a:off x="247686" y="779489"/>
          <a:ext cx="11693578" cy="6118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50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45AC5-65F6-7B49-A87E-078E1C3E1458}"/>
              </a:ext>
            </a:extLst>
          </p:cNvPr>
          <p:cNvSpPr>
            <a:spLocks noGrp="1"/>
          </p:cNvSpPr>
          <p:nvPr>
            <p:ph type="title"/>
          </p:nvPr>
        </p:nvSpPr>
        <p:spPr>
          <a:xfrm>
            <a:off x="246533" y="636188"/>
            <a:ext cx="3609107" cy="5585619"/>
          </a:xfrm>
        </p:spPr>
        <p:txBody>
          <a:bodyPr>
            <a:normAutofit/>
          </a:bodyPr>
          <a:lstStyle/>
          <a:p>
            <a:r>
              <a:rPr lang="en-IN" sz="3400" dirty="0">
                <a:solidFill>
                  <a:srgbClr val="FFFFFF"/>
                </a:solidFill>
              </a:rPr>
              <a:t>Initiating research through</a:t>
            </a:r>
            <a:br>
              <a:rPr lang="en-IN" sz="3400" dirty="0">
                <a:solidFill>
                  <a:srgbClr val="FFFFFF"/>
                </a:solidFill>
              </a:rPr>
            </a:br>
            <a:r>
              <a:rPr lang="en-IN" sz="3400" dirty="0">
                <a:solidFill>
                  <a:srgbClr val="FFFFFF"/>
                </a:solidFill>
              </a:rPr>
              <a:t>problematization</a:t>
            </a:r>
            <a:endParaRPr lang="en-US" sz="34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6A8104-09D5-7640-B2CD-95638D42DDD1}"/>
              </a:ext>
            </a:extLst>
          </p:cNvPr>
          <p:cNvSpPr>
            <a:spLocks noGrp="1"/>
          </p:cNvSpPr>
          <p:nvPr>
            <p:ph idx="1"/>
          </p:nvPr>
        </p:nvSpPr>
        <p:spPr>
          <a:xfrm>
            <a:off x="4447308" y="591344"/>
            <a:ext cx="6906491" cy="5585619"/>
          </a:xfrm>
        </p:spPr>
        <p:txBody>
          <a:bodyPr anchor="ctr">
            <a:normAutofit/>
          </a:bodyPr>
          <a:lstStyle/>
          <a:p>
            <a:pPr algn="just"/>
            <a:r>
              <a:rPr lang="en-IN" sz="2200" dirty="0"/>
              <a:t>You do not need to always fill gaps. You can also go for something a little bit more innovative and ambitious, yet also more risky – it’s what Alvesson and Sandberg call ‘</a:t>
            </a:r>
            <a:r>
              <a:rPr lang="en-IN" sz="2200" dirty="0">
                <a:hlinkClick r:id="rId2"/>
              </a:rPr>
              <a:t>problematization</a:t>
            </a:r>
            <a:r>
              <a:rPr lang="en-IN" sz="2200" dirty="0"/>
              <a:t>’. They propose identifying and challenging assumptions that underpin existing theories and generating research questions that will lead to potentially more interesting theories.</a:t>
            </a:r>
          </a:p>
          <a:p>
            <a:pPr algn="just"/>
            <a:endParaRPr lang="en-IN" sz="2200" dirty="0"/>
          </a:p>
          <a:p>
            <a:pPr algn="just"/>
            <a:r>
              <a:rPr lang="en-IN" sz="2200" dirty="0"/>
              <a:t>Since challenging existing paradigms requires some confidence (and willingness to upset people, including your colleagues, mentors and editors), this approach is less likely to be adopted by novel and inexperienced researchers who might be wiser staying off the path less trodden as they enter their area of interest.</a:t>
            </a:r>
          </a:p>
          <a:p>
            <a:pPr algn="just"/>
            <a:endParaRPr lang="en-US" sz="2200" dirty="0"/>
          </a:p>
          <a:p>
            <a:pPr marL="0" indent="0" algn="just">
              <a:buNone/>
            </a:pPr>
            <a:endParaRPr lang="en-US" sz="2200" dirty="0"/>
          </a:p>
        </p:txBody>
      </p:sp>
    </p:spTree>
    <p:extLst>
      <p:ext uri="{BB962C8B-B14F-4D97-AF65-F5344CB8AC3E}">
        <p14:creationId xmlns:p14="http://schemas.microsoft.com/office/powerpoint/2010/main" val="967662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1520</Words>
  <Application>Microsoft Macintosh PowerPoint</Application>
  <PresentationFormat>Widescreen</PresentationFormat>
  <Paragraphs>92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ff4</vt:lpstr>
      <vt:lpstr>ff7</vt:lpstr>
      <vt:lpstr>Office Theme</vt:lpstr>
      <vt:lpstr>PowerPoint Presentation</vt:lpstr>
      <vt:lpstr>Research Gap Identification</vt:lpstr>
      <vt:lpstr>PowerPoint Presentation</vt:lpstr>
      <vt:lpstr>Gap Statements </vt:lpstr>
      <vt:lpstr>PowerPoint Presentation</vt:lpstr>
      <vt:lpstr>PowerPoint Presentation</vt:lpstr>
      <vt:lpstr>Taking time with literature searches</vt:lpstr>
      <vt:lpstr>PowerPoint Presentation</vt:lpstr>
      <vt:lpstr>Initiating research through problematization</vt:lpstr>
      <vt:lpstr>Identify the gap</vt:lpstr>
      <vt:lpstr>Fill the gap</vt:lpstr>
      <vt:lpstr>PowerPoint Presentation</vt:lpstr>
      <vt:lpstr>How to do a  Research Project? Simple Six Steps</vt:lpstr>
      <vt:lpstr>PowerPoint Presentation</vt:lpstr>
      <vt:lpstr>Practice 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B.A</dc:creator>
  <cp:lastModifiedBy>Mohan B.A</cp:lastModifiedBy>
  <cp:revision>85</cp:revision>
  <dcterms:created xsi:type="dcterms:W3CDTF">2020-08-22T18:52:33Z</dcterms:created>
  <dcterms:modified xsi:type="dcterms:W3CDTF">2020-08-23T05:58:14Z</dcterms:modified>
</cp:coreProperties>
</file>