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8225-7BE4-4D12-9031-C8BD7C21563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A1F40-55F6-4ECB-8798-984F9F368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9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A1F40-55F6-4ECB-8798-984F9F3686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9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07AA6-7F37-0873-F133-B9D453E20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CE04E-3E6E-06AB-C57D-2CA866D9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1EFFF-903B-6258-95AE-9C4F6858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BCE4F-E4BD-CB34-8E4F-2D56D8B9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CE515-5C2B-66EB-EC50-4468F4D6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A2603-553E-646B-9DC6-42FFF86B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784ED-0992-D64D-4A17-894BEBA5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426E2-68CA-E21B-94E4-4060C37D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81EE-B033-107E-E39E-03A6EEC4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03230-DEDB-4E1B-69B0-A9A2FF2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E3786-C9C8-7AC4-0558-2725967B9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9C8B4-BD35-7160-F50A-40616D1B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7B4C3-7784-C831-BD5E-F4CA3B4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DEA67-725B-4A37-56F5-E1329E17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C6AD7-1AB0-F01D-7819-51305D92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5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3A84-4BAE-CDF5-8985-AE6D1F6F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4F84C-4859-C596-8674-0F44B006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7F1D6-D5C1-A8CA-BA65-89F6A1BA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4A7F5-0529-20DF-1BD3-4066DDD3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09F0C-E8DD-F985-C357-AC6847DE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B5D0-A3F1-1EE2-E6C0-EF2867F3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68650-9C18-8CE3-2EBE-69F99CCB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20039-7227-D221-F371-C12A462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9783-5853-28F6-9E7D-B289E4DA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078FF-F238-BF50-97DB-F1E279E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FC0A6-89F6-C094-8C64-AC95C8B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E7307-30CC-C53B-0B64-BB0E24E95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E9F6B-07CA-685F-CFC4-94BE49946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C68FB-4AFF-D2E8-9610-C6F6B0C0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2F7D6-37F6-427C-E9B0-8F1DDCB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B694E-1658-08AE-AEE5-CA50D836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6C6E-4F92-3FA1-55D0-D8FF552D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2560B-ACD5-22DF-975C-6BA0CA8D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11F30-1A4F-42E6-8B6F-8D6E434A6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70422-3C0E-0DE0-C7B1-E0C5C3545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0F875-7556-24D9-2293-5F8102838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8591F5-C0FA-74CC-0F87-0CF899B9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365BC4-5319-F487-6AAA-EDDA3EB3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BED63-EDEF-67AC-A501-BD603D52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7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8B2E5-14FA-2E11-4CEA-B0F78AE3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78DC5-AFAE-1DE4-B7AD-B25D70E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4D3A6-B781-4A31-DD92-CE9884C7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39E5C-9815-854D-C91F-33CEA0EB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D924F-D7F6-B37B-1CCB-4C317205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6800D9-5664-C584-5E57-CE71093D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4EB02-DEA9-8061-8444-0C77138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4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73E8-2F91-BBB5-792A-564B9B5A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09836-EFA9-B096-34A3-03EAE79F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23F79-77B9-5FC1-2E70-B548A950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3B771-1344-28AB-777F-C2D60425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39388-4779-4A39-C588-9A7C7428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D9BF4-5888-AE88-7C53-EB1A2B4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0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122D0-9593-21DA-F8F2-196A618D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7FD2BD-A639-F469-B864-7692A29BB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E255C-C3F6-7D69-C7D3-9F834465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3DDCE-8E6A-5982-9662-BD97E0CE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4189D-B9D6-0997-78F7-FB4975C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61CE8-5B46-8410-4D73-016152CD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8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8D738-6E03-21B6-180C-5229EB52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8D7F-AD72-B3C3-806F-EB295021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60C9F-D752-D427-6F19-52A009F54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E73C4-5E5E-4E52-B736-FF968174016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57004-888A-A7B7-89D3-159E4C574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750B3-FD6A-25BB-5318-3B6A5B83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D6C3F-61C3-4E05-9912-896541DFA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8.emf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422C4-D5CB-F0BB-EA86-C474E2658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Supplementary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67D04-C479-77DC-9195-411833416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Figures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1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01E1EFCD-E8BF-BE03-9F70-E655B925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87" y="1265846"/>
            <a:ext cx="4677156" cy="5257800"/>
          </a:xfrm>
          <a:prstGeom prst="rect">
            <a:avLst/>
          </a:prstGeom>
        </p:spPr>
      </p:pic>
      <p:sp>
        <p:nvSpPr>
          <p:cNvPr id="55" name="Rectangle 4">
            <a:extLst>
              <a:ext uri="{FF2B5EF4-FFF2-40B4-BE49-F238E27FC236}">
                <a16:creationId xmlns:a16="http://schemas.microsoft.com/office/drawing/2014/main" id="{6C9A7B18-C602-026C-51C5-062564B4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dirty="0">
                <a:latin typeface="+mn-lt"/>
                <a:cs typeface="Arial" panose="020B0604020202020204" pitchFamily="34" charset="0"/>
              </a:rPr>
              <a:t>Turbulent intensity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2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A7046373-6441-1BB3-5EFF-D175CDFFC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85" y="1268773"/>
            <a:ext cx="5811323" cy="516621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334B433-CBAC-1297-7182-0C727819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dirty="0">
                <a:latin typeface="+mn-lt"/>
                <a:cs typeface="Arial" panose="020B0604020202020204" pitchFamily="34" charset="0"/>
              </a:rPr>
              <a:t>FW-H) Baseline results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5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9334B433-CBAC-1297-7182-0C727819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dirty="0">
                <a:latin typeface="+mn-lt"/>
                <a:cs typeface="Arial" panose="020B0604020202020204" pitchFamily="34" charset="0"/>
              </a:rPr>
              <a:t>FW-H) Results at 6,000 RPM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BC5DE90-7C60-7B2B-8773-B140B75B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1" y="1550308"/>
            <a:ext cx="1619815" cy="1440000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03F547F-D19B-3584-D4E3-EE085205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62" y="1550308"/>
            <a:ext cx="1619815" cy="1440000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11B22C81-DC70-AD73-7B66-F6440A5EF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73" y="1550308"/>
            <a:ext cx="1619815" cy="14400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18EE05-9362-E9C8-BADC-22A343E91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1" y="3873791"/>
            <a:ext cx="1619815" cy="1440000"/>
          </a:xfrm>
          <a:prstGeom prst="rect">
            <a:avLst/>
          </a:prstGeom>
        </p:spPr>
      </p:pic>
      <p:pic>
        <p:nvPicPr>
          <p:cNvPr id="13" name="그림 12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93EA61BF-0FD0-A3CA-4C87-82F201C8C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62" y="3873791"/>
            <a:ext cx="1619815" cy="1440000"/>
          </a:xfrm>
          <a:prstGeom prst="rect">
            <a:avLst/>
          </a:prstGeom>
        </p:spPr>
      </p:pic>
      <p:pic>
        <p:nvPicPr>
          <p:cNvPr id="15" name="그림 1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9B2B74BE-8381-E776-B5F1-0A75BB1A2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73" y="3873791"/>
            <a:ext cx="1619815" cy="1440000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0C351098-E4A5-3910-933A-C194CCFFDF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4" y="3873791"/>
            <a:ext cx="1619815" cy="14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48D9C4-736D-3AE8-DE55-2A8B0ADE410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914" b="14635"/>
          <a:stretch/>
        </p:blipFill>
        <p:spPr>
          <a:xfrm>
            <a:off x="7832231" y="1269221"/>
            <a:ext cx="2093719" cy="21277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3516FC-8897-FAE9-E36C-0F9098BB0B5A}"/>
              </a:ext>
            </a:extLst>
          </p:cNvPr>
          <p:cNvSpPr txBox="1"/>
          <p:nvPr/>
        </p:nvSpPr>
        <p:spPr>
          <a:xfrm>
            <a:off x="1194183" y="3062717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Rec.1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34ECD-207B-8039-706D-BEF69FB7A1F0}"/>
              </a:ext>
            </a:extLst>
          </p:cNvPr>
          <p:cNvSpPr txBox="1"/>
          <p:nvPr/>
        </p:nvSpPr>
        <p:spPr>
          <a:xfrm>
            <a:off x="3533594" y="3062717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Rec.2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0FC69-8AD7-4A3B-9B78-0E5AD5DCB240}"/>
              </a:ext>
            </a:extLst>
          </p:cNvPr>
          <p:cNvSpPr txBox="1"/>
          <p:nvPr/>
        </p:nvSpPr>
        <p:spPr>
          <a:xfrm>
            <a:off x="5873005" y="3062717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Rec.3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6E503-DF6F-DA3F-1635-5E3616D1CC16}"/>
              </a:ext>
            </a:extLst>
          </p:cNvPr>
          <p:cNvSpPr txBox="1"/>
          <p:nvPr/>
        </p:nvSpPr>
        <p:spPr>
          <a:xfrm>
            <a:off x="1194183" y="5381928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Rec.4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65CED-6CE0-7E88-6602-659C40347179}"/>
              </a:ext>
            </a:extLst>
          </p:cNvPr>
          <p:cNvSpPr txBox="1"/>
          <p:nvPr/>
        </p:nvSpPr>
        <p:spPr>
          <a:xfrm>
            <a:off x="3533594" y="5381928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Rec.5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D1114-3A62-FCAA-59E5-F084319BB996}"/>
              </a:ext>
            </a:extLst>
          </p:cNvPr>
          <p:cNvSpPr txBox="1"/>
          <p:nvPr/>
        </p:nvSpPr>
        <p:spPr>
          <a:xfrm>
            <a:off x="5873005" y="5381928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Rec.6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772F0F-FE30-B365-E205-4FAF79326DAD}"/>
              </a:ext>
            </a:extLst>
          </p:cNvPr>
          <p:cNvSpPr txBox="1"/>
          <p:nvPr/>
        </p:nvSpPr>
        <p:spPr>
          <a:xfrm>
            <a:off x="8212415" y="5386141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Rec.7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6AE3B28-4C9A-E81F-69A2-C3766C386A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4444" y="1190288"/>
            <a:ext cx="2066745" cy="13156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1E8356-717A-7D4F-79BC-21D55199E098}"/>
              </a:ext>
            </a:extLst>
          </p:cNvPr>
          <p:cNvSpPr txBox="1"/>
          <p:nvPr/>
        </p:nvSpPr>
        <p:spPr>
          <a:xfrm>
            <a:off x="10108387" y="2589376"/>
            <a:ext cx="201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Point1 = Opt.1</a:t>
            </a:r>
          </a:p>
          <a:p>
            <a:r>
              <a:rPr lang="en-US" altLang="ko-KR" dirty="0"/>
              <a:t>Point2 = Opt.2</a:t>
            </a:r>
          </a:p>
          <a:p>
            <a:r>
              <a:rPr lang="en-US" altLang="ko-KR" dirty="0"/>
              <a:t>Point3 = Opt.3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83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7F33266-2FC1-5A38-F899-E56EAE49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73906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dirty="0">
                <a:latin typeface="+mn-lt"/>
                <a:cs typeface="Arial" panose="020B0604020202020204" pitchFamily="34" charset="0"/>
              </a:rPr>
              <a:t>FW-H) Results with ang. vel. revision.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E848B-C356-9FD4-6257-2B80EDAB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01" y="1156105"/>
            <a:ext cx="2066745" cy="1315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8D4EA-1BC0-F0B9-8CBA-71BBE22BA98B}"/>
              </a:ext>
            </a:extLst>
          </p:cNvPr>
          <p:cNvSpPr txBox="1"/>
          <p:nvPr/>
        </p:nvSpPr>
        <p:spPr>
          <a:xfrm>
            <a:off x="9767844" y="2555193"/>
            <a:ext cx="201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Point1 = Opt.1</a:t>
            </a:r>
          </a:p>
          <a:p>
            <a:r>
              <a:rPr lang="en-US" altLang="ko-KR" dirty="0"/>
              <a:t>Point2 = Opt.2</a:t>
            </a:r>
          </a:p>
          <a:p>
            <a:r>
              <a:rPr lang="en-US" altLang="ko-KR" dirty="0"/>
              <a:t>Point3 = Opt.3</a:t>
            </a:r>
            <a:endParaRPr lang="ko-KR" altLang="en-US" dirty="0"/>
          </a:p>
        </p:txBody>
      </p:sp>
      <p:pic>
        <p:nvPicPr>
          <p:cNvPr id="9" name="그림 8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FB679A90-9676-2637-FB8C-80D62111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78" y="1751711"/>
            <a:ext cx="1616492" cy="1440000"/>
          </a:xfrm>
          <a:prstGeom prst="rect">
            <a:avLst/>
          </a:prstGeom>
        </p:spPr>
      </p:pic>
      <p:pic>
        <p:nvPicPr>
          <p:cNvPr id="11" name="그림 10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FB022DB3-E5F5-2066-0127-87CD80715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63" y="1751711"/>
            <a:ext cx="1616493" cy="1440000"/>
          </a:xfrm>
          <a:prstGeom prst="rect">
            <a:avLst/>
          </a:prstGeom>
        </p:spPr>
      </p:pic>
      <p:pic>
        <p:nvPicPr>
          <p:cNvPr id="13" name="그림 12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5B6455F4-F637-0641-70D6-61A0D53AC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8" y="1751711"/>
            <a:ext cx="1616493" cy="1440000"/>
          </a:xfrm>
          <a:prstGeom prst="rect">
            <a:avLst/>
          </a:prstGeom>
        </p:spPr>
      </p:pic>
      <p:pic>
        <p:nvPicPr>
          <p:cNvPr id="15" name="그림 14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C1168D50-DF7C-1D72-2423-2659E6F0D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78" y="3780127"/>
            <a:ext cx="1616492" cy="1440000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9ECBAB4F-6DE9-B2F2-0866-35668B1B8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63" y="3780127"/>
            <a:ext cx="1616492" cy="1440000"/>
          </a:xfrm>
          <a:prstGeom prst="rect">
            <a:avLst/>
          </a:prstGeom>
        </p:spPr>
      </p:pic>
      <p:pic>
        <p:nvPicPr>
          <p:cNvPr id="19" name="그림 18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A7D01E60-6E0A-0F7F-4F6A-CA8564EBE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8" y="3780127"/>
            <a:ext cx="1616493" cy="1440000"/>
          </a:xfrm>
          <a:prstGeom prst="rect">
            <a:avLst/>
          </a:prstGeom>
        </p:spPr>
      </p:pic>
      <p:pic>
        <p:nvPicPr>
          <p:cNvPr id="21" name="그림 20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41367628-83A5-521F-8938-C9ED606E0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4" y="3780127"/>
            <a:ext cx="1616493" cy="14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3D2B41-D2E0-94B7-40E4-BC06EBBAF632}"/>
              </a:ext>
            </a:extLst>
          </p:cNvPr>
          <p:cNvSpPr txBox="1"/>
          <p:nvPr/>
        </p:nvSpPr>
        <p:spPr>
          <a:xfrm>
            <a:off x="882262" y="3244334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Rec.1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B3E3AE-AA5C-950E-34FF-459F851BFD12}"/>
              </a:ext>
            </a:extLst>
          </p:cNvPr>
          <p:cNvSpPr txBox="1"/>
          <p:nvPr/>
        </p:nvSpPr>
        <p:spPr>
          <a:xfrm>
            <a:off x="3221673" y="3244334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Rec.2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2A50B-F93C-0544-4710-790A76209391}"/>
              </a:ext>
            </a:extLst>
          </p:cNvPr>
          <p:cNvSpPr txBox="1"/>
          <p:nvPr/>
        </p:nvSpPr>
        <p:spPr>
          <a:xfrm>
            <a:off x="5561084" y="3244334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Rec.3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B1CB08-3036-0630-8F9F-BBC6FBF8BC45}"/>
              </a:ext>
            </a:extLst>
          </p:cNvPr>
          <p:cNvSpPr txBox="1"/>
          <p:nvPr/>
        </p:nvSpPr>
        <p:spPr>
          <a:xfrm>
            <a:off x="882262" y="5563545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Rec.4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EDC14-4943-CA53-5EB3-E7884206E2CD}"/>
              </a:ext>
            </a:extLst>
          </p:cNvPr>
          <p:cNvSpPr txBox="1"/>
          <p:nvPr/>
        </p:nvSpPr>
        <p:spPr>
          <a:xfrm>
            <a:off x="3221673" y="5563545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Rec.5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2BDFA-D91A-CE77-6FFF-BC6C30C34B52}"/>
              </a:ext>
            </a:extLst>
          </p:cNvPr>
          <p:cNvSpPr txBox="1"/>
          <p:nvPr/>
        </p:nvSpPr>
        <p:spPr>
          <a:xfrm>
            <a:off x="5561084" y="5563545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Rec.6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7B35FA-7DD8-F6CA-2424-0EF075565FCE}"/>
              </a:ext>
            </a:extLst>
          </p:cNvPr>
          <p:cNvSpPr txBox="1"/>
          <p:nvPr/>
        </p:nvSpPr>
        <p:spPr>
          <a:xfrm>
            <a:off x="7900494" y="5567758"/>
            <a:ext cx="13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Rec.7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9F6A61-0436-7509-2E5C-9ECD20C9B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50914" b="14635"/>
          <a:stretch/>
        </p:blipFill>
        <p:spPr>
          <a:xfrm>
            <a:off x="6917821" y="1440137"/>
            <a:ext cx="2093719" cy="21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2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>
            <a:extLst>
              <a:ext uri="{FF2B5EF4-FFF2-40B4-BE49-F238E27FC236}">
                <a16:creationId xmlns:a16="http://schemas.microsoft.com/office/drawing/2014/main" id="{92FF37C7-3E11-84F4-0A70-4476EFF75E37}"/>
              </a:ext>
            </a:extLst>
          </p:cNvPr>
          <p:cNvGrpSpPr/>
          <p:nvPr/>
        </p:nvGrpSpPr>
        <p:grpSpPr>
          <a:xfrm>
            <a:off x="1288168" y="1427974"/>
            <a:ext cx="9217024" cy="4886633"/>
            <a:chOff x="56456" y="1350679"/>
            <a:chExt cx="9217024" cy="4886633"/>
          </a:xfrm>
        </p:grpSpPr>
        <p:pic>
          <p:nvPicPr>
            <p:cNvPr id="5" name="Picture 57" descr="A 3d model of a propeller&#10;&#10;Description automatically generated">
              <a:extLst>
                <a:ext uri="{FF2B5EF4-FFF2-40B4-BE49-F238E27FC236}">
                  <a16:creationId xmlns:a16="http://schemas.microsoft.com/office/drawing/2014/main" id="{04AC38FB-7CCF-E51B-2C43-5BB60244A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994" t="31100" r="18262" b="13251"/>
            <a:stretch/>
          </p:blipFill>
          <p:spPr>
            <a:xfrm>
              <a:off x="594641" y="1557710"/>
              <a:ext cx="3189632" cy="2139880"/>
            </a:xfrm>
            <a:prstGeom prst="rect">
              <a:avLst/>
            </a:prstGeom>
          </p:spPr>
        </p:pic>
        <p:pic>
          <p:nvPicPr>
            <p:cNvPr id="6" name="Picture 3" descr="A drawing of a cylinder&#10;&#10;Description automatically generated">
              <a:extLst>
                <a:ext uri="{FF2B5EF4-FFF2-40B4-BE49-F238E27FC236}">
                  <a16:creationId xmlns:a16="http://schemas.microsoft.com/office/drawing/2014/main" id="{CF580AFC-9CC8-6285-4E60-6AEA17248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4" t="2832" r="5890" b="3618"/>
            <a:stretch/>
          </p:blipFill>
          <p:spPr>
            <a:xfrm>
              <a:off x="4923004" y="1628800"/>
              <a:ext cx="3702404" cy="3981987"/>
            </a:xfrm>
            <a:prstGeom prst="rect">
              <a:avLst/>
            </a:prstGeom>
          </p:spPr>
        </p:pic>
        <p:pic>
          <p:nvPicPr>
            <p:cNvPr id="7" name="Picture 6" descr="A drawing of a circular object&#10;&#10;Description automatically generated">
              <a:extLst>
                <a:ext uri="{FF2B5EF4-FFF2-40B4-BE49-F238E27FC236}">
                  <a16:creationId xmlns:a16="http://schemas.microsoft.com/office/drawing/2014/main" id="{58FC00B9-9C8D-4F2C-4004-2FECDB59F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0" t="35300" r="32265" b="32150"/>
            <a:stretch/>
          </p:blipFill>
          <p:spPr>
            <a:xfrm>
              <a:off x="846620" y="4108829"/>
              <a:ext cx="2712220" cy="17365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D1D48C-9879-08A3-FAE3-BE758E009EAE}"/>
                </a:ext>
              </a:extLst>
            </p:cNvPr>
            <p:cNvSpPr txBox="1"/>
            <p:nvPr/>
          </p:nvSpPr>
          <p:spPr>
            <a:xfrm>
              <a:off x="1737914" y="3429000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9B6456-4B56-B152-21F6-E1EDE3B64528}"/>
                </a:ext>
              </a:extLst>
            </p:cNvPr>
            <p:cNvSpPr txBox="1"/>
            <p:nvPr/>
          </p:nvSpPr>
          <p:spPr>
            <a:xfrm>
              <a:off x="6537176" y="5693186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036AC5-1371-0B9F-DCB2-AF8A0741336E}"/>
                </a:ext>
              </a:extLst>
            </p:cNvPr>
            <p:cNvSpPr txBox="1"/>
            <p:nvPr/>
          </p:nvSpPr>
          <p:spPr>
            <a:xfrm>
              <a:off x="1710716" y="583720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36">
              <a:extLst>
                <a:ext uri="{FF2B5EF4-FFF2-40B4-BE49-F238E27FC236}">
                  <a16:creationId xmlns:a16="http://schemas.microsoft.com/office/drawing/2014/main" id="{A22E54C6-6821-6DF6-E54B-42B3E96BF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206" y="2492896"/>
              <a:ext cx="771082" cy="216024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95EC0C-5E1B-36DF-AC92-BCA9611C2B40}"/>
                </a:ext>
              </a:extLst>
            </p:cNvPr>
            <p:cNvSpPr txBox="1"/>
            <p:nvPr/>
          </p:nvSpPr>
          <p:spPr>
            <a:xfrm>
              <a:off x="7256896" y="229780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 Inlet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40">
              <a:extLst>
                <a:ext uri="{FF2B5EF4-FFF2-40B4-BE49-F238E27FC236}">
                  <a16:creationId xmlns:a16="http://schemas.microsoft.com/office/drawing/2014/main" id="{920026F8-C766-C1D7-041D-7221F60485D7}"/>
                </a:ext>
              </a:extLst>
            </p:cNvPr>
            <p:cNvCxnSpPr/>
            <p:nvPr/>
          </p:nvCxnSpPr>
          <p:spPr>
            <a:xfrm flipH="1">
              <a:off x="7173976" y="3329590"/>
              <a:ext cx="504056" cy="11240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4DD186-0A90-C7C8-FC51-D7AE6E298D84}"/>
                </a:ext>
              </a:extLst>
            </p:cNvPr>
            <p:cNvSpPr txBox="1"/>
            <p:nvPr/>
          </p:nvSpPr>
          <p:spPr>
            <a:xfrm>
              <a:off x="7256896" y="312070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Slip Wall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45">
              <a:extLst>
                <a:ext uri="{FF2B5EF4-FFF2-40B4-BE49-F238E27FC236}">
                  <a16:creationId xmlns:a16="http://schemas.microsoft.com/office/drawing/2014/main" id="{E130114F-989E-8774-9B45-8F3AFAEA5F18}"/>
                </a:ext>
              </a:extLst>
            </p:cNvPr>
            <p:cNvCxnSpPr/>
            <p:nvPr/>
          </p:nvCxnSpPr>
          <p:spPr>
            <a:xfrm flipH="1">
              <a:off x="6681192" y="3789040"/>
              <a:ext cx="996840" cy="14401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AEC11-0FB5-6C3E-89EE-D79B4F20009C}"/>
                </a:ext>
              </a:extLst>
            </p:cNvPr>
            <p:cNvSpPr txBox="1"/>
            <p:nvPr/>
          </p:nvSpPr>
          <p:spPr>
            <a:xfrm>
              <a:off x="7545288" y="363515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 Interface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49">
              <a:extLst>
                <a:ext uri="{FF2B5EF4-FFF2-40B4-BE49-F238E27FC236}">
                  <a16:creationId xmlns:a16="http://schemas.microsoft.com/office/drawing/2014/main" id="{3FFB45EC-4FC9-2E36-0A74-D84FDA1F9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7216" y="5229200"/>
              <a:ext cx="648072" cy="1538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891766-B501-0915-5728-D54083D49AEE}"/>
                </a:ext>
              </a:extLst>
            </p:cNvPr>
            <p:cNvSpPr txBox="1"/>
            <p:nvPr/>
          </p:nvSpPr>
          <p:spPr>
            <a:xfrm>
              <a:off x="7329264" y="536299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Outlet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70F8C1-6D84-ADA2-6263-8E34CE22AD54}"/>
                </a:ext>
              </a:extLst>
            </p:cNvPr>
            <p:cNvSpPr txBox="1"/>
            <p:nvPr/>
          </p:nvSpPr>
          <p:spPr>
            <a:xfrm>
              <a:off x="2048831" y="135067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59">
              <a:extLst>
                <a:ext uri="{FF2B5EF4-FFF2-40B4-BE49-F238E27FC236}">
                  <a16:creationId xmlns:a16="http://schemas.microsoft.com/office/drawing/2014/main" id="{D955682C-3D6D-69B3-A469-0B378233F628}"/>
                </a:ext>
              </a:extLst>
            </p:cNvPr>
            <p:cNvCxnSpPr/>
            <p:nvPr/>
          </p:nvCxnSpPr>
          <p:spPr>
            <a:xfrm flipV="1">
              <a:off x="535316" y="1370570"/>
              <a:ext cx="3081669" cy="206300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61">
              <a:extLst>
                <a:ext uri="{FF2B5EF4-FFF2-40B4-BE49-F238E27FC236}">
                  <a16:creationId xmlns:a16="http://schemas.microsoft.com/office/drawing/2014/main" id="{52C46C1C-3580-17BA-CAA0-EA05EE5E4AC1}"/>
                </a:ext>
              </a:extLst>
            </p:cNvPr>
            <p:cNvCxnSpPr/>
            <p:nvPr/>
          </p:nvCxnSpPr>
          <p:spPr>
            <a:xfrm>
              <a:off x="4953000" y="2225800"/>
              <a:ext cx="2088232" cy="84316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A1D0D0-AAFD-40E2-8078-84ACB76868B5}"/>
                </a:ext>
              </a:extLst>
            </p:cNvPr>
            <p:cNvSpPr txBox="1"/>
            <p:nvPr/>
          </p:nvSpPr>
          <p:spPr>
            <a:xfrm rot="1286882">
              <a:off x="5634279" y="2326739"/>
              <a:ext cx="859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ko-KR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64">
              <a:extLst>
                <a:ext uri="{FF2B5EF4-FFF2-40B4-BE49-F238E27FC236}">
                  <a16:creationId xmlns:a16="http://schemas.microsoft.com/office/drawing/2014/main" id="{12DECFD1-C598-64AA-E24B-F9DD3DD383AF}"/>
                </a:ext>
              </a:extLst>
            </p:cNvPr>
            <p:cNvCxnSpPr/>
            <p:nvPr/>
          </p:nvCxnSpPr>
          <p:spPr>
            <a:xfrm>
              <a:off x="4859827" y="2348880"/>
              <a:ext cx="0" cy="237626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CFA3E1-1D02-8382-EE6F-D130A2D774B6}"/>
                </a:ext>
              </a:extLst>
            </p:cNvPr>
            <p:cNvSpPr txBox="1"/>
            <p:nvPr/>
          </p:nvSpPr>
          <p:spPr>
            <a:xfrm>
              <a:off x="4212289" y="3345162"/>
              <a:ext cx="860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ko-KR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67">
              <a:extLst>
                <a:ext uri="{FF2B5EF4-FFF2-40B4-BE49-F238E27FC236}">
                  <a16:creationId xmlns:a16="http://schemas.microsoft.com/office/drawing/2014/main" id="{26297051-D547-32EC-C8E7-84E12714A9BF}"/>
                </a:ext>
              </a:extLst>
            </p:cNvPr>
            <p:cNvCxnSpPr>
              <a:cxnSpLocks/>
            </p:cNvCxnSpPr>
            <p:nvPr/>
          </p:nvCxnSpPr>
          <p:spPr>
            <a:xfrm>
              <a:off x="821801" y="4955916"/>
              <a:ext cx="2375685" cy="972199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3D3D6A-1D02-7F95-5C04-EBF720F6D97D}"/>
                </a:ext>
              </a:extLst>
            </p:cNvPr>
            <p:cNvSpPr txBox="1"/>
            <p:nvPr/>
          </p:nvSpPr>
          <p:spPr>
            <a:xfrm rot="1286882">
              <a:off x="1424954" y="5362993"/>
              <a:ext cx="859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71">
              <a:extLst>
                <a:ext uri="{FF2B5EF4-FFF2-40B4-BE49-F238E27FC236}">
                  <a16:creationId xmlns:a16="http://schemas.microsoft.com/office/drawing/2014/main" id="{3FEA9DBA-CB93-13E3-0AF1-FB5798BDDBFD}"/>
                </a:ext>
              </a:extLst>
            </p:cNvPr>
            <p:cNvCxnSpPr>
              <a:cxnSpLocks/>
            </p:cNvCxnSpPr>
            <p:nvPr/>
          </p:nvCxnSpPr>
          <p:spPr>
            <a:xfrm>
              <a:off x="774612" y="4422655"/>
              <a:ext cx="0" cy="446505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DCE6B9-7AAD-5CC4-120D-000BA3202C59}"/>
                </a:ext>
              </a:extLst>
            </p:cNvPr>
            <p:cNvSpPr txBox="1"/>
            <p:nvPr/>
          </p:nvSpPr>
          <p:spPr>
            <a:xfrm>
              <a:off x="56456" y="4460999"/>
              <a:ext cx="860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r>
                <a:rPr lang="en-US" altLang="ko-KR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4">
            <a:extLst>
              <a:ext uri="{FF2B5EF4-FFF2-40B4-BE49-F238E27FC236}">
                <a16:creationId xmlns:a16="http://schemas.microsoft.com/office/drawing/2014/main" id="{278E4A5C-888F-8473-4AE4-6F7A6EA46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Computational domain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>
            <a:extLst>
              <a:ext uri="{FF2B5EF4-FFF2-40B4-BE49-F238E27FC236}">
                <a16:creationId xmlns:a16="http://schemas.microsoft.com/office/drawing/2014/main" id="{9011D5EC-003C-191B-E9DF-FFBF0DD9544E}"/>
              </a:ext>
            </a:extLst>
          </p:cNvPr>
          <p:cNvGrpSpPr/>
          <p:nvPr/>
        </p:nvGrpSpPr>
        <p:grpSpPr>
          <a:xfrm>
            <a:off x="1454179" y="2005785"/>
            <a:ext cx="8419150" cy="3595419"/>
            <a:chOff x="442088" y="2510235"/>
            <a:chExt cx="8419150" cy="3595419"/>
          </a:xfrm>
        </p:grpSpPr>
        <p:pic>
          <p:nvPicPr>
            <p:cNvPr id="5" name="Picture 3" descr="A black and white image of a cylinder&#10;&#10;Description automatically generated">
              <a:extLst>
                <a:ext uri="{FF2B5EF4-FFF2-40B4-BE49-F238E27FC236}">
                  <a16:creationId xmlns:a16="http://schemas.microsoft.com/office/drawing/2014/main" id="{36AE08BD-7C2D-6C5E-EE8D-6EAFC02F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9" t="2750" r="25503" b="3801"/>
            <a:stretch/>
          </p:blipFill>
          <p:spPr>
            <a:xfrm>
              <a:off x="1568624" y="2837324"/>
              <a:ext cx="2067408" cy="2736304"/>
            </a:xfrm>
            <a:prstGeom prst="rect">
              <a:avLst/>
            </a:prstGeom>
          </p:spPr>
        </p:pic>
        <p:pic>
          <p:nvPicPr>
            <p:cNvPr id="6" name="Picture 5" descr="A black and white drawing of a half-moon&#10;&#10;Description automatically generated">
              <a:extLst>
                <a:ext uri="{FF2B5EF4-FFF2-40B4-BE49-F238E27FC236}">
                  <a16:creationId xmlns:a16="http://schemas.microsoft.com/office/drawing/2014/main" id="{B971D6B9-9990-0AD6-13BA-9A0A486F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t="3219" r="2395" b="16400"/>
            <a:stretch/>
          </p:blipFill>
          <p:spPr>
            <a:xfrm>
              <a:off x="4304928" y="2510235"/>
              <a:ext cx="3717296" cy="2736304"/>
            </a:xfrm>
            <a:prstGeom prst="rect">
              <a:avLst/>
            </a:prstGeom>
          </p:spPr>
        </p:pic>
        <p:cxnSp>
          <p:nvCxnSpPr>
            <p:cNvPr id="7" name="Straight Arrow Connector 4">
              <a:extLst>
                <a:ext uri="{FF2B5EF4-FFF2-40B4-BE49-F238E27FC236}">
                  <a16:creationId xmlns:a16="http://schemas.microsoft.com/office/drawing/2014/main" id="{8FD2DC9D-B56E-811E-9D9B-E6A0D1F78628}"/>
                </a:ext>
              </a:extLst>
            </p:cNvPr>
            <p:cNvCxnSpPr/>
            <p:nvPr/>
          </p:nvCxnSpPr>
          <p:spPr>
            <a:xfrm>
              <a:off x="1714560" y="2780928"/>
              <a:ext cx="1921472" cy="5636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A2BCF9-CB43-A96F-5442-5EF3824B6026}"/>
                </a:ext>
              </a:extLst>
            </p:cNvPr>
            <p:cNvSpPr txBox="1"/>
            <p:nvPr/>
          </p:nvSpPr>
          <p:spPr>
            <a:xfrm rot="1014782">
              <a:off x="2135236" y="2760134"/>
              <a:ext cx="1080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10R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9150FD-9E4A-4C1A-95FB-2C6AD9D914D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990" y="3379852"/>
              <a:ext cx="0" cy="188461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27FB0-2579-660F-140D-9E54B06F822D}"/>
                </a:ext>
              </a:extLst>
            </p:cNvPr>
            <p:cNvSpPr txBox="1"/>
            <p:nvPr/>
          </p:nvSpPr>
          <p:spPr>
            <a:xfrm>
              <a:off x="3640430" y="3933450"/>
              <a:ext cx="1080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10R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3">
              <a:extLst>
                <a:ext uri="{FF2B5EF4-FFF2-40B4-BE49-F238E27FC236}">
                  <a16:creationId xmlns:a16="http://schemas.microsoft.com/office/drawing/2014/main" id="{AC290C10-A787-034F-F338-12991F62A6E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767" y="3068960"/>
              <a:ext cx="3384376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4">
              <a:extLst>
                <a:ext uri="{FF2B5EF4-FFF2-40B4-BE49-F238E27FC236}">
                  <a16:creationId xmlns:a16="http://schemas.microsoft.com/office/drawing/2014/main" id="{0420AF2B-710B-0E4F-8994-A3E88F08A802}"/>
                </a:ext>
              </a:extLst>
            </p:cNvPr>
            <p:cNvCxnSpPr>
              <a:cxnSpLocks/>
            </p:cNvCxnSpPr>
            <p:nvPr/>
          </p:nvCxnSpPr>
          <p:spPr>
            <a:xfrm>
              <a:off x="8069151" y="4149080"/>
              <a:ext cx="0" cy="5760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CB9648-2E48-C07E-7BC4-73E8476A5804}"/>
                </a:ext>
              </a:extLst>
            </p:cNvPr>
            <p:cNvSpPr txBox="1"/>
            <p:nvPr/>
          </p:nvSpPr>
          <p:spPr>
            <a:xfrm>
              <a:off x="7781119" y="4311343"/>
              <a:ext cx="1080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0.5R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50BB6-A40C-C452-34D4-27173A88B96D}"/>
                </a:ext>
              </a:extLst>
            </p:cNvPr>
            <p:cNvSpPr txBox="1"/>
            <p:nvPr/>
          </p:nvSpPr>
          <p:spPr>
            <a:xfrm rot="969999">
              <a:off x="5710628" y="3257987"/>
              <a:ext cx="1080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3R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D754BB-7B98-88D7-DEC2-ABC7B1AE22F3}"/>
                </a:ext>
              </a:extLst>
            </p:cNvPr>
            <p:cNvSpPr txBox="1"/>
            <p:nvPr/>
          </p:nvSpPr>
          <p:spPr>
            <a:xfrm>
              <a:off x="2989880" y="263154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 Inlet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59F0C8-D2A1-2D76-FCB3-0490BF5E3693}"/>
                </a:ext>
              </a:extLst>
            </p:cNvPr>
            <p:cNvSpPr txBox="1"/>
            <p:nvPr/>
          </p:nvSpPr>
          <p:spPr>
            <a:xfrm>
              <a:off x="2197792" y="5828655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Outlet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B7189F-8B77-45A1-0526-401329B3CA6E}"/>
                </a:ext>
              </a:extLst>
            </p:cNvPr>
            <p:cNvSpPr txBox="1"/>
            <p:nvPr/>
          </p:nvSpPr>
          <p:spPr>
            <a:xfrm>
              <a:off x="442088" y="4010580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Slip Wall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31">
              <a:extLst>
                <a:ext uri="{FF2B5EF4-FFF2-40B4-BE49-F238E27FC236}">
                  <a16:creationId xmlns:a16="http://schemas.microsoft.com/office/drawing/2014/main" id="{B00B577E-BDD2-A719-BBCA-80FFD4D39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6816" y="2938920"/>
              <a:ext cx="123193" cy="18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34">
              <a:extLst>
                <a:ext uri="{FF2B5EF4-FFF2-40B4-BE49-F238E27FC236}">
                  <a16:creationId xmlns:a16="http://schemas.microsoft.com/office/drawing/2014/main" id="{53656C1B-93AA-408A-DDDC-03C2AEB1B8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36" y="5630024"/>
              <a:ext cx="25592" cy="198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A2EEE4EC-C09B-1CAB-7A79-93C09D8E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Grids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9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A2EEE4EC-C09B-1CAB-7A79-93C09D8E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Sensitivity test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7FF93549-C637-BCF8-3D18-FBD7DDB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10" y="1738394"/>
            <a:ext cx="3133293" cy="1348768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C2FADF0B-67D7-C625-E3B5-F3844628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7924"/>
            <a:ext cx="3939605" cy="148970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02CBEF2A-4C34-EB43-48A8-21C48A86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00"/>
              </p:ext>
            </p:extLst>
          </p:nvPr>
        </p:nvGraphicFramePr>
        <p:xfrm>
          <a:off x="1471314" y="3585810"/>
          <a:ext cx="9249372" cy="1940560"/>
        </p:xfrm>
        <a:graphic>
          <a:graphicData uri="http://schemas.openxmlformats.org/drawingml/2006/table">
            <a:tbl>
              <a:tblPr firstRow="1" bandRow="1"/>
              <a:tblGrid>
                <a:gridCol w="1541562">
                  <a:extLst>
                    <a:ext uri="{9D8B030D-6E8A-4147-A177-3AD203B41FA5}">
                      <a16:colId xmlns:a16="http://schemas.microsoft.com/office/drawing/2014/main" val="2892267591"/>
                    </a:ext>
                  </a:extLst>
                </a:gridCol>
                <a:gridCol w="1541562">
                  <a:extLst>
                    <a:ext uri="{9D8B030D-6E8A-4147-A177-3AD203B41FA5}">
                      <a16:colId xmlns:a16="http://schemas.microsoft.com/office/drawing/2014/main" val="2947465372"/>
                    </a:ext>
                  </a:extLst>
                </a:gridCol>
                <a:gridCol w="1541562">
                  <a:extLst>
                    <a:ext uri="{9D8B030D-6E8A-4147-A177-3AD203B41FA5}">
                      <a16:colId xmlns:a16="http://schemas.microsoft.com/office/drawing/2014/main" val="3954674806"/>
                    </a:ext>
                  </a:extLst>
                </a:gridCol>
                <a:gridCol w="1541562">
                  <a:extLst>
                    <a:ext uri="{9D8B030D-6E8A-4147-A177-3AD203B41FA5}">
                      <a16:colId xmlns:a16="http://schemas.microsoft.com/office/drawing/2014/main" val="114282806"/>
                    </a:ext>
                  </a:extLst>
                </a:gridCol>
                <a:gridCol w="1541562">
                  <a:extLst>
                    <a:ext uri="{9D8B030D-6E8A-4147-A177-3AD203B41FA5}">
                      <a16:colId xmlns:a16="http://schemas.microsoft.com/office/drawing/2014/main" val="2458988593"/>
                    </a:ext>
                  </a:extLst>
                </a:gridCol>
                <a:gridCol w="1541562">
                  <a:extLst>
                    <a:ext uri="{9D8B030D-6E8A-4147-A177-3AD203B41FA5}">
                      <a16:colId xmlns:a16="http://schemas.microsoft.com/office/drawing/2014/main" val="350116337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Steady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Baseline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Case 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Case 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Case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Case 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752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Thrust [N]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69.71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67.70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66.99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71.70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65.36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088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Moment [N-m]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2.96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3.06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3.01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3.09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3.00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467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Efficiency [-]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58.6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55.0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55.3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57.6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54.4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948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Acoustic Power Level [dB]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17.1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17.2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16.9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16.3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3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2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>
            <a:extLst>
              <a:ext uri="{FF2B5EF4-FFF2-40B4-BE49-F238E27FC236}">
                <a16:creationId xmlns:a16="http://schemas.microsoft.com/office/drawing/2014/main" id="{870EB28D-0B39-92D4-7CAD-0F791EEFB449}"/>
              </a:ext>
            </a:extLst>
          </p:cNvPr>
          <p:cNvGrpSpPr/>
          <p:nvPr/>
        </p:nvGrpSpPr>
        <p:grpSpPr>
          <a:xfrm>
            <a:off x="2094147" y="2037666"/>
            <a:ext cx="7060658" cy="2782667"/>
            <a:chOff x="1350663" y="1582437"/>
            <a:chExt cx="7060658" cy="2782667"/>
          </a:xfrm>
        </p:grpSpPr>
        <p:pic>
          <p:nvPicPr>
            <p:cNvPr id="5" name="Picture 3" descr="A blue and white drawing of a fish&#10;&#10;Description automatically generated">
              <a:extLst>
                <a:ext uri="{FF2B5EF4-FFF2-40B4-BE49-F238E27FC236}">
                  <a16:creationId xmlns:a16="http://schemas.microsoft.com/office/drawing/2014/main" id="{A9DAD53C-9BDF-0588-DD24-F373184B9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42" t="38644" r="22242" b="49266"/>
            <a:stretch/>
          </p:blipFill>
          <p:spPr>
            <a:xfrm>
              <a:off x="1350663" y="1953017"/>
              <a:ext cx="5432157" cy="829159"/>
            </a:xfrm>
            <a:prstGeom prst="rect">
              <a:avLst/>
            </a:prstGeom>
          </p:spPr>
        </p:pic>
        <p:pic>
          <p:nvPicPr>
            <p:cNvPr id="6" name="Picture 5" descr="A blue and red graph&#10;&#10;Description automatically generated with medium confidence">
              <a:extLst>
                <a:ext uri="{FF2B5EF4-FFF2-40B4-BE49-F238E27FC236}">
                  <a16:creationId xmlns:a16="http://schemas.microsoft.com/office/drawing/2014/main" id="{4FEF286C-7D43-2369-D2EA-F8E985AA5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2" t="37401" r="22292" b="50509"/>
            <a:stretch/>
          </p:blipFill>
          <p:spPr>
            <a:xfrm>
              <a:off x="1350663" y="3429000"/>
              <a:ext cx="5428282" cy="8291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88C8D3-075E-DA16-804A-41AF5BE2B2E8}"/>
                </a:ext>
              </a:extLst>
            </p:cNvPr>
            <p:cNvSpPr txBox="1"/>
            <p:nvPr/>
          </p:nvSpPr>
          <p:spPr>
            <a:xfrm>
              <a:off x="1350663" y="1582437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Suction side</a:t>
              </a:r>
              <a:endParaRPr lang="ko-KR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DAD8E-7EFE-601A-360E-99AFA847EC76}"/>
                </a:ext>
              </a:extLst>
            </p:cNvPr>
            <p:cNvSpPr txBox="1"/>
            <p:nvPr/>
          </p:nvSpPr>
          <p:spPr>
            <a:xfrm>
              <a:off x="1350663" y="305966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side</a:t>
              </a:r>
              <a:endParaRPr lang="ko-KR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E40C8DBF-5596-B92C-533B-AD224323C046}"/>
                </a:ext>
              </a:extLst>
            </p:cNvPr>
            <p:cNvGrpSpPr/>
            <p:nvPr/>
          </p:nvGrpSpPr>
          <p:grpSpPr>
            <a:xfrm>
              <a:off x="7329264" y="1628800"/>
              <a:ext cx="1082057" cy="2736304"/>
              <a:chOff x="7473280" y="1772817"/>
              <a:chExt cx="1082057" cy="2736304"/>
            </a:xfrm>
          </p:grpSpPr>
          <p:sp>
            <p:nvSpPr>
              <p:cNvPr id="10" name="Rectangle 21">
                <a:extLst>
                  <a:ext uri="{FF2B5EF4-FFF2-40B4-BE49-F238E27FC236}">
                    <a16:creationId xmlns:a16="http://schemas.microsoft.com/office/drawing/2014/main" id="{A20106F1-A098-9F4D-AF34-31CD3118A24A}"/>
                  </a:ext>
                </a:extLst>
              </p:cNvPr>
              <p:cNvSpPr/>
              <p:nvPr/>
            </p:nvSpPr>
            <p:spPr>
              <a:xfrm>
                <a:off x="7473280" y="1772817"/>
                <a:ext cx="1082057" cy="27363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Picture 9" descr="A blue and red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93B5A9AD-BB5F-CF1E-A00C-F3AA21790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2280" t="38531" r="14003" b="31184"/>
              <a:stretch/>
            </p:blipFill>
            <p:spPr>
              <a:xfrm>
                <a:off x="7545288" y="2256909"/>
                <a:ext cx="286719" cy="207694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AB8421-F07D-9690-B4E0-BCA4111BCA96}"/>
                  </a:ext>
                </a:extLst>
              </p:cNvPr>
              <p:cNvSpPr txBox="1"/>
              <p:nvPr/>
            </p:nvSpPr>
            <p:spPr>
              <a:xfrm>
                <a:off x="7831383" y="2237534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573CD1-9D31-3C9C-DA5F-3D32595E80FD}"/>
                  </a:ext>
                </a:extLst>
              </p:cNvPr>
              <p:cNvSpPr txBox="1"/>
              <p:nvPr/>
            </p:nvSpPr>
            <p:spPr>
              <a:xfrm>
                <a:off x="7831383" y="2443153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974A49-1D44-C179-F78F-24B59E6EAB93}"/>
                  </a:ext>
                </a:extLst>
              </p:cNvPr>
              <p:cNvSpPr txBox="1"/>
              <p:nvPr/>
            </p:nvSpPr>
            <p:spPr>
              <a:xfrm>
                <a:off x="7831383" y="2648772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1BC539-21C0-A0D2-6AE5-3F54DAB06F9B}"/>
                  </a:ext>
                </a:extLst>
              </p:cNvPr>
              <p:cNvSpPr txBox="1"/>
              <p:nvPr/>
            </p:nvSpPr>
            <p:spPr>
              <a:xfrm>
                <a:off x="7831383" y="2854391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E54D4-D9D1-8BEF-190D-B4A02065E617}"/>
                  </a:ext>
                </a:extLst>
              </p:cNvPr>
              <p:cNvSpPr txBox="1"/>
              <p:nvPr/>
            </p:nvSpPr>
            <p:spPr>
              <a:xfrm>
                <a:off x="7831383" y="3060010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1BD729-FAF3-E78D-3348-B9DBF23625D3}"/>
                  </a:ext>
                </a:extLst>
              </p:cNvPr>
              <p:cNvSpPr txBox="1"/>
              <p:nvPr/>
            </p:nvSpPr>
            <p:spPr>
              <a:xfrm>
                <a:off x="7831383" y="3265629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C3E35-28C9-F9A5-2B34-A9D8332F8414}"/>
                  </a:ext>
                </a:extLst>
              </p:cNvPr>
              <p:cNvSpPr txBox="1"/>
              <p:nvPr/>
            </p:nvSpPr>
            <p:spPr>
              <a:xfrm>
                <a:off x="7831383" y="3471248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9DFACB-550B-07FA-C6EA-85586CA0ABC9}"/>
                  </a:ext>
                </a:extLst>
              </p:cNvPr>
              <p:cNvSpPr txBox="1"/>
              <p:nvPr/>
            </p:nvSpPr>
            <p:spPr>
              <a:xfrm>
                <a:off x="7831383" y="3676867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8B81A9-74F7-5C21-87D7-8E7E14F580FC}"/>
                  </a:ext>
                </a:extLst>
              </p:cNvPr>
              <p:cNvSpPr txBox="1"/>
              <p:nvPr/>
            </p:nvSpPr>
            <p:spPr>
              <a:xfrm>
                <a:off x="7831383" y="3882486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EE4548-9B45-0F52-6A8C-A0F59C6C8EA4}"/>
                  </a:ext>
                </a:extLst>
              </p:cNvPr>
              <p:cNvSpPr txBox="1"/>
              <p:nvPr/>
            </p:nvSpPr>
            <p:spPr>
              <a:xfrm>
                <a:off x="7831383" y="4088105"/>
                <a:ext cx="578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E0DD794-410F-FE74-AEFF-C2524A42B3D8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288" y="1826499"/>
                    <a:ext cx="935535" cy="3904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sSub>
                            <m:sSubPr>
                              <m:ctrlPr>
                                <a:rPr lang="en-US" altLang="ko-KR" sz="11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1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9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altLang="ko-KR" sz="11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ko-KR" sz="11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[</m:t>
                          </m:r>
                          <m:r>
                            <a:rPr lang="en-US" altLang="ko-KR" sz="1100" b="1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𝛍</m:t>
                          </m:r>
                          <m:r>
                            <a:rPr lang="en-US" altLang="ko-KR" sz="1100" b="1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ko-KR" altLang="en-US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B18154C-FF38-B2C4-D94C-CD49C0FC5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288" y="1826499"/>
                    <a:ext cx="935535" cy="3904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623" t="-126563" r="-649" b="-17968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83A8D03C-077C-E4CC-C4D0-B2F442BCC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Smooth wall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342D11-5BDC-2642-88DC-138A863C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26" y="1255014"/>
            <a:ext cx="9794748" cy="43479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791A6F-02C0-3900-3E30-228F672A5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Sensitivity test results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2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E3206AF-B757-C979-46C2-44237AEB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Sensitivity test results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25D5856-A39B-6A4E-645E-4F283428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72" y="1310640"/>
            <a:ext cx="4105656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712BB4-D172-5388-7564-AAE82DC05AC4}"/>
              </a:ext>
            </a:extLst>
          </p:cNvPr>
          <p:cNvGrpSpPr/>
          <p:nvPr/>
        </p:nvGrpSpPr>
        <p:grpSpPr>
          <a:xfrm>
            <a:off x="2034589" y="1542459"/>
            <a:ext cx="8280920" cy="3609692"/>
            <a:chOff x="812540" y="692152"/>
            <a:chExt cx="8280920" cy="36096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7419C0-F721-4E3F-3AFD-1A68AE6E5676}"/>
                </a:ext>
              </a:extLst>
            </p:cNvPr>
            <p:cNvGrpSpPr/>
            <p:nvPr/>
          </p:nvGrpSpPr>
          <p:grpSpPr>
            <a:xfrm>
              <a:off x="812540" y="692152"/>
              <a:ext cx="8280920" cy="3609692"/>
              <a:chOff x="812540" y="692152"/>
              <a:chExt cx="8280920" cy="36096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AC5CB3-A092-DEF9-3F84-A64C396E1FF6}"/>
                  </a:ext>
                </a:extLst>
              </p:cNvPr>
              <p:cNvGrpSpPr/>
              <p:nvPr/>
            </p:nvGrpSpPr>
            <p:grpSpPr>
              <a:xfrm>
                <a:off x="812540" y="692152"/>
                <a:ext cx="8280920" cy="3609692"/>
                <a:chOff x="560512" y="1340768"/>
                <a:chExt cx="8280920" cy="3609692"/>
              </a:xfrm>
            </p:grpSpPr>
            <p:grpSp>
              <p:nvGrpSpPr>
                <p:cNvPr id="12" name="Group 8">
                  <a:extLst>
                    <a:ext uri="{FF2B5EF4-FFF2-40B4-BE49-F238E27FC236}">
                      <a16:creationId xmlns:a16="http://schemas.microsoft.com/office/drawing/2014/main" id="{78CF25DE-1253-9009-6091-FCF908AE139A}"/>
                    </a:ext>
                  </a:extLst>
                </p:cNvPr>
                <p:cNvGrpSpPr/>
                <p:nvPr/>
              </p:nvGrpSpPr>
              <p:grpSpPr>
                <a:xfrm>
                  <a:off x="560512" y="1340768"/>
                  <a:ext cx="8280920" cy="3609692"/>
                  <a:chOff x="560512" y="1340768"/>
                  <a:chExt cx="8280920" cy="3609692"/>
                </a:xfrm>
              </p:grpSpPr>
              <p:pic>
                <p:nvPicPr>
                  <p:cNvPr id="18" name="Picture 3" descr="A graph of different colored rectangles&#10;&#10;Description automatically generated">
                    <a:extLst>
                      <a:ext uri="{FF2B5EF4-FFF2-40B4-BE49-F238E27FC236}">
                        <a16:creationId xmlns:a16="http://schemas.microsoft.com/office/drawing/2014/main" id="{75CF5E83-CAD9-0661-5873-9AB0C394A3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70" t="4209" r="570" b="5845"/>
                  <a:stretch/>
                </p:blipFill>
                <p:spPr>
                  <a:xfrm>
                    <a:off x="560512" y="1340768"/>
                    <a:ext cx="8280920" cy="3348901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2B704CF-74F4-B744-B745-968F8339257A}"/>
                      </a:ext>
                    </a:extLst>
                  </p:cNvPr>
                  <p:cNvSpPr txBox="1"/>
                  <p:nvPr/>
                </p:nvSpPr>
                <p:spPr>
                  <a:xfrm>
                    <a:off x="2288704" y="4581128"/>
                    <a:ext cx="1080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Baseline</a:t>
                    </a:r>
                    <a:endParaRPr lang="ko-KR" altLang="en-US" sz="1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828ABD5-9B4B-A19B-6028-AD0785874810}"/>
                      </a:ext>
                    </a:extLst>
                  </p:cNvPr>
                  <p:cNvSpPr txBox="1"/>
                  <p:nvPr/>
                </p:nvSpPr>
                <p:spPr>
                  <a:xfrm>
                    <a:off x="3562137" y="4581128"/>
                    <a:ext cx="1080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Opt.1</a:t>
                    </a:r>
                    <a:endParaRPr lang="ko-KR" altLang="en-US" sz="1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58293A-BD8D-9785-6A10-D8DB88F05C5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570" y="4581128"/>
                    <a:ext cx="1080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Opt.2</a:t>
                    </a:r>
                    <a:endParaRPr lang="ko-KR" altLang="en-US" sz="1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2D26CAD-9F1F-129E-46C3-C8535FB5553A}"/>
                      </a:ext>
                    </a:extLst>
                  </p:cNvPr>
                  <p:cNvSpPr txBox="1"/>
                  <p:nvPr/>
                </p:nvSpPr>
                <p:spPr>
                  <a:xfrm>
                    <a:off x="6109003" y="4581128"/>
                    <a:ext cx="1080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Opt.3</a:t>
                    </a:r>
                    <a:endParaRPr lang="ko-KR" altLang="en-US" sz="1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798FCA49-D9A6-3F55-2754-2281EFCCF8BF}"/>
                    </a:ext>
                  </a:extLst>
                </p:cNvPr>
                <p:cNvSpPr/>
                <p:nvPr/>
              </p:nvSpPr>
              <p:spPr>
                <a:xfrm>
                  <a:off x="3130640" y="2609509"/>
                  <a:ext cx="166176" cy="1958786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4C57C75-F765-5FB5-939E-44102892CD9A}"/>
                    </a:ext>
                  </a:extLst>
                </p:cNvPr>
                <p:cNvSpPr/>
                <p:nvPr/>
              </p:nvSpPr>
              <p:spPr>
                <a:xfrm>
                  <a:off x="4406140" y="3031877"/>
                  <a:ext cx="166176" cy="1540123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CAFBA3C-FED2-86EE-ACE9-DC1D63A113A2}"/>
                    </a:ext>
                  </a:extLst>
                </p:cNvPr>
                <p:cNvSpPr/>
                <p:nvPr/>
              </p:nvSpPr>
              <p:spPr>
                <a:xfrm>
                  <a:off x="5681640" y="3138487"/>
                  <a:ext cx="157185" cy="1431925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D3793FF-1DD5-EDC0-04D3-A2FFE2B2774E}"/>
                    </a:ext>
                  </a:extLst>
                </p:cNvPr>
                <p:cNvSpPr/>
                <p:nvPr/>
              </p:nvSpPr>
              <p:spPr>
                <a:xfrm>
                  <a:off x="6958197" y="4105275"/>
                  <a:ext cx="157185" cy="467342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1296D52-CB82-D4CC-247F-0876C9ABDFCD}"/>
                    </a:ext>
                  </a:extLst>
                </p:cNvPr>
                <p:cNvSpPr/>
                <p:nvPr/>
              </p:nvSpPr>
              <p:spPr>
                <a:xfrm>
                  <a:off x="2105025" y="2168061"/>
                  <a:ext cx="73025" cy="146513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056D8F3-11A4-9148-4285-83B7D165DFEC}"/>
                  </a:ext>
                </a:extLst>
              </p:cNvPr>
              <p:cNvSpPr/>
              <p:nvPr/>
            </p:nvSpPr>
            <p:spPr>
              <a:xfrm>
                <a:off x="2288704" y="956980"/>
                <a:ext cx="1944216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CDD75C-651F-E967-94F4-279B5FB0F8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8" t="15780" b="4072"/>
            <a:stretch/>
          </p:blipFill>
          <p:spPr>
            <a:xfrm>
              <a:off x="2335822" y="1045389"/>
              <a:ext cx="1285376" cy="216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FA4F22E-6E25-2B66-8FF7-F51FFEE7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99" t="8841" b="4846"/>
            <a:stretch/>
          </p:blipFill>
          <p:spPr>
            <a:xfrm>
              <a:off x="2335822" y="1369117"/>
              <a:ext cx="1447320" cy="216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953316-3F8B-61AA-F53E-7B4FF9255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51" t="10754" b="5400"/>
            <a:stretch/>
          </p:blipFill>
          <p:spPr>
            <a:xfrm>
              <a:off x="3979307" y="1045389"/>
              <a:ext cx="2370882" cy="216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59A381-0B5B-AB6D-3545-7BCF4E462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65" t="11916" r="1" b="7142"/>
            <a:stretch/>
          </p:blipFill>
          <p:spPr>
            <a:xfrm>
              <a:off x="3979307" y="1369117"/>
              <a:ext cx="1515182" cy="216000"/>
            </a:xfrm>
            <a:prstGeom prst="rect">
              <a:avLst/>
            </a:prstGeom>
          </p:spPr>
        </p:pic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C032A6DA-0747-3102-242C-D0407A90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3600" dirty="0">
                <a:latin typeface="+mn-lt"/>
                <a:cs typeface="Arial" panose="020B0604020202020204" pitchFamily="34" charset="0"/>
              </a:rPr>
              <a:t>Steady results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CDCAB384-4479-4B1C-F12A-D9AB8FAF8140}"/>
              </a:ext>
            </a:extLst>
          </p:cNvPr>
          <p:cNvGrpSpPr/>
          <p:nvPr/>
        </p:nvGrpSpPr>
        <p:grpSpPr>
          <a:xfrm>
            <a:off x="2356099" y="2373949"/>
            <a:ext cx="7275139" cy="3094255"/>
            <a:chOff x="1424608" y="2532046"/>
            <a:chExt cx="7275139" cy="3094255"/>
          </a:xfrm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A09C1E91-DE48-ABDB-BAAC-F09DA16CF6FE}"/>
                </a:ext>
              </a:extLst>
            </p:cNvPr>
            <p:cNvGrpSpPr/>
            <p:nvPr/>
          </p:nvGrpSpPr>
          <p:grpSpPr>
            <a:xfrm>
              <a:off x="1424608" y="2587342"/>
              <a:ext cx="7275139" cy="3038959"/>
              <a:chOff x="1206253" y="1902209"/>
              <a:chExt cx="7275139" cy="3038959"/>
            </a:xfrm>
          </p:grpSpPr>
          <p:grpSp>
            <p:nvGrpSpPr>
              <p:cNvPr id="7" name="Group 29">
                <a:extLst>
                  <a:ext uri="{FF2B5EF4-FFF2-40B4-BE49-F238E27FC236}">
                    <a16:creationId xmlns:a16="http://schemas.microsoft.com/office/drawing/2014/main" id="{14B5E614-70B4-537C-3BDF-30EADC0DC216}"/>
                  </a:ext>
                </a:extLst>
              </p:cNvPr>
              <p:cNvGrpSpPr/>
              <p:nvPr/>
            </p:nvGrpSpPr>
            <p:grpSpPr>
              <a:xfrm>
                <a:off x="2539486" y="4293096"/>
                <a:ext cx="4608672" cy="648072"/>
                <a:chOff x="2360552" y="4149080"/>
                <a:chExt cx="4608672" cy="648072"/>
              </a:xfrm>
            </p:grpSpPr>
            <p:grpSp>
              <p:nvGrpSpPr>
                <p:cNvPr id="9" name="Group 28">
                  <a:extLst>
                    <a:ext uri="{FF2B5EF4-FFF2-40B4-BE49-F238E27FC236}">
                      <a16:creationId xmlns:a16="http://schemas.microsoft.com/office/drawing/2014/main" id="{F0186FE4-DE2E-F753-B3B3-2A3C0C23312E}"/>
                    </a:ext>
                  </a:extLst>
                </p:cNvPr>
                <p:cNvGrpSpPr/>
                <p:nvPr/>
              </p:nvGrpSpPr>
              <p:grpSpPr>
                <a:xfrm>
                  <a:off x="2548645" y="4206095"/>
                  <a:ext cx="4232486" cy="534042"/>
                  <a:chOff x="2664570" y="4201924"/>
                  <a:chExt cx="4232486" cy="534042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4B640CA-842B-7171-A526-DC3F79D96A4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4570" y="4201924"/>
                    <a:ext cx="100783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Pressure</a:t>
                    </a:r>
                  </a:p>
                  <a:p>
                    <a:r>
                      <a:rPr lang="en-US" altLang="ko-K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[Pa]</a:t>
                    </a:r>
                    <a:endParaRPr lang="ko-KR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" name="Group 26">
                    <a:extLst>
                      <a:ext uri="{FF2B5EF4-FFF2-40B4-BE49-F238E27FC236}">
                        <a16:creationId xmlns:a16="http://schemas.microsoft.com/office/drawing/2014/main" id="{398DDA15-B6DE-9AD8-A2D0-05651D96A753}"/>
                      </a:ext>
                    </a:extLst>
                  </p:cNvPr>
                  <p:cNvGrpSpPr/>
                  <p:nvPr/>
                </p:nvGrpSpPr>
                <p:grpSpPr>
                  <a:xfrm>
                    <a:off x="3475273" y="4221088"/>
                    <a:ext cx="3421783" cy="514878"/>
                    <a:chOff x="3767614" y="4581128"/>
                    <a:chExt cx="3421783" cy="514878"/>
                  </a:xfrm>
                </p:grpSpPr>
                <p:pic>
                  <p:nvPicPr>
                    <p:cNvPr id="13" name="Picture 16" descr="A diagram of a plane&#10;&#10;Description automatically generated">
                      <a:extLst>
                        <a:ext uri="{FF2B5EF4-FFF2-40B4-BE49-F238E27FC236}">
                          <a16:creationId xmlns:a16="http://schemas.microsoft.com/office/drawing/2014/main" id="{9A357312-66AC-458D-22C7-E598D56A7C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53249" t="74689" r="9874" b="21299"/>
                    <a:stretch/>
                  </p:blipFill>
                  <p:spPr>
                    <a:xfrm>
                      <a:off x="4053117" y="4581128"/>
                      <a:ext cx="2843939" cy="2750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38E5284-154F-A45B-48FE-28A4CC8E96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67614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8170E3E4-682C-7F36-E1C8-5CE4F1392D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9854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24B3D76-D086-CDAF-4086-EE273DA679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1051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6747690-E0E5-8BCA-10EE-680790CCE4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2093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5554AB6-C7BC-40D6-DC17-21EAAEF5C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54332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FCA2548-1198-BF16-0443-EB5B45BF4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6571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5FC1DA6-5E80-6000-F016-66F3CA2EC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8810" y="4849785"/>
                      <a:ext cx="6483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0" name="Rectangle 27">
                  <a:extLst>
                    <a:ext uri="{FF2B5EF4-FFF2-40B4-BE49-F238E27FC236}">
                      <a16:creationId xmlns:a16="http://schemas.microsoft.com/office/drawing/2014/main" id="{B02A8A90-6E4E-F897-94B7-11FB0B29141F}"/>
                    </a:ext>
                  </a:extLst>
                </p:cNvPr>
                <p:cNvSpPr/>
                <p:nvPr/>
              </p:nvSpPr>
              <p:spPr>
                <a:xfrm>
                  <a:off x="2360552" y="4149080"/>
                  <a:ext cx="4608672" cy="6480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" name="Picture 30">
                <a:extLst>
                  <a:ext uri="{FF2B5EF4-FFF2-40B4-BE49-F238E27FC236}">
                    <a16:creationId xmlns:a16="http://schemas.microsoft.com/office/drawing/2014/main" id="{EB82C282-1CFA-E6FF-2912-90CA82264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253" y="1902209"/>
                <a:ext cx="7275139" cy="229464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6" name="Rectangle 32">
              <a:extLst>
                <a:ext uri="{FF2B5EF4-FFF2-40B4-BE49-F238E27FC236}">
                  <a16:creationId xmlns:a16="http://schemas.microsoft.com/office/drawing/2014/main" id="{AC827BD5-541F-D475-2895-AFABCC4CD7D0}"/>
                </a:ext>
              </a:extLst>
            </p:cNvPr>
            <p:cNvSpPr/>
            <p:nvPr/>
          </p:nvSpPr>
          <p:spPr>
            <a:xfrm>
              <a:off x="6513926" y="2532046"/>
              <a:ext cx="1607426" cy="21602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Rectangle 4">
            <a:extLst>
              <a:ext uri="{FF2B5EF4-FFF2-40B4-BE49-F238E27FC236}">
                <a16:creationId xmlns:a16="http://schemas.microsoft.com/office/drawing/2014/main" id="{FEAFD092-1071-E141-0BE9-5BEB2F0D5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20722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dirty="0">
                <a:latin typeface="+mn-lt"/>
                <a:cs typeface="Arial" panose="020B0604020202020204" pitchFamily="34" charset="0"/>
              </a:rPr>
              <a:t>Pressure side pressure contour</a:t>
            </a:r>
            <a:endParaRPr kumimoji="0" lang="ko-KR" altLang="en-US" sz="3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BA94958EDE98468FAED4C05F31F70D" ma:contentTypeVersion="4" ma:contentTypeDescription="새 문서를 만듭니다." ma:contentTypeScope="" ma:versionID="2ee5c21a7d3901440d8da68d604f9f3e">
  <xsd:schema xmlns:xsd="http://www.w3.org/2001/XMLSchema" xmlns:xs="http://www.w3.org/2001/XMLSchema" xmlns:p="http://schemas.microsoft.com/office/2006/metadata/properties" xmlns:ns3="a36019d4-953b-4357-9069-604414f8d6bd" targetNamespace="http://schemas.microsoft.com/office/2006/metadata/properties" ma:root="true" ma:fieldsID="fd774008cfefa38dfd4f155c2dfb8990" ns3:_="">
    <xsd:import namespace="a36019d4-953b-4357-9069-604414f8d6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019d4-953b-4357-9069-604414f8d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A22681-BC4E-4CE7-AC47-D52DC2363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019d4-953b-4357-9069-604414f8d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E53033-EE96-420A-9B26-CD271B61E5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BF07A-D71E-467A-9CC1-EEB67E3647E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36019d4-953b-4357-9069-604414f8d6bd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234</Words>
  <Application>Microsoft Office PowerPoint</Application>
  <PresentationFormat>와이드스크린</PresentationFormat>
  <Paragraphs>110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테마</vt:lpstr>
      <vt:lpstr>Supplementary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ParkSeongho</dc:creator>
  <cp:lastModifiedBy>ParkSeongho</cp:lastModifiedBy>
  <cp:revision>3</cp:revision>
  <dcterms:created xsi:type="dcterms:W3CDTF">2024-09-05T23:39:48Z</dcterms:created>
  <dcterms:modified xsi:type="dcterms:W3CDTF">2024-09-06T00:05:25Z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0x0101006FBA94958EDE98468FAED4C05F31F70D</vt:lpwstr>
  </property>
</Properties>
</file>