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503" autoAdjust="0"/>
  </p:normalViewPr>
  <p:slideViewPr>
    <p:cSldViewPr>
      <p:cViewPr varScale="1">
        <p:scale>
          <a:sx n="75" d="100"/>
          <a:sy n="75" d="100"/>
        </p:scale>
        <p:origin x="946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ka\Desktop\employee_data%201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ka\Desktop\employee_data%2011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11.csv]Sheet1!PivotTable1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EMPLOYEE</a:t>
            </a:r>
            <a:r>
              <a:rPr lang="en-IN" baseline="0" dirty="0"/>
              <a:t> PERFORMANCE ANALYSIS </a:t>
            </a:r>
            <a:endParaRPr lang="en-IN" dirty="0"/>
          </a:p>
        </c:rich>
      </c:tx>
      <c:layout>
        <c:manualLayout>
          <c:xMode val="edge"/>
          <c:yMode val="edge"/>
          <c:x val="0.30566906110420405"/>
          <c:y val="0.116525552963817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11</c:v>
                </c:pt>
                <c:pt idx="1">
                  <c:v>12</c:v>
                </c:pt>
                <c:pt idx="2">
                  <c:v>16</c:v>
                </c:pt>
                <c:pt idx="3">
                  <c:v>9</c:v>
                </c:pt>
                <c:pt idx="4">
                  <c:v>15</c:v>
                </c:pt>
                <c:pt idx="5">
                  <c:v>20</c:v>
                </c:pt>
                <c:pt idx="6">
                  <c:v>14</c:v>
                </c:pt>
                <c:pt idx="7">
                  <c:v>19</c:v>
                </c:pt>
                <c:pt idx="8">
                  <c:v>15</c:v>
                </c:pt>
                <c:pt idx="9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E1-4295-91C7-C8AF14924891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20</c:v>
                </c:pt>
                <c:pt idx="1">
                  <c:v>33</c:v>
                </c:pt>
                <c:pt idx="2">
                  <c:v>26</c:v>
                </c:pt>
                <c:pt idx="3">
                  <c:v>25</c:v>
                </c:pt>
                <c:pt idx="4">
                  <c:v>29</c:v>
                </c:pt>
                <c:pt idx="5">
                  <c:v>23</c:v>
                </c:pt>
                <c:pt idx="6">
                  <c:v>34</c:v>
                </c:pt>
                <c:pt idx="7">
                  <c:v>32</c:v>
                </c:pt>
                <c:pt idx="8">
                  <c:v>33</c:v>
                </c:pt>
                <c:pt idx="9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DE1-4295-91C7-C8AF14924891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50</c:v>
                </c:pt>
                <c:pt idx="1">
                  <c:v>40</c:v>
                </c:pt>
                <c:pt idx="2">
                  <c:v>44</c:v>
                </c:pt>
                <c:pt idx="3">
                  <c:v>61</c:v>
                </c:pt>
                <c:pt idx="4">
                  <c:v>42</c:v>
                </c:pt>
                <c:pt idx="5">
                  <c:v>38</c:v>
                </c:pt>
                <c:pt idx="6">
                  <c:v>49</c:v>
                </c:pt>
                <c:pt idx="7">
                  <c:v>46</c:v>
                </c:pt>
                <c:pt idx="8">
                  <c:v>42</c:v>
                </c:pt>
                <c:pt idx="9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DE1-4295-91C7-C8AF14924891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9</c:v>
                </c:pt>
                <c:pt idx="1">
                  <c:v>9</c:v>
                </c:pt>
                <c:pt idx="2">
                  <c:v>11</c:v>
                </c:pt>
                <c:pt idx="3">
                  <c:v>5</c:v>
                </c:pt>
                <c:pt idx="4">
                  <c:v>10</c:v>
                </c:pt>
                <c:pt idx="5">
                  <c:v>7</c:v>
                </c:pt>
                <c:pt idx="6">
                  <c:v>11</c:v>
                </c:pt>
                <c:pt idx="7">
                  <c:v>12</c:v>
                </c:pt>
                <c:pt idx="8">
                  <c:v>5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DE1-4295-91C7-C8AF149248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49945743"/>
        <c:axId val="1249921263"/>
      </c:barChart>
      <c:catAx>
        <c:axId val="1249945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9921263"/>
        <c:crosses val="autoZero"/>
        <c:auto val="1"/>
        <c:lblAlgn val="ctr"/>
        <c:lblOffset val="100"/>
        <c:noMultiLvlLbl val="0"/>
      </c:catAx>
      <c:valAx>
        <c:axId val="124992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9945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986111111111107"/>
          <c:y val="0.35127187226596673"/>
          <c:w val="0.24791666666666667"/>
          <c:h val="0.457894065325167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11.csv]Sheet1!PivotTable1</c:name>
    <c:fmtId val="1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explosion val="3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07C-4113-9BD0-CD5AD1A5F66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07C-4113-9BD0-CD5AD1A5F66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07C-4113-9BD0-CD5AD1A5F66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07C-4113-9BD0-CD5AD1A5F66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707C-4113-9BD0-CD5AD1A5F66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707C-4113-9BD0-CD5AD1A5F66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707C-4113-9BD0-CD5AD1A5F66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707C-4113-9BD0-CD5AD1A5F66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707C-4113-9BD0-CD5AD1A5F66D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707C-4113-9BD0-CD5AD1A5F66D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11</c:v>
                </c:pt>
                <c:pt idx="1">
                  <c:v>12</c:v>
                </c:pt>
                <c:pt idx="2">
                  <c:v>16</c:v>
                </c:pt>
                <c:pt idx="3">
                  <c:v>9</c:v>
                </c:pt>
                <c:pt idx="4">
                  <c:v>15</c:v>
                </c:pt>
                <c:pt idx="5">
                  <c:v>20</c:v>
                </c:pt>
                <c:pt idx="6">
                  <c:v>14</c:v>
                </c:pt>
                <c:pt idx="7">
                  <c:v>19</c:v>
                </c:pt>
                <c:pt idx="8">
                  <c:v>15</c:v>
                </c:pt>
                <c:pt idx="9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707C-4113-9BD0-CD5AD1A5F66D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6-707C-4113-9BD0-CD5AD1A5F66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8-707C-4113-9BD0-CD5AD1A5F66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A-707C-4113-9BD0-CD5AD1A5F66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C-707C-4113-9BD0-CD5AD1A5F66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E-707C-4113-9BD0-CD5AD1A5F66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0-707C-4113-9BD0-CD5AD1A5F66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2-707C-4113-9BD0-CD5AD1A5F66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4-707C-4113-9BD0-CD5AD1A5F66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6-707C-4113-9BD0-CD5AD1A5F66D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8-707C-4113-9BD0-CD5AD1A5F66D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20</c:v>
                </c:pt>
                <c:pt idx="1">
                  <c:v>33</c:v>
                </c:pt>
                <c:pt idx="2">
                  <c:v>26</c:v>
                </c:pt>
                <c:pt idx="3">
                  <c:v>25</c:v>
                </c:pt>
                <c:pt idx="4">
                  <c:v>29</c:v>
                </c:pt>
                <c:pt idx="5">
                  <c:v>23</c:v>
                </c:pt>
                <c:pt idx="6">
                  <c:v>34</c:v>
                </c:pt>
                <c:pt idx="7">
                  <c:v>32</c:v>
                </c:pt>
                <c:pt idx="8">
                  <c:v>33</c:v>
                </c:pt>
                <c:pt idx="9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707C-4113-9BD0-CD5AD1A5F66D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B-707C-4113-9BD0-CD5AD1A5F66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D-707C-4113-9BD0-CD5AD1A5F66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F-707C-4113-9BD0-CD5AD1A5F66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1-707C-4113-9BD0-CD5AD1A5F66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3-707C-4113-9BD0-CD5AD1A5F66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5-707C-4113-9BD0-CD5AD1A5F66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7-707C-4113-9BD0-CD5AD1A5F66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9-707C-4113-9BD0-CD5AD1A5F66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B-707C-4113-9BD0-CD5AD1A5F66D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D-707C-4113-9BD0-CD5AD1A5F66D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50</c:v>
                </c:pt>
                <c:pt idx="1">
                  <c:v>40</c:v>
                </c:pt>
                <c:pt idx="2">
                  <c:v>44</c:v>
                </c:pt>
                <c:pt idx="3">
                  <c:v>61</c:v>
                </c:pt>
                <c:pt idx="4">
                  <c:v>42</c:v>
                </c:pt>
                <c:pt idx="5">
                  <c:v>38</c:v>
                </c:pt>
                <c:pt idx="6">
                  <c:v>49</c:v>
                </c:pt>
                <c:pt idx="7">
                  <c:v>46</c:v>
                </c:pt>
                <c:pt idx="8">
                  <c:v>42</c:v>
                </c:pt>
                <c:pt idx="9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707C-4113-9BD0-CD5AD1A5F66D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0-707C-4113-9BD0-CD5AD1A5F66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2-707C-4113-9BD0-CD5AD1A5F66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4-707C-4113-9BD0-CD5AD1A5F66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6-707C-4113-9BD0-CD5AD1A5F66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8-707C-4113-9BD0-CD5AD1A5F66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A-707C-4113-9BD0-CD5AD1A5F66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C-707C-4113-9BD0-CD5AD1A5F66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E-707C-4113-9BD0-CD5AD1A5F66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0-707C-4113-9BD0-CD5AD1A5F66D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2-707C-4113-9BD0-CD5AD1A5F66D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9</c:v>
                </c:pt>
                <c:pt idx="1">
                  <c:v>9</c:v>
                </c:pt>
                <c:pt idx="2">
                  <c:v>11</c:v>
                </c:pt>
                <c:pt idx="3">
                  <c:v>5</c:v>
                </c:pt>
                <c:pt idx="4">
                  <c:v>10</c:v>
                </c:pt>
                <c:pt idx="5">
                  <c:v>7</c:v>
                </c:pt>
                <c:pt idx="6">
                  <c:v>11</c:v>
                </c:pt>
                <c:pt idx="7">
                  <c:v>12</c:v>
                </c:pt>
                <c:pt idx="8">
                  <c:v>5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707C-4113-9BD0-CD5AD1A5F6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PARKAVI . G </a:t>
            </a:r>
          </a:p>
          <a:p>
            <a:r>
              <a:rPr lang="en-US" sz="2400" dirty="0"/>
              <a:t>REGISTER NO: 312209217</a:t>
            </a:r>
          </a:p>
          <a:p>
            <a:r>
              <a:rPr lang="en-US" sz="2400" dirty="0"/>
              <a:t>DEPARTMENT: B.COM BANK MANAGEMENT </a:t>
            </a:r>
          </a:p>
          <a:p>
            <a:r>
              <a:rPr lang="en-US" sz="2400" dirty="0"/>
              <a:t>COLLEGE: ANNA ADARSH COLLEGE FOR WOMEN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20CC77-408A-8F55-BE2C-F330AB646F0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66800" y="1295400"/>
            <a:ext cx="6934200" cy="6001643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/>
              <a:t>DATA COLLECTION</a:t>
            </a:r>
          </a:p>
          <a:p>
            <a:pPr algn="just"/>
            <a:r>
              <a:rPr lang="en-US" sz="2000" b="1" dirty="0"/>
              <a:t>                  </a:t>
            </a:r>
            <a:r>
              <a:rPr lang="en-US" sz="2000" dirty="0"/>
              <a:t>KAGGLE TO DOWNLOAD THE DATA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/>
              <a:t>FEATURE COLLECTION</a:t>
            </a:r>
          </a:p>
          <a:p>
            <a:pPr algn="just"/>
            <a:r>
              <a:rPr lang="en-IN" sz="2000" dirty="0"/>
              <a:t>                 Employee Status </a:t>
            </a:r>
          </a:p>
          <a:p>
            <a:pPr algn="just"/>
            <a:r>
              <a:rPr lang="en-IN" sz="2000" dirty="0"/>
              <a:t>                 Employee Type </a:t>
            </a:r>
          </a:p>
          <a:p>
            <a:pPr algn="just"/>
            <a:r>
              <a:rPr lang="en-IN" sz="2000" dirty="0"/>
              <a:t>                 Gender Code </a:t>
            </a:r>
          </a:p>
          <a:p>
            <a:pPr algn="just"/>
            <a:r>
              <a:rPr lang="en-IN" sz="2000" dirty="0"/>
              <a:t>                 Performance Score </a:t>
            </a:r>
          </a:p>
          <a:p>
            <a:pPr algn="just"/>
            <a:r>
              <a:rPr lang="en-IN" sz="2000" dirty="0"/>
              <a:t>                Current Employee Rating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/>
              <a:t>DATA CLEANING</a:t>
            </a:r>
          </a:p>
          <a:p>
            <a:pPr algn="just"/>
            <a:r>
              <a:rPr lang="en-US" sz="2000" dirty="0"/>
              <a:t>                MISSING VALUE IDENTIFY</a:t>
            </a:r>
          </a:p>
          <a:p>
            <a:pPr algn="just"/>
            <a:r>
              <a:rPr lang="en-US" sz="2000" dirty="0"/>
              <a:t>                MISSING VALUE FILTER OUT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/>
              <a:t>PERFORMANCE LEVEL</a:t>
            </a:r>
          </a:p>
          <a:p>
            <a:pPr algn="just"/>
            <a:r>
              <a:rPr lang="en-US" sz="2000" b="1" dirty="0"/>
              <a:t>                </a:t>
            </a:r>
            <a:r>
              <a:rPr lang="en-US" sz="2000" dirty="0"/>
              <a:t>CURRENT EMPLOYEE LEVEL </a:t>
            </a:r>
          </a:p>
          <a:p>
            <a:pPr algn="just"/>
            <a:r>
              <a:rPr lang="en-US" sz="2000" b="1" dirty="0"/>
              <a:t>                </a:t>
            </a:r>
            <a:r>
              <a:rPr lang="en-US" sz="2000" dirty="0"/>
              <a:t>IFS FORMULA </a:t>
            </a:r>
            <a:endParaRPr lang="en-US" sz="20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/>
              <a:t>SUMMARY</a:t>
            </a:r>
          </a:p>
          <a:p>
            <a:pPr algn="just"/>
            <a:r>
              <a:rPr lang="en-US" sz="2000" dirty="0"/>
              <a:t>                 PIVOT TABLE</a:t>
            </a:r>
          </a:p>
          <a:p>
            <a:pPr algn="just"/>
            <a:r>
              <a:rPr lang="en-US" sz="2000" dirty="0"/>
              <a:t>                 GRAPH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2ED60-BE10-EB3B-D6C7-70A15A7F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4E733-66D8-AFE1-23C7-5EC49491D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91600" cy="4526280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D4FB864-273F-8942-DDEA-B16740C01E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6299563"/>
              </p:ext>
            </p:extLst>
          </p:nvPr>
        </p:nvGraphicFramePr>
        <p:xfrm>
          <a:off x="914400" y="1447800"/>
          <a:ext cx="8686800" cy="4655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6063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A89D47C-265B-75AC-4900-A3B9365F0C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9208146"/>
              </p:ext>
            </p:extLst>
          </p:nvPr>
        </p:nvGraphicFramePr>
        <p:xfrm>
          <a:off x="1295400" y="2057399"/>
          <a:ext cx="7086600" cy="376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1DEEA-8FC7-C737-6E4D-DCD974330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15400" cy="4154984"/>
          </a:xfrm>
        </p:spPr>
        <p:txBody>
          <a:bodyPr/>
          <a:lstStyle/>
          <a:p>
            <a:r>
              <a:rPr lang="en-US" dirty="0"/>
              <a:t> </a:t>
            </a:r>
          </a:p>
          <a:p>
            <a:r>
              <a:rPr lang="en-US" sz="2800" dirty="0"/>
              <a:t>By comparing the performance of the employees the number of employees are higher in number. </a:t>
            </a:r>
          </a:p>
          <a:p>
            <a:r>
              <a:rPr lang="en-US" sz="2800" dirty="0"/>
              <a:t>Very high performance of the employees are very low so we need to motivate the employees.</a:t>
            </a:r>
          </a:p>
          <a:p>
            <a:r>
              <a:rPr lang="en-US" sz="2800" dirty="0"/>
              <a:t>By giving them </a:t>
            </a:r>
            <a:r>
              <a:rPr lang="en-US" sz="2800" dirty="0" err="1"/>
              <a:t>them</a:t>
            </a:r>
            <a:r>
              <a:rPr lang="en-US" sz="2800" dirty="0"/>
              <a:t> different levels of task based on their strength and performance for better outcome.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97FF247-1106-56D8-DA79-F0A9FCF22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346484"/>
            <a:ext cx="7381875" cy="397031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cs typeface="Times New Roman" panose="02020603050405020304" pitchFamily="18" charset="0"/>
              </a:rPr>
              <a:t>To Track The Employee Performance For Focusing On Their Growth.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cs typeface="Times New Roman" panose="02020603050405020304" pitchFamily="18" charset="0"/>
              </a:rPr>
              <a:t>For High Level Performance Employee We Can Give Increments To Them.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cs typeface="Times New Roman" panose="02020603050405020304" pitchFamily="18" charset="0"/>
              </a:rPr>
              <a:t>For Low Level Performance Employee We Can Motivate Them For Better Outcome.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cs typeface="Times New Roman" panose="02020603050405020304" pitchFamily="18" charset="0"/>
              </a:rPr>
              <a:t>Effectively Considers Multiple Perspectives And </a:t>
            </a:r>
            <a:r>
              <a:rPr lang="en-IN" sz="2400" dirty="0" err="1">
                <a:cs typeface="Times New Roman" panose="02020603050405020304" pitchFamily="18" charset="0"/>
              </a:rPr>
              <a:t>Approches</a:t>
            </a:r>
            <a:r>
              <a:rPr lang="en-IN" sz="2400" dirty="0">
                <a:cs typeface="Times New Roman" panose="02020603050405020304" pitchFamily="18" charset="0"/>
              </a:rPr>
              <a:t> Before Making Decisions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cs typeface="Times New Roman" panose="02020603050405020304" pitchFamily="18" charset="0"/>
              </a:rPr>
              <a:t>Displayed A </a:t>
            </a:r>
            <a:r>
              <a:rPr lang="en-IN" sz="2400" dirty="0" err="1">
                <a:cs typeface="Times New Roman" panose="02020603050405020304" pitchFamily="18" charset="0"/>
              </a:rPr>
              <a:t>Consistentely</a:t>
            </a:r>
            <a:r>
              <a:rPr lang="en-IN" sz="2400" dirty="0">
                <a:cs typeface="Times New Roman" panose="02020603050405020304" pitchFamily="18" charset="0"/>
              </a:rPr>
              <a:t> Strong Ability To Tackle Challenging Problems Efficiently.</a:t>
            </a:r>
          </a:p>
          <a:p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47149" y="2153671"/>
            <a:ext cx="7924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Analyzing The Performance Of The Employee By Considering Various Factors Like Gender, Performance Score, Ratings, achievements.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Performance Analysis In Order To Identify The Trends And Patterns Of Different Categories Of Employees Like High, Medium and Low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Compare Strengths And Weaknesses of employees.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Recommend Actionable Goals</a:t>
            </a:r>
            <a:r>
              <a:rPr lang="en-US" sz="2800" dirty="0"/>
              <a:t>.</a:t>
            </a:r>
            <a:endParaRPr lang="en-IN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1028" name="Picture 4" descr="7 Types of Organizational Structures for Companies">
            <a:extLst>
              <a:ext uri="{FF2B5EF4-FFF2-40B4-BE49-F238E27FC236}">
                <a16:creationId xmlns:a16="http://schemas.microsoft.com/office/drawing/2014/main" id="{43E762E0-6AA3-8DB0-6708-5AA40A142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65827"/>
            <a:ext cx="8305800" cy="524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99344E5-A75D-EB33-802E-FA8A2675A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2286000"/>
            <a:ext cx="7315200" cy="1846659"/>
          </a:xfrm>
        </p:spPr>
        <p:txBody>
          <a:bodyPr/>
          <a:lstStyle/>
          <a:p>
            <a:r>
              <a:rPr lang="en-IN" sz="2400" b="1" dirty="0"/>
              <a:t>CONDITIONAL FORMATTING </a:t>
            </a:r>
            <a:r>
              <a:rPr lang="en-IN" sz="2400" dirty="0"/>
              <a:t>– MISSING </a:t>
            </a:r>
          </a:p>
          <a:p>
            <a:r>
              <a:rPr lang="en-IN" sz="2400" b="1" dirty="0"/>
              <a:t>FILTER </a:t>
            </a:r>
            <a:r>
              <a:rPr lang="en-IN" sz="2400" dirty="0"/>
              <a:t>– REMOVE </a:t>
            </a:r>
          </a:p>
          <a:p>
            <a:r>
              <a:rPr lang="en-IN" sz="2400" b="1" dirty="0"/>
              <a:t>FORMULA</a:t>
            </a:r>
            <a:r>
              <a:rPr lang="en-IN" sz="2400" dirty="0"/>
              <a:t> – PERFORMANCE </a:t>
            </a:r>
          </a:p>
          <a:p>
            <a:r>
              <a:rPr lang="en-IN" sz="2400" b="1" dirty="0"/>
              <a:t>PIVOT </a:t>
            </a:r>
            <a:r>
              <a:rPr lang="en-IN" sz="2400" dirty="0"/>
              <a:t>– SUMMARY </a:t>
            </a:r>
          </a:p>
          <a:p>
            <a:r>
              <a:rPr lang="en-IN" sz="2400" b="1" dirty="0"/>
              <a:t>GRAPH</a:t>
            </a:r>
            <a:r>
              <a:rPr lang="en-IN" sz="2400" dirty="0"/>
              <a:t> – DATA VISUALIZATION</a:t>
            </a:r>
            <a:r>
              <a:rPr lang="en-IN" dirty="0"/>
              <a:t> 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D3A31-88BF-6C0F-DE27-52EFEAD68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323987"/>
          </a:xfrm>
        </p:spPr>
        <p:txBody>
          <a:bodyPr/>
          <a:lstStyle/>
          <a:p>
            <a:r>
              <a:rPr lang="en-IN" sz="2400" b="1" dirty="0"/>
              <a:t>EMPLOYEE DATASET </a:t>
            </a:r>
            <a:r>
              <a:rPr lang="en-IN" sz="2400" dirty="0"/>
              <a:t>– KAGGLE </a:t>
            </a:r>
          </a:p>
          <a:p>
            <a:r>
              <a:rPr lang="en-IN" sz="2400" b="1" dirty="0"/>
              <a:t>26 FEATURES </a:t>
            </a:r>
            <a:r>
              <a:rPr lang="en-IN" sz="2400" dirty="0"/>
              <a:t>IN THAT WE CONSIDER ONLY </a:t>
            </a:r>
            <a:r>
              <a:rPr lang="en-IN" sz="2400" b="1" dirty="0"/>
              <a:t>9 FEATURES </a:t>
            </a:r>
            <a:r>
              <a:rPr lang="en-IN" sz="2400" dirty="0"/>
              <a:t>IN THE DATA </a:t>
            </a:r>
          </a:p>
          <a:p>
            <a:r>
              <a:rPr lang="en-IN" sz="2400" b="1" dirty="0"/>
              <a:t>EMP ID </a:t>
            </a:r>
            <a:r>
              <a:rPr lang="en-IN" sz="2400" dirty="0"/>
              <a:t>– NUMBER </a:t>
            </a:r>
          </a:p>
          <a:p>
            <a:r>
              <a:rPr lang="en-IN" sz="2400" b="1" dirty="0"/>
              <a:t>FIRST NAME AND LAST NAME</a:t>
            </a:r>
            <a:r>
              <a:rPr lang="en-IN" sz="2400" dirty="0"/>
              <a:t> – TEXT </a:t>
            </a:r>
          </a:p>
          <a:p>
            <a:r>
              <a:rPr lang="en-IN" sz="2400" b="1" dirty="0"/>
              <a:t>GENDER</a:t>
            </a:r>
            <a:r>
              <a:rPr lang="en-IN" sz="2400" dirty="0"/>
              <a:t> – MALE AND FEMALE </a:t>
            </a:r>
          </a:p>
          <a:p>
            <a:r>
              <a:rPr lang="en-IN" sz="2400" b="1" dirty="0"/>
              <a:t>PERFORMANCE LEVEL  </a:t>
            </a:r>
            <a:r>
              <a:rPr lang="en-IN" sz="2400" dirty="0"/>
              <a:t>– TEXT </a:t>
            </a:r>
          </a:p>
          <a:p>
            <a:r>
              <a:rPr lang="en-IN" sz="2400" b="1" dirty="0"/>
              <a:t>BUSINESS UNIT </a:t>
            </a:r>
            <a:r>
              <a:rPr lang="en-IN" sz="2400" dirty="0"/>
              <a:t>– TEXT </a:t>
            </a:r>
          </a:p>
          <a:p>
            <a:r>
              <a:rPr lang="en-IN" sz="2400" b="1" dirty="0"/>
              <a:t>NAME</a:t>
            </a:r>
            <a:r>
              <a:rPr lang="en-IN" sz="2400" dirty="0"/>
              <a:t> – TEXT </a:t>
            </a:r>
          </a:p>
          <a:p>
            <a:r>
              <a:rPr lang="en-IN" sz="2400" b="1" dirty="0"/>
              <a:t>RATING </a:t>
            </a:r>
            <a:r>
              <a:rPr lang="en-IN" sz="2400" dirty="0"/>
              <a:t>– NUMERICAL DATA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9AE3D64-4456-CF51-AE01-0B144F221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209800"/>
            <a:ext cx="8515350" cy="1015663"/>
          </a:xfrm>
        </p:spPr>
        <p:txBody>
          <a:bodyPr/>
          <a:lstStyle/>
          <a:p>
            <a:r>
              <a:rPr lang="en-US" sz="2400" dirty="0">
                <a:solidFill>
                  <a:srgbClr val="0D0D0D"/>
                </a:solidFill>
                <a:cs typeface="Times New Roman" panose="02020603050405020304" pitchFamily="18" charset="0"/>
              </a:rPr>
              <a:t>PERFORMANCE LEVEL =</a:t>
            </a:r>
          </a:p>
          <a:p>
            <a:r>
              <a:rPr lang="en-US" sz="2400" dirty="0">
                <a:solidFill>
                  <a:srgbClr val="0D0D0D"/>
                </a:solidFill>
                <a:cs typeface="Times New Roman" panose="02020603050405020304" pitchFamily="18" charset="0"/>
              </a:rPr>
              <a:t>IFS(Z8&gt;=5"VERY HIGH",Z8&gt;=4"HIGH",Z8&gt;=3,"MED",TRUE,"LOW")</a:t>
            </a:r>
            <a:endParaRPr lang="en-IN" sz="2400" dirty="0"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752475" y="298875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</TotalTime>
  <Words>414</Words>
  <Application>Microsoft Office PowerPoint</Application>
  <PresentationFormat>Widescreen</PresentationFormat>
  <Paragraphs>90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 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Parkavi gunasekaran</cp:lastModifiedBy>
  <cp:revision>14</cp:revision>
  <dcterms:created xsi:type="dcterms:W3CDTF">2024-03-29T15:07:22Z</dcterms:created>
  <dcterms:modified xsi:type="dcterms:W3CDTF">2024-08-31T06:58:23Z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