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313" r:id="rId2"/>
    <p:sldId id="385" r:id="rId3"/>
    <p:sldId id="257" r:id="rId4"/>
    <p:sldId id="380" r:id="rId5"/>
    <p:sldId id="258" r:id="rId6"/>
    <p:sldId id="259" r:id="rId7"/>
    <p:sldId id="260" r:id="rId8"/>
    <p:sldId id="261" r:id="rId9"/>
    <p:sldId id="267" r:id="rId10"/>
    <p:sldId id="262" r:id="rId11"/>
    <p:sldId id="263" r:id="rId12"/>
    <p:sldId id="264" r:id="rId13"/>
    <p:sldId id="265" r:id="rId14"/>
    <p:sldId id="266" r:id="rId15"/>
    <p:sldId id="268" r:id="rId16"/>
    <p:sldId id="269" r:id="rId17"/>
    <p:sldId id="270" r:id="rId18"/>
    <p:sldId id="271" r:id="rId19"/>
    <p:sldId id="288" r:id="rId20"/>
    <p:sldId id="307" r:id="rId21"/>
    <p:sldId id="308" r:id="rId22"/>
    <p:sldId id="309" r:id="rId23"/>
    <p:sldId id="310" r:id="rId24"/>
    <p:sldId id="314" r:id="rId25"/>
    <p:sldId id="311" r:id="rId26"/>
    <p:sldId id="382" r:id="rId27"/>
    <p:sldId id="316" r:id="rId28"/>
    <p:sldId id="384" r:id="rId29"/>
    <p:sldId id="323" r:id="rId30"/>
    <p:sldId id="324" r:id="rId31"/>
    <p:sldId id="325" r:id="rId32"/>
    <p:sldId id="326" r:id="rId33"/>
    <p:sldId id="327" r:id="rId34"/>
    <p:sldId id="328" r:id="rId35"/>
    <p:sldId id="329" r:id="rId36"/>
    <p:sldId id="330" r:id="rId37"/>
    <p:sldId id="331" r:id="rId38"/>
    <p:sldId id="332" r:id="rId39"/>
    <p:sldId id="333" r:id="rId40"/>
    <p:sldId id="334" r:id="rId41"/>
    <p:sldId id="335" r:id="rId42"/>
    <p:sldId id="336" r:id="rId43"/>
    <p:sldId id="337" r:id="rId44"/>
    <p:sldId id="338" r:id="rId45"/>
    <p:sldId id="339" r:id="rId46"/>
    <p:sldId id="340" r:id="rId47"/>
    <p:sldId id="341" r:id="rId48"/>
    <p:sldId id="342" r:id="rId49"/>
    <p:sldId id="343" r:id="rId50"/>
    <p:sldId id="344" r:id="rId51"/>
    <p:sldId id="345" r:id="rId52"/>
    <p:sldId id="346" r:id="rId53"/>
    <p:sldId id="347" r:id="rId54"/>
    <p:sldId id="348" r:id="rId55"/>
    <p:sldId id="349" r:id="rId56"/>
    <p:sldId id="350" r:id="rId57"/>
    <p:sldId id="351" r:id="rId58"/>
    <p:sldId id="352" r:id="rId59"/>
    <p:sldId id="353" r:id="rId60"/>
    <p:sldId id="354" r:id="rId61"/>
    <p:sldId id="355" r:id="rId62"/>
    <p:sldId id="356" r:id="rId63"/>
    <p:sldId id="357" r:id="rId64"/>
    <p:sldId id="358" r:id="rId65"/>
    <p:sldId id="383" r:id="rId66"/>
    <p:sldId id="359" r:id="rId67"/>
    <p:sldId id="360" r:id="rId68"/>
    <p:sldId id="361" r:id="rId69"/>
    <p:sldId id="362" r:id="rId70"/>
    <p:sldId id="363" r:id="rId71"/>
    <p:sldId id="364" r:id="rId72"/>
    <p:sldId id="365" r:id="rId73"/>
    <p:sldId id="366" r:id="rId74"/>
    <p:sldId id="367" r:id="rId75"/>
    <p:sldId id="368" r:id="rId76"/>
    <p:sldId id="369" r:id="rId77"/>
    <p:sldId id="370" r:id="rId78"/>
    <p:sldId id="371" r:id="rId79"/>
    <p:sldId id="372" r:id="rId80"/>
    <p:sldId id="373" r:id="rId81"/>
    <p:sldId id="374" r:id="rId82"/>
    <p:sldId id="375" r:id="rId83"/>
    <p:sldId id="377" r:id="rId84"/>
    <p:sldId id="378" r:id="rId85"/>
    <p:sldId id="379"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930" y="4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A76679-CBDF-4D79-88D4-2293BEDFB9ED}" type="datetimeFigureOut">
              <a:rPr lang="en-US" smtClean="0"/>
              <a:t>3/30/2018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175D5A-4507-4306-AE9E-3AD7A2B8EF95}" type="slidenum">
              <a:rPr lang="en-US" smtClean="0"/>
              <a:t>‹#›</a:t>
            </a:fld>
            <a:endParaRPr lang="en-US"/>
          </a:p>
        </p:txBody>
      </p:sp>
    </p:spTree>
    <p:extLst>
      <p:ext uri="{BB962C8B-B14F-4D97-AF65-F5344CB8AC3E}">
        <p14:creationId xmlns:p14="http://schemas.microsoft.com/office/powerpoint/2010/main" val="2107516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934C80-14C7-4126-9626-8381948C83EE}" type="slidenum">
              <a:rPr lang="en-US" smtClean="0"/>
              <a:t>2</a:t>
            </a:fld>
            <a:endParaRPr lang="en-US"/>
          </a:p>
        </p:txBody>
      </p:sp>
    </p:spTree>
    <p:extLst>
      <p:ext uri="{BB962C8B-B14F-4D97-AF65-F5344CB8AC3E}">
        <p14:creationId xmlns:p14="http://schemas.microsoft.com/office/powerpoint/2010/main" val="2930693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63175D5A-4507-4306-AE9E-3AD7A2B8EF95}" type="slidenum">
              <a:rPr lang="en-US" smtClean="0"/>
              <a:t>13</a:t>
            </a:fld>
            <a:endParaRPr lang="en-US"/>
          </a:p>
        </p:txBody>
      </p:sp>
    </p:spTree>
    <p:extLst>
      <p:ext uri="{BB962C8B-B14F-4D97-AF65-F5344CB8AC3E}">
        <p14:creationId xmlns:p14="http://schemas.microsoft.com/office/powerpoint/2010/main" val="3214791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EBAD9B-AB25-4F9D-8AB7-41DB90BDC6A7}" type="slidenum">
              <a:rPr lang="en-US" smtClean="0"/>
              <a:t>32</a:t>
            </a:fld>
            <a:endParaRPr lang="en-US"/>
          </a:p>
        </p:txBody>
      </p:sp>
    </p:spTree>
    <p:extLst>
      <p:ext uri="{BB962C8B-B14F-4D97-AF65-F5344CB8AC3E}">
        <p14:creationId xmlns:p14="http://schemas.microsoft.com/office/powerpoint/2010/main" val="2010926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EBAD9B-AB25-4F9D-8AB7-41DB90BDC6A7}" type="slidenum">
              <a:rPr lang="en-US" smtClean="0"/>
              <a:t>34</a:t>
            </a:fld>
            <a:endParaRPr lang="en-US"/>
          </a:p>
        </p:txBody>
      </p:sp>
    </p:spTree>
    <p:extLst>
      <p:ext uri="{BB962C8B-B14F-4D97-AF65-F5344CB8AC3E}">
        <p14:creationId xmlns:p14="http://schemas.microsoft.com/office/powerpoint/2010/main" val="500581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EBAD9B-AB25-4F9D-8AB7-41DB90BDC6A7}" type="slidenum">
              <a:rPr lang="en-US" smtClean="0"/>
              <a:t>35</a:t>
            </a:fld>
            <a:endParaRPr lang="en-US"/>
          </a:p>
        </p:txBody>
      </p:sp>
    </p:spTree>
    <p:extLst>
      <p:ext uri="{BB962C8B-B14F-4D97-AF65-F5344CB8AC3E}">
        <p14:creationId xmlns:p14="http://schemas.microsoft.com/office/powerpoint/2010/main" val="1253388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50.003: Elements of Software Construction</a:t>
            </a:r>
            <a:endParaRPr lang="en-SG" dirty="0"/>
          </a:p>
        </p:txBody>
      </p:sp>
      <p:sp>
        <p:nvSpPr>
          <p:cNvPr id="3" name="Subtitle 2"/>
          <p:cNvSpPr>
            <a:spLocks noGrp="1"/>
          </p:cNvSpPr>
          <p:nvPr>
            <p:ph type="subTitle" idx="1"/>
          </p:nvPr>
        </p:nvSpPr>
        <p:spPr/>
        <p:txBody>
          <a:bodyPr/>
          <a:lstStyle/>
          <a:p>
            <a:r>
              <a:rPr lang="en-US" dirty="0"/>
              <a:t>Week 12</a:t>
            </a:r>
          </a:p>
          <a:p>
            <a:r>
              <a:rPr lang="en-US" dirty="0"/>
              <a:t>Concurrency: Optimization</a:t>
            </a:r>
            <a:endParaRPr lang="en-SG" i="1" dirty="0"/>
          </a:p>
        </p:txBody>
      </p:sp>
    </p:spTree>
    <p:extLst>
      <p:ext uri="{BB962C8B-B14F-4D97-AF65-F5344CB8AC3E}">
        <p14:creationId xmlns:p14="http://schemas.microsoft.com/office/powerpoint/2010/main" val="199106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1</a:t>
            </a:r>
          </a:p>
        </p:txBody>
      </p:sp>
      <p:sp>
        <p:nvSpPr>
          <p:cNvPr id="3" name="Content Placeholder 2"/>
          <p:cNvSpPr>
            <a:spLocks noGrp="1"/>
          </p:cNvSpPr>
          <p:nvPr>
            <p:ph idx="1"/>
          </p:nvPr>
        </p:nvSpPr>
        <p:spPr/>
        <p:txBody>
          <a:bodyPr/>
          <a:lstStyle/>
          <a:p>
            <a:r>
              <a:rPr lang="en-US" dirty="0"/>
              <a:t>Given MultipleClient.java and SingleThreadWebServer.java and ThreadPerTaskWebServer.java, compare the performance of the two implementations of the Web server. Vary the number of threads (10,100,1000) and see the trend. Work in pairs (one executes MultipleClients.java and the other executes the server program).</a:t>
            </a:r>
          </a:p>
        </p:txBody>
      </p:sp>
    </p:spTree>
    <p:extLst>
      <p:ext uri="{BB962C8B-B14F-4D97-AF65-F5344CB8AC3E}">
        <p14:creationId xmlns:p14="http://schemas.microsoft.com/office/powerpoint/2010/main" val="2343335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Executor Framework</a:t>
            </a:r>
          </a:p>
        </p:txBody>
      </p:sp>
      <p:sp>
        <p:nvSpPr>
          <p:cNvPr id="3" name="Content Placeholder 2"/>
          <p:cNvSpPr>
            <a:spLocks noGrp="1"/>
          </p:cNvSpPr>
          <p:nvPr>
            <p:ph idx="1"/>
          </p:nvPr>
        </p:nvSpPr>
        <p:spPr/>
        <p:txBody>
          <a:bodyPr/>
          <a:lstStyle/>
          <a:p>
            <a:r>
              <a:rPr lang="en-US" dirty="0"/>
              <a:t>Single thread</a:t>
            </a:r>
          </a:p>
          <a:p>
            <a:pPr lvl="1"/>
            <a:r>
              <a:rPr lang="en-US" dirty="0"/>
              <a:t>poor responsiveness and throughput</a:t>
            </a:r>
          </a:p>
          <a:p>
            <a:r>
              <a:rPr lang="en-US" dirty="0"/>
              <a:t>Thread-per-task</a:t>
            </a:r>
          </a:p>
          <a:p>
            <a:pPr lvl="1"/>
            <a:r>
              <a:rPr lang="en-US" dirty="0"/>
              <a:t>Poor resource management (consider a deny of service attack)</a:t>
            </a:r>
          </a:p>
          <a:p>
            <a:r>
              <a:rPr lang="en-US" dirty="0"/>
              <a:t>The executor framework offers flexible thread pool management</a:t>
            </a:r>
          </a:p>
        </p:txBody>
      </p:sp>
    </p:spTree>
    <p:extLst>
      <p:ext uri="{BB962C8B-B14F-4D97-AF65-F5344CB8AC3E}">
        <p14:creationId xmlns:p14="http://schemas.microsoft.com/office/powerpoint/2010/main" val="3045368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Executor</a:t>
            </a:r>
          </a:p>
        </p:txBody>
      </p:sp>
      <p:sp>
        <p:nvSpPr>
          <p:cNvPr id="3" name="Content Placeholder 2"/>
          <p:cNvSpPr>
            <a:spLocks noGrp="1"/>
          </p:cNvSpPr>
          <p:nvPr>
            <p:ph idx="1"/>
          </p:nvPr>
        </p:nvSpPr>
        <p:spPr/>
        <p:txBody>
          <a:bodyPr/>
          <a:lstStyle/>
          <a:p>
            <a:endParaRPr lang="en-US" dirty="0"/>
          </a:p>
          <a:p>
            <a:endParaRPr lang="en-US" dirty="0"/>
          </a:p>
          <a:p>
            <a:r>
              <a:rPr lang="en-US" dirty="0"/>
              <a:t>Executor provides a standard means of decoupling task submission from task execution.</a:t>
            </a:r>
          </a:p>
          <a:p>
            <a:pPr lvl="1"/>
            <a:r>
              <a:rPr lang="en-US" dirty="0"/>
              <a:t>The Runnable is the task itself.</a:t>
            </a:r>
          </a:p>
          <a:p>
            <a:pPr lvl="1"/>
            <a:r>
              <a:rPr lang="en-US" dirty="0"/>
              <a:t>The method execute defines how it is executed.</a:t>
            </a:r>
          </a:p>
        </p:txBody>
      </p:sp>
      <p:sp>
        <p:nvSpPr>
          <p:cNvPr id="4" name="TextBox 3"/>
          <p:cNvSpPr txBox="1"/>
          <p:nvPr/>
        </p:nvSpPr>
        <p:spPr>
          <a:xfrm>
            <a:off x="2590800" y="1600200"/>
            <a:ext cx="3835794" cy="923330"/>
          </a:xfrm>
          <a:prstGeom prst="rect">
            <a:avLst/>
          </a:prstGeom>
          <a:noFill/>
        </p:spPr>
        <p:txBody>
          <a:bodyPr wrap="none" rtlCol="0">
            <a:spAutoFit/>
          </a:bodyPr>
          <a:lstStyle/>
          <a:p>
            <a:r>
              <a:rPr lang="en-US" i="1" dirty="0"/>
              <a:t>public interface Executor {</a:t>
            </a:r>
          </a:p>
          <a:p>
            <a:r>
              <a:rPr lang="en-US" i="1" dirty="0"/>
              <a:t>       void execute (Runnable command);</a:t>
            </a:r>
          </a:p>
          <a:p>
            <a:r>
              <a:rPr lang="en-US" i="1" dirty="0"/>
              <a:t>}</a:t>
            </a:r>
          </a:p>
        </p:txBody>
      </p:sp>
      <p:sp>
        <p:nvSpPr>
          <p:cNvPr id="5" name="TextBox 4"/>
          <p:cNvSpPr txBox="1"/>
          <p:nvPr/>
        </p:nvSpPr>
        <p:spPr>
          <a:xfrm>
            <a:off x="2667857" y="5633381"/>
            <a:ext cx="335194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Example: ExecutorWebServer.java</a:t>
            </a:r>
          </a:p>
        </p:txBody>
      </p:sp>
    </p:spTree>
    <p:extLst>
      <p:ext uri="{BB962C8B-B14F-4D97-AF65-F5344CB8AC3E}">
        <p14:creationId xmlns:p14="http://schemas.microsoft.com/office/powerpoint/2010/main" val="1792315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Policy</a:t>
            </a:r>
          </a:p>
        </p:txBody>
      </p:sp>
      <p:sp>
        <p:nvSpPr>
          <p:cNvPr id="3" name="Content Placeholder 2"/>
          <p:cNvSpPr>
            <a:spLocks noGrp="1"/>
          </p:cNvSpPr>
          <p:nvPr>
            <p:ph idx="1"/>
          </p:nvPr>
        </p:nvSpPr>
        <p:spPr/>
        <p:txBody>
          <a:bodyPr>
            <a:normAutofit fontScale="92500" lnSpcReduction="10000"/>
          </a:bodyPr>
          <a:lstStyle/>
          <a:p>
            <a:r>
              <a:rPr lang="en-US" sz="2600" dirty="0"/>
              <a:t>Decoupling submission from execution is that it lets you specify the execution policy for a given class of tasks.</a:t>
            </a:r>
          </a:p>
          <a:p>
            <a:pPr lvl="1"/>
            <a:r>
              <a:rPr lang="en-US" sz="2600" dirty="0"/>
              <a:t>In what thread will tasks be executed?</a:t>
            </a:r>
          </a:p>
          <a:p>
            <a:pPr lvl="1"/>
            <a:r>
              <a:rPr lang="en-US" sz="2600" dirty="0"/>
              <a:t>In what order should tasks be executed (FIFO)?</a:t>
            </a:r>
          </a:p>
          <a:p>
            <a:pPr lvl="1"/>
            <a:r>
              <a:rPr lang="en-US" sz="2600" dirty="0"/>
              <a:t>How many tasks may execute concurrently?</a:t>
            </a:r>
          </a:p>
          <a:p>
            <a:pPr lvl="1"/>
            <a:r>
              <a:rPr lang="en-US" sz="2600" dirty="0"/>
              <a:t>How many tasks may be queued pending execution?</a:t>
            </a:r>
          </a:p>
          <a:p>
            <a:pPr lvl="1"/>
            <a:r>
              <a:rPr lang="en-US" sz="2600" dirty="0"/>
              <a:t>If a task has to be rejected because the system is overloaded, which task should be selected and how the application be notified?</a:t>
            </a:r>
          </a:p>
          <a:p>
            <a:pPr lvl="1"/>
            <a:r>
              <a:rPr lang="en-US" sz="2600" dirty="0"/>
              <a:t>What actions should be taken before or after executing a task?</a:t>
            </a:r>
          </a:p>
        </p:txBody>
      </p:sp>
      <p:sp>
        <p:nvSpPr>
          <p:cNvPr id="4" name="TextBox 3"/>
          <p:cNvSpPr txBox="1"/>
          <p:nvPr/>
        </p:nvSpPr>
        <p:spPr>
          <a:xfrm>
            <a:off x="2437036" y="5486400"/>
            <a:ext cx="3811364"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Example:</a:t>
            </a:r>
          </a:p>
          <a:p>
            <a:r>
              <a:rPr lang="en-US" dirty="0"/>
              <a:t>SequentialExecutorWebServer.java</a:t>
            </a:r>
          </a:p>
          <a:p>
            <a:r>
              <a:rPr lang="en-US" dirty="0"/>
              <a:t>ThreadPerTaskExecutorWebServer.java</a:t>
            </a:r>
          </a:p>
        </p:txBody>
      </p:sp>
    </p:spTree>
    <p:extLst>
      <p:ext uri="{BB962C8B-B14F-4D97-AF65-F5344CB8AC3E}">
        <p14:creationId xmlns:p14="http://schemas.microsoft.com/office/powerpoint/2010/main" val="2913092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Pools</a:t>
            </a:r>
          </a:p>
        </p:txBody>
      </p:sp>
      <p:sp>
        <p:nvSpPr>
          <p:cNvPr id="5" name="TextBox 4"/>
          <p:cNvSpPr txBox="1"/>
          <p:nvPr/>
        </p:nvSpPr>
        <p:spPr>
          <a:xfrm>
            <a:off x="1558788" y="1805478"/>
            <a:ext cx="651012" cy="369332"/>
          </a:xfrm>
          <a:prstGeom prst="rect">
            <a:avLst/>
          </a:prstGeom>
          <a:noFill/>
        </p:spPr>
        <p:txBody>
          <a:bodyPr wrap="none" rtlCol="0">
            <a:spAutoFit/>
          </a:bodyPr>
          <a:lstStyle/>
          <a:p>
            <a:r>
              <a:rPr lang="en-US" dirty="0"/>
              <a:t>tasks</a:t>
            </a:r>
          </a:p>
        </p:txBody>
      </p:sp>
      <p:sp>
        <p:nvSpPr>
          <p:cNvPr id="4" name="Rounded Rectangle 3"/>
          <p:cNvSpPr/>
          <p:nvPr/>
        </p:nvSpPr>
        <p:spPr>
          <a:xfrm>
            <a:off x="733245" y="2174810"/>
            <a:ext cx="2400300" cy="27452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062224" y="310929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207839" y="245445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339928" y="3418586"/>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207839" y="373691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54228" y="306164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561763" y="366301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676063" y="33981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160647" y="2791416"/>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44100" y="407780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679081" y="1805478"/>
            <a:ext cx="1279709" cy="369332"/>
          </a:xfrm>
          <a:prstGeom prst="rect">
            <a:avLst/>
          </a:prstGeom>
          <a:noFill/>
        </p:spPr>
        <p:txBody>
          <a:bodyPr wrap="none" rtlCol="0">
            <a:spAutoFit/>
          </a:bodyPr>
          <a:lstStyle/>
          <a:p>
            <a:r>
              <a:rPr lang="en-US" dirty="0"/>
              <a:t>thread pool</a:t>
            </a:r>
          </a:p>
        </p:txBody>
      </p:sp>
      <p:sp>
        <p:nvSpPr>
          <p:cNvPr id="17" name="Rounded Rectangle 16"/>
          <p:cNvSpPr/>
          <p:nvPr/>
        </p:nvSpPr>
        <p:spPr>
          <a:xfrm>
            <a:off x="6123747" y="2174810"/>
            <a:ext cx="2286000" cy="27452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6930231" y="3117152"/>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6400800" y="2677813"/>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7404684" y="2679886"/>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6412732" y="3137087"/>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6906367" y="2679887"/>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p:cNvSpPr/>
          <p:nvPr/>
        </p:nvSpPr>
        <p:spPr>
          <a:xfrm>
            <a:off x="6424234" y="3620936"/>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a:off x="6424234" y="4110653"/>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p:cNvSpPr/>
          <p:nvPr/>
        </p:nvSpPr>
        <p:spPr>
          <a:xfrm>
            <a:off x="6930231" y="3595627"/>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7418766" y="3594287"/>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7888403" y="2658874"/>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7404684" y="3080974"/>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6930231" y="4110652"/>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a:off x="7888403" y="3072663"/>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p:cNvCxnSpPr>
            <a:stCxn id="63" idx="3"/>
            <a:endCxn id="17" idx="1"/>
          </p:cNvCxnSpPr>
          <p:nvPr/>
        </p:nvCxnSpPr>
        <p:spPr>
          <a:xfrm>
            <a:off x="4419600" y="3547447"/>
            <a:ext cx="170414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696002" y="2860298"/>
            <a:ext cx="1151341" cy="646331"/>
          </a:xfrm>
          <a:prstGeom prst="rect">
            <a:avLst/>
          </a:prstGeom>
          <a:noFill/>
        </p:spPr>
        <p:txBody>
          <a:bodyPr wrap="none" rtlCol="0">
            <a:spAutoFit/>
          </a:bodyPr>
          <a:lstStyle/>
          <a:p>
            <a:r>
              <a:rPr lang="en-US" dirty="0"/>
              <a:t>execution </a:t>
            </a:r>
          </a:p>
          <a:p>
            <a:r>
              <a:rPr lang="en-US" dirty="0"/>
              <a:t>policy</a:t>
            </a:r>
          </a:p>
        </p:txBody>
      </p:sp>
      <p:sp>
        <p:nvSpPr>
          <p:cNvPr id="45" name="TextBox 44"/>
          <p:cNvSpPr txBox="1"/>
          <p:nvPr/>
        </p:nvSpPr>
        <p:spPr>
          <a:xfrm>
            <a:off x="930793" y="5381609"/>
            <a:ext cx="2774670" cy="646331"/>
          </a:xfrm>
          <a:prstGeom prst="rect">
            <a:avLst/>
          </a:prstGeom>
          <a:noFill/>
        </p:spPr>
        <p:txBody>
          <a:bodyPr wrap="none" rtlCol="0">
            <a:spAutoFit/>
          </a:bodyPr>
          <a:lstStyle/>
          <a:p>
            <a:r>
              <a:rPr lang="en-US" dirty="0"/>
              <a:t>define as Runnable of each </a:t>
            </a:r>
          </a:p>
          <a:p>
            <a:r>
              <a:rPr lang="en-US" dirty="0"/>
              <a:t>Executor object </a:t>
            </a:r>
          </a:p>
        </p:txBody>
      </p:sp>
      <p:cxnSp>
        <p:nvCxnSpPr>
          <p:cNvPr id="47" name="Straight Arrow Connector 46"/>
          <p:cNvCxnSpPr>
            <a:stCxn id="11" idx="4"/>
            <a:endCxn id="45" idx="0"/>
          </p:cNvCxnSpPr>
          <p:nvPr/>
        </p:nvCxnSpPr>
        <p:spPr>
          <a:xfrm>
            <a:off x="1322139" y="3965510"/>
            <a:ext cx="995989" cy="14160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114800" y="5257800"/>
            <a:ext cx="2251514" cy="646331"/>
          </a:xfrm>
          <a:prstGeom prst="rect">
            <a:avLst/>
          </a:prstGeom>
          <a:noFill/>
        </p:spPr>
        <p:txBody>
          <a:bodyPr wrap="none" rtlCol="0">
            <a:spAutoFit/>
          </a:bodyPr>
          <a:lstStyle/>
          <a:p>
            <a:r>
              <a:rPr lang="en-US" dirty="0"/>
              <a:t>Define in Execute() of </a:t>
            </a:r>
          </a:p>
          <a:p>
            <a:r>
              <a:rPr lang="en-US" dirty="0"/>
              <a:t>the executor class</a:t>
            </a:r>
          </a:p>
        </p:txBody>
      </p:sp>
      <p:cxnSp>
        <p:nvCxnSpPr>
          <p:cNvPr id="50" name="Straight Arrow Connector 49"/>
          <p:cNvCxnSpPr>
            <a:stCxn id="44" idx="2"/>
            <a:endCxn id="48" idx="0"/>
          </p:cNvCxnSpPr>
          <p:nvPr/>
        </p:nvCxnSpPr>
        <p:spPr>
          <a:xfrm flipH="1">
            <a:off x="5240557" y="3506629"/>
            <a:ext cx="31116" cy="17511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a:xfrm>
            <a:off x="3124200" y="3337897"/>
            <a:ext cx="129540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Arrow Connector 65"/>
          <p:cNvCxnSpPr>
            <a:stCxn id="4" idx="3"/>
          </p:cNvCxnSpPr>
          <p:nvPr/>
        </p:nvCxnSpPr>
        <p:spPr>
          <a:xfrm>
            <a:off x="3133545" y="3547447"/>
            <a:ext cx="9812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124200" y="2971800"/>
            <a:ext cx="1981200" cy="369332"/>
          </a:xfrm>
          <a:prstGeom prst="rect">
            <a:avLst/>
          </a:prstGeom>
          <a:noFill/>
        </p:spPr>
        <p:txBody>
          <a:bodyPr wrap="square" rtlCol="0">
            <a:spAutoFit/>
          </a:bodyPr>
          <a:lstStyle/>
          <a:p>
            <a:r>
              <a:rPr lang="en-US" dirty="0"/>
              <a:t>task queue</a:t>
            </a:r>
          </a:p>
        </p:txBody>
      </p:sp>
      <p:sp>
        <p:nvSpPr>
          <p:cNvPr id="71" name="Oval 70"/>
          <p:cNvSpPr/>
          <p:nvPr/>
        </p:nvSpPr>
        <p:spPr>
          <a:xfrm>
            <a:off x="4000500" y="343831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3679005" y="343831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3343235" y="344078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021542" y="344277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Isosceles Triangle 73"/>
          <p:cNvSpPr/>
          <p:nvPr/>
        </p:nvSpPr>
        <p:spPr>
          <a:xfrm>
            <a:off x="7418766" y="4093851"/>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p:cNvSpPr/>
          <p:nvPr/>
        </p:nvSpPr>
        <p:spPr>
          <a:xfrm>
            <a:off x="7888403" y="4110650"/>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p:cNvSpPr/>
          <p:nvPr/>
        </p:nvSpPr>
        <p:spPr>
          <a:xfrm>
            <a:off x="7888403" y="3613103"/>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9184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Thread Pools</a:t>
            </a:r>
          </a:p>
        </p:txBody>
      </p:sp>
      <p:sp>
        <p:nvSpPr>
          <p:cNvPr id="3" name="Content Placeholder 2"/>
          <p:cNvSpPr>
            <a:spLocks noGrp="1"/>
          </p:cNvSpPr>
          <p:nvPr>
            <p:ph idx="1"/>
          </p:nvPr>
        </p:nvSpPr>
        <p:spPr/>
        <p:txBody>
          <a:bodyPr>
            <a:normAutofit/>
          </a:bodyPr>
          <a:lstStyle/>
          <a:p>
            <a:r>
              <a:rPr lang="en-US" dirty="0"/>
              <a:t>Reusing an existing thread; reduce thread creation and teardown costs.</a:t>
            </a:r>
          </a:p>
          <a:p>
            <a:r>
              <a:rPr lang="en-US" dirty="0"/>
              <a:t>No latency associated with thread creation; improves responsiveness. </a:t>
            </a:r>
          </a:p>
        </p:txBody>
      </p:sp>
      <p:sp>
        <p:nvSpPr>
          <p:cNvPr id="4" name="TextBox 3"/>
          <p:cNvSpPr txBox="1"/>
          <p:nvPr/>
        </p:nvSpPr>
        <p:spPr>
          <a:xfrm>
            <a:off x="685800" y="4625348"/>
            <a:ext cx="7772449"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By properly tuning the size of the thread pool, you can have enough threads </a:t>
            </a:r>
          </a:p>
          <a:p>
            <a:r>
              <a:rPr lang="en-US" dirty="0"/>
              <a:t>to keep the processors busy while not having so many that your application </a:t>
            </a:r>
          </a:p>
          <a:p>
            <a:r>
              <a:rPr lang="en-US" dirty="0"/>
              <a:t>runs out of memory or thrashes due to competition among threads for resources</a:t>
            </a:r>
          </a:p>
        </p:txBody>
      </p:sp>
    </p:spTree>
    <p:extLst>
      <p:ext uri="{BB962C8B-B14F-4D97-AF65-F5344CB8AC3E}">
        <p14:creationId xmlns:p14="http://schemas.microsoft.com/office/powerpoint/2010/main" val="4006843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Pool Implementations</a:t>
            </a:r>
          </a:p>
        </p:txBody>
      </p:sp>
      <p:sp>
        <p:nvSpPr>
          <p:cNvPr id="3" name="Content Placeholder 2"/>
          <p:cNvSpPr>
            <a:spLocks noGrp="1"/>
          </p:cNvSpPr>
          <p:nvPr>
            <p:ph idx="1"/>
          </p:nvPr>
        </p:nvSpPr>
        <p:spPr/>
        <p:txBody>
          <a:bodyPr>
            <a:normAutofit fontScale="77500" lnSpcReduction="20000"/>
          </a:bodyPr>
          <a:lstStyle/>
          <a:p>
            <a:r>
              <a:rPr lang="en-US" dirty="0" err="1"/>
              <a:t>newFixedThreadPool</a:t>
            </a:r>
            <a:endParaRPr lang="en-US" dirty="0"/>
          </a:p>
          <a:p>
            <a:pPr lvl="1"/>
            <a:r>
              <a:rPr lang="en-US" dirty="0"/>
              <a:t>Fixed-size thread pool; creates threads as tasks are submitted, up to the maximum pool size and then attempts to keep the pool size constant</a:t>
            </a:r>
          </a:p>
          <a:p>
            <a:r>
              <a:rPr lang="en-US" dirty="0" err="1"/>
              <a:t>newCachedThreadPool</a:t>
            </a:r>
            <a:endParaRPr lang="en-US" dirty="0"/>
          </a:p>
          <a:p>
            <a:pPr lvl="1"/>
            <a:r>
              <a:rPr lang="en-US" dirty="0"/>
              <a:t>Boundless, but the pool shrinks and grows when demand dictates so</a:t>
            </a:r>
          </a:p>
          <a:p>
            <a:r>
              <a:rPr lang="en-US" dirty="0" err="1"/>
              <a:t>newSingleThreadExecutor</a:t>
            </a:r>
            <a:endParaRPr lang="en-US" dirty="0"/>
          </a:p>
          <a:p>
            <a:pPr lvl="1"/>
            <a:r>
              <a:rPr lang="en-US" dirty="0"/>
              <a:t>A single worker thread to process tasks, sequentially according to the order imposed by the task queue</a:t>
            </a:r>
          </a:p>
          <a:p>
            <a:r>
              <a:rPr lang="en-US" dirty="0" err="1"/>
              <a:t>newScheduledThreadPool</a:t>
            </a:r>
            <a:endParaRPr lang="en-US" dirty="0"/>
          </a:p>
          <a:p>
            <a:pPr lvl="1"/>
            <a:r>
              <a:rPr lang="en-US" dirty="0"/>
              <a:t>A fixed-size thread pool that supports delayed and periodic task execution. </a:t>
            </a:r>
          </a:p>
        </p:txBody>
      </p:sp>
      <p:sp>
        <p:nvSpPr>
          <p:cNvPr id="5" name="TextBox 3"/>
          <p:cNvSpPr txBox="1"/>
          <p:nvPr/>
        </p:nvSpPr>
        <p:spPr>
          <a:xfrm>
            <a:off x="2362200" y="5941497"/>
            <a:ext cx="3567195"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Example: ScheduledThreadPool.java</a:t>
            </a:r>
          </a:p>
        </p:txBody>
      </p:sp>
    </p:spTree>
    <p:extLst>
      <p:ext uri="{BB962C8B-B14F-4D97-AF65-F5344CB8AC3E}">
        <p14:creationId xmlns:p14="http://schemas.microsoft.com/office/powerpoint/2010/main" val="711238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2</a:t>
            </a:r>
          </a:p>
        </p:txBody>
      </p:sp>
      <p:sp>
        <p:nvSpPr>
          <p:cNvPr id="3" name="Content Placeholder 2"/>
          <p:cNvSpPr>
            <a:spLocks noGrp="1"/>
          </p:cNvSpPr>
          <p:nvPr>
            <p:ph idx="1"/>
          </p:nvPr>
        </p:nvSpPr>
        <p:spPr/>
        <p:txBody>
          <a:bodyPr>
            <a:normAutofit/>
          </a:bodyPr>
          <a:lstStyle/>
          <a:p>
            <a:r>
              <a:rPr lang="en-US" dirty="0"/>
              <a:t>Modify </a:t>
            </a:r>
            <a:r>
              <a:rPr lang="en-SG" dirty="0"/>
              <a:t>ThreadPerTaskExecutorWebServer.java to use </a:t>
            </a:r>
            <a:r>
              <a:rPr lang="en-US" dirty="0" err="1"/>
              <a:t>newFixedThreadPool</a:t>
            </a:r>
            <a:r>
              <a:rPr lang="en-US" dirty="0"/>
              <a:t> with 100 threads. Name your program ExecutorWebServer.java.</a:t>
            </a:r>
          </a:p>
          <a:p>
            <a:r>
              <a:rPr lang="en-US" dirty="0"/>
              <a:t>Compare its performance with the sequential and thread-per-task web server using MultipleClient.java (with the smaller number)  with 10, 100, 1000 client threads.</a:t>
            </a:r>
          </a:p>
        </p:txBody>
      </p:sp>
    </p:spTree>
    <p:extLst>
      <p:ext uri="{BB962C8B-B14F-4D97-AF65-F5344CB8AC3E}">
        <p14:creationId xmlns:p14="http://schemas.microsoft.com/office/powerpoint/2010/main" val="3834900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Executor Lifecycle</a:t>
            </a:r>
          </a:p>
        </p:txBody>
      </p:sp>
      <p:sp>
        <p:nvSpPr>
          <p:cNvPr id="3" name="Content Placeholder 2"/>
          <p:cNvSpPr>
            <a:spLocks noGrp="1"/>
          </p:cNvSpPr>
          <p:nvPr>
            <p:ph idx="1"/>
          </p:nvPr>
        </p:nvSpPr>
        <p:spPr/>
        <p:txBody>
          <a:bodyPr/>
          <a:lstStyle/>
          <a:p>
            <a:r>
              <a:rPr lang="en-US" dirty="0"/>
              <a:t>Shut down an Executor through </a:t>
            </a:r>
            <a:r>
              <a:rPr lang="en-US" dirty="0" err="1"/>
              <a:t>ExecutorService</a:t>
            </a:r>
            <a:endParaRPr lang="en-US" dirty="0"/>
          </a:p>
        </p:txBody>
      </p:sp>
      <p:sp>
        <p:nvSpPr>
          <p:cNvPr id="4" name="TextBox 3"/>
          <p:cNvSpPr txBox="1"/>
          <p:nvPr/>
        </p:nvSpPr>
        <p:spPr>
          <a:xfrm>
            <a:off x="1371600" y="2824877"/>
            <a:ext cx="6408934" cy="2585323"/>
          </a:xfrm>
          <a:prstGeom prst="rect">
            <a:avLst/>
          </a:prstGeom>
          <a:noFill/>
        </p:spPr>
        <p:txBody>
          <a:bodyPr wrap="none" rtlCol="0">
            <a:spAutoFit/>
          </a:bodyPr>
          <a:lstStyle/>
          <a:p>
            <a:r>
              <a:rPr lang="en-US" i="1" dirty="0"/>
              <a:t>public interface </a:t>
            </a:r>
            <a:r>
              <a:rPr lang="en-US" i="1" dirty="0" err="1"/>
              <a:t>ExecutorService</a:t>
            </a:r>
            <a:r>
              <a:rPr lang="en-US" i="1" dirty="0"/>
              <a:t> extends Executor {</a:t>
            </a:r>
          </a:p>
          <a:p>
            <a:r>
              <a:rPr lang="en-US" i="1" dirty="0"/>
              <a:t>	void shutdown();</a:t>
            </a:r>
          </a:p>
          <a:p>
            <a:r>
              <a:rPr lang="en-US" i="1" dirty="0"/>
              <a:t>	List&lt;Runnable&gt; </a:t>
            </a:r>
            <a:r>
              <a:rPr lang="en-US" i="1" dirty="0" err="1"/>
              <a:t>shutdownNow</a:t>
            </a:r>
            <a:r>
              <a:rPr lang="en-US" i="1" dirty="0"/>
              <a:t>();</a:t>
            </a:r>
          </a:p>
          <a:p>
            <a:r>
              <a:rPr lang="en-US" i="1" dirty="0"/>
              <a:t>	</a:t>
            </a:r>
            <a:r>
              <a:rPr lang="en-US" i="1" dirty="0" err="1"/>
              <a:t>boolean</a:t>
            </a:r>
            <a:r>
              <a:rPr lang="en-US" i="1" dirty="0"/>
              <a:t> </a:t>
            </a:r>
            <a:r>
              <a:rPr lang="en-US" i="1" dirty="0" err="1"/>
              <a:t>isShutdown</a:t>
            </a:r>
            <a:r>
              <a:rPr lang="en-US" i="1" dirty="0"/>
              <a:t>();</a:t>
            </a:r>
          </a:p>
          <a:p>
            <a:r>
              <a:rPr lang="en-US" i="1" dirty="0"/>
              <a:t>	</a:t>
            </a:r>
            <a:r>
              <a:rPr lang="en-US" i="1" dirty="0" err="1"/>
              <a:t>boolean</a:t>
            </a:r>
            <a:r>
              <a:rPr lang="en-US" i="1" dirty="0"/>
              <a:t> </a:t>
            </a:r>
            <a:r>
              <a:rPr lang="en-US" i="1" dirty="0" err="1"/>
              <a:t>isTerminated</a:t>
            </a:r>
            <a:r>
              <a:rPr lang="en-US" i="1" dirty="0"/>
              <a:t>();</a:t>
            </a:r>
          </a:p>
          <a:p>
            <a:r>
              <a:rPr lang="en-US" i="1" dirty="0"/>
              <a:t>	</a:t>
            </a:r>
            <a:r>
              <a:rPr lang="en-US" i="1" dirty="0" err="1"/>
              <a:t>boolean</a:t>
            </a:r>
            <a:r>
              <a:rPr lang="en-US" i="1" dirty="0"/>
              <a:t> </a:t>
            </a:r>
            <a:r>
              <a:rPr lang="en-US" i="1" dirty="0" err="1"/>
              <a:t>awaitTermination</a:t>
            </a:r>
            <a:r>
              <a:rPr lang="en-US" i="1" dirty="0"/>
              <a:t>(long timeout, TimeUnit unit)</a:t>
            </a:r>
          </a:p>
          <a:p>
            <a:r>
              <a:rPr lang="en-US" i="1" dirty="0"/>
              <a:t>		throws </a:t>
            </a:r>
            <a:r>
              <a:rPr lang="en-US" i="1" dirty="0" err="1"/>
              <a:t>InterruptedException</a:t>
            </a:r>
            <a:r>
              <a:rPr lang="en-US" i="1" dirty="0"/>
              <a:t>;</a:t>
            </a:r>
          </a:p>
          <a:p>
            <a:r>
              <a:rPr lang="en-US" i="1" dirty="0"/>
              <a:t>	// … additional convenience methods for task submission</a:t>
            </a:r>
          </a:p>
          <a:p>
            <a:r>
              <a:rPr lang="en-US" i="1" dirty="0"/>
              <a:t>}</a:t>
            </a:r>
          </a:p>
        </p:txBody>
      </p:sp>
    </p:spTree>
    <p:extLst>
      <p:ext uri="{BB962C8B-B14F-4D97-AF65-F5344CB8AC3E}">
        <p14:creationId xmlns:p14="http://schemas.microsoft.com/office/powerpoint/2010/main" val="132844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shutdown() vs </a:t>
            </a:r>
            <a:r>
              <a:rPr lang="en-US" dirty="0" err="1"/>
              <a:t>shutdownNow</a:t>
            </a:r>
            <a:r>
              <a:rPr lang="en-US" dirty="0"/>
              <a:t>()</a:t>
            </a:r>
          </a:p>
        </p:txBody>
      </p:sp>
      <p:sp>
        <p:nvSpPr>
          <p:cNvPr id="3" name="Content Placeholder 2"/>
          <p:cNvSpPr>
            <a:spLocks noGrp="1"/>
          </p:cNvSpPr>
          <p:nvPr>
            <p:ph idx="1"/>
          </p:nvPr>
        </p:nvSpPr>
        <p:spPr/>
        <p:txBody>
          <a:bodyPr>
            <a:normAutofit lnSpcReduction="10000"/>
          </a:bodyPr>
          <a:lstStyle/>
          <a:p>
            <a:r>
              <a:rPr lang="en-US" dirty="0"/>
              <a:t>shutdown()</a:t>
            </a:r>
          </a:p>
          <a:p>
            <a:pPr lvl="1"/>
            <a:r>
              <a:rPr lang="en-US" dirty="0"/>
              <a:t>will just tell the executor service that it can't accept new tasks, but the already submitted tasks continue to run</a:t>
            </a:r>
          </a:p>
          <a:p>
            <a:r>
              <a:rPr lang="en-US" dirty="0" err="1"/>
              <a:t>shutdownNow</a:t>
            </a:r>
            <a:r>
              <a:rPr lang="en-US" dirty="0"/>
              <a:t>()</a:t>
            </a:r>
          </a:p>
          <a:p>
            <a:pPr lvl="1"/>
            <a:r>
              <a:rPr lang="en-US" dirty="0"/>
              <a:t>will do the same AND will try to cancel the already submitted tasks by interrupting the relevant threads. Note that if your tasks ignore the interruption, </a:t>
            </a:r>
            <a:r>
              <a:rPr lang="en-US" dirty="0" err="1"/>
              <a:t>shutdownNow</a:t>
            </a:r>
            <a:r>
              <a:rPr lang="en-US" dirty="0"/>
              <a:t>() will behave exactly the same way as shutdown().</a:t>
            </a:r>
          </a:p>
          <a:p>
            <a:pPr lvl="1"/>
            <a:endParaRPr lang="en-US" dirty="0"/>
          </a:p>
        </p:txBody>
      </p:sp>
    </p:spTree>
    <p:extLst>
      <p:ext uri="{BB962C8B-B14F-4D97-AF65-F5344CB8AC3E}">
        <p14:creationId xmlns:p14="http://schemas.microsoft.com/office/powerpoint/2010/main" val="3318598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Plan</a:t>
            </a:r>
          </a:p>
        </p:txBody>
      </p:sp>
      <p:graphicFrame>
        <p:nvGraphicFramePr>
          <p:cNvPr id="5" name="Table 4"/>
          <p:cNvGraphicFramePr>
            <a:graphicFrameLocks noGrp="1"/>
          </p:cNvGraphicFramePr>
          <p:nvPr>
            <p:extLst/>
          </p:nvPr>
        </p:nvGraphicFramePr>
        <p:xfrm>
          <a:off x="685801" y="1752600"/>
          <a:ext cx="7696200" cy="4160520"/>
        </p:xfrm>
        <a:graphic>
          <a:graphicData uri="http://schemas.openxmlformats.org/drawingml/2006/table">
            <a:tbl>
              <a:tblPr firstRow="1" bandRow="1">
                <a:tableStyleId>{616DA210-FB5B-4158-B5E0-FEB733F419BA}</a:tableStyleId>
              </a:tblPr>
              <a:tblGrid>
                <a:gridCol w="965582">
                  <a:extLst>
                    <a:ext uri="{9D8B030D-6E8A-4147-A177-3AD203B41FA5}">
                      <a16:colId xmlns:a16="http://schemas.microsoft.com/office/drawing/2014/main" val="20000"/>
                    </a:ext>
                  </a:extLst>
                </a:gridCol>
                <a:gridCol w="1638809">
                  <a:extLst>
                    <a:ext uri="{9D8B030D-6E8A-4147-A177-3AD203B41FA5}">
                      <a16:colId xmlns:a16="http://schemas.microsoft.com/office/drawing/2014/main" val="20001"/>
                    </a:ext>
                  </a:extLst>
                </a:gridCol>
                <a:gridCol w="1727938">
                  <a:extLst>
                    <a:ext uri="{9D8B030D-6E8A-4147-A177-3AD203B41FA5}">
                      <a16:colId xmlns:a16="http://schemas.microsoft.com/office/drawing/2014/main" val="226394340"/>
                    </a:ext>
                  </a:extLst>
                </a:gridCol>
                <a:gridCol w="1722187">
                  <a:extLst>
                    <a:ext uri="{9D8B030D-6E8A-4147-A177-3AD203B41FA5}">
                      <a16:colId xmlns:a16="http://schemas.microsoft.com/office/drawing/2014/main" val="674762292"/>
                    </a:ext>
                  </a:extLst>
                </a:gridCol>
                <a:gridCol w="1641684">
                  <a:extLst>
                    <a:ext uri="{9D8B030D-6E8A-4147-A177-3AD203B41FA5}">
                      <a16:colId xmlns:a16="http://schemas.microsoft.com/office/drawing/2014/main" val="20004"/>
                    </a:ext>
                  </a:extLst>
                </a:gridCol>
              </a:tblGrid>
              <a:tr h="335280">
                <a:tc>
                  <a:txBody>
                    <a:bodyPr/>
                    <a:lstStyle/>
                    <a:p>
                      <a:r>
                        <a:rPr lang="en-US" sz="1000" dirty="0"/>
                        <a:t>Week</a:t>
                      </a:r>
                      <a:endParaRPr lang="en-US" sz="1000" b="0" dirty="0">
                        <a:solidFill>
                          <a:schemeClr val="tx1"/>
                        </a:solidFill>
                      </a:endParaRPr>
                    </a:p>
                  </a:txBody>
                  <a:tcPr/>
                </a:tc>
                <a:tc>
                  <a:txBody>
                    <a:bodyPr/>
                    <a:lstStyle/>
                    <a:p>
                      <a:pPr algn="l"/>
                      <a:r>
                        <a:rPr lang="en-US" sz="1000" dirty="0"/>
                        <a:t>Cohort Class 1</a:t>
                      </a:r>
                      <a:endParaRPr lang="en-US" sz="1000" b="0" dirty="0">
                        <a:solidFill>
                          <a:schemeClr val="tx1"/>
                        </a:solidFill>
                      </a:endParaRPr>
                    </a:p>
                  </a:txBody>
                  <a:tcPr/>
                </a:tc>
                <a:tc>
                  <a:txBody>
                    <a:bodyPr/>
                    <a:lstStyle/>
                    <a:p>
                      <a:pPr algn="l"/>
                      <a:r>
                        <a:rPr lang="en-US" sz="1000" dirty="0"/>
                        <a:t>Cohort Class 2</a:t>
                      </a:r>
                      <a:endParaRPr lang="en-US" sz="1000" b="0" dirty="0">
                        <a:solidFill>
                          <a:schemeClr val="tx1"/>
                        </a:solidFill>
                      </a:endParaRPr>
                    </a:p>
                  </a:txBody>
                  <a:tcPr/>
                </a:tc>
                <a:tc>
                  <a:txBody>
                    <a:bodyPr/>
                    <a:lstStyle/>
                    <a:p>
                      <a:r>
                        <a:rPr lang="en-US" sz="1000" dirty="0"/>
                        <a:t>Cohort Class 3</a:t>
                      </a:r>
                      <a:endParaRPr lang="en-US" sz="1000" b="0" dirty="0">
                        <a:solidFill>
                          <a:schemeClr val="tx1"/>
                        </a:solidFill>
                      </a:endParaRPr>
                    </a:p>
                  </a:txBody>
                  <a:tcPr/>
                </a:tc>
                <a:tc>
                  <a:txBody>
                    <a:bodyPr/>
                    <a:lstStyle/>
                    <a:p>
                      <a:r>
                        <a:rPr lang="en-US" sz="1000" dirty="0"/>
                        <a:t>Remarks</a:t>
                      </a:r>
                      <a:endParaRPr lang="en-US" sz="1000" b="0" dirty="0">
                        <a:solidFill>
                          <a:schemeClr val="tx1"/>
                        </a:solidFill>
                      </a:endParaRPr>
                    </a:p>
                  </a:txBody>
                  <a:tcPr/>
                </a:tc>
                <a:extLst>
                  <a:ext uri="{0D108BD9-81ED-4DB2-BD59-A6C34878D82A}">
                    <a16:rowId xmlns:a16="http://schemas.microsoft.com/office/drawing/2014/main" val="10000"/>
                  </a:ext>
                </a:extLst>
              </a:tr>
              <a:tr h="274320">
                <a:tc>
                  <a:txBody>
                    <a:bodyPr/>
                    <a:lstStyle/>
                    <a:p>
                      <a:r>
                        <a:rPr lang="en-US" sz="1000" dirty="0"/>
                        <a:t>1 (Jan 22)</a:t>
                      </a:r>
                      <a:endParaRPr lang="en-US" sz="1000" b="0" dirty="0">
                        <a:solidFill>
                          <a:schemeClr val="tx1"/>
                        </a:solidFill>
                      </a:endParaRPr>
                    </a:p>
                  </a:txBody>
                  <a:tcPr/>
                </a:tc>
                <a:tc gridSpan="3">
                  <a:txBody>
                    <a:bodyPr/>
                    <a:lstStyle/>
                    <a:p>
                      <a:pPr algn="ctr"/>
                      <a:r>
                        <a:rPr lang="en-US" sz="1000" dirty="0"/>
                        <a:t>Software</a:t>
                      </a:r>
                      <a:r>
                        <a:rPr lang="en-US" sz="1000" baseline="0" dirty="0"/>
                        <a:t> Development Process </a:t>
                      </a:r>
                      <a:endParaRPr lang="en-US" sz="1000" b="0" dirty="0">
                        <a:solidFill>
                          <a:schemeClr val="tx1"/>
                        </a:solidFill>
                      </a:endParaRPr>
                    </a:p>
                  </a:txBody>
                  <a:tcPr/>
                </a:tc>
                <a:tc hMerge="1">
                  <a:txBody>
                    <a:bodyPr/>
                    <a:lstStyle/>
                    <a:p>
                      <a:endParaRPr lang="en-US"/>
                    </a:p>
                  </a:txBody>
                  <a:tcPr/>
                </a:tc>
                <a:tc hMerge="1">
                  <a:txBody>
                    <a:bodyPr/>
                    <a:lstStyle/>
                    <a:p>
                      <a:endParaRPr lang="en-US"/>
                    </a:p>
                  </a:txBody>
                  <a:tcPr/>
                </a:tc>
                <a:tc>
                  <a:txBody>
                    <a:bodyPr/>
                    <a:lstStyle/>
                    <a:p>
                      <a:endParaRPr lang="en-US" sz="1000" b="0" dirty="0">
                        <a:solidFill>
                          <a:schemeClr val="tx1"/>
                        </a:solidFill>
                      </a:endParaRPr>
                    </a:p>
                  </a:txBody>
                  <a:tcPr/>
                </a:tc>
                <a:extLst>
                  <a:ext uri="{0D108BD9-81ED-4DB2-BD59-A6C34878D82A}">
                    <a16:rowId xmlns:a16="http://schemas.microsoft.com/office/drawing/2014/main" val="10001"/>
                  </a:ext>
                </a:extLst>
              </a:tr>
              <a:tr h="228600">
                <a:tc>
                  <a:txBody>
                    <a:bodyPr/>
                    <a:lstStyle/>
                    <a:p>
                      <a:r>
                        <a:rPr lang="en-US" sz="1000" dirty="0"/>
                        <a:t>2 (Jan 29)</a:t>
                      </a:r>
                      <a:endParaRPr lang="en-US" sz="1000" dirty="0">
                        <a:solidFill>
                          <a:schemeClr val="tx1"/>
                        </a:solidFill>
                      </a:endParaRPr>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200" baseline="0" dirty="0">
                          <a:solidFill>
                            <a:schemeClr val="tx1"/>
                          </a:solidFill>
                          <a:latin typeface="+mn-lt"/>
                          <a:ea typeface="+mn-ea"/>
                          <a:cs typeface="+mn-cs"/>
                        </a:rPr>
                        <a:t>Software Design and UML</a:t>
                      </a: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kern="1200" baseline="0" dirty="0">
                        <a:solidFill>
                          <a:schemeClr val="tx1"/>
                        </a:solidFill>
                        <a:latin typeface="+mn-lt"/>
                        <a:ea typeface="+mn-ea"/>
                        <a:cs typeface="+mn-cs"/>
                      </a:endParaRPr>
                    </a:p>
                  </a:txBody>
                  <a:tcPr/>
                </a:tc>
                <a:tc>
                  <a:txBody>
                    <a:bodyPr/>
                    <a:lstStyle/>
                    <a:p>
                      <a:r>
                        <a:rPr lang="en-US" sz="1000" b="1" kern="1200" baseline="0" dirty="0">
                          <a:solidFill>
                            <a:srgbClr val="FF0000"/>
                          </a:solidFill>
                          <a:latin typeface="+mn-lt"/>
                          <a:ea typeface="+mn-ea"/>
                          <a:cs typeface="+mn-cs"/>
                        </a:rPr>
                        <a:t>Project Meeting 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Problem Set 1</a:t>
                      </a:r>
                      <a:endParaRPr lang="en-US" sz="1000" b="0" dirty="0">
                        <a:solidFill>
                          <a:schemeClr val="tx1"/>
                        </a:solidFill>
                      </a:endParaRPr>
                    </a:p>
                  </a:txBody>
                  <a:tcPr/>
                </a:tc>
                <a:extLst>
                  <a:ext uri="{0D108BD9-81ED-4DB2-BD59-A6C34878D82A}">
                    <a16:rowId xmlns:a16="http://schemas.microsoft.com/office/drawing/2014/main" val="10002"/>
                  </a:ext>
                </a:extLst>
              </a:tr>
              <a:tr h="284402">
                <a:tc>
                  <a:txBody>
                    <a:bodyPr/>
                    <a:lstStyle/>
                    <a:p>
                      <a:r>
                        <a:rPr lang="en-US" sz="1000" baseline="0" dirty="0"/>
                        <a:t>3  (Feb 5)</a:t>
                      </a:r>
                      <a:endParaRPr lang="en-US" sz="1000" dirty="0">
                        <a:solidFill>
                          <a:schemeClr val="tx1"/>
                        </a:solidFill>
                      </a:endParaRPr>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aseline="0" dirty="0"/>
                        <a:t>Software Design and UML</a:t>
                      </a:r>
                      <a:endParaRPr lang="en-US" sz="1000" b="0" dirty="0">
                        <a:solidFill>
                          <a:schemeClr val="tx1"/>
                        </a:solidFill>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kern="1200" baseline="0" dirty="0">
                          <a:solidFill>
                            <a:schemeClr val="tx1"/>
                          </a:solidFill>
                          <a:latin typeface="+mn-lt"/>
                          <a:ea typeface="+mn-ea"/>
                          <a:cs typeface="+mn-cs"/>
                        </a:rPr>
                        <a:t>Guest Lectures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solidFill>
                          <a:schemeClr val="tx1"/>
                        </a:solidFill>
                      </a:endParaRPr>
                    </a:p>
                  </a:txBody>
                  <a:tcPr/>
                </a:tc>
                <a:extLst>
                  <a:ext uri="{0D108BD9-81ED-4DB2-BD59-A6C34878D82A}">
                    <a16:rowId xmlns:a16="http://schemas.microsoft.com/office/drawing/2014/main" val="10003"/>
                  </a:ext>
                </a:extLst>
              </a:tr>
              <a:tr h="279274">
                <a:tc>
                  <a:txBody>
                    <a:bodyPr/>
                    <a:lstStyle/>
                    <a:p>
                      <a:r>
                        <a:rPr lang="en-US" sz="1000" dirty="0"/>
                        <a:t>4 (Feb 12)</a:t>
                      </a:r>
                      <a:endParaRPr lang="en-US" sz="1000" dirty="0">
                        <a:solidFill>
                          <a:schemeClr val="tx1"/>
                        </a:solidFill>
                      </a:endParaRPr>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dirty="0">
                          <a:solidFill>
                            <a:schemeClr val="tx1"/>
                          </a:solidFill>
                        </a:rPr>
                        <a:t>Design Patterns</a:t>
                      </a:r>
                    </a:p>
                  </a:txBody>
                  <a:tcPr/>
                </a:tc>
                <a:tc hMerge="1">
                  <a:txBody>
                    <a:bodyPr/>
                    <a:lstStyle/>
                    <a:p>
                      <a:pPr algn="ctr"/>
                      <a:endParaRPr lang="en-US" sz="1000" dirty="0">
                        <a:solidFill>
                          <a:schemeClr val="tx1"/>
                        </a:solidFill>
                      </a:endParaRPr>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Problem Set 2.</a:t>
                      </a:r>
                      <a:r>
                        <a:rPr lang="en-US" sz="1000" baseline="0" dirty="0"/>
                        <a:t> Quiz 1</a:t>
                      </a:r>
                      <a:endParaRPr lang="en-US" sz="1000" dirty="0">
                        <a:solidFill>
                          <a:schemeClr val="tx1"/>
                        </a:solidFill>
                      </a:endParaRPr>
                    </a:p>
                  </a:txBody>
                  <a:tcPr/>
                </a:tc>
                <a:extLst>
                  <a:ext uri="{0D108BD9-81ED-4DB2-BD59-A6C34878D82A}">
                    <a16:rowId xmlns:a16="http://schemas.microsoft.com/office/drawing/2014/main" val="10004"/>
                  </a:ext>
                </a:extLst>
              </a:tr>
              <a:tr h="259284">
                <a:tc>
                  <a:txBody>
                    <a:bodyPr/>
                    <a:lstStyle/>
                    <a:p>
                      <a:r>
                        <a:rPr lang="en-US" sz="1000" dirty="0"/>
                        <a:t>5 (Feb 19)</a:t>
                      </a:r>
                      <a:endParaRPr lang="en-US" sz="1000" dirty="0">
                        <a:solidFill>
                          <a:schemeClr val="tx1"/>
                        </a:solidFill>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Software Testing</a:t>
                      </a:r>
                      <a:endParaRPr lang="en-US" sz="1000" dirty="0">
                        <a:solidFill>
                          <a:schemeClr val="tx1"/>
                        </a:solidFill>
                      </a:endParaRPr>
                    </a:p>
                  </a:txBody>
                  <a:tcPr/>
                </a:tc>
                <a:tc hMerge="1">
                  <a:txBody>
                    <a:bodyPr/>
                    <a:lstStyle/>
                    <a:p>
                      <a:endParaRPr lang="en-US"/>
                    </a:p>
                  </a:txBody>
                  <a:tcPr/>
                </a:tc>
                <a:tc>
                  <a:txBody>
                    <a:bodyPr/>
                    <a:lstStyle/>
                    <a:p>
                      <a:r>
                        <a:rPr lang="en-US" sz="1000" b="1" dirty="0">
                          <a:solidFill>
                            <a:srgbClr val="FF0000"/>
                          </a:solidFill>
                        </a:rPr>
                        <a:t>Project</a:t>
                      </a:r>
                      <a:r>
                        <a:rPr lang="en-US" sz="1000" b="1" baseline="0" dirty="0">
                          <a:solidFill>
                            <a:srgbClr val="FF0000"/>
                          </a:solidFill>
                        </a:rPr>
                        <a:t> Meeting II</a:t>
                      </a:r>
                      <a:endParaRPr lang="en-US" sz="1000"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solidFill>
                          <a:schemeClr val="tx1"/>
                        </a:solidFill>
                      </a:endParaRPr>
                    </a:p>
                  </a:txBody>
                  <a:tcPr/>
                </a:tc>
                <a:extLst>
                  <a:ext uri="{0D108BD9-81ED-4DB2-BD59-A6C34878D82A}">
                    <a16:rowId xmlns:a16="http://schemas.microsoft.com/office/drawing/2014/main" val="10005"/>
                  </a:ext>
                </a:extLst>
              </a:tr>
              <a:tr h="274320">
                <a:tc>
                  <a:txBody>
                    <a:bodyPr/>
                    <a:lstStyle/>
                    <a:p>
                      <a:r>
                        <a:rPr lang="en-US" sz="1000" dirty="0"/>
                        <a:t>6 (Feb 26)</a:t>
                      </a:r>
                      <a:endParaRPr lang="en-US" sz="1000" dirty="0">
                        <a:solidFill>
                          <a:schemeClr val="tx1"/>
                        </a:solidFill>
                      </a:endParaRPr>
                    </a:p>
                  </a:txBody>
                  <a:tcPr/>
                </a:tc>
                <a:tc gridSpan="3">
                  <a:txBody>
                    <a:bodyPr/>
                    <a:lstStyle/>
                    <a:p>
                      <a:pPr algn="ctr"/>
                      <a:r>
                        <a:rPr lang="en-US" sz="1000" dirty="0"/>
                        <a:t>Software Testing</a:t>
                      </a:r>
                      <a:endParaRPr lang="en-US" sz="1000" dirty="0">
                        <a:solidFill>
                          <a:schemeClr val="tx1"/>
                        </a:solidFill>
                      </a:endParaRPr>
                    </a:p>
                  </a:txBody>
                  <a:tcPr/>
                </a:tc>
                <a:tc hMerge="1">
                  <a:txBody>
                    <a:bodyPr/>
                    <a:lstStyle/>
                    <a:p>
                      <a:endParaRPr lang="en-US"/>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Problem Set 3</a:t>
                      </a:r>
                      <a:endParaRPr lang="en-US" sz="1000" dirty="0">
                        <a:solidFill>
                          <a:schemeClr val="tx1"/>
                        </a:solidFill>
                      </a:endParaRPr>
                    </a:p>
                  </a:txBody>
                  <a:tcPr/>
                </a:tc>
                <a:extLst>
                  <a:ext uri="{0D108BD9-81ED-4DB2-BD59-A6C34878D82A}">
                    <a16:rowId xmlns:a16="http://schemas.microsoft.com/office/drawing/2014/main" val="10006"/>
                  </a:ext>
                </a:extLst>
              </a:tr>
              <a:tr h="274320">
                <a:tc>
                  <a:txBody>
                    <a:bodyPr/>
                    <a:lstStyle/>
                    <a:p>
                      <a:r>
                        <a:rPr lang="en-US" sz="1000" dirty="0"/>
                        <a:t>7 (Mar</a:t>
                      </a:r>
                      <a:r>
                        <a:rPr lang="en-US" sz="1000" baseline="0" dirty="0"/>
                        <a:t> 5</a:t>
                      </a:r>
                      <a:r>
                        <a:rPr lang="en-US" sz="1000" dirty="0"/>
                        <a:t>)</a:t>
                      </a:r>
                      <a:endParaRPr lang="en-US" sz="1000" dirty="0">
                        <a:solidFill>
                          <a:schemeClr val="tx1"/>
                        </a:solidFill>
                      </a:endParaRPr>
                    </a:p>
                  </a:txBody>
                  <a:tcPr/>
                </a:tc>
                <a:tc gridSpan="3">
                  <a:txBody>
                    <a:bodyPr/>
                    <a:lstStyle/>
                    <a:p>
                      <a:pPr algn="ctr"/>
                      <a:r>
                        <a:rPr lang="en-US" sz="1000" dirty="0"/>
                        <a:t>Recess</a:t>
                      </a:r>
                      <a:endParaRPr lang="en-US" sz="1000" dirty="0">
                        <a:solidFill>
                          <a:schemeClr val="tx1"/>
                        </a:solidFill>
                      </a:endParaRPr>
                    </a:p>
                  </a:txBody>
                  <a:tcPr/>
                </a:tc>
                <a:tc hMerge="1">
                  <a:txBody>
                    <a:bodyPr/>
                    <a:lstStyle/>
                    <a:p>
                      <a:endParaRPr lang="en-US"/>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Problem Set 4</a:t>
                      </a:r>
                      <a:endParaRPr lang="en-US" sz="1000" dirty="0">
                        <a:solidFill>
                          <a:schemeClr val="tx1"/>
                        </a:solidFill>
                      </a:endParaRPr>
                    </a:p>
                  </a:txBody>
                  <a:tcPr/>
                </a:tc>
                <a:extLst>
                  <a:ext uri="{0D108BD9-81ED-4DB2-BD59-A6C34878D82A}">
                    <a16:rowId xmlns:a16="http://schemas.microsoft.com/office/drawing/2014/main" val="10007"/>
                  </a:ext>
                </a:extLst>
              </a:tr>
              <a:tr h="289560">
                <a:tc>
                  <a:txBody>
                    <a:bodyPr/>
                    <a:lstStyle/>
                    <a:p>
                      <a:r>
                        <a:rPr lang="en-US" sz="1000" dirty="0"/>
                        <a:t>8 (Mar 12)</a:t>
                      </a:r>
                      <a:endParaRPr lang="en-US" sz="1000" dirty="0">
                        <a:solidFill>
                          <a:schemeClr val="tx1"/>
                        </a:solidFill>
                      </a:endParaRPr>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Software Debugging,</a:t>
                      </a:r>
                      <a:r>
                        <a:rPr lang="en-US" sz="1000" baseline="0" dirty="0"/>
                        <a:t> Code smells and Maintenance</a:t>
                      </a:r>
                      <a:endParaRPr lang="en-US" sz="1000" dirty="0">
                        <a:solidFill>
                          <a:schemeClr val="tx1"/>
                        </a:solidFill>
                      </a:endParaRPr>
                    </a:p>
                  </a:txBody>
                  <a:tcPr/>
                </a:tc>
                <a:tc hMerge="1">
                  <a:txBody>
                    <a:bodyPr/>
                    <a:lstStyle/>
                    <a:p>
                      <a:endParaRPr lang="en-US"/>
                    </a:p>
                  </a:txBody>
                  <a:tcPr/>
                </a:tc>
                <a:tc>
                  <a:txBody>
                    <a:bodyPr/>
                    <a:lstStyle/>
                    <a:p>
                      <a:r>
                        <a:rPr lang="en-US" sz="1000" b="1" dirty="0">
                          <a:solidFill>
                            <a:srgbClr val="FF0000"/>
                          </a:solidFill>
                        </a:rPr>
                        <a:t>Project Meeting III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Quiz 2</a:t>
                      </a:r>
                    </a:p>
                  </a:txBody>
                  <a:tcPr/>
                </a:tc>
                <a:extLst>
                  <a:ext uri="{0D108BD9-81ED-4DB2-BD59-A6C34878D82A}">
                    <a16:rowId xmlns:a16="http://schemas.microsoft.com/office/drawing/2014/main" val="10008"/>
                  </a:ext>
                </a:extLst>
              </a:tr>
              <a:tr h="274320">
                <a:tc>
                  <a:txBody>
                    <a:bodyPr/>
                    <a:lstStyle/>
                    <a:p>
                      <a:r>
                        <a:rPr lang="en-US" sz="1000" dirty="0"/>
                        <a:t>9 (Mar 19)</a:t>
                      </a:r>
                      <a:endParaRPr lang="en-US" sz="1000" dirty="0">
                        <a:solidFill>
                          <a:schemeClr val="tx1"/>
                        </a:solidFill>
                      </a:endParaRPr>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Concurrency: Requirement</a:t>
                      </a:r>
                    </a:p>
                  </a:txBody>
                  <a:tcPr/>
                </a:tc>
                <a:tc hMerge="1">
                  <a:txBody>
                    <a:bodyPr/>
                    <a:lstStyle/>
                    <a:p>
                      <a:endParaRPr lang="en-US"/>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Problem Set 5</a:t>
                      </a:r>
                      <a:endParaRPr lang="en-US" sz="1000" dirty="0">
                        <a:solidFill>
                          <a:schemeClr val="tx1"/>
                        </a:solidFill>
                      </a:endParaRPr>
                    </a:p>
                  </a:txBody>
                  <a:tcPr/>
                </a:tc>
                <a:extLst>
                  <a:ext uri="{0D108BD9-81ED-4DB2-BD59-A6C34878D82A}">
                    <a16:rowId xmlns:a16="http://schemas.microsoft.com/office/drawing/2014/main" val="10009"/>
                  </a:ext>
                </a:extLst>
              </a:tr>
              <a:tr h="274320">
                <a:tc>
                  <a:txBody>
                    <a:bodyPr/>
                    <a:lstStyle/>
                    <a:p>
                      <a:r>
                        <a:rPr lang="en-US" sz="1000" dirty="0"/>
                        <a:t>10 (Mar 26)</a:t>
                      </a:r>
                      <a:endParaRPr lang="en-US" sz="1000" dirty="0">
                        <a:solidFill>
                          <a:schemeClr val="tx1"/>
                        </a:solidFill>
                      </a:endParaRPr>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a:t>Concurrency: Design and Implementation</a:t>
                      </a:r>
                      <a:endParaRPr lang="en-US" sz="1000" b="1" dirty="0">
                        <a:solidFill>
                          <a:schemeClr val="tx1"/>
                        </a:solidFill>
                      </a:endParaRPr>
                    </a:p>
                  </a:txBody>
                  <a:tcPr/>
                </a:tc>
                <a:tc hMerge="1">
                  <a:txBody>
                    <a:bodyPr/>
                    <a:lstStyle/>
                    <a:p>
                      <a:endParaRPr lang="en-US"/>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Problem Set 6; Quiz 3</a:t>
                      </a:r>
                      <a:endParaRPr lang="en-US" sz="1000" dirty="0">
                        <a:solidFill>
                          <a:schemeClr val="tx1"/>
                        </a:solidFill>
                      </a:endParaRPr>
                    </a:p>
                  </a:txBody>
                  <a:tcPr/>
                </a:tc>
                <a:extLst>
                  <a:ext uri="{0D108BD9-81ED-4DB2-BD59-A6C34878D82A}">
                    <a16:rowId xmlns:a16="http://schemas.microsoft.com/office/drawing/2014/main" val="10010"/>
                  </a:ext>
                </a:extLst>
              </a:tr>
              <a:tr h="274320">
                <a:tc>
                  <a:txBody>
                    <a:bodyPr/>
                    <a:lstStyle/>
                    <a:p>
                      <a:r>
                        <a:rPr lang="en-US" sz="1000" dirty="0"/>
                        <a:t>11 (Apr</a:t>
                      </a:r>
                      <a:r>
                        <a:rPr lang="en-US" sz="1000" baseline="0" dirty="0"/>
                        <a:t> 2</a:t>
                      </a:r>
                      <a:r>
                        <a:rPr lang="en-US" sz="1000" dirty="0"/>
                        <a:t>)</a:t>
                      </a:r>
                      <a:endParaRPr lang="en-US" sz="1000" dirty="0">
                        <a:solidFill>
                          <a:schemeClr val="tx1"/>
                        </a:solidFill>
                      </a:endParaRPr>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baseline="0" dirty="0"/>
                        <a:t>Concurrency: Testing</a:t>
                      </a:r>
                      <a:endParaRPr lang="en-US" sz="1000" b="1" dirty="0">
                        <a:solidFill>
                          <a:schemeClr val="tx1"/>
                        </a:solidFill>
                      </a:endParaRPr>
                    </a:p>
                  </a:txBody>
                  <a:tcPr/>
                </a:tc>
                <a:tc hMerge="1">
                  <a:txBody>
                    <a:bodyPr/>
                    <a:lstStyle/>
                    <a:p>
                      <a:endParaRPr lang="en-US"/>
                    </a:p>
                  </a:txBody>
                  <a:tcPr/>
                </a:tc>
                <a:tc>
                  <a:txBody>
                    <a:bodyPr/>
                    <a:lstStyle/>
                    <a:p>
                      <a:r>
                        <a:rPr lang="en-US" sz="1000" b="1" dirty="0">
                          <a:solidFill>
                            <a:srgbClr val="FF0000"/>
                          </a:solidFill>
                        </a:rPr>
                        <a:t>Project Meeting IV</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Problem Set 7</a:t>
                      </a:r>
                      <a:endParaRPr lang="en-US" sz="1000" dirty="0">
                        <a:solidFill>
                          <a:schemeClr val="tx1"/>
                        </a:solidFill>
                      </a:endParaRPr>
                    </a:p>
                  </a:txBody>
                  <a:tcPr/>
                </a:tc>
                <a:extLst>
                  <a:ext uri="{0D108BD9-81ED-4DB2-BD59-A6C34878D82A}">
                    <a16:rowId xmlns:a16="http://schemas.microsoft.com/office/drawing/2014/main" val="10011"/>
                  </a:ext>
                </a:extLst>
              </a:tr>
              <a:tr h="274320">
                <a:tc>
                  <a:txBody>
                    <a:bodyPr/>
                    <a:lstStyle/>
                    <a:p>
                      <a:r>
                        <a:rPr lang="en-US" sz="1000" dirty="0"/>
                        <a:t>12 (Apr</a:t>
                      </a:r>
                      <a:r>
                        <a:rPr lang="en-US" sz="1000" baseline="0" dirty="0"/>
                        <a:t> 9</a:t>
                      </a:r>
                      <a:r>
                        <a:rPr lang="en-US" sz="1000" dirty="0"/>
                        <a:t>)</a:t>
                      </a:r>
                      <a:endParaRPr lang="en-US" sz="1000" dirty="0">
                        <a:solidFill>
                          <a:schemeClr val="tx1"/>
                        </a:solidFill>
                      </a:endParaRPr>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baseline="0" dirty="0"/>
                        <a:t>Concurrency: Optimization</a:t>
                      </a:r>
                      <a:endParaRPr lang="en-US" sz="1000" b="1" dirty="0">
                        <a:solidFill>
                          <a:schemeClr val="tx1"/>
                        </a:solidFill>
                      </a:endParaRPr>
                    </a:p>
                  </a:txBody>
                  <a:tcPr/>
                </a:tc>
                <a:tc hMerge="1">
                  <a:txBody>
                    <a:bodyPr/>
                    <a:lstStyle/>
                    <a:p>
                      <a:endParaRPr lang="en-US"/>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Problem Set 8; Quiz 4</a:t>
                      </a:r>
                      <a:endParaRPr lang="en-US" sz="1000" dirty="0">
                        <a:solidFill>
                          <a:schemeClr val="tx1"/>
                        </a:solidFill>
                      </a:endParaRPr>
                    </a:p>
                  </a:txBody>
                  <a:tcPr/>
                </a:tc>
                <a:extLst>
                  <a:ext uri="{0D108BD9-81ED-4DB2-BD59-A6C34878D82A}">
                    <a16:rowId xmlns:a16="http://schemas.microsoft.com/office/drawing/2014/main" val="10012"/>
                  </a:ext>
                </a:extLst>
              </a:tr>
              <a:tr h="274320">
                <a:tc>
                  <a:txBody>
                    <a:bodyPr/>
                    <a:lstStyle/>
                    <a:p>
                      <a:r>
                        <a:rPr lang="en-US" sz="1000" dirty="0"/>
                        <a:t>13 (Apr 16)</a:t>
                      </a:r>
                      <a:endParaRPr lang="en-US" sz="1000" dirty="0">
                        <a:solidFill>
                          <a:schemeClr val="tx1"/>
                        </a:solidFill>
                      </a:endParaRPr>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baseline="0" dirty="0"/>
                        <a:t>Final </a:t>
                      </a:r>
                      <a:r>
                        <a:rPr lang="en-US" sz="1000" b="1" dirty="0"/>
                        <a:t>Project</a:t>
                      </a:r>
                      <a:r>
                        <a:rPr lang="en-US" sz="1000" b="1" baseline="0" dirty="0"/>
                        <a:t> Presentation (15 minutes for each group)</a:t>
                      </a:r>
                      <a:endParaRPr lang="en-US" sz="1000" b="1" dirty="0">
                        <a:solidFill>
                          <a:srgbClr val="FF0000"/>
                        </a:solidFill>
                      </a:endParaRPr>
                    </a:p>
                  </a:txBody>
                  <a:tcPr/>
                </a:tc>
                <a:tc hMerge="1">
                  <a:txBody>
                    <a:bodyPr/>
                    <a:lstStyle/>
                    <a:p>
                      <a:endParaRPr lang="en-US"/>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Project Report/Code Due</a:t>
                      </a:r>
                      <a:endParaRPr lang="en-US" sz="1000" dirty="0">
                        <a:solidFill>
                          <a:schemeClr val="tx1"/>
                        </a:solidFill>
                      </a:endParaRPr>
                    </a:p>
                  </a:txBody>
                  <a:tcPr/>
                </a:tc>
                <a:extLst>
                  <a:ext uri="{0D108BD9-81ED-4DB2-BD59-A6C34878D82A}">
                    <a16:rowId xmlns:a16="http://schemas.microsoft.com/office/drawing/2014/main" val="10013"/>
                  </a:ext>
                </a:extLst>
              </a:tr>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14 (Apr 27)</a:t>
                      </a:r>
                      <a:endParaRPr lang="en-US" sz="1000" dirty="0">
                        <a:solidFill>
                          <a:schemeClr val="tx1"/>
                        </a:solidFill>
                      </a:endParaRPr>
                    </a:p>
                  </a:txBody>
                  <a:tcPr/>
                </a:tc>
                <a:tc gridSpan="3">
                  <a:txBody>
                    <a:bodyPr/>
                    <a:lstStyle/>
                    <a:p>
                      <a:pPr algn="ctr"/>
                      <a:r>
                        <a:rPr lang="en-US" sz="1000" dirty="0"/>
                        <a:t>Final Exam</a:t>
                      </a:r>
                      <a:endParaRPr lang="en-US" sz="1000" dirty="0">
                        <a:solidFill>
                          <a:srgbClr val="FF0000"/>
                        </a:solidFill>
                      </a:endParaRPr>
                    </a:p>
                  </a:txBody>
                  <a:tcPr/>
                </a:tc>
                <a:tc hMerge="1">
                  <a:txBody>
                    <a:bodyPr/>
                    <a:lstStyle/>
                    <a:p>
                      <a:endParaRPr lang="en-US"/>
                    </a:p>
                  </a:txBody>
                  <a:tcPr/>
                </a:tc>
                <a:tc hMerge="1">
                  <a:txBody>
                    <a:bodyPr/>
                    <a:lstStyle/>
                    <a:p>
                      <a:endParaRPr lang="en-US"/>
                    </a:p>
                  </a:txBody>
                  <a:tcPr/>
                </a:tc>
                <a:tc>
                  <a:txBody>
                    <a:bodyPr/>
                    <a:lstStyle/>
                    <a:p>
                      <a:endParaRPr lang="en-US" sz="1000" dirty="0">
                        <a:solidFill>
                          <a:schemeClr val="tx1"/>
                        </a:solidFill>
                      </a:endParaRPr>
                    </a:p>
                  </a:txBody>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16292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Coupling and Execution Policy</a:t>
            </a:r>
          </a:p>
        </p:txBody>
      </p:sp>
      <p:sp>
        <p:nvSpPr>
          <p:cNvPr id="3" name="Content Placeholder 2"/>
          <p:cNvSpPr>
            <a:spLocks noGrp="1"/>
          </p:cNvSpPr>
          <p:nvPr>
            <p:ph idx="1"/>
          </p:nvPr>
        </p:nvSpPr>
        <p:spPr/>
        <p:txBody>
          <a:bodyPr/>
          <a:lstStyle/>
          <a:p>
            <a:r>
              <a:rPr lang="en-US" dirty="0"/>
              <a:t>Thread pools work best when tasks are homogeneous and independent. </a:t>
            </a:r>
          </a:p>
          <a:p>
            <a:pPr lvl="1"/>
            <a:r>
              <a:rPr lang="en-US" dirty="0"/>
              <a:t>Dependency between tasks in the pool creates constraints on the execution policy which might result in problems (deadlock, liveness hazard, etc.)</a:t>
            </a:r>
          </a:p>
          <a:p>
            <a:pPr lvl="1"/>
            <a:r>
              <a:rPr lang="en-US" dirty="0"/>
              <a:t>Long-running tasks may impair the responsiveness of the service managed by the Executor.</a:t>
            </a:r>
          </a:p>
          <a:p>
            <a:pPr lvl="1"/>
            <a:r>
              <a:rPr lang="en-US" dirty="0"/>
              <a:t>Reusing threads create channels for communication between tasks – don’t use them. </a:t>
            </a:r>
          </a:p>
        </p:txBody>
      </p:sp>
    </p:spTree>
    <p:extLst>
      <p:ext uri="{BB962C8B-B14F-4D97-AF65-F5344CB8AC3E}">
        <p14:creationId xmlns:p14="http://schemas.microsoft.com/office/powerpoint/2010/main" val="3710910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Sizing Thread Pools </a:t>
            </a:r>
          </a:p>
        </p:txBody>
      </p:sp>
      <p:sp>
        <p:nvSpPr>
          <p:cNvPr id="3" name="Content Placeholder 2"/>
          <p:cNvSpPr>
            <a:spLocks noGrp="1"/>
          </p:cNvSpPr>
          <p:nvPr>
            <p:ph idx="1"/>
          </p:nvPr>
        </p:nvSpPr>
        <p:spPr/>
        <p:txBody>
          <a:bodyPr>
            <a:normAutofit lnSpcReduction="10000"/>
          </a:bodyPr>
          <a:lstStyle/>
          <a:p>
            <a:r>
              <a:rPr lang="en-US" dirty="0"/>
              <a:t>The ideal size for a thread pool depends on the types of tasks and the deployment system</a:t>
            </a:r>
          </a:p>
          <a:p>
            <a:pPr lvl="1"/>
            <a:r>
              <a:rPr lang="en-US" dirty="0"/>
              <a:t>If it is too big, performance suffers</a:t>
            </a:r>
          </a:p>
          <a:p>
            <a:pPr lvl="1"/>
            <a:r>
              <a:rPr lang="en-US" dirty="0"/>
              <a:t>If it is too small, throughput suffers</a:t>
            </a:r>
          </a:p>
          <a:p>
            <a:r>
              <a:rPr lang="en-US" dirty="0"/>
              <a:t>Heuristics</a:t>
            </a:r>
          </a:p>
          <a:p>
            <a:pPr lvl="1"/>
            <a:r>
              <a:rPr lang="en-US" dirty="0"/>
              <a:t>For compute intensive tasks, N+1 threads for a N-processor system</a:t>
            </a:r>
          </a:p>
          <a:p>
            <a:pPr lvl="1"/>
            <a:r>
              <a:rPr lang="en-US" dirty="0"/>
              <a:t>For tasks including I/O or other blocking operations, you want a larger pool</a:t>
            </a:r>
          </a:p>
        </p:txBody>
      </p:sp>
    </p:spTree>
    <p:extLst>
      <p:ext uri="{BB962C8B-B14F-4D97-AF65-F5344CB8AC3E}">
        <p14:creationId xmlns:p14="http://schemas.microsoft.com/office/powerpoint/2010/main" val="4146149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CPU Utilization</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Given these definitions:</a:t>
            </a:r>
          </a:p>
          <a:p>
            <a:pPr marL="0" indent="0">
              <a:buNone/>
            </a:pPr>
            <a:r>
              <a:rPr lang="en-US" dirty="0"/>
              <a:t>	N = number of CPUs</a:t>
            </a:r>
          </a:p>
          <a:p>
            <a:pPr marL="0" indent="0">
              <a:buNone/>
            </a:pPr>
            <a:r>
              <a:rPr lang="en-US" dirty="0"/>
              <a:t>	U = target CPU utilization</a:t>
            </a:r>
          </a:p>
          <a:p>
            <a:pPr marL="0" indent="0">
              <a:buNone/>
            </a:pPr>
            <a:r>
              <a:rPr lang="en-US" dirty="0"/>
              <a:t>	W/C = ratio of wait time to compute time</a:t>
            </a:r>
          </a:p>
          <a:p>
            <a:pPr marL="0" indent="0">
              <a:buNone/>
            </a:pPr>
            <a:r>
              <a:rPr lang="en-US" dirty="0"/>
              <a:t>The optimal pool size is:</a:t>
            </a:r>
          </a:p>
          <a:p>
            <a:pPr marL="0" indent="0">
              <a:buNone/>
            </a:pPr>
            <a:r>
              <a:rPr lang="en-US" dirty="0"/>
              <a:t>	M = N * U * (1 + W/C)</a:t>
            </a:r>
          </a:p>
          <a:p>
            <a:pPr marL="0" indent="0">
              <a:buNone/>
            </a:pPr>
            <a:endParaRPr lang="en-US" dirty="0"/>
          </a:p>
          <a:p>
            <a:pPr marL="0" indent="0">
              <a:buNone/>
            </a:pPr>
            <a:r>
              <a:rPr lang="en-US" dirty="0"/>
              <a:t>The number of CPUs can be obtained by: 	</a:t>
            </a:r>
            <a:r>
              <a:rPr lang="en-US" i="1" dirty="0" err="1"/>
              <a:t>Runtime.getRuntime</a:t>
            </a:r>
            <a:r>
              <a:rPr lang="en-US" i="1" dirty="0"/>
              <a:t>().</a:t>
            </a:r>
            <a:r>
              <a:rPr lang="en-US" i="1" dirty="0" err="1"/>
              <a:t>availableProcessors</a:t>
            </a:r>
            <a:r>
              <a:rPr lang="en-US" i="1" dirty="0"/>
              <a:t>()</a:t>
            </a:r>
          </a:p>
          <a:p>
            <a:pPr marL="0" indent="0">
              <a:buNone/>
            </a:pPr>
            <a:endParaRPr lang="en-US" dirty="0"/>
          </a:p>
        </p:txBody>
      </p:sp>
    </p:spTree>
    <p:extLst>
      <p:ext uri="{BB962C8B-B14F-4D97-AF65-F5344CB8AC3E}">
        <p14:creationId xmlns:p14="http://schemas.microsoft.com/office/powerpoint/2010/main" val="178547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3</a:t>
            </a:r>
          </a:p>
        </p:txBody>
      </p:sp>
      <p:sp>
        <p:nvSpPr>
          <p:cNvPr id="3" name="Content Placeholder 2"/>
          <p:cNvSpPr>
            <a:spLocks noGrp="1"/>
          </p:cNvSpPr>
          <p:nvPr>
            <p:ph idx="1"/>
          </p:nvPr>
        </p:nvSpPr>
        <p:spPr/>
        <p:txBody>
          <a:bodyPr/>
          <a:lstStyle/>
          <a:p>
            <a:r>
              <a:rPr lang="en-US" dirty="0"/>
              <a:t>Given MultipleClient.java (with the bigger number and 5 clients) and ExecutorWebServer.java, tune the thread pool size in the factor web server example for optimal performance.</a:t>
            </a:r>
          </a:p>
        </p:txBody>
      </p:sp>
    </p:spTree>
    <p:extLst>
      <p:ext uri="{BB962C8B-B14F-4D97-AF65-F5344CB8AC3E}">
        <p14:creationId xmlns:p14="http://schemas.microsoft.com/office/powerpoint/2010/main" val="1053828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Sizing the Queue</a:t>
            </a:r>
          </a:p>
        </p:txBody>
      </p:sp>
      <p:sp>
        <p:nvSpPr>
          <p:cNvPr id="5" name="TextBox 4"/>
          <p:cNvSpPr txBox="1"/>
          <p:nvPr/>
        </p:nvSpPr>
        <p:spPr>
          <a:xfrm>
            <a:off x="1558788" y="1805478"/>
            <a:ext cx="651012" cy="369332"/>
          </a:xfrm>
          <a:prstGeom prst="rect">
            <a:avLst/>
          </a:prstGeom>
          <a:noFill/>
        </p:spPr>
        <p:txBody>
          <a:bodyPr wrap="none" rtlCol="0">
            <a:spAutoFit/>
          </a:bodyPr>
          <a:lstStyle/>
          <a:p>
            <a:r>
              <a:rPr lang="en-US" dirty="0"/>
              <a:t>tasks</a:t>
            </a:r>
          </a:p>
        </p:txBody>
      </p:sp>
      <p:sp>
        <p:nvSpPr>
          <p:cNvPr id="4" name="Rounded Rectangle 3"/>
          <p:cNvSpPr/>
          <p:nvPr/>
        </p:nvSpPr>
        <p:spPr>
          <a:xfrm>
            <a:off x="733245" y="2174810"/>
            <a:ext cx="2400300" cy="27452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062224" y="310929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207839" y="245445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339928" y="3418586"/>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207839" y="373691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54228" y="306164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561763" y="366301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676063" y="33981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160647" y="2791416"/>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44100" y="407780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679081" y="1805478"/>
            <a:ext cx="1279709" cy="369332"/>
          </a:xfrm>
          <a:prstGeom prst="rect">
            <a:avLst/>
          </a:prstGeom>
          <a:noFill/>
        </p:spPr>
        <p:txBody>
          <a:bodyPr wrap="none" rtlCol="0">
            <a:spAutoFit/>
          </a:bodyPr>
          <a:lstStyle/>
          <a:p>
            <a:r>
              <a:rPr lang="en-US" dirty="0"/>
              <a:t>thread pool</a:t>
            </a:r>
          </a:p>
        </p:txBody>
      </p:sp>
      <p:sp>
        <p:nvSpPr>
          <p:cNvPr id="17" name="Rounded Rectangle 16"/>
          <p:cNvSpPr/>
          <p:nvPr/>
        </p:nvSpPr>
        <p:spPr>
          <a:xfrm>
            <a:off x="6123747" y="2174810"/>
            <a:ext cx="2286000" cy="27452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6930231" y="3117152"/>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6400800" y="2677813"/>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7404684" y="2679886"/>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6412732" y="3137087"/>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6906367" y="2679887"/>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p:cNvSpPr/>
          <p:nvPr/>
        </p:nvSpPr>
        <p:spPr>
          <a:xfrm>
            <a:off x="6424234" y="3620936"/>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a:off x="6424234" y="4110653"/>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p:cNvSpPr/>
          <p:nvPr/>
        </p:nvSpPr>
        <p:spPr>
          <a:xfrm>
            <a:off x="6930231" y="3595627"/>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7418766" y="3594287"/>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7888403" y="2658874"/>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7404684" y="3080974"/>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6930231" y="4110652"/>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a:off x="7888403" y="3072663"/>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p:cNvCxnSpPr>
            <a:stCxn id="63" idx="3"/>
            <a:endCxn id="17" idx="1"/>
          </p:cNvCxnSpPr>
          <p:nvPr/>
        </p:nvCxnSpPr>
        <p:spPr>
          <a:xfrm>
            <a:off x="4419600" y="3547447"/>
            <a:ext cx="170414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696002" y="2860298"/>
            <a:ext cx="1151341" cy="646331"/>
          </a:xfrm>
          <a:prstGeom prst="rect">
            <a:avLst/>
          </a:prstGeom>
          <a:noFill/>
        </p:spPr>
        <p:txBody>
          <a:bodyPr wrap="none" rtlCol="0">
            <a:spAutoFit/>
          </a:bodyPr>
          <a:lstStyle/>
          <a:p>
            <a:r>
              <a:rPr lang="en-US" dirty="0"/>
              <a:t>execution </a:t>
            </a:r>
          </a:p>
          <a:p>
            <a:r>
              <a:rPr lang="en-US" dirty="0"/>
              <a:t>policy</a:t>
            </a:r>
          </a:p>
        </p:txBody>
      </p:sp>
      <p:sp>
        <p:nvSpPr>
          <p:cNvPr id="63" name="Rounded Rectangle 62"/>
          <p:cNvSpPr/>
          <p:nvPr/>
        </p:nvSpPr>
        <p:spPr>
          <a:xfrm>
            <a:off x="3124200" y="3337897"/>
            <a:ext cx="129540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Arrow Connector 65"/>
          <p:cNvCxnSpPr>
            <a:stCxn id="4" idx="3"/>
          </p:cNvCxnSpPr>
          <p:nvPr/>
        </p:nvCxnSpPr>
        <p:spPr>
          <a:xfrm>
            <a:off x="3133545" y="3547447"/>
            <a:ext cx="9812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124200" y="2971800"/>
            <a:ext cx="1981200" cy="369332"/>
          </a:xfrm>
          <a:prstGeom prst="rect">
            <a:avLst/>
          </a:prstGeom>
          <a:noFill/>
        </p:spPr>
        <p:txBody>
          <a:bodyPr wrap="square" rtlCol="0">
            <a:spAutoFit/>
          </a:bodyPr>
          <a:lstStyle/>
          <a:p>
            <a:r>
              <a:rPr lang="en-US" dirty="0"/>
              <a:t>task queue</a:t>
            </a:r>
          </a:p>
        </p:txBody>
      </p:sp>
      <p:sp>
        <p:nvSpPr>
          <p:cNvPr id="71" name="Oval 70"/>
          <p:cNvSpPr/>
          <p:nvPr/>
        </p:nvSpPr>
        <p:spPr>
          <a:xfrm>
            <a:off x="4000500" y="343831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3679005" y="343831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3343235" y="344078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021542" y="344277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Isosceles Triangle 73"/>
          <p:cNvSpPr/>
          <p:nvPr/>
        </p:nvSpPr>
        <p:spPr>
          <a:xfrm>
            <a:off x="7418766" y="4093851"/>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p:cNvSpPr/>
          <p:nvPr/>
        </p:nvSpPr>
        <p:spPr>
          <a:xfrm>
            <a:off x="7888403" y="4110650"/>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p:cNvSpPr/>
          <p:nvPr/>
        </p:nvSpPr>
        <p:spPr>
          <a:xfrm>
            <a:off x="7888403" y="3613103"/>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904663" y="5105400"/>
            <a:ext cx="5191634" cy="1200329"/>
          </a:xfrm>
          <a:prstGeom prst="rect">
            <a:avLst/>
          </a:prstGeom>
          <a:noFill/>
        </p:spPr>
        <p:txBody>
          <a:bodyPr wrap="square" rtlCol="0">
            <a:spAutoFit/>
          </a:bodyPr>
          <a:lstStyle/>
          <a:p>
            <a:r>
              <a:rPr lang="en-US" dirty="0"/>
              <a:t>The queue may grow unbounded!</a:t>
            </a:r>
          </a:p>
          <a:p>
            <a:r>
              <a:rPr lang="en-US" dirty="0"/>
              <a:t>When a bounded task queue fills up, the saturation policy comes into play.</a:t>
            </a:r>
          </a:p>
          <a:p>
            <a:r>
              <a:rPr lang="en-US" dirty="0"/>
              <a:t>The default: throw </a:t>
            </a:r>
            <a:r>
              <a:rPr lang="en-US" dirty="0" err="1"/>
              <a:t>RejectedExecutionException</a:t>
            </a:r>
            <a:endParaRPr lang="en-US" dirty="0"/>
          </a:p>
        </p:txBody>
      </p:sp>
      <p:cxnSp>
        <p:nvCxnSpPr>
          <p:cNvPr id="19" name="Straight Arrow Connector 18"/>
          <p:cNvCxnSpPr/>
          <p:nvPr/>
        </p:nvCxnSpPr>
        <p:spPr>
          <a:xfrm flipH="1" flipV="1">
            <a:off x="4229114" y="3845850"/>
            <a:ext cx="1042558" cy="1183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2043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Than CPUs</a:t>
            </a:r>
          </a:p>
        </p:txBody>
      </p:sp>
      <p:sp>
        <p:nvSpPr>
          <p:cNvPr id="3" name="Content Placeholder 2"/>
          <p:cNvSpPr>
            <a:spLocks noGrp="1"/>
          </p:cNvSpPr>
          <p:nvPr>
            <p:ph idx="1"/>
          </p:nvPr>
        </p:nvSpPr>
        <p:spPr/>
        <p:txBody>
          <a:bodyPr>
            <a:normAutofit lnSpcReduction="10000"/>
          </a:bodyPr>
          <a:lstStyle/>
          <a:p>
            <a:r>
              <a:rPr lang="en-US" dirty="0"/>
              <a:t>Other resources that can contribute to sizing constraints are memory, file handles, socket handles, database connections, etc.</a:t>
            </a:r>
          </a:p>
          <a:p>
            <a:pPr lvl="1"/>
            <a:r>
              <a:rPr lang="en-US" dirty="0"/>
              <a:t>Add up how much of those resources each task requires and divide that into the total quantity available  </a:t>
            </a:r>
          </a:p>
          <a:p>
            <a:r>
              <a:rPr lang="en-US" dirty="0"/>
              <a:t>Alternatively, the size of the thread pool can be tuned by running the application using different pool sizes and observing the level of CPU and other resource utilization.</a:t>
            </a:r>
          </a:p>
        </p:txBody>
      </p:sp>
    </p:spTree>
    <p:extLst>
      <p:ext uri="{BB962C8B-B14F-4D97-AF65-F5344CB8AC3E}">
        <p14:creationId xmlns:p14="http://schemas.microsoft.com/office/powerpoint/2010/main" val="781117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745AD1-6E40-4C2E-B7CA-8808868BF3C7}"/>
              </a:ext>
            </a:extLst>
          </p:cNvPr>
          <p:cNvSpPr>
            <a:spLocks noGrp="1"/>
          </p:cNvSpPr>
          <p:nvPr>
            <p:ph type="title"/>
          </p:nvPr>
        </p:nvSpPr>
        <p:spPr/>
        <p:txBody>
          <a:bodyPr/>
          <a:lstStyle/>
          <a:p>
            <a:r>
              <a:rPr lang="en-US" dirty="0"/>
              <a:t>Finding Exploitable Parallelism</a:t>
            </a:r>
            <a:endParaRPr lang="en-SG" dirty="0"/>
          </a:p>
        </p:txBody>
      </p:sp>
      <p:sp>
        <p:nvSpPr>
          <p:cNvPr id="5" name="Text Placeholder 4">
            <a:extLst>
              <a:ext uri="{FF2B5EF4-FFF2-40B4-BE49-F238E27FC236}">
                <a16:creationId xmlns:a16="http://schemas.microsoft.com/office/drawing/2014/main" id="{CCB0F7DD-9DC0-415B-AF5A-59F39331189E}"/>
              </a:ext>
            </a:extLst>
          </p:cNvPr>
          <p:cNvSpPr>
            <a:spLocks noGrp="1"/>
          </p:cNvSpPr>
          <p:nvPr>
            <p:ph type="body" idx="1"/>
          </p:nvPr>
        </p:nvSpPr>
        <p:spPr/>
        <p:txBody>
          <a:bodyPr/>
          <a:lstStyle/>
          <a:p>
            <a:r>
              <a:rPr lang="en-SG" dirty="0"/>
              <a:t>Part 2</a:t>
            </a:r>
          </a:p>
        </p:txBody>
      </p:sp>
    </p:spTree>
    <p:extLst>
      <p:ext uri="{BB962C8B-B14F-4D97-AF65-F5344CB8AC3E}">
        <p14:creationId xmlns:p14="http://schemas.microsoft.com/office/powerpoint/2010/main" val="2902603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Exploitable Parallelism</a:t>
            </a:r>
          </a:p>
        </p:txBody>
      </p:sp>
      <p:sp>
        <p:nvSpPr>
          <p:cNvPr id="3" name="Content Placeholder 2"/>
          <p:cNvSpPr>
            <a:spLocks noGrp="1"/>
          </p:cNvSpPr>
          <p:nvPr>
            <p:ph idx="1"/>
          </p:nvPr>
        </p:nvSpPr>
        <p:spPr/>
        <p:txBody>
          <a:bodyPr/>
          <a:lstStyle/>
          <a:p>
            <a:r>
              <a:rPr lang="en-US" dirty="0"/>
              <a:t>The executor framework makes it easy to submit and execution tasks as well as specify an execution policy.</a:t>
            </a:r>
          </a:p>
          <a:p>
            <a:r>
              <a:rPr lang="en-US" dirty="0"/>
              <a:t>How do you define the tasks such that you can get the maximum performance?</a:t>
            </a:r>
          </a:p>
        </p:txBody>
      </p:sp>
    </p:spTree>
    <p:extLst>
      <p:ext uri="{BB962C8B-B14F-4D97-AF65-F5344CB8AC3E}">
        <p14:creationId xmlns:p14="http://schemas.microsoft.com/office/powerpoint/2010/main" val="367410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Steps to Parallelization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608" y="1979317"/>
            <a:ext cx="8153400" cy="3835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4243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Decomposition</a:t>
            </a:r>
          </a:p>
        </p:txBody>
      </p:sp>
      <p:sp>
        <p:nvSpPr>
          <p:cNvPr id="3" name="Content Placeholder 2"/>
          <p:cNvSpPr>
            <a:spLocks noGrp="1"/>
          </p:cNvSpPr>
          <p:nvPr>
            <p:ph idx="1"/>
          </p:nvPr>
        </p:nvSpPr>
        <p:spPr/>
        <p:txBody>
          <a:bodyPr>
            <a:normAutofit/>
          </a:bodyPr>
          <a:lstStyle/>
          <a:p>
            <a:r>
              <a:rPr lang="en-US" dirty="0"/>
              <a:t>Break up the computation into “self-contained” tasks to be divided among processes</a:t>
            </a:r>
          </a:p>
          <a:p>
            <a:pPr lvl="1"/>
            <a:r>
              <a:rPr lang="en-US" dirty="0"/>
              <a:t>Tasks shouldn’t be too small or too big</a:t>
            </a:r>
          </a:p>
          <a:p>
            <a:pPr lvl="2"/>
            <a:r>
              <a:rPr lang="en-US" dirty="0"/>
              <a:t>Too small: the ratio of useful work vs overhead becomes small</a:t>
            </a:r>
          </a:p>
          <a:p>
            <a:pPr lvl="2"/>
            <a:r>
              <a:rPr lang="en-US" dirty="0"/>
              <a:t>Too big: Number of tasks available at a time is upper bound on achievable speedup </a:t>
            </a:r>
          </a:p>
          <a:p>
            <a:pPr lvl="1"/>
            <a:r>
              <a:rPr lang="en-US" dirty="0"/>
              <a:t>Tasks may become available dynamically</a:t>
            </a:r>
          </a:p>
        </p:txBody>
      </p:sp>
    </p:spTree>
    <p:extLst>
      <p:ext uri="{BB962C8B-B14F-4D97-AF65-F5344CB8AC3E}">
        <p14:creationId xmlns:p14="http://schemas.microsoft.com/office/powerpoint/2010/main" val="3402110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Plan of the Week</a:t>
            </a:r>
          </a:p>
        </p:txBody>
      </p:sp>
      <p:sp>
        <p:nvSpPr>
          <p:cNvPr id="2" name="Content Placeholder 1"/>
          <p:cNvSpPr>
            <a:spLocks noGrp="1"/>
          </p:cNvSpPr>
          <p:nvPr>
            <p:ph idx="1"/>
          </p:nvPr>
        </p:nvSpPr>
        <p:spPr/>
        <p:txBody>
          <a:bodyPr>
            <a:normAutofit/>
          </a:bodyPr>
          <a:lstStyle/>
          <a:p>
            <a:r>
              <a:rPr lang="en-US" dirty="0"/>
              <a:t>Executor and thread pools</a:t>
            </a:r>
          </a:p>
          <a:p>
            <a:r>
              <a:rPr lang="en-US" dirty="0"/>
              <a:t>Finding Exploitable Parallelism</a:t>
            </a:r>
          </a:p>
          <a:p>
            <a:r>
              <a:rPr lang="en-US" dirty="0"/>
              <a:t>Non-blocking algorithms</a:t>
            </a:r>
          </a:p>
          <a:p>
            <a:pPr lvl="1"/>
            <a:endParaRPr lang="en-US" dirty="0"/>
          </a:p>
        </p:txBody>
      </p:sp>
    </p:spTree>
    <p:extLst>
      <p:ext uri="{BB962C8B-B14F-4D97-AF65-F5344CB8AC3E}">
        <p14:creationId xmlns:p14="http://schemas.microsoft.com/office/powerpoint/2010/main" val="1521639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normAutofit/>
          </a:bodyPr>
          <a:lstStyle/>
          <a:p>
            <a:r>
              <a:rPr lang="en-US" dirty="0"/>
              <a:t>Specify mechanism to divide work among cores </a:t>
            </a:r>
          </a:p>
          <a:p>
            <a:pPr lvl="1"/>
            <a:r>
              <a:rPr lang="en-US" dirty="0"/>
              <a:t>We may want to balance the amount of work for each core </a:t>
            </a:r>
          </a:p>
          <a:p>
            <a:pPr lvl="1"/>
            <a:r>
              <a:rPr lang="en-US" dirty="0"/>
              <a:t>and reduce communication between the threads</a:t>
            </a:r>
          </a:p>
          <a:p>
            <a:r>
              <a:rPr lang="en-US" dirty="0"/>
              <a:t>Structured approaches usually work well </a:t>
            </a:r>
          </a:p>
          <a:p>
            <a:pPr lvl="1"/>
            <a:r>
              <a:rPr lang="en-US" dirty="0"/>
              <a:t>Code inspection or understanding of application </a:t>
            </a:r>
          </a:p>
          <a:p>
            <a:pPr lvl="1"/>
            <a:r>
              <a:rPr lang="en-US" dirty="0"/>
              <a:t>Apply Well-known design patterns</a:t>
            </a:r>
          </a:p>
          <a:p>
            <a:pPr lvl="1"/>
            <a:endParaRPr lang="en-US" dirty="0"/>
          </a:p>
        </p:txBody>
      </p:sp>
    </p:spTree>
    <p:extLst>
      <p:ext uri="{BB962C8B-B14F-4D97-AF65-F5344CB8AC3E}">
        <p14:creationId xmlns:p14="http://schemas.microsoft.com/office/powerpoint/2010/main" val="1702915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Orchestration and Mapping</a:t>
            </a:r>
          </a:p>
        </p:txBody>
      </p:sp>
      <p:sp>
        <p:nvSpPr>
          <p:cNvPr id="3" name="Content Placeholder 2"/>
          <p:cNvSpPr>
            <a:spLocks noGrp="1"/>
          </p:cNvSpPr>
          <p:nvPr>
            <p:ph idx="1"/>
          </p:nvPr>
        </p:nvSpPr>
        <p:spPr/>
        <p:txBody>
          <a:bodyPr/>
          <a:lstStyle/>
          <a:p>
            <a:r>
              <a:rPr lang="en-US" dirty="0"/>
              <a:t>Figure out what kind of communication is needed between each pair of threads</a:t>
            </a:r>
          </a:p>
          <a:p>
            <a:pPr lvl="1"/>
            <a:r>
              <a:rPr lang="en-US" dirty="0"/>
              <a:t>Less communication is better: preserve locality of data</a:t>
            </a:r>
          </a:p>
          <a:p>
            <a:r>
              <a:rPr lang="en-US" dirty="0"/>
              <a:t>Schedule the threads to satisfy tasks dependences</a:t>
            </a:r>
          </a:p>
          <a:p>
            <a:r>
              <a:rPr lang="en-US" dirty="0"/>
              <a:t>Use Executor </a:t>
            </a:r>
          </a:p>
        </p:txBody>
      </p:sp>
    </p:spTree>
    <p:extLst>
      <p:ext uri="{BB962C8B-B14F-4D97-AF65-F5344CB8AC3E}">
        <p14:creationId xmlns:p14="http://schemas.microsoft.com/office/powerpoint/2010/main" val="40590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FactorWebserver</a:t>
            </a:r>
            <a:endParaRPr lang="en-US" dirty="0"/>
          </a:p>
        </p:txBody>
      </p:sp>
      <p:sp>
        <p:nvSpPr>
          <p:cNvPr id="17" name="Content Placeholder 16"/>
          <p:cNvSpPr>
            <a:spLocks noGrp="1"/>
          </p:cNvSpPr>
          <p:nvPr>
            <p:ph idx="1"/>
          </p:nvPr>
        </p:nvSpPr>
        <p:spPr/>
        <p:txBody>
          <a:bodyPr/>
          <a:lstStyle/>
          <a:p>
            <a:pPr marL="0" indent="0">
              <a:buNone/>
            </a:pPr>
            <a:endParaRPr lang="en-US" dirty="0"/>
          </a:p>
          <a:p>
            <a:endParaRPr lang="en-US" dirty="0"/>
          </a:p>
        </p:txBody>
      </p:sp>
      <p:sp>
        <p:nvSpPr>
          <p:cNvPr id="4" name="TextBox 3"/>
          <p:cNvSpPr txBox="1"/>
          <p:nvPr/>
        </p:nvSpPr>
        <p:spPr>
          <a:xfrm>
            <a:off x="2209801" y="2209800"/>
            <a:ext cx="461908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setup and wait for first connection</a:t>
            </a:r>
          </a:p>
        </p:txBody>
      </p:sp>
      <p:sp>
        <p:nvSpPr>
          <p:cNvPr id="5" name="TextBox 4"/>
          <p:cNvSpPr txBox="1"/>
          <p:nvPr/>
        </p:nvSpPr>
        <p:spPr>
          <a:xfrm>
            <a:off x="2209801" y="2791135"/>
            <a:ext cx="460024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err="1"/>
              <a:t>handlerequest</a:t>
            </a:r>
            <a:endParaRPr lang="en-US" dirty="0"/>
          </a:p>
        </p:txBody>
      </p:sp>
      <p:sp>
        <p:nvSpPr>
          <p:cNvPr id="8" name="TextBox 7"/>
          <p:cNvSpPr txBox="1"/>
          <p:nvPr/>
        </p:nvSpPr>
        <p:spPr>
          <a:xfrm>
            <a:off x="4300076" y="5065466"/>
            <a:ext cx="419695" cy="251031"/>
          </a:xfrm>
          <a:prstGeom prst="rect">
            <a:avLst/>
          </a:prstGeom>
          <a:noFill/>
        </p:spPr>
        <p:txBody>
          <a:bodyPr vert="eaVert" wrap="none" rtlCol="0">
            <a:spAutoFit/>
          </a:bodyPr>
          <a:lstStyle/>
          <a:p>
            <a:r>
              <a:rPr lang="en-US" dirty="0"/>
              <a:t>…</a:t>
            </a:r>
          </a:p>
        </p:txBody>
      </p:sp>
      <p:cxnSp>
        <p:nvCxnSpPr>
          <p:cNvPr id="41" name="Straight Arrow Connector 40"/>
          <p:cNvCxnSpPr>
            <a:endCxn id="5" idx="3"/>
          </p:cNvCxnSpPr>
          <p:nvPr/>
        </p:nvCxnSpPr>
        <p:spPr>
          <a:xfrm flipV="1">
            <a:off x="5914488" y="2883468"/>
            <a:ext cx="895560" cy="9233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209800" y="3373850"/>
            <a:ext cx="461908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wait for second connection</a:t>
            </a:r>
          </a:p>
        </p:txBody>
      </p:sp>
      <p:sp>
        <p:nvSpPr>
          <p:cNvPr id="62" name="TextBox 61"/>
          <p:cNvSpPr txBox="1"/>
          <p:nvPr/>
        </p:nvSpPr>
        <p:spPr>
          <a:xfrm>
            <a:off x="2209801" y="3971782"/>
            <a:ext cx="460024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err="1"/>
              <a:t>handlerequest</a:t>
            </a:r>
            <a:endParaRPr lang="en-US" dirty="0"/>
          </a:p>
        </p:txBody>
      </p:sp>
      <p:cxnSp>
        <p:nvCxnSpPr>
          <p:cNvPr id="63" name="Straight Arrow Connector 62"/>
          <p:cNvCxnSpPr>
            <a:endCxn id="62" idx="3"/>
          </p:cNvCxnSpPr>
          <p:nvPr/>
        </p:nvCxnSpPr>
        <p:spPr>
          <a:xfrm flipV="1">
            <a:off x="5914488" y="4064115"/>
            <a:ext cx="895560" cy="9233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209800" y="4554497"/>
            <a:ext cx="461908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wait for third connection</a:t>
            </a:r>
          </a:p>
        </p:txBody>
      </p:sp>
    </p:spTree>
    <p:extLst>
      <p:ext uri="{BB962C8B-B14F-4D97-AF65-F5344CB8AC3E}">
        <p14:creationId xmlns:p14="http://schemas.microsoft.com/office/powerpoint/2010/main" val="1807403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p:spPr>
        <p:txBody>
          <a:bodyPr>
            <a:normAutofit lnSpcReduction="10000"/>
          </a:bodyPr>
          <a:lstStyle/>
          <a:p>
            <a:pPr marL="0" indent="0">
              <a:buNone/>
            </a:pPr>
            <a:r>
              <a:rPr lang="en-US" sz="2400" dirty="0"/>
              <a:t>Bernstein’s Condition</a:t>
            </a:r>
          </a:p>
          <a:p>
            <a:pPr lvl="1"/>
            <a:r>
              <a:rPr lang="en-US" sz="2400" dirty="0" err="1"/>
              <a:t>Ri</a:t>
            </a:r>
            <a:r>
              <a:rPr lang="en-US" sz="2400" dirty="0"/>
              <a:t>: set of memory locations read (input) by task Ti</a:t>
            </a:r>
          </a:p>
          <a:p>
            <a:pPr lvl="1"/>
            <a:r>
              <a:rPr lang="en-US" sz="2400" dirty="0" err="1"/>
              <a:t>Wj</a:t>
            </a:r>
            <a:r>
              <a:rPr lang="en-US" sz="2400" dirty="0"/>
              <a:t>: set of memory locations written (output) by task </a:t>
            </a:r>
            <a:r>
              <a:rPr lang="en-US" sz="2400" dirty="0" err="1"/>
              <a:t>Tj</a:t>
            </a:r>
            <a:endParaRPr lang="en-US" sz="2400" dirty="0"/>
          </a:p>
          <a:p>
            <a:pPr marL="0" indent="0">
              <a:buNone/>
            </a:pPr>
            <a:r>
              <a:rPr lang="en-US" sz="2400" dirty="0"/>
              <a:t>Two tasks  T1  and T2 can run in parallel if input to T1 is not part of output from T2; and input to T2 is not part of output from T1 outputs from T1 and T2 do not overlap.</a:t>
            </a:r>
          </a:p>
          <a:p>
            <a:pPr marL="0" indent="0">
              <a:buNone/>
            </a:pPr>
            <a:endParaRPr lang="en-US" sz="2400" dirty="0"/>
          </a:p>
          <a:p>
            <a:pPr marL="0" indent="0">
              <a:buNone/>
            </a:pPr>
            <a:r>
              <a:rPr lang="en-US" sz="2400" dirty="0"/>
              <a:t>Example: If T1: a = </a:t>
            </a:r>
            <a:r>
              <a:rPr lang="en-US" sz="2400" dirty="0" err="1"/>
              <a:t>x+y</a:t>
            </a:r>
            <a:r>
              <a:rPr lang="en-US" sz="2400" dirty="0"/>
              <a:t> and T2: b = </a:t>
            </a:r>
            <a:r>
              <a:rPr lang="en-US" sz="2400" dirty="0" err="1"/>
              <a:t>x+z</a:t>
            </a:r>
            <a:r>
              <a:rPr lang="en-US" sz="2400" dirty="0"/>
              <a:t>, then R1 = {x, y}; W1 = {a}; R2 = {x, z}; W2 = {b}</a:t>
            </a:r>
          </a:p>
          <a:p>
            <a:pPr marL="0" indent="0">
              <a:buNone/>
            </a:pPr>
            <a:endParaRPr lang="en-US" sz="2400" dirty="0"/>
          </a:p>
          <a:p>
            <a:pPr marL="0" indent="0">
              <a:buNone/>
            </a:pPr>
            <a:r>
              <a:rPr lang="en-US" sz="2400" dirty="0"/>
              <a:t>*** assume that x, y and z are different memory locations</a:t>
            </a:r>
          </a:p>
        </p:txBody>
      </p:sp>
      <p:sp>
        <p:nvSpPr>
          <p:cNvPr id="2" name="Title 1"/>
          <p:cNvSpPr>
            <a:spLocks noGrp="1"/>
          </p:cNvSpPr>
          <p:nvPr>
            <p:ph type="title"/>
          </p:nvPr>
        </p:nvSpPr>
        <p:spPr/>
        <p:txBody>
          <a:bodyPr/>
          <a:lstStyle/>
          <a:p>
            <a:r>
              <a:rPr lang="en-US" dirty="0"/>
              <a:t>Dependency</a:t>
            </a:r>
          </a:p>
        </p:txBody>
      </p:sp>
    </p:spTree>
    <p:extLst>
      <p:ext uri="{BB962C8B-B14F-4D97-AF65-F5344CB8AC3E}">
        <p14:creationId xmlns:p14="http://schemas.microsoft.com/office/powerpoint/2010/main" val="29407634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FactorWebserver</a:t>
            </a:r>
            <a:endParaRPr lang="en-US" dirty="0"/>
          </a:p>
        </p:txBody>
      </p:sp>
      <p:sp>
        <p:nvSpPr>
          <p:cNvPr id="17" name="Content Placeholder 16"/>
          <p:cNvSpPr>
            <a:spLocks noGrp="1"/>
          </p:cNvSpPr>
          <p:nvPr>
            <p:ph idx="1"/>
          </p:nvPr>
        </p:nvSpPr>
        <p:spPr/>
        <p:txBody>
          <a:bodyPr/>
          <a:lstStyle/>
          <a:p>
            <a:pPr marL="0" indent="0">
              <a:buNone/>
            </a:pPr>
            <a:endParaRPr lang="en-US" dirty="0"/>
          </a:p>
          <a:p>
            <a:endParaRPr lang="en-US" dirty="0"/>
          </a:p>
        </p:txBody>
      </p:sp>
      <p:sp>
        <p:nvSpPr>
          <p:cNvPr id="4" name="TextBox 3"/>
          <p:cNvSpPr txBox="1"/>
          <p:nvPr/>
        </p:nvSpPr>
        <p:spPr>
          <a:xfrm>
            <a:off x="2209801" y="2286000"/>
            <a:ext cx="461908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setup and wait for first connection</a:t>
            </a:r>
          </a:p>
        </p:txBody>
      </p:sp>
      <p:sp>
        <p:nvSpPr>
          <p:cNvPr id="5" name="TextBox 4"/>
          <p:cNvSpPr txBox="1"/>
          <p:nvPr/>
        </p:nvSpPr>
        <p:spPr>
          <a:xfrm>
            <a:off x="2209801" y="2867335"/>
            <a:ext cx="460024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err="1"/>
              <a:t>handlerequest</a:t>
            </a:r>
            <a:endParaRPr lang="en-US" dirty="0"/>
          </a:p>
        </p:txBody>
      </p:sp>
      <p:sp>
        <p:nvSpPr>
          <p:cNvPr id="8" name="TextBox 7"/>
          <p:cNvSpPr txBox="1"/>
          <p:nvPr/>
        </p:nvSpPr>
        <p:spPr>
          <a:xfrm>
            <a:off x="4300076" y="5141666"/>
            <a:ext cx="419695" cy="251031"/>
          </a:xfrm>
          <a:prstGeom prst="rect">
            <a:avLst/>
          </a:prstGeom>
          <a:noFill/>
        </p:spPr>
        <p:txBody>
          <a:bodyPr vert="eaVert" wrap="none" rtlCol="0">
            <a:spAutoFit/>
          </a:bodyPr>
          <a:lstStyle/>
          <a:p>
            <a:r>
              <a:rPr lang="en-US" dirty="0"/>
              <a:t>…</a:t>
            </a:r>
          </a:p>
        </p:txBody>
      </p:sp>
      <p:cxnSp>
        <p:nvCxnSpPr>
          <p:cNvPr id="41" name="Straight Arrow Connector 40"/>
          <p:cNvCxnSpPr>
            <a:endCxn id="5" idx="3"/>
          </p:cNvCxnSpPr>
          <p:nvPr/>
        </p:nvCxnSpPr>
        <p:spPr>
          <a:xfrm flipV="1">
            <a:off x="5914488" y="2959668"/>
            <a:ext cx="895560" cy="9233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209800" y="3450050"/>
            <a:ext cx="461908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wait for second connection</a:t>
            </a:r>
          </a:p>
        </p:txBody>
      </p:sp>
      <p:sp>
        <p:nvSpPr>
          <p:cNvPr id="62" name="TextBox 61"/>
          <p:cNvSpPr txBox="1"/>
          <p:nvPr/>
        </p:nvSpPr>
        <p:spPr>
          <a:xfrm>
            <a:off x="2209801" y="4047982"/>
            <a:ext cx="460024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err="1"/>
              <a:t>handlerequest</a:t>
            </a:r>
            <a:endParaRPr lang="en-US" dirty="0"/>
          </a:p>
        </p:txBody>
      </p:sp>
      <p:cxnSp>
        <p:nvCxnSpPr>
          <p:cNvPr id="63" name="Straight Arrow Connector 62"/>
          <p:cNvCxnSpPr>
            <a:endCxn id="62" idx="3"/>
          </p:cNvCxnSpPr>
          <p:nvPr/>
        </p:nvCxnSpPr>
        <p:spPr>
          <a:xfrm flipV="1">
            <a:off x="5914488" y="4140315"/>
            <a:ext cx="895560" cy="9233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209800" y="4630697"/>
            <a:ext cx="461908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wait for third connection</a:t>
            </a:r>
          </a:p>
        </p:txBody>
      </p:sp>
      <p:cxnSp>
        <p:nvCxnSpPr>
          <p:cNvPr id="19" name="Curved Connector 18"/>
          <p:cNvCxnSpPr>
            <a:stCxn id="4" idx="1"/>
            <a:endCxn id="61" idx="1"/>
          </p:cNvCxnSpPr>
          <p:nvPr/>
        </p:nvCxnSpPr>
        <p:spPr>
          <a:xfrm rot="10800000" flipV="1">
            <a:off x="2209801" y="2470666"/>
            <a:ext cx="1" cy="1164050"/>
          </a:xfrm>
          <a:prstGeom prst="curvedConnector3">
            <a:avLst>
              <a:gd name="adj1" fmla="val 228601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urved Connector 20"/>
          <p:cNvCxnSpPr>
            <a:endCxn id="64" idx="1"/>
          </p:cNvCxnSpPr>
          <p:nvPr/>
        </p:nvCxnSpPr>
        <p:spPr>
          <a:xfrm rot="5400000">
            <a:off x="1037452" y="3643014"/>
            <a:ext cx="2344697" cy="12700"/>
          </a:xfrm>
          <a:prstGeom prst="curvedConnector4">
            <a:avLst>
              <a:gd name="adj1" fmla="val -3142"/>
              <a:gd name="adj2" fmla="val 475981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4" idx="3"/>
            <a:endCxn id="5" idx="3"/>
          </p:cNvCxnSpPr>
          <p:nvPr/>
        </p:nvCxnSpPr>
        <p:spPr>
          <a:xfrm flipH="1">
            <a:off x="6810048" y="2470666"/>
            <a:ext cx="18836" cy="581335"/>
          </a:xfrm>
          <a:prstGeom prst="curvedConnector3">
            <a:avLst>
              <a:gd name="adj1" fmla="val -121363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61" idx="3"/>
            <a:endCxn id="62" idx="3"/>
          </p:cNvCxnSpPr>
          <p:nvPr/>
        </p:nvCxnSpPr>
        <p:spPr>
          <a:xfrm flipH="1">
            <a:off x="6810048" y="3634716"/>
            <a:ext cx="18835" cy="597932"/>
          </a:xfrm>
          <a:prstGeom prst="curvedConnector3">
            <a:avLst>
              <a:gd name="adj1" fmla="val -1213698"/>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8571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FactorWebserver</a:t>
            </a:r>
            <a:endParaRPr lang="en-US" dirty="0"/>
          </a:p>
        </p:txBody>
      </p:sp>
      <p:sp>
        <p:nvSpPr>
          <p:cNvPr id="17" name="Content Placeholder 16"/>
          <p:cNvSpPr>
            <a:spLocks noGrp="1"/>
          </p:cNvSpPr>
          <p:nvPr>
            <p:ph idx="1"/>
          </p:nvPr>
        </p:nvSpPr>
        <p:spPr/>
        <p:txBody>
          <a:bodyPr>
            <a:normAutofit/>
          </a:bodyPr>
          <a:lstStyle/>
          <a:p>
            <a:r>
              <a:rPr lang="en-US" dirty="0"/>
              <a:t>calls of </a:t>
            </a:r>
            <a:r>
              <a:rPr lang="en-US" i="1" dirty="0" err="1"/>
              <a:t>handlerequest</a:t>
            </a:r>
            <a:r>
              <a:rPr lang="en-US" dirty="0"/>
              <a:t> can run in parallel.</a:t>
            </a:r>
          </a:p>
          <a:p>
            <a:endParaRPr lang="en-US" dirty="0"/>
          </a:p>
          <a:p>
            <a:endParaRPr lang="en-US" dirty="0"/>
          </a:p>
          <a:p>
            <a:endParaRPr lang="en-US" dirty="0"/>
          </a:p>
          <a:p>
            <a:pPr marL="0" indent="0">
              <a:buNone/>
            </a:pPr>
            <a:endParaRPr lang="en-US" dirty="0"/>
          </a:p>
          <a:p>
            <a:endParaRPr lang="en-US" dirty="0"/>
          </a:p>
        </p:txBody>
      </p:sp>
      <p:sp>
        <p:nvSpPr>
          <p:cNvPr id="52" name="TextBox 51"/>
          <p:cNvSpPr txBox="1"/>
          <p:nvPr/>
        </p:nvSpPr>
        <p:spPr>
          <a:xfrm>
            <a:off x="1816099" y="2989303"/>
            <a:ext cx="7620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1</a:t>
            </a:r>
          </a:p>
        </p:txBody>
      </p:sp>
      <p:sp>
        <p:nvSpPr>
          <p:cNvPr id="53" name="TextBox 52"/>
          <p:cNvSpPr txBox="1"/>
          <p:nvPr/>
        </p:nvSpPr>
        <p:spPr>
          <a:xfrm>
            <a:off x="1816098" y="3570638"/>
            <a:ext cx="76200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2</a:t>
            </a:r>
          </a:p>
        </p:txBody>
      </p:sp>
      <p:sp>
        <p:nvSpPr>
          <p:cNvPr id="54" name="TextBox 53"/>
          <p:cNvSpPr txBox="1"/>
          <p:nvPr/>
        </p:nvSpPr>
        <p:spPr>
          <a:xfrm>
            <a:off x="2082203" y="5844969"/>
            <a:ext cx="419695" cy="251031"/>
          </a:xfrm>
          <a:prstGeom prst="rect">
            <a:avLst/>
          </a:prstGeom>
          <a:noFill/>
        </p:spPr>
        <p:txBody>
          <a:bodyPr vert="eaVert" wrap="none" rtlCol="0">
            <a:spAutoFit/>
          </a:bodyPr>
          <a:lstStyle/>
          <a:p>
            <a:r>
              <a:rPr lang="en-US" dirty="0"/>
              <a:t>…</a:t>
            </a:r>
          </a:p>
        </p:txBody>
      </p:sp>
      <p:sp>
        <p:nvSpPr>
          <p:cNvPr id="56" name="TextBox 55"/>
          <p:cNvSpPr txBox="1"/>
          <p:nvPr/>
        </p:nvSpPr>
        <p:spPr>
          <a:xfrm>
            <a:off x="1816098" y="4153353"/>
            <a:ext cx="7620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3</a:t>
            </a:r>
          </a:p>
        </p:txBody>
      </p:sp>
      <p:sp>
        <p:nvSpPr>
          <p:cNvPr id="57" name="TextBox 56"/>
          <p:cNvSpPr txBox="1"/>
          <p:nvPr/>
        </p:nvSpPr>
        <p:spPr>
          <a:xfrm>
            <a:off x="1816098" y="4751285"/>
            <a:ext cx="77470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4</a:t>
            </a:r>
          </a:p>
        </p:txBody>
      </p:sp>
      <p:sp>
        <p:nvSpPr>
          <p:cNvPr id="59" name="TextBox 58"/>
          <p:cNvSpPr txBox="1"/>
          <p:nvPr/>
        </p:nvSpPr>
        <p:spPr>
          <a:xfrm>
            <a:off x="1816098" y="5334000"/>
            <a:ext cx="7747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5</a:t>
            </a:r>
          </a:p>
        </p:txBody>
      </p:sp>
      <p:cxnSp>
        <p:nvCxnSpPr>
          <p:cNvPr id="60" name="Curved Connector 59"/>
          <p:cNvCxnSpPr>
            <a:stCxn id="52" idx="1"/>
            <a:endCxn id="56" idx="1"/>
          </p:cNvCxnSpPr>
          <p:nvPr/>
        </p:nvCxnSpPr>
        <p:spPr>
          <a:xfrm rot="10800000" flipV="1">
            <a:off x="1816099" y="3173969"/>
            <a:ext cx="1" cy="1164050"/>
          </a:xfrm>
          <a:prstGeom prst="curvedConnector3">
            <a:avLst>
              <a:gd name="adj1" fmla="val 228601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Curved Connector 60"/>
          <p:cNvCxnSpPr>
            <a:endCxn id="59" idx="1"/>
          </p:cNvCxnSpPr>
          <p:nvPr/>
        </p:nvCxnSpPr>
        <p:spPr>
          <a:xfrm rot="5400000">
            <a:off x="650099" y="4346317"/>
            <a:ext cx="2338348" cy="6350"/>
          </a:xfrm>
          <a:prstGeom prst="curvedConnector4">
            <a:avLst>
              <a:gd name="adj1" fmla="val -7672"/>
              <a:gd name="adj2" fmla="val 544952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Curved Connector 61"/>
          <p:cNvCxnSpPr>
            <a:stCxn id="52" idx="3"/>
            <a:endCxn id="53" idx="3"/>
          </p:cNvCxnSpPr>
          <p:nvPr/>
        </p:nvCxnSpPr>
        <p:spPr>
          <a:xfrm>
            <a:off x="2578099" y="3173969"/>
            <a:ext cx="12700" cy="581335"/>
          </a:xfrm>
          <a:prstGeom prst="curved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urved Connector 62"/>
          <p:cNvCxnSpPr>
            <a:stCxn id="56" idx="3"/>
            <a:endCxn id="57" idx="3"/>
          </p:cNvCxnSpPr>
          <p:nvPr/>
        </p:nvCxnSpPr>
        <p:spPr>
          <a:xfrm>
            <a:off x="2578100" y="4338019"/>
            <a:ext cx="12699" cy="597932"/>
          </a:xfrm>
          <a:prstGeom prst="curvedConnector3">
            <a:avLst>
              <a:gd name="adj1" fmla="val 1900142"/>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676400" y="2438400"/>
            <a:ext cx="1013611" cy="369332"/>
          </a:xfrm>
          <a:prstGeom prst="rect">
            <a:avLst/>
          </a:prstGeom>
          <a:noFill/>
        </p:spPr>
        <p:txBody>
          <a:bodyPr wrap="none" rtlCol="0">
            <a:spAutoFit/>
          </a:bodyPr>
          <a:lstStyle/>
          <a:p>
            <a:r>
              <a:rPr lang="en-US" dirty="0"/>
              <a:t>Thread 1</a:t>
            </a:r>
          </a:p>
        </p:txBody>
      </p:sp>
      <p:sp>
        <p:nvSpPr>
          <p:cNvPr id="77" name="Right Arrow 76"/>
          <p:cNvSpPr/>
          <p:nvPr/>
        </p:nvSpPr>
        <p:spPr>
          <a:xfrm>
            <a:off x="3124200" y="4038600"/>
            <a:ext cx="381000" cy="299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4254499" y="2971800"/>
            <a:ext cx="7620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1</a:t>
            </a:r>
          </a:p>
        </p:txBody>
      </p:sp>
      <p:sp>
        <p:nvSpPr>
          <p:cNvPr id="79" name="TextBox 78"/>
          <p:cNvSpPr txBox="1"/>
          <p:nvPr/>
        </p:nvSpPr>
        <p:spPr>
          <a:xfrm>
            <a:off x="5486399" y="3262467"/>
            <a:ext cx="76200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2</a:t>
            </a:r>
          </a:p>
        </p:txBody>
      </p:sp>
      <p:sp>
        <p:nvSpPr>
          <p:cNvPr id="80" name="TextBox 79"/>
          <p:cNvSpPr txBox="1"/>
          <p:nvPr/>
        </p:nvSpPr>
        <p:spPr>
          <a:xfrm>
            <a:off x="4495800" y="5208484"/>
            <a:ext cx="419695" cy="251031"/>
          </a:xfrm>
          <a:prstGeom prst="rect">
            <a:avLst/>
          </a:prstGeom>
          <a:noFill/>
        </p:spPr>
        <p:txBody>
          <a:bodyPr vert="eaVert" wrap="none" rtlCol="0">
            <a:spAutoFit/>
          </a:bodyPr>
          <a:lstStyle/>
          <a:p>
            <a:r>
              <a:rPr lang="en-US" dirty="0"/>
              <a:t>…</a:t>
            </a:r>
          </a:p>
        </p:txBody>
      </p:sp>
      <p:sp>
        <p:nvSpPr>
          <p:cNvPr id="81" name="TextBox 80"/>
          <p:cNvSpPr txBox="1"/>
          <p:nvPr/>
        </p:nvSpPr>
        <p:spPr>
          <a:xfrm>
            <a:off x="4262450" y="3665394"/>
            <a:ext cx="7620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3</a:t>
            </a:r>
          </a:p>
        </p:txBody>
      </p:sp>
      <p:sp>
        <p:nvSpPr>
          <p:cNvPr id="82" name="TextBox 81"/>
          <p:cNvSpPr txBox="1"/>
          <p:nvPr/>
        </p:nvSpPr>
        <p:spPr>
          <a:xfrm>
            <a:off x="6705600" y="3897868"/>
            <a:ext cx="77470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4</a:t>
            </a:r>
          </a:p>
        </p:txBody>
      </p:sp>
      <p:sp>
        <p:nvSpPr>
          <p:cNvPr id="83" name="TextBox 82"/>
          <p:cNvSpPr txBox="1"/>
          <p:nvPr/>
        </p:nvSpPr>
        <p:spPr>
          <a:xfrm>
            <a:off x="4262450" y="4452319"/>
            <a:ext cx="7747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5</a:t>
            </a:r>
          </a:p>
        </p:txBody>
      </p:sp>
      <p:cxnSp>
        <p:nvCxnSpPr>
          <p:cNvPr id="84" name="Curved Connector 83"/>
          <p:cNvCxnSpPr>
            <a:stCxn id="78" idx="1"/>
            <a:endCxn id="81" idx="1"/>
          </p:cNvCxnSpPr>
          <p:nvPr/>
        </p:nvCxnSpPr>
        <p:spPr>
          <a:xfrm rot="10800000" flipH="1" flipV="1">
            <a:off x="4254498" y="3156466"/>
            <a:ext cx="7951" cy="693594"/>
          </a:xfrm>
          <a:prstGeom prst="curvedConnector3">
            <a:avLst>
              <a:gd name="adj1" fmla="val -287511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78" idx="1"/>
          </p:cNvCxnSpPr>
          <p:nvPr/>
        </p:nvCxnSpPr>
        <p:spPr>
          <a:xfrm rot="10800000" flipH="1" flipV="1">
            <a:off x="4254498" y="3156465"/>
            <a:ext cx="3441" cy="1480519"/>
          </a:xfrm>
          <a:prstGeom prst="curvedConnector4">
            <a:avLst>
              <a:gd name="adj1" fmla="val -6643418"/>
              <a:gd name="adj2" fmla="val 105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Curved Connector 85"/>
          <p:cNvCxnSpPr>
            <a:stCxn id="78" idx="3"/>
            <a:endCxn id="79" idx="1"/>
          </p:cNvCxnSpPr>
          <p:nvPr/>
        </p:nvCxnSpPr>
        <p:spPr>
          <a:xfrm>
            <a:off x="5016499" y="3156466"/>
            <a:ext cx="469900" cy="29066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Curved Connector 86"/>
          <p:cNvCxnSpPr>
            <a:stCxn id="81" idx="3"/>
            <a:endCxn id="82" idx="1"/>
          </p:cNvCxnSpPr>
          <p:nvPr/>
        </p:nvCxnSpPr>
        <p:spPr>
          <a:xfrm>
            <a:off x="5024452" y="3850060"/>
            <a:ext cx="1681148" cy="23247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4136645" y="2444809"/>
            <a:ext cx="1013611" cy="369332"/>
          </a:xfrm>
          <a:prstGeom prst="rect">
            <a:avLst/>
          </a:prstGeom>
          <a:noFill/>
        </p:spPr>
        <p:txBody>
          <a:bodyPr wrap="none" rtlCol="0">
            <a:spAutoFit/>
          </a:bodyPr>
          <a:lstStyle/>
          <a:p>
            <a:r>
              <a:rPr lang="en-US" dirty="0"/>
              <a:t>Thread 1</a:t>
            </a:r>
          </a:p>
        </p:txBody>
      </p:sp>
      <p:sp>
        <p:nvSpPr>
          <p:cNvPr id="103" name="TextBox 102"/>
          <p:cNvSpPr txBox="1"/>
          <p:nvPr/>
        </p:nvSpPr>
        <p:spPr>
          <a:xfrm>
            <a:off x="5360593" y="2444809"/>
            <a:ext cx="1013611" cy="369332"/>
          </a:xfrm>
          <a:prstGeom prst="rect">
            <a:avLst/>
          </a:prstGeom>
          <a:noFill/>
        </p:spPr>
        <p:txBody>
          <a:bodyPr wrap="none" rtlCol="0">
            <a:spAutoFit/>
          </a:bodyPr>
          <a:lstStyle/>
          <a:p>
            <a:r>
              <a:rPr lang="en-US" dirty="0"/>
              <a:t>Thread 2</a:t>
            </a:r>
          </a:p>
        </p:txBody>
      </p:sp>
      <p:sp>
        <p:nvSpPr>
          <p:cNvPr id="104" name="TextBox 103"/>
          <p:cNvSpPr txBox="1"/>
          <p:nvPr/>
        </p:nvSpPr>
        <p:spPr>
          <a:xfrm>
            <a:off x="6606389" y="2444809"/>
            <a:ext cx="1013611" cy="369332"/>
          </a:xfrm>
          <a:prstGeom prst="rect">
            <a:avLst/>
          </a:prstGeom>
          <a:noFill/>
        </p:spPr>
        <p:txBody>
          <a:bodyPr wrap="none" rtlCol="0">
            <a:spAutoFit/>
          </a:bodyPr>
          <a:lstStyle/>
          <a:p>
            <a:r>
              <a:rPr lang="en-US" dirty="0"/>
              <a:t>Thread 3</a:t>
            </a:r>
          </a:p>
        </p:txBody>
      </p:sp>
      <p:sp>
        <p:nvSpPr>
          <p:cNvPr id="105" name="Rectangle 104"/>
          <p:cNvSpPr/>
          <p:nvPr/>
        </p:nvSpPr>
        <p:spPr>
          <a:xfrm>
            <a:off x="1676400" y="2807732"/>
            <a:ext cx="1013611" cy="328826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4114800" y="2819400"/>
            <a:ext cx="1013611" cy="328826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5334000" y="2819400"/>
            <a:ext cx="1013611" cy="328826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6606389" y="2819400"/>
            <a:ext cx="1013611" cy="328826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7338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Orchestration Revisited</a:t>
            </a:r>
          </a:p>
        </p:txBody>
      </p:sp>
      <p:sp>
        <p:nvSpPr>
          <p:cNvPr id="3" name="Content Placeholder 2"/>
          <p:cNvSpPr>
            <a:spLocks noGrp="1"/>
          </p:cNvSpPr>
          <p:nvPr>
            <p:ph idx="1"/>
          </p:nvPr>
        </p:nvSpPr>
        <p:spPr/>
        <p:txBody>
          <a:bodyPr>
            <a:normAutofit/>
          </a:bodyPr>
          <a:lstStyle/>
          <a:p>
            <a:r>
              <a:rPr lang="en-US" dirty="0"/>
              <a:t>Given a collection of concurrent tasks, what are the important considerations in mapping tasks to units of execution (e.g., threads)?</a:t>
            </a:r>
          </a:p>
          <a:p>
            <a:pPr lvl="1"/>
            <a:r>
              <a:rPr lang="en-US" dirty="0"/>
              <a:t>Magnitude of number of execution units platform will support (less a problem if you use Executor) 	</a:t>
            </a:r>
          </a:p>
          <a:p>
            <a:pPr lvl="1"/>
            <a:endParaRPr lang="en-US" dirty="0"/>
          </a:p>
          <a:p>
            <a:pPr lvl="1"/>
            <a:r>
              <a:rPr lang="en-US" dirty="0"/>
              <a:t>Cost of sharing information among execution units </a:t>
            </a:r>
          </a:p>
          <a:p>
            <a:endParaRPr lang="en-US" dirty="0"/>
          </a:p>
        </p:txBody>
      </p:sp>
      <p:sp>
        <p:nvSpPr>
          <p:cNvPr id="4" name="TextBox 3"/>
          <p:cNvSpPr txBox="1"/>
          <p:nvPr/>
        </p:nvSpPr>
        <p:spPr>
          <a:xfrm>
            <a:off x="1371600" y="4267200"/>
            <a:ext cx="655320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a:t>What if we can only have maximum 4 threads for the server?</a:t>
            </a:r>
          </a:p>
        </p:txBody>
      </p:sp>
      <p:sp>
        <p:nvSpPr>
          <p:cNvPr id="5" name="TextBox 4"/>
          <p:cNvSpPr txBox="1"/>
          <p:nvPr/>
        </p:nvSpPr>
        <p:spPr>
          <a:xfrm>
            <a:off x="1371600" y="5715000"/>
            <a:ext cx="655320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a:t>Consider parallelizing the Depth-First Search algorithm</a:t>
            </a:r>
          </a:p>
        </p:txBody>
      </p:sp>
    </p:spTree>
    <p:extLst>
      <p:ext uri="{BB962C8B-B14F-4D97-AF65-F5344CB8AC3E}">
        <p14:creationId xmlns:p14="http://schemas.microsoft.com/office/powerpoint/2010/main" val="3488273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for Parallelization</a:t>
            </a:r>
          </a:p>
        </p:txBody>
      </p:sp>
      <p:sp>
        <p:nvSpPr>
          <p:cNvPr id="3" name="Content Placeholder 2"/>
          <p:cNvSpPr>
            <a:spLocks noGrp="1"/>
          </p:cNvSpPr>
          <p:nvPr>
            <p:ph idx="1"/>
          </p:nvPr>
        </p:nvSpPr>
        <p:spPr/>
        <p:txBody>
          <a:bodyPr>
            <a:normAutofit fontScale="85000" lnSpcReduction="20000"/>
          </a:bodyPr>
          <a:lstStyle/>
          <a:p>
            <a:r>
              <a:rPr lang="en-US" dirty="0"/>
              <a:t>Provides a cookbook to systematically guide programmers </a:t>
            </a:r>
          </a:p>
          <a:p>
            <a:pPr lvl="1"/>
            <a:r>
              <a:rPr lang="en-US" dirty="0"/>
              <a:t>Decompose, Assign, Orchestrate, Map </a:t>
            </a:r>
          </a:p>
          <a:p>
            <a:pPr lvl="1"/>
            <a:r>
              <a:rPr lang="en-US" dirty="0"/>
              <a:t>Can lead to high quality solutions in some domains </a:t>
            </a:r>
          </a:p>
          <a:p>
            <a:r>
              <a:rPr lang="en-US" dirty="0"/>
              <a:t>Provide common vocabulary to the programming community</a:t>
            </a:r>
          </a:p>
          <a:p>
            <a:pPr lvl="1"/>
            <a:r>
              <a:rPr lang="en-US" dirty="0"/>
              <a:t>Each pattern has a name, providing a vocabulary for discussing solutions </a:t>
            </a:r>
          </a:p>
          <a:p>
            <a:r>
              <a:rPr lang="en-US" dirty="0"/>
              <a:t>Helps with software reusability, malleability, and modularity </a:t>
            </a:r>
          </a:p>
          <a:p>
            <a:pPr lvl="1"/>
            <a:r>
              <a:rPr lang="en-US" dirty="0"/>
              <a:t>Written in prescribed format to allow the reader to quickly understand the solution and its context</a:t>
            </a:r>
          </a:p>
        </p:txBody>
      </p:sp>
    </p:spTree>
    <p:extLst>
      <p:ext uri="{BB962C8B-B14F-4D97-AF65-F5344CB8AC3E}">
        <p14:creationId xmlns:p14="http://schemas.microsoft.com/office/powerpoint/2010/main" val="974883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for Parallelization</a:t>
            </a:r>
          </a:p>
        </p:txBody>
      </p:sp>
      <p:sp>
        <p:nvSpPr>
          <p:cNvPr id="3" name="Content Placeholder 2"/>
          <p:cNvSpPr>
            <a:spLocks noGrp="1"/>
          </p:cNvSpPr>
          <p:nvPr>
            <p:ph idx="1"/>
          </p:nvPr>
        </p:nvSpPr>
        <p:spPr/>
        <p:txBody>
          <a:bodyPr>
            <a:normAutofit lnSpcReduction="10000"/>
          </a:bodyPr>
          <a:lstStyle/>
          <a:p>
            <a:r>
              <a:rPr lang="en-US" dirty="0"/>
              <a:t>“Patterns for Parallel Programming”, Mattson, Sanders, and </a:t>
            </a:r>
            <a:r>
              <a:rPr lang="en-US" dirty="0" err="1"/>
              <a:t>Massingill</a:t>
            </a:r>
            <a:r>
              <a:rPr lang="en-US" dirty="0"/>
              <a:t> (2005).</a:t>
            </a:r>
          </a:p>
          <a:p>
            <a:r>
              <a:rPr lang="en-US" dirty="0"/>
              <a:t>The patterns could help you in</a:t>
            </a:r>
          </a:p>
          <a:p>
            <a:pPr lvl="1"/>
            <a:r>
              <a:rPr lang="en-US" dirty="0"/>
              <a:t>Exposing concurrent tasks</a:t>
            </a:r>
          </a:p>
          <a:p>
            <a:pPr lvl="1"/>
            <a:r>
              <a:rPr lang="en-US" dirty="0"/>
              <a:t>Mapping tasks to processes to exploit parallel architecture</a:t>
            </a:r>
          </a:p>
          <a:p>
            <a:pPr lvl="1"/>
            <a:r>
              <a:rPr lang="en-US" dirty="0"/>
              <a:t>Providing supporting code and data structures</a:t>
            </a:r>
          </a:p>
          <a:p>
            <a:pPr lvl="1"/>
            <a:r>
              <a:rPr lang="en-US" dirty="0"/>
              <a:t>Providing low-level mechanisms needed to write parallel programs </a:t>
            </a:r>
          </a:p>
        </p:txBody>
      </p:sp>
    </p:spTree>
    <p:extLst>
      <p:ext uri="{BB962C8B-B14F-4D97-AF65-F5344CB8AC3E}">
        <p14:creationId xmlns:p14="http://schemas.microsoft.com/office/powerpoint/2010/main" val="1822136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Program, Multiple Data</a:t>
            </a:r>
          </a:p>
        </p:txBody>
      </p:sp>
      <p:sp>
        <p:nvSpPr>
          <p:cNvPr id="3" name="Content Placeholder 2"/>
          <p:cNvSpPr>
            <a:spLocks noGrp="1"/>
          </p:cNvSpPr>
          <p:nvPr>
            <p:ph idx="1"/>
          </p:nvPr>
        </p:nvSpPr>
        <p:spPr/>
        <p:txBody>
          <a:bodyPr>
            <a:normAutofit/>
          </a:bodyPr>
          <a:lstStyle/>
          <a:p>
            <a:r>
              <a:rPr lang="en-US" dirty="0"/>
              <a:t>All threads/processes run the same program, operating on different data. This model is particularly appropriate for problems with a regular, predictable communication pattern. </a:t>
            </a:r>
          </a:p>
          <a:p>
            <a:pPr lvl="1"/>
            <a:r>
              <a:rPr lang="en-US" dirty="0"/>
              <a:t>MATLAB supports SPMD blocks. </a:t>
            </a:r>
          </a:p>
          <a:p>
            <a:pPr lvl="1"/>
            <a:r>
              <a:rPr lang="en-US" dirty="0"/>
              <a:t>Often adopted for GPU programming</a:t>
            </a:r>
          </a:p>
        </p:txBody>
      </p:sp>
    </p:spTree>
    <p:extLst>
      <p:ext uri="{BB962C8B-B14F-4D97-AF65-F5344CB8AC3E}">
        <p14:creationId xmlns:p14="http://schemas.microsoft.com/office/powerpoint/2010/main" val="3580075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745AD1-6E40-4C2E-B7CA-8808868BF3C7}"/>
              </a:ext>
            </a:extLst>
          </p:cNvPr>
          <p:cNvSpPr>
            <a:spLocks noGrp="1"/>
          </p:cNvSpPr>
          <p:nvPr>
            <p:ph type="title"/>
          </p:nvPr>
        </p:nvSpPr>
        <p:spPr/>
        <p:txBody>
          <a:bodyPr/>
          <a:lstStyle/>
          <a:p>
            <a:r>
              <a:rPr lang="en-SG" dirty="0"/>
              <a:t>Executor and Thread Pools</a:t>
            </a:r>
          </a:p>
        </p:txBody>
      </p:sp>
      <p:sp>
        <p:nvSpPr>
          <p:cNvPr id="5" name="Text Placeholder 4">
            <a:extLst>
              <a:ext uri="{FF2B5EF4-FFF2-40B4-BE49-F238E27FC236}">
                <a16:creationId xmlns:a16="http://schemas.microsoft.com/office/drawing/2014/main" id="{CCB0F7DD-9DC0-415B-AF5A-59F39331189E}"/>
              </a:ext>
            </a:extLst>
          </p:cNvPr>
          <p:cNvSpPr>
            <a:spLocks noGrp="1"/>
          </p:cNvSpPr>
          <p:nvPr>
            <p:ph type="body" idx="1"/>
          </p:nvPr>
        </p:nvSpPr>
        <p:spPr/>
        <p:txBody>
          <a:bodyPr/>
          <a:lstStyle/>
          <a:p>
            <a:r>
              <a:rPr lang="en-SG" dirty="0"/>
              <a:t>Part 1</a:t>
            </a:r>
          </a:p>
        </p:txBody>
      </p:sp>
    </p:spTree>
    <p:extLst>
      <p:ext uri="{BB962C8B-B14F-4D97-AF65-F5344CB8AC3E}">
        <p14:creationId xmlns:p14="http://schemas.microsoft.com/office/powerpoint/2010/main" val="39545916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4</a:t>
            </a:r>
          </a:p>
        </p:txBody>
      </p:sp>
      <p:sp>
        <p:nvSpPr>
          <p:cNvPr id="3" name="Content Placeholder 2"/>
          <p:cNvSpPr>
            <a:spLocks noGrp="1"/>
          </p:cNvSpPr>
          <p:nvPr>
            <p:ph idx="1"/>
          </p:nvPr>
        </p:nvSpPr>
        <p:spPr/>
        <p:txBody>
          <a:bodyPr/>
          <a:lstStyle/>
          <a:p>
            <a:r>
              <a:rPr lang="en-US" dirty="0"/>
              <a:t>Given Exercise1.java, apply SPMD (Single Program, Multiple Data) design pattern for concurrent programming to parallelize the program which approximates </a:t>
            </a:r>
            <a:r>
              <a:rPr lang="el-GR" dirty="0"/>
              <a:t>π</a:t>
            </a:r>
            <a:r>
              <a:rPr lang="en-US" dirty="0"/>
              <a:t> by integration. </a:t>
            </a:r>
          </a:p>
        </p:txBody>
      </p:sp>
    </p:spTree>
    <p:extLst>
      <p:ext uri="{BB962C8B-B14F-4D97-AF65-F5344CB8AC3E}">
        <p14:creationId xmlns:p14="http://schemas.microsoft.com/office/powerpoint/2010/main" val="39896410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 Parallelism Pattern</a:t>
            </a:r>
          </a:p>
        </p:txBody>
      </p:sp>
      <p:sp>
        <p:nvSpPr>
          <p:cNvPr id="3" name="Content Placeholder 2"/>
          <p:cNvSpPr>
            <a:spLocks noGrp="1"/>
          </p:cNvSpPr>
          <p:nvPr>
            <p:ph idx="1"/>
          </p:nvPr>
        </p:nvSpPr>
        <p:spPr/>
        <p:txBody>
          <a:bodyPr>
            <a:normAutofit/>
          </a:bodyPr>
          <a:lstStyle/>
          <a:p>
            <a:r>
              <a:rPr lang="en-US" dirty="0"/>
              <a:t>Given a loop, each thread/process execute part of the loop.</a:t>
            </a:r>
          </a:p>
          <a:p>
            <a:pPr lvl="1"/>
            <a:r>
              <a:rPr lang="en-US" dirty="0"/>
              <a:t>Programming models like </a:t>
            </a:r>
            <a:r>
              <a:rPr lang="en-US" dirty="0" err="1"/>
              <a:t>OpenMP</a:t>
            </a:r>
            <a:r>
              <a:rPr lang="en-US" dirty="0"/>
              <a:t> provide directives to automatically assign loop iteration to execution units</a:t>
            </a:r>
          </a:p>
          <a:p>
            <a:pPr lvl="1"/>
            <a:endParaRPr lang="en-US" dirty="0"/>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271" y="4038600"/>
            <a:ext cx="6860917" cy="2338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97694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Master/Worker Pattern</a:t>
            </a:r>
          </a:p>
        </p:txBody>
      </p:sp>
      <p:sp>
        <p:nvSpPr>
          <p:cNvPr id="3" name="Content Placeholder 2"/>
          <p:cNvSpPr>
            <a:spLocks noGrp="1"/>
          </p:cNvSpPr>
          <p:nvPr>
            <p:ph idx="1"/>
          </p:nvPr>
        </p:nvSpPr>
        <p:spPr/>
        <p:txBody>
          <a:bodyPr/>
          <a:lstStyle/>
          <a:p>
            <a:r>
              <a:rPr lang="en-US" dirty="0"/>
              <a:t>A master thread/process divides a problem into several sub-problems and dispatches them to several worker processes.</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3276600"/>
            <a:ext cx="4476750" cy="2718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68959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Fork/Join Pattern</a:t>
            </a:r>
          </a:p>
        </p:txBody>
      </p:sp>
      <p:sp>
        <p:nvSpPr>
          <p:cNvPr id="3" name="Content Placeholder 2"/>
          <p:cNvSpPr>
            <a:spLocks noGrp="1"/>
          </p:cNvSpPr>
          <p:nvPr>
            <p:ph idx="1"/>
          </p:nvPr>
        </p:nvSpPr>
        <p:spPr/>
        <p:txBody>
          <a:bodyPr>
            <a:normAutofit/>
          </a:bodyPr>
          <a:lstStyle/>
          <a:p>
            <a:r>
              <a:rPr lang="en-US" dirty="0"/>
              <a:t>Tasks are created dynamically </a:t>
            </a:r>
          </a:p>
          <a:p>
            <a:r>
              <a:rPr lang="en-US" dirty="0"/>
              <a:t>Tasks can create more tasks </a:t>
            </a:r>
          </a:p>
          <a:p>
            <a:pPr lvl="1"/>
            <a:r>
              <a:rPr lang="en-US" dirty="0"/>
              <a:t>Manages tasks according to their relationship </a:t>
            </a:r>
          </a:p>
          <a:p>
            <a:pPr lvl="1"/>
            <a:r>
              <a:rPr lang="en-US" dirty="0"/>
              <a:t>Parent task creates new tasks (fork) then waits until they complete (join) before continuing on with the computation</a:t>
            </a:r>
          </a:p>
        </p:txBody>
      </p:sp>
    </p:spTree>
    <p:extLst>
      <p:ext uri="{BB962C8B-B14F-4D97-AF65-F5344CB8AC3E}">
        <p14:creationId xmlns:p14="http://schemas.microsoft.com/office/powerpoint/2010/main" val="3313349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PRAM</a:t>
            </a:r>
          </a:p>
        </p:txBody>
      </p:sp>
      <p:sp>
        <p:nvSpPr>
          <p:cNvPr id="3" name="Content Placeholder 2"/>
          <p:cNvSpPr>
            <a:spLocks noGrp="1"/>
          </p:cNvSpPr>
          <p:nvPr>
            <p:ph idx="1"/>
          </p:nvPr>
        </p:nvSpPr>
        <p:spPr/>
        <p:txBody>
          <a:bodyPr>
            <a:normAutofit/>
          </a:bodyPr>
          <a:lstStyle/>
          <a:p>
            <a:r>
              <a:rPr lang="en-US" dirty="0"/>
              <a:t>How to parallelize BFS? </a:t>
            </a:r>
          </a:p>
          <a:p>
            <a:pPr lvl="1"/>
            <a:r>
              <a:rPr lang="en-US" dirty="0"/>
              <a:t>Start from a root, and visit all the connected nodes in a graph</a:t>
            </a:r>
          </a:p>
          <a:p>
            <a:pPr lvl="1"/>
            <a:r>
              <a:rPr lang="en-US" dirty="0"/>
              <a:t>Nodes closer to the root are visited first</a:t>
            </a:r>
          </a:p>
          <a:p>
            <a:pPr lvl="1"/>
            <a:r>
              <a:rPr lang="en-US" dirty="0"/>
              <a:t>Nodes of the same hop-distance (level) from the root can be visited in parallel</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4267200"/>
            <a:ext cx="1876425" cy="2364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67194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ParallelRecursive.java</a:t>
            </a:r>
          </a:p>
        </p:txBody>
      </p:sp>
    </p:spTree>
    <p:extLst>
      <p:ext uri="{BB962C8B-B14F-4D97-AF65-F5344CB8AC3E}">
        <p14:creationId xmlns:p14="http://schemas.microsoft.com/office/powerpoint/2010/main" val="17580474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Performance vs Complexity</a:t>
            </a:r>
          </a:p>
        </p:txBody>
      </p:sp>
      <p:sp>
        <p:nvSpPr>
          <p:cNvPr id="5" name="Content Placeholder 4"/>
          <p:cNvSpPr>
            <a:spLocks noGrp="1"/>
          </p:cNvSpPr>
          <p:nvPr>
            <p:ph idx="1"/>
          </p:nvPr>
        </p:nvSpPr>
        <p:spPr/>
        <p:txBody>
          <a:bodyPr/>
          <a:lstStyle/>
          <a:p>
            <a:r>
              <a:rPr lang="en-US" dirty="0"/>
              <a:t>One of the primary reasons to use threads is to improve performance. </a:t>
            </a:r>
          </a:p>
          <a:p>
            <a:r>
              <a:rPr lang="en-US" dirty="0"/>
              <a:t>Techniques for improving performance also increase complexity and the likelihood of safety and liveness failures.</a:t>
            </a:r>
          </a:p>
        </p:txBody>
      </p:sp>
      <p:sp>
        <p:nvSpPr>
          <p:cNvPr id="6" name="TextBox 5"/>
          <p:cNvSpPr txBox="1"/>
          <p:nvPr/>
        </p:nvSpPr>
        <p:spPr>
          <a:xfrm>
            <a:off x="1219200" y="4495800"/>
            <a:ext cx="6820265"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Avoid premature optimization. First make it right, then make it fast – if </a:t>
            </a:r>
          </a:p>
          <a:p>
            <a:r>
              <a:rPr lang="en-US" dirty="0"/>
              <a:t>it is not already fast enough.</a:t>
            </a:r>
          </a:p>
          <a:p>
            <a:endParaRPr lang="en-US" dirty="0"/>
          </a:p>
          <a:p>
            <a:r>
              <a:rPr lang="en-US" dirty="0"/>
              <a:t>The quest for performance is probably the single greatest source of </a:t>
            </a:r>
          </a:p>
          <a:p>
            <a:r>
              <a:rPr lang="en-US" dirty="0"/>
              <a:t>concurrency bugs.</a:t>
            </a:r>
          </a:p>
        </p:txBody>
      </p:sp>
    </p:spTree>
    <p:extLst>
      <p:ext uri="{BB962C8B-B14F-4D97-AF65-F5344CB8AC3E}">
        <p14:creationId xmlns:p14="http://schemas.microsoft.com/office/powerpoint/2010/main" val="26446868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Bottleneck</a:t>
            </a:r>
          </a:p>
        </p:txBody>
      </p:sp>
      <p:sp>
        <p:nvSpPr>
          <p:cNvPr id="4" name="Flowchart: Multidocument 3"/>
          <p:cNvSpPr/>
          <p:nvPr/>
        </p:nvSpPr>
        <p:spPr>
          <a:xfrm>
            <a:off x="3352800" y="2859657"/>
            <a:ext cx="1752600" cy="12954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program</a:t>
            </a:r>
          </a:p>
        </p:txBody>
      </p:sp>
      <p:sp>
        <p:nvSpPr>
          <p:cNvPr id="5" name="AutoShape 2" descr="data:image/jpeg;base64,/9j/4AAQSkZJRgABAQAAAQABAAD/2wCEAAkGBhMSEBUSExQUFRQWFRUUFhQVGRQVFBQVFRcVFhQVFBUYHCYfGhkjGhUVHy8gIycpLiwtFh4xNTAqNSYrLCkBCQoKDgwOGg8PGiwfHCQsLCwvLCksNCksLCkpKSwsLCwsLCwsKikpKSwpLCkpLCkpLywpLCksLCwsLCksLCk1LP/AABEIAMIBAwMBIgACEQEDEQH/xAAcAAEAAgMBAQEAAAAAAAAAAAAABQYDBAcCAQj/xABEEAABAwIDBQUEBwYFAwUAAAABAAIDBBEFEiEGEzFBUQciYXGBFDKRoSNCYnKCkvAzUqKxstEkQ2PB8RWDwwg0U3Oz/8QAFwEBAQEBAAAAAAAAAAAAAAAAAAECA//EAB8RAQEAAgMBAAMBAAAAAAAAAAABAhESITFRA0FhIv/aAAwDAQACEQMRAD8A7iiIgIiICIiAiIgIi0MdxHcU75OYFm/eOg/v6KW67L030XJaGurhE6ojkcI2k8Xchxs0nWy2aTtLqW++1jx4ix+Vguc/LKxz+uooo3Z/GRVQCWwBuQWg3sQdNfEWPqvtbtFTQybuWZjHWvZxtYHhc8B6rpua21uepFFhpqyOQXjex46tcHD4hZlVEREBERAREQEREBERAREQEREBERAREQEREBERAREQEREBUDtNxb3IAftu8zoPlf8AMFfZJA0FxNgAST0A1JXIGXr8QJN8pcXO8GN5edsrVz/J8Yz+M2zuAT1DLZ3R05NzqbPI45W8+HHh52Vrp9mqOEWMbXHrJ3yfQ6fAKRkdkaGsAHBrQOAHLToB/JbkNKGjqeZPElWYSLMdIYsgbfKBH4tBi9LtsoLEdjaaY5g54PVrr3P4rq7yRA8QD4EKLqsEhdrkserSWn+ErXGLqOc4h2dTtu6mnbnA7mbMwg/ebdRzMQ2hpOBfK0a3D2TA+H0t3fABdDqNnz/lzyDwcGyAfyPzWlLT1rCLbmVvM5nxP9GlrgfzBThE4xVKbt4rIdKqlHhmZJAT1GY3ufJqs+F9vNDJYSMkjJ5917f5hx/KsUmLPAO/pJgOB7jZ2kdfoS/TzAUVPh2EVLix0UIk4kNO5lH3g0td8U1/VdEw/tBw+YDLVRC+gEhMRJ6ASBpKn45A4XaQR1BuPiFw6q7J6N2sE80J6Ah7T8dfmtFnZviFOc1LWsueP7SncfHNHck+ZTs7foFFwdm1G0FGe+x8zRzGSdp046DeH4hb9H/6gJIyGVVMA7mPpIXW6hjg/wDmE5fw27SioeG9s9BKLu3sXi5ucHy3ZcfiArLh+1tHObR1MLifq52h/wCR1j8kmUpuJdEBRaUREQEREBERAREQEREBERAREQEREFX7RMY3FGWg96U5B93i8+VrN/Eq72eYflifMeLzlH3W8T6u/pUR2h4oamvEDNRGRE0ci8nvfxENP3Fe6SBsELWD3Y2AX62HE+ZufVc53ltzneW2aDvz25MFz5n3f7+ilCFHYEz6LOeMh3nkD7g/LY+pUiujo8OCwPatkhYyEGlLGsDo/wBf8Leexa74kGrlWvV4fHK0tlYyRp0s9ocD4EEFbz2eCwuaggJNkafQsD4SNBuXvY0f9sHIfVqwHBamO26qswvqJ42vJHQOjLLedirC5oXgtKCvnEKyO+eBsgH/AMMgzEdSyUMt+YrBV7QU7gWVUTmC2u+icGa/bsWfNWSy8SNH6/sgqcezWGztvFlA5GF/dHkASFo1fZm033U2nRwB9DZWCv2YpZTmdAzN++BlePJ7bOHxUNWbOTwguo6mVrhqIp3GWJ/Hu5nd5p4a3UuMrPGIKbDcQoRmjklaxut4XuyAdXMB4eYIW1QdrWIxcZGSj/VY0/NmU/Eqe2P2x9qa5rxkmjOV7L6gi4+FwR6FVHbjBW084fGLRTE93lHKNS1v2XC7gORa7lYDFx14zZrxfMD7ZnzSNidRl73aNELxmcQCTZjwBwBPvcletmdpoq6EyxNkaGvMbmyANcHhrXEaEg6OHAr81xOIIIJB6gkEeRC7d2d1TKeiii+sbyO65nnNb0GVv4Uxt2Y22r6ixwy5hdZF0dBERAREQEREBERAREQFoY9iopqaWc/UYSAebjoxvq4geq31zPtkxyzIqRp1d9K/7ou2MHwJzH8AWcrqJldRXtgaMzVbp3m+7BcXHnI+4BPj77vMBXzEznMcA/zXWdx0jb3pPLui1+pCi9hMM3NGwnR0n0h8ne4PygepKlcE+lqJZuLWfQMPwdKR65B6FMZqJjNRYmiy9Ly1e1pp8svhC92WriWIxwRmSVwa0WHMlzjo1jGgEueToGtBJPAIPZasJjWlJi03tEEbKZxjka90srnsaaewJjDoxcuLrWtpa414rHNs3nBEtTVPub92XcW+yPZxGcvmT5lBuuZ4LAWWUZJsFSnj7T5+11t//wBlrSbDhusNXXQkdJ3zMPnHPnB+SCYfHzWMxqs1uJ1+HgvqWsrKVoGeaFm7qYmi95JIdWPaNLlpFtSRorFQYjHUQtmheHxvbdrm8CP5ggggg6gggoPLvJeHhZHtWNzvBBhczxWrUM6fr0W051uZ/XionGq7dQvkJHdBPqOAv8EFE2YdfGpizRpM1xwFg5tz+a35lP8AaQ0GjbewIniLCf3u/mA/AHrR7LsPuJqlwN3OEbbi3R7yDzBzMHnGVi7S676WGnH1Wmd453fdkXybJ+dSpVWo4szgPH/ldB2ckcXhUvB4dSfT4/r5rpOx1BcgrOLOE626Jhbe4FurHAyzQsi22IiICIiAiIgIiICIiD4SuB19ScTxUkG7JJLDwhZzHS7G383LqnaVjfs2HyWNny/Qs5Hvg5yOhDA4+dlQuy3Cv2tSeOkTPk55/oHoVzy7unPLu6XTFq3cwOcOIFmtHMnRoHqpDAqDcwMj0zAXcer3d55/MSoOrG+rIoeLY/p39Lg2iHnmIP4SrNGF0dGy1ZAsTSsjUHsKobMv9uqpq+T9lDLJTUbTbK1sfcnqRrbO92ZoOhDW25m9vC5h2SY02lMuC1BDKinlk3WYZRPG45+5c6u1Lrc2vBF7OsFflxpzqbEsWZffV0zcPobXD90LMvGeLSQL8u9Gp+gFTQ4rSUIrZ6hhp5J6ttQWyCJjWuAeyQjMBnabC5tpyKuc2xNI401osraSR0sMbCWxNe45i4xjQnNqOh4cVFYn2fGSTEZhPeWtpxTsLm6U7A0tcwG5ux1mXsBwJ1ugqOx2074m1WLVLf8AD1sztw1pc6pe9jjFDBHAO6SWtIzX/wAsX6q4YJtqyoqH0skFRSzsjE27qGhuaK4BexzSQbEi/rxsbVHHti6xtJhYlgFSyiMjZ4KR8jHOb3RDNGbhzpAGZjaxzOsAATbXxbCd1Q1OIRR4kyeWMUEUNa/O9kc8kTczL3ewXLgA53Fx6hBZ9iMdqq2CSpOTdvqntgDm5f8ACtda/d1LuLdebSo3s7YI6vE6aP8A9vDUtdEB7rHSB5ljbbSzS1osOFvFe3bS+yRMwjDonVNZDG2JxDSIIH5QXSTPNhq4udYaXuCb6Gw7GbJ+w0u7Lt5M9zpp5Tc7yZ9sxF9bCwA8r8SUG9LGtaRik5I1qyRoI+Y6Kh9pWJBlOI7m73d77jO87/ZdAqAua1kftmNRQ2uyIgusdLR/SPuOYLsjD99Bddl8F3FHDCbB+W77ajeSHPJrxtmcfRcmxjEfaauece6+QhnMbplmRkeBa0HzJXVttq409FNICcxZu2W1IfL9G13pmLvwFchoqfVrR4BZyc871pYcGptGjrr8eHysut7I0NmgrneAUuZ4XX8EpsrArJpuTXSSC+oiqiIiAiIgIiICIiAiLUxXEW08Ekz/AHY2Oeepyi9h4nh6oOQ9ruNGatbTt1EDcthfWWSznac9N2B45lcsEw8UtJHGSAWMu88sx7zz5XJXONjaR1ZiO9k1yudUSHkX5rtH5zceDSr7thUnciFhs+d4iB6B3vO8gLrGP1zw77NliXiSod70zyRflGzuxj+o/iVgnr2RMMkr2sY0Xc95DWtHUkrRooGsa1jNGtAa0dABYD5KIrme14lFTu1hpYxUyt0LXzyEtpmvH2Q2R/nlW3RNYHtnR1bzHBO17wL5CHsc5v7zGvaC9v2m3CnmlQG0OKRQCKR0JnnMm7pmMDTK6V7XAhjnaMGTOXOJADQb9D5wfaWR1Q6mqqf2eXdGdhbIJopImlrXkPyts5rnAFpHO90FkBVW237OqfEmhz7xVDBaOoZ7w5gPbpnaDra4I1sRcrdwTbajq3iOCUueW7xrXRzRZ2c3M3jGhw1GovxCm45Q4XBBHDQg6+iDlQptpMP7sbosQhGjc9nPAHC+ZzJLkfafwXodsNdHpPg9QOpbvh8A6Gx/Mumw4hG5xaHjMDYtOjhYuHunW12P1+yei8UeMwSuLIp4pHN95scjHub94NJIQc3d23yHSPCqtzuhzAfERk/JbuBba4rWVMTBhxpafON9NMJCQwAkhgcI+8bAA2cBfgujkr4gwsp2tvlaG3JcbAC5JuSbcSTzXxzVmIXgtQa7mrXmiW6WrFJGggcUqN1G+Q8GNLjfwF/15qldleHl7qisfe73bttx1+kkc09Dmib5xlSHa3iwho8gOspseuRveerLsrgxpqGGJwAfkDpAL23j+/JbwzOKCi9qtdcwU48Z3fNkf/k+KqeFQ3dfp/v+itvaat9orJpR7ufds+5H3AR52LvVZcKp+Hib/wBlj2ufuS67H0N3ArqFNHZoVR2PobNBVyAW3R9REQEREBERAREQEREBc67ZsbyU8dK06yuzv+5GQQPC78p/AV0VcB2srXYhijgw6OkbBGdDZjCW5uOrbl8nk5Yz+MZ3rS3dmWEbqkMzhZ0zrjru2Xaz4nMfxL0+XfYi531KZuQdN7IO8R4hunqp+smjpKUnhHDFoPssbYD5AKvbK07mwBzxZ8pdM/rmkObXyGUei1GpNRYWP/WignUdXTVk9RTRx1DKndF8b5Ny+OSJm7uHZHZmlttOo+MzG4eX61WaN36CqoHFcRMVfSVNVG4RMppxeJstQ2GpkdEHXLGX1jDmh2UXu7xUdi80tS6WYNkidWbvC6MSNc2QU7nOkrKkxkgsDmh5FwDaJhI1AV5ikWc07HOY9zWucwkscQC5hcMriwnVpIJBtxCCs7ZMc4UuGU8ZdG5pfLEx4hzUdPkYYQ/kHuexttLhrhcXuvGzeFZMTbJDQSUMQppGzAiFsU0m8j3IAhe5rnNG9ObQ6qcxrZ1tRJHK2WaCaIODJYS0OyvtnY9r2ua9ps02I4gWUhhVG6JmV80k7rkmSXdh2ttAI2taALdOZQfZqaCIOmfkYGtdne8gNDCG5sznaAWaOPj1Kp1XT01dPTewQNtDURyvrmRbqNkcZJdFDLZu9L7ZLNzNAJJ5LZ2nbKa5j5qKeqpIYw6NsJhe01Dic8kkDpAXljQ0NFjYuceNrWnCcVbURCRjZWC5blljfC8W43Y8A28eCDR2zxp9LRSSRC8zssMDdDeeZwji0dobOdmI6NKiJsRxCgfT+0yw1dPLLHTvkZFuJ4pJSGRyWDyx7M2hsGnUEBZsQ/xWLwQ8Y6KM1cnCxnmzRUzTzu1u9f6tWttbikb6yKNxvDQNdiNXa5ymNrvZYzb6xcXSZf8ATGmoQXQr4VS4q+oo8FM77vrJ7vaw62qax/0MQDjoGGRjbXtZh4LYgx2sle+CkbBN7Llhnqah5Y2apa0GWONkLdCLjM42ALrAaILWQsbwtDZfHRWUkdRkMZfmDmEh2R8b3RyNzDiA5jrHmLLZxOsbFE+R3usY5x8mglByvaBnt+0EFMNY4C1z7W0DPpX38CQxh++uh7WYh7PRzSj3gwhv3391nzIPoqX2MUBmkq8QeLukdu2kjXvHeyWPMEGEebCpftPq7thpx9ZxlcPssuGfxE/BRLdRzKGjsAOgU7gdNmeFpyR2HmVaNkKG7gVMWPx/XQ8BpcrB5KWWCkjs0LOtOgiIgIiICIiAiIgIiIK/t3jfstBLIDZ7hu4+Fw9+lxf90ZnfhXMeyzDA+pfMRpCwBun15Li4PKzWuH41JdsOMZ52UzT3YhmcPtvGgPiGW/OVj7J6sWqovrNMUnm14ezTyLP4gse3bl7kzdq+LBsUVMdGzSNLz/psc3MPiQfRS8TrehUR2qbPGaKKoaHOEBc2QNFyIpSy8gbzyuY2/g4k6BRWG7RNgjaJJGPYAAJozm0+rvYv2jXctQtuq7MlP/Kztf6fysoGh2jp5dI5WOPQEXHmL3CkxJz4frxQSTH+N1nbIoxlT5ep19VnZL+tEErHKszJVGslK2GyoN9rl6zLSbKsoegi8S2NpJ5TM+MtmNs0sUksMjrAAB7onNLtABrfgsGI7DQOw+ahgG4bMLl7bvcX5muzyFxzSXLQDmNyLi6nQ9ew9BWo8DrZqmmfWPpXRUz3TNEDZWukmylkTnsfcNDQ950dxsoTBKytpqI0LaSc1xdN/iHNApHOmle41TpwbZe9myAZtLW5roOZLoNPBMIZS00NMzVsUbYweBdlGrjbmTc+qqHbDjO6oN2DYzODD4Mb3nn4D5q8l65TtKfb8fpqXUxxOGe2os0GWW/gQwM/Eg6FsLgnsmHQQkWfkzyD/UkJe8ejnEeiou09Xv62V44NIib5M0NvAm5XS8exMU9NLNzYwkeLjoweriFyWnFhc8gXHz4n5rNc/wAl6adQLyBo5aLoex1DYAqg4VEXyX6m665s7S5WBWdRuTU0mWhfURVRERAREQEREBERAWKrqWxxukcbNY0uJ8Gi5WVV7bmOR1IWRi+ZwD7X9wXdyHUBS3U2X+OO7TRTGXfSj9uDM3n3XE2Hppp0stDAcbdRVTKkAuaAWSsH14nWJt4ggOHkrftJihqIWxvhDXMILXsOg0sW5dTYi3PkFTZqMgrlheu3KzjXZ6HFmSsE0Ts8Z4PHK/Jw5Hz+ag8Z2Eo6q5y7px+tCchv1sQW/wAK5thNZUUry+lkLSfeYQTE70BBH4SFNDtPqQfpaWJ45mN1j6N7vzJ9V0mUrfJkxDsZd/lVAI/dmYHa/wD2MLf6FDy7J4tTe5nI/wBGUFo/7c2Un0aVZ6LtapTYSMngJ5Gzx8Tl/mVZsO2vpZh3KiI+DiY/6hb5qtOYs28rqawqG2HD6eJ8LnH7LrBvLkCpqg7WorgSxOaTbWNzZGjodcpt5K77SYtDSUr55XMaLHIGubmmeR3WMAPeJPPgBcnQFfnWavle4veWucTcnKwAnqLAW9FR3ig29o5BpO1p4WkzRm/4wArFBVhzbtIcOrSCPO4X5oGJm1nN9R/ZbNHijWasc6N37zS5jifEtKnY/SrZV7Ey4Zh+3tYz3KgyC3uyBsn8XvfNT2H9rknCanGnEscWH0Y6/wDMJsdabUL2J1RMP7RqaTiXxno5pNvVlx8Sp6lxyKX3JGP+64Ej0VFgEq9bxRjaoFe/aUGTEq8RRPkcdGtLj6BUPsZoXTVNXXvA1O6Ydb5nkSSemUQ/ErU7Ttr27v2SNwLnftHAizGjUgn0v6K+9m+HbnC6cZS1z2CZwPEOl79j5Atb+FBHdplf3IKYf5jzI77kXAHzc4H8KpVa+0f3jb05qR2nr99iM7gbtiDadvTuXL/XOXfJRFe67w3oPmVm91zveSZ2ToszwV1eiiytCpWxtBoCr40WC06PqIiAiIgIiICIiAiIgLHMbArIvL23CDmu2D3FxsPVUuRzuYB8x/ZdkxHAGyclAVexg5BSyU25mI+gWGooCTddGi2L14L1iOyWVugUuJe/XKJ6G4sR/v8AIrUOAx2GWSRhHM2cCetrWHpZXGswhzSdFoSUR5hO4nGfpUZ9l5C7M17JD1JId6DULRnwqZnvRu9Bm/purm+iC8bl44H9eqvL7DtRL625jlzQhXeZmYWkja8eI/5WjLhFO76jmH7JNvhw+ScsRVDEF2bsy2ZgqcLa+ojjlO9laC5rHOYGuADSXA2OhPLQhc5fswD7ko8nDX4j+y3sGr8SoARTvAYTcsFnsJ6hrhxPkqbjpNd2S0ztYXOi6C5eL+ZdmUBW9ldU03Y9sluGve9M2qwUPbBOzSqpmj7Tc0ZPro30srPh/ahTSWzGSPzAkaPNwI/kiqfN/wBTpBYiYAdcz2/F17fFIqitqGlzjV2+xG0s8bvztDfOy6nh200EwvHPE6/LNlJ9H2UkHN94taPtHJb83BOhyzZLsufUSiWpaWQAhxY43fNY3yuOlmX49fmuqbS7RMoqV87rXHdjZ+/IdGMA+Z6AE8lCY32jUVK03lbNIP8ALhc11j/qSXyMHmb9AVzmsxmoxCcVFR3Y2fsoRfK0HnrqeXeOrrcALBNpbps4awht3G7iS95PEuOpJ8Uw+PPLfqV6ndaM+On91J7LUeZ4UjGH10XZqkysCnlq4fDlYFtKugiIgIiICIiAiIgIiICIiAvhavqIPO7HReJqcOFllRBCVWzrHclEVWxzTwCuSWQc0q9izyCiKnZR45Lr7ogeSwyUDTyQcTmwN7eRWlLhx5tXbZ8CY7kFGVOyTTyQcbfQDoQsXsrhwcuo1exfQKGqtj3Dks8Ye+qHNG8izgHDyBUc/Boj9TKfskt/lZXio2de3kVoS4W4cQpq/U1FV/6K3lJIPxa/Ei69jBDzklPm6/8AMKdfRW5LwIbdQn+k439VpUWFRsIOW5GoLtbeIvoPRTlOCsUEtuY9QprDqwAODWMcXC2tiRz0PJS569Z4VGVx7zWdB81dtjKDgVSaVueUnqV1bZejysC3PG5NTSwxtsF6RFVEREBERAREQEREBERAREQEREBERAREQEREBERB5LAsb6Vp5LMiDQlwhh5KOqdmGHkrAiCk1exoPAKGq9jDyC6cQvDoQeSDjtTss8clGy4M9vIrtsmHNPJaU+zzDyCDmezuFnOLhdXwyDKwLTpMBaw3AUuxtgg9IiICIiD5dfURAREQEREBERAREQEREBERAREQEREBERAREQEREBERAREQEREBERAREQEREBERAREQ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hMSEBUSExQUFRQWFRUUFhQVGRQVFBQVFRcVFhQVFBUYHCYfGhkjGhUVHy8gIycpLiwtFh4xNTAqNSYrLCkBCQoKDgwOGg8PGiwfHCQsLCwvLCksNCksLCkpKSwsLCwsLCwsKikpKSwpLCkpLCkpLywpLCksLCwsLCksLCk1LP/AABEIAMIBAwMBIgACEQEDEQH/xAAcAAEAAgMBAQEAAAAAAAAAAAAABQYDBAcCAQj/xABEEAABAwIDBQUEBwYFAwUAAAABAAIDBBEFEiEGEzFBUQciYXGBFDKRoSNCYnKCkvAzUqKxstEkQ2PB8RWDwwg0U3Oz/8QAFwEBAQEBAAAAAAAAAAAAAAAAAAECA//EAB8RAQEAAgMBAAMBAAAAAAAAAAABAhESITFRA0FhIv/aAAwDAQACEQMRAD8A7iiIgIiICIiAiIgIi0MdxHcU75OYFm/eOg/v6KW67L030XJaGurhE6ojkcI2k8Xchxs0nWy2aTtLqW++1jx4ix+Vguc/LKxz+uooo3Z/GRVQCWwBuQWg3sQdNfEWPqvtbtFTQybuWZjHWvZxtYHhc8B6rpua21uepFFhpqyOQXjex46tcHD4hZlVEREBERAREQEREBERAREQEREBERAREQEREBERAREQEREBUDtNxb3IAftu8zoPlf8AMFfZJA0FxNgAST0A1JXIGXr8QJN8pcXO8GN5edsrVz/J8Yz+M2zuAT1DLZ3R05NzqbPI45W8+HHh52Vrp9mqOEWMbXHrJ3yfQ6fAKRkdkaGsAHBrQOAHLToB/JbkNKGjqeZPElWYSLMdIYsgbfKBH4tBi9LtsoLEdjaaY5g54PVrr3P4rq7yRA8QD4EKLqsEhdrkserSWn+ErXGLqOc4h2dTtu6mnbnA7mbMwg/ebdRzMQ2hpOBfK0a3D2TA+H0t3fABdDqNnz/lzyDwcGyAfyPzWlLT1rCLbmVvM5nxP9GlrgfzBThE4xVKbt4rIdKqlHhmZJAT1GY3ufJqs+F9vNDJYSMkjJ5917f5hx/KsUmLPAO/pJgOB7jZ2kdfoS/TzAUVPh2EVLix0UIk4kNO5lH3g0td8U1/VdEw/tBw+YDLVRC+gEhMRJ6ASBpKn45A4XaQR1BuPiFw6q7J6N2sE80J6Ah7T8dfmtFnZviFOc1LWsueP7SncfHNHck+ZTs7foFFwdm1G0FGe+x8zRzGSdp046DeH4hb9H/6gJIyGVVMA7mPpIXW6hjg/wDmE5fw27SioeG9s9BKLu3sXi5ucHy3ZcfiArLh+1tHObR1MLifq52h/wCR1j8kmUpuJdEBRaUREQEREBERAREQEREBERAREQEREFX7RMY3FGWg96U5B93i8+VrN/Eq72eYflifMeLzlH3W8T6u/pUR2h4oamvEDNRGRE0ci8nvfxENP3Fe6SBsELWD3Y2AX62HE+ZufVc53ltzneW2aDvz25MFz5n3f7+ilCFHYEz6LOeMh3nkD7g/LY+pUiujo8OCwPatkhYyEGlLGsDo/wBf8Leexa74kGrlWvV4fHK0tlYyRp0s9ocD4EEFbz2eCwuaggJNkafQsD4SNBuXvY0f9sHIfVqwHBamO26qswvqJ42vJHQOjLLedirC5oXgtKCvnEKyO+eBsgH/AMMgzEdSyUMt+YrBV7QU7gWVUTmC2u+icGa/bsWfNWSy8SNH6/sgqcezWGztvFlA5GF/dHkASFo1fZm033U2nRwB9DZWCv2YpZTmdAzN++BlePJ7bOHxUNWbOTwguo6mVrhqIp3GWJ/Hu5nd5p4a3UuMrPGIKbDcQoRmjklaxut4XuyAdXMB4eYIW1QdrWIxcZGSj/VY0/NmU/Eqe2P2x9qa5rxkmjOV7L6gi4+FwR6FVHbjBW084fGLRTE93lHKNS1v2XC7gORa7lYDFx14zZrxfMD7ZnzSNidRl73aNELxmcQCTZjwBwBPvcletmdpoq6EyxNkaGvMbmyANcHhrXEaEg6OHAr81xOIIIJB6gkEeRC7d2d1TKeiii+sbyO65nnNb0GVv4Uxt2Y22r6ixwy5hdZF0dBERAREQEREBERAREQFoY9iopqaWc/UYSAebjoxvq4geq31zPtkxyzIqRp1d9K/7ou2MHwJzH8AWcrqJldRXtgaMzVbp3m+7BcXHnI+4BPj77vMBXzEznMcA/zXWdx0jb3pPLui1+pCi9hMM3NGwnR0n0h8ne4PygepKlcE+lqJZuLWfQMPwdKR65B6FMZqJjNRYmiy9Ly1e1pp8svhC92WriWIxwRmSVwa0WHMlzjo1jGgEueToGtBJPAIPZasJjWlJi03tEEbKZxjka90srnsaaewJjDoxcuLrWtpa414rHNs3nBEtTVPub92XcW+yPZxGcvmT5lBuuZ4LAWWUZJsFSnj7T5+11t//wBlrSbDhusNXXQkdJ3zMPnHPnB+SCYfHzWMxqs1uJ1+HgvqWsrKVoGeaFm7qYmi95JIdWPaNLlpFtSRorFQYjHUQtmheHxvbdrm8CP5ggggg6gggoPLvJeHhZHtWNzvBBhczxWrUM6fr0W051uZ/XionGq7dQvkJHdBPqOAv8EFE2YdfGpizRpM1xwFg5tz+a35lP8AaQ0GjbewIniLCf3u/mA/AHrR7LsPuJqlwN3OEbbi3R7yDzBzMHnGVi7S676WGnH1Wmd453fdkXybJ+dSpVWo4szgPH/ldB2ckcXhUvB4dSfT4/r5rpOx1BcgrOLOE626Jhbe4FurHAyzQsi22IiICIiAiIgIiICIiD4SuB19ScTxUkG7JJLDwhZzHS7G383LqnaVjfs2HyWNny/Qs5Hvg5yOhDA4+dlQuy3Cv2tSeOkTPk55/oHoVzy7unPLu6XTFq3cwOcOIFmtHMnRoHqpDAqDcwMj0zAXcer3d55/MSoOrG+rIoeLY/p39Lg2iHnmIP4SrNGF0dGy1ZAsTSsjUHsKobMv9uqpq+T9lDLJTUbTbK1sfcnqRrbO92ZoOhDW25m9vC5h2SY02lMuC1BDKinlk3WYZRPG45+5c6u1Lrc2vBF7OsFflxpzqbEsWZffV0zcPobXD90LMvGeLSQL8u9Gp+gFTQ4rSUIrZ6hhp5J6ttQWyCJjWuAeyQjMBnabC5tpyKuc2xNI401osraSR0sMbCWxNe45i4xjQnNqOh4cVFYn2fGSTEZhPeWtpxTsLm6U7A0tcwG5ux1mXsBwJ1ugqOx2074m1WLVLf8AD1sztw1pc6pe9jjFDBHAO6SWtIzX/wAsX6q4YJtqyoqH0skFRSzsjE27qGhuaK4BexzSQbEi/rxsbVHHti6xtJhYlgFSyiMjZ4KR8jHOb3RDNGbhzpAGZjaxzOsAATbXxbCd1Q1OIRR4kyeWMUEUNa/O9kc8kTczL3ewXLgA53Fx6hBZ9iMdqq2CSpOTdvqntgDm5f8ACtda/d1LuLdebSo3s7YI6vE6aP8A9vDUtdEB7rHSB5ljbbSzS1osOFvFe3bS+yRMwjDonVNZDG2JxDSIIH5QXSTPNhq4udYaXuCb6Gw7GbJ+w0u7Lt5M9zpp5Tc7yZ9sxF9bCwA8r8SUG9LGtaRik5I1qyRoI+Y6Kh9pWJBlOI7m73d77jO87/ZdAqAua1kftmNRQ2uyIgusdLR/SPuOYLsjD99Bddl8F3FHDCbB+W77ajeSHPJrxtmcfRcmxjEfaauece6+QhnMbplmRkeBa0HzJXVttq409FNICcxZu2W1IfL9G13pmLvwFchoqfVrR4BZyc871pYcGptGjrr8eHysut7I0NmgrneAUuZ4XX8EpsrArJpuTXSSC+oiqiIiAiIgIiICIiAiLUxXEW08Ekz/AHY2Oeepyi9h4nh6oOQ9ruNGatbTt1EDcthfWWSznac9N2B45lcsEw8UtJHGSAWMu88sx7zz5XJXONjaR1ZiO9k1yudUSHkX5rtH5zceDSr7thUnciFhs+d4iB6B3vO8gLrGP1zw77NliXiSod70zyRflGzuxj+o/iVgnr2RMMkr2sY0Xc95DWtHUkrRooGsa1jNGtAa0dABYD5KIrme14lFTu1hpYxUyt0LXzyEtpmvH2Q2R/nlW3RNYHtnR1bzHBO17wL5CHsc5v7zGvaC9v2m3CnmlQG0OKRQCKR0JnnMm7pmMDTK6V7XAhjnaMGTOXOJADQb9D5wfaWR1Q6mqqf2eXdGdhbIJopImlrXkPyts5rnAFpHO90FkBVW237OqfEmhz7xVDBaOoZ7w5gPbpnaDra4I1sRcrdwTbajq3iOCUueW7xrXRzRZ2c3M3jGhw1GovxCm45Q4XBBHDQg6+iDlQptpMP7sbosQhGjc9nPAHC+ZzJLkfafwXodsNdHpPg9QOpbvh8A6Gx/Mumw4hG5xaHjMDYtOjhYuHunW12P1+yei8UeMwSuLIp4pHN95scjHub94NJIQc3d23yHSPCqtzuhzAfERk/JbuBba4rWVMTBhxpafON9NMJCQwAkhgcI+8bAA2cBfgujkr4gwsp2tvlaG3JcbAC5JuSbcSTzXxzVmIXgtQa7mrXmiW6WrFJGggcUqN1G+Q8GNLjfwF/15qldleHl7qisfe73bttx1+kkc09Dmib5xlSHa3iwho8gOspseuRveerLsrgxpqGGJwAfkDpAL23j+/JbwzOKCi9qtdcwU48Z3fNkf/k+KqeFQ3dfp/v+itvaat9orJpR7ufds+5H3AR52LvVZcKp+Hib/wBlj2ufuS67H0N3ArqFNHZoVR2PobNBVyAW3R9REQEREBERAREQEREBc67ZsbyU8dK06yuzv+5GQQPC78p/AV0VcB2srXYhijgw6OkbBGdDZjCW5uOrbl8nk5Yz+MZ3rS3dmWEbqkMzhZ0zrjru2Xaz4nMfxL0+XfYi531KZuQdN7IO8R4hunqp+smjpKUnhHDFoPssbYD5AKvbK07mwBzxZ8pdM/rmkObXyGUei1GpNRYWP/WignUdXTVk9RTRx1DKndF8b5Ny+OSJm7uHZHZmlttOo+MzG4eX61WaN36CqoHFcRMVfSVNVG4RMppxeJstQ2GpkdEHXLGX1jDmh2UXu7xUdi80tS6WYNkidWbvC6MSNc2QU7nOkrKkxkgsDmh5FwDaJhI1AV5ikWc07HOY9zWucwkscQC5hcMriwnVpIJBtxCCs7ZMc4UuGU8ZdG5pfLEx4hzUdPkYYQ/kHuexttLhrhcXuvGzeFZMTbJDQSUMQppGzAiFsU0m8j3IAhe5rnNG9ObQ6qcxrZ1tRJHK2WaCaIODJYS0OyvtnY9r2ua9ps02I4gWUhhVG6JmV80k7rkmSXdh2ttAI2taALdOZQfZqaCIOmfkYGtdne8gNDCG5sznaAWaOPj1Kp1XT01dPTewQNtDURyvrmRbqNkcZJdFDLZu9L7ZLNzNAJJ5LZ2nbKa5j5qKeqpIYw6NsJhe01Dic8kkDpAXljQ0NFjYuceNrWnCcVbURCRjZWC5blljfC8W43Y8A28eCDR2zxp9LRSSRC8zssMDdDeeZwji0dobOdmI6NKiJsRxCgfT+0yw1dPLLHTvkZFuJ4pJSGRyWDyx7M2hsGnUEBZsQ/xWLwQ8Y6KM1cnCxnmzRUzTzu1u9f6tWttbikb6yKNxvDQNdiNXa5ymNrvZYzb6xcXSZf8ATGmoQXQr4VS4q+oo8FM77vrJ7vaw62qax/0MQDjoGGRjbXtZh4LYgx2sle+CkbBN7Llhnqah5Y2apa0GWONkLdCLjM42ALrAaILWQsbwtDZfHRWUkdRkMZfmDmEh2R8b3RyNzDiA5jrHmLLZxOsbFE+R3usY5x8mglByvaBnt+0EFMNY4C1z7W0DPpX38CQxh++uh7WYh7PRzSj3gwhv3391nzIPoqX2MUBmkq8QeLukdu2kjXvHeyWPMEGEebCpftPq7thpx9ZxlcPssuGfxE/BRLdRzKGjsAOgU7gdNmeFpyR2HmVaNkKG7gVMWPx/XQ8BpcrB5KWWCkjs0LOtOgiIgIiICIiAiIgIiIK/t3jfstBLIDZ7hu4+Fw9+lxf90ZnfhXMeyzDA+pfMRpCwBun15Li4PKzWuH41JdsOMZ52UzT3YhmcPtvGgPiGW/OVj7J6sWqovrNMUnm14ezTyLP4gse3bl7kzdq+LBsUVMdGzSNLz/psc3MPiQfRS8TrehUR2qbPGaKKoaHOEBc2QNFyIpSy8gbzyuY2/g4k6BRWG7RNgjaJJGPYAAJozm0+rvYv2jXctQtuq7MlP/Kztf6fysoGh2jp5dI5WOPQEXHmL3CkxJz4frxQSTH+N1nbIoxlT5ep19VnZL+tEErHKszJVGslK2GyoN9rl6zLSbKsoegi8S2NpJ5TM+MtmNs0sUksMjrAAB7onNLtABrfgsGI7DQOw+ahgG4bMLl7bvcX5muzyFxzSXLQDmNyLi6nQ9ew9BWo8DrZqmmfWPpXRUz3TNEDZWukmylkTnsfcNDQ950dxsoTBKytpqI0LaSc1xdN/iHNApHOmle41TpwbZe9myAZtLW5roOZLoNPBMIZS00NMzVsUbYweBdlGrjbmTc+qqHbDjO6oN2DYzODD4Mb3nn4D5q8l65TtKfb8fpqXUxxOGe2os0GWW/gQwM/Eg6FsLgnsmHQQkWfkzyD/UkJe8ejnEeiou09Xv62V44NIib5M0NvAm5XS8exMU9NLNzYwkeLjoweriFyWnFhc8gXHz4n5rNc/wAl6adQLyBo5aLoex1DYAqg4VEXyX6m665s7S5WBWdRuTU0mWhfURVRERAREQEREBERAWKrqWxxukcbNY0uJ8Gi5WVV7bmOR1IWRi+ZwD7X9wXdyHUBS3U2X+OO7TRTGXfSj9uDM3n3XE2Hppp0stDAcbdRVTKkAuaAWSsH14nWJt4ggOHkrftJihqIWxvhDXMILXsOg0sW5dTYi3PkFTZqMgrlheu3KzjXZ6HFmSsE0Ts8Z4PHK/Jw5Hz+ag8Z2Eo6q5y7px+tCchv1sQW/wAK5thNZUUry+lkLSfeYQTE70BBH4SFNDtPqQfpaWJ45mN1j6N7vzJ9V0mUrfJkxDsZd/lVAI/dmYHa/wD2MLf6FDy7J4tTe5nI/wBGUFo/7c2Un0aVZ6LtapTYSMngJ5Gzx8Tl/mVZsO2vpZh3KiI+DiY/6hb5qtOYs28rqawqG2HD6eJ8LnH7LrBvLkCpqg7WorgSxOaTbWNzZGjodcpt5K77SYtDSUr55XMaLHIGubmmeR3WMAPeJPPgBcnQFfnWavle4veWucTcnKwAnqLAW9FR3ig29o5BpO1p4WkzRm/4wArFBVhzbtIcOrSCPO4X5oGJm1nN9R/ZbNHijWasc6N37zS5jifEtKnY/SrZV7Ey4Zh+3tYz3KgyC3uyBsn8XvfNT2H9rknCanGnEscWH0Y6/wDMJsdabUL2J1RMP7RqaTiXxno5pNvVlx8Sp6lxyKX3JGP+64Ej0VFgEq9bxRjaoFe/aUGTEq8RRPkcdGtLj6BUPsZoXTVNXXvA1O6Ydb5nkSSemUQ/ErU7Ttr27v2SNwLnftHAizGjUgn0v6K+9m+HbnC6cZS1z2CZwPEOl79j5Atb+FBHdplf3IKYf5jzI77kXAHzc4H8KpVa+0f3jb05qR2nr99iM7gbtiDadvTuXL/XOXfJRFe67w3oPmVm91zveSZ2ToszwV1eiiytCpWxtBoCr40WC06PqIiAiIgIiICIiAiIgLHMbArIvL23CDmu2D3FxsPVUuRzuYB8x/ZdkxHAGyclAVexg5BSyU25mI+gWGooCTddGi2L14L1iOyWVugUuJe/XKJ6G4sR/v8AIrUOAx2GWSRhHM2cCetrWHpZXGswhzSdFoSUR5hO4nGfpUZ9l5C7M17JD1JId6DULRnwqZnvRu9Bm/purm+iC8bl44H9eqvL7DtRL625jlzQhXeZmYWkja8eI/5WjLhFO76jmH7JNvhw+ScsRVDEF2bsy2ZgqcLa+ojjlO9laC5rHOYGuADSXA2OhPLQhc5fswD7ko8nDX4j+y3sGr8SoARTvAYTcsFnsJ6hrhxPkqbjpNd2S0ztYXOi6C5eL+ZdmUBW9ldU03Y9sluGve9M2qwUPbBOzSqpmj7Tc0ZPro30srPh/ahTSWzGSPzAkaPNwI/kiqfN/wBTpBYiYAdcz2/F17fFIqitqGlzjV2+xG0s8bvztDfOy6nh200EwvHPE6/LNlJ9H2UkHN94taPtHJb83BOhyzZLsufUSiWpaWQAhxY43fNY3yuOlmX49fmuqbS7RMoqV87rXHdjZ+/IdGMA+Z6AE8lCY32jUVK03lbNIP8ALhc11j/qSXyMHmb9AVzmsxmoxCcVFR3Y2fsoRfK0HnrqeXeOrrcALBNpbps4awht3G7iS95PEuOpJ8Uw+PPLfqV6ndaM+On91J7LUeZ4UjGH10XZqkysCnlq4fDlYFtKugiIgIiICIiAiIgIiICIiAvhavqIPO7HReJqcOFllRBCVWzrHclEVWxzTwCuSWQc0q9izyCiKnZR45Lr7ogeSwyUDTyQcTmwN7eRWlLhx5tXbZ8CY7kFGVOyTTyQcbfQDoQsXsrhwcuo1exfQKGqtj3Dks8Ye+qHNG8izgHDyBUc/Boj9TKfskt/lZXio2de3kVoS4W4cQpq/U1FV/6K3lJIPxa/Ei69jBDzklPm6/8AMKdfRW5LwIbdQn+k439VpUWFRsIOW5GoLtbeIvoPRTlOCsUEtuY9QprDqwAODWMcXC2tiRz0PJS569Z4VGVx7zWdB81dtjKDgVSaVueUnqV1bZejysC3PG5NTSwxtsF6RFVEREBERAREQEREBERAREQEREBERAREQEREBERB5LAsb6Vp5LMiDQlwhh5KOqdmGHkrAiCk1exoPAKGq9jDyC6cQvDoQeSDjtTss8clGy4M9vIrtsmHNPJaU+zzDyCDmezuFnOLhdXwyDKwLTpMBaw3AUuxtgg9IiICIiD5dfURAREQEREBERAREQEREBERAREQEREBERAREQEREBERAREQEREBERAREQEREBERAREQ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hMSEBUSExQUFRQWFRUUFhQVGRQVFBQVFRcVFhQVFBUYHCYfGhkjGhUVHy8gIycpLiwtFh4xNTAqNSYrLCkBCQoKDgwOGg8PGiwfHCQsLCwvLCksNCksLCkpKSwsLCwsLCwsKikpKSwpLCkpLCkpLywpLCksLCwsLCksLCk1LP/AABEIAMIBAwMBIgACEQEDEQH/xAAcAAEAAgMBAQEAAAAAAAAAAAAABQYDBAcCAQj/xABEEAABAwIDBQUEBwYFAwUAAAABAAIDBBEFEiEGEzFBUQciYXGBFDKRoSNCYnKCkvAzUqKxstEkQ2PB8RWDwwg0U3Oz/8QAFwEBAQEBAAAAAAAAAAAAAAAAAAECA//EAB8RAQEAAgMBAAMBAAAAAAAAAAABAhESITFRA0FhIv/aAAwDAQACEQMRAD8A7iiIgIiICIiAiIgIi0MdxHcU75OYFm/eOg/v6KW67L030XJaGurhE6ojkcI2k8Xchxs0nWy2aTtLqW++1jx4ix+Vguc/LKxz+uooo3Z/GRVQCWwBuQWg3sQdNfEWPqvtbtFTQybuWZjHWvZxtYHhc8B6rpua21uepFFhpqyOQXjex46tcHD4hZlVEREBERAREQEREBERAREQEREBERAREQEREBERAREQEREBUDtNxb3IAftu8zoPlf8AMFfZJA0FxNgAST0A1JXIGXr8QJN8pcXO8GN5edsrVz/J8Yz+M2zuAT1DLZ3R05NzqbPI45W8+HHh52Vrp9mqOEWMbXHrJ3yfQ6fAKRkdkaGsAHBrQOAHLToB/JbkNKGjqeZPElWYSLMdIYsgbfKBH4tBi9LtsoLEdjaaY5g54PVrr3P4rq7yRA8QD4EKLqsEhdrkserSWn+ErXGLqOc4h2dTtu6mnbnA7mbMwg/ebdRzMQ2hpOBfK0a3D2TA+H0t3fABdDqNnz/lzyDwcGyAfyPzWlLT1rCLbmVvM5nxP9GlrgfzBThE4xVKbt4rIdKqlHhmZJAT1GY3ufJqs+F9vNDJYSMkjJ5917f5hx/KsUmLPAO/pJgOB7jZ2kdfoS/TzAUVPh2EVLix0UIk4kNO5lH3g0td8U1/VdEw/tBw+YDLVRC+gEhMRJ6ASBpKn45A4XaQR1BuPiFw6q7J6N2sE80J6Ah7T8dfmtFnZviFOc1LWsueP7SncfHNHck+ZTs7foFFwdm1G0FGe+x8zRzGSdp046DeH4hb9H/6gJIyGVVMA7mPpIXW6hjg/wDmE5fw27SioeG9s9BKLu3sXi5ucHy3ZcfiArLh+1tHObR1MLifq52h/wCR1j8kmUpuJdEBRaUREQEREBERAREQEREBERAREQEREFX7RMY3FGWg96U5B93i8+VrN/Eq72eYflifMeLzlH3W8T6u/pUR2h4oamvEDNRGRE0ci8nvfxENP3Fe6SBsELWD3Y2AX62HE+ZufVc53ltzneW2aDvz25MFz5n3f7+ilCFHYEz6LOeMh3nkD7g/LY+pUiujo8OCwPatkhYyEGlLGsDo/wBf8Leexa74kGrlWvV4fHK0tlYyRp0s9ocD4EEFbz2eCwuaggJNkafQsD4SNBuXvY0f9sHIfVqwHBamO26qswvqJ42vJHQOjLLedirC5oXgtKCvnEKyO+eBsgH/AMMgzEdSyUMt+YrBV7QU7gWVUTmC2u+icGa/bsWfNWSy8SNH6/sgqcezWGztvFlA5GF/dHkASFo1fZm033U2nRwB9DZWCv2YpZTmdAzN++BlePJ7bOHxUNWbOTwguo6mVrhqIp3GWJ/Hu5nd5p4a3UuMrPGIKbDcQoRmjklaxut4XuyAdXMB4eYIW1QdrWIxcZGSj/VY0/NmU/Eqe2P2x9qa5rxkmjOV7L6gi4+FwR6FVHbjBW084fGLRTE93lHKNS1v2XC7gORa7lYDFx14zZrxfMD7ZnzSNidRl73aNELxmcQCTZjwBwBPvcletmdpoq6EyxNkaGvMbmyANcHhrXEaEg6OHAr81xOIIIJB6gkEeRC7d2d1TKeiii+sbyO65nnNb0GVv4Uxt2Y22r6ixwy5hdZF0dBERAREQEREBERAREQFoY9iopqaWc/UYSAebjoxvq4geq31zPtkxyzIqRp1d9K/7ou2MHwJzH8AWcrqJldRXtgaMzVbp3m+7BcXHnI+4BPj77vMBXzEznMcA/zXWdx0jb3pPLui1+pCi9hMM3NGwnR0n0h8ne4PygepKlcE+lqJZuLWfQMPwdKR65B6FMZqJjNRYmiy9Ly1e1pp8svhC92WriWIxwRmSVwa0WHMlzjo1jGgEueToGtBJPAIPZasJjWlJi03tEEbKZxjka90srnsaaewJjDoxcuLrWtpa414rHNs3nBEtTVPub92XcW+yPZxGcvmT5lBuuZ4LAWWUZJsFSnj7T5+11t//wBlrSbDhusNXXQkdJ3zMPnHPnB+SCYfHzWMxqs1uJ1+HgvqWsrKVoGeaFm7qYmi95JIdWPaNLlpFtSRorFQYjHUQtmheHxvbdrm8CP5ggggg6gggoPLvJeHhZHtWNzvBBhczxWrUM6fr0W051uZ/XionGq7dQvkJHdBPqOAv8EFE2YdfGpizRpM1xwFg5tz+a35lP8AaQ0GjbewIniLCf3u/mA/AHrR7LsPuJqlwN3OEbbi3R7yDzBzMHnGVi7S676WGnH1Wmd453fdkXybJ+dSpVWo4szgPH/ldB2ckcXhUvB4dSfT4/r5rpOx1BcgrOLOE626Jhbe4FurHAyzQsi22IiICIiAiIgIiICIiD4SuB19ScTxUkG7JJLDwhZzHS7G383LqnaVjfs2HyWNny/Qs5Hvg5yOhDA4+dlQuy3Cv2tSeOkTPk55/oHoVzy7unPLu6XTFq3cwOcOIFmtHMnRoHqpDAqDcwMj0zAXcer3d55/MSoOrG+rIoeLY/p39Lg2iHnmIP4SrNGF0dGy1ZAsTSsjUHsKobMv9uqpq+T9lDLJTUbTbK1sfcnqRrbO92ZoOhDW25m9vC5h2SY02lMuC1BDKinlk3WYZRPG45+5c6u1Lrc2vBF7OsFflxpzqbEsWZffV0zcPobXD90LMvGeLSQL8u9Gp+gFTQ4rSUIrZ6hhp5J6ttQWyCJjWuAeyQjMBnabC5tpyKuc2xNI401osraSR0sMbCWxNe45i4xjQnNqOh4cVFYn2fGSTEZhPeWtpxTsLm6U7A0tcwG5ux1mXsBwJ1ugqOx2074m1WLVLf8AD1sztw1pc6pe9jjFDBHAO6SWtIzX/wAsX6q4YJtqyoqH0skFRSzsjE27qGhuaK4BexzSQbEi/rxsbVHHti6xtJhYlgFSyiMjZ4KR8jHOb3RDNGbhzpAGZjaxzOsAATbXxbCd1Q1OIRR4kyeWMUEUNa/O9kc8kTczL3ewXLgA53Fx6hBZ9iMdqq2CSpOTdvqntgDm5f8ACtda/d1LuLdebSo3s7YI6vE6aP8A9vDUtdEB7rHSB5ljbbSzS1osOFvFe3bS+yRMwjDonVNZDG2JxDSIIH5QXSTPNhq4udYaXuCb6Gw7GbJ+w0u7Lt5M9zpp5Tc7yZ9sxF9bCwA8r8SUG9LGtaRik5I1qyRoI+Y6Kh9pWJBlOI7m73d77jO87/ZdAqAua1kftmNRQ2uyIgusdLR/SPuOYLsjD99Bddl8F3FHDCbB+W77ajeSHPJrxtmcfRcmxjEfaauece6+QhnMbplmRkeBa0HzJXVttq409FNICcxZu2W1IfL9G13pmLvwFchoqfVrR4BZyc871pYcGptGjrr8eHysut7I0NmgrneAUuZ4XX8EpsrArJpuTXSSC+oiqiIiAiIgIiICIiAiLUxXEW08Ekz/AHY2Oeepyi9h4nh6oOQ9ruNGatbTt1EDcthfWWSznac9N2B45lcsEw8UtJHGSAWMu88sx7zz5XJXONjaR1ZiO9k1yudUSHkX5rtH5zceDSr7thUnciFhs+d4iB6B3vO8gLrGP1zw77NliXiSod70zyRflGzuxj+o/iVgnr2RMMkr2sY0Xc95DWtHUkrRooGsa1jNGtAa0dABYD5KIrme14lFTu1hpYxUyt0LXzyEtpmvH2Q2R/nlW3RNYHtnR1bzHBO17wL5CHsc5v7zGvaC9v2m3CnmlQG0OKRQCKR0JnnMm7pmMDTK6V7XAhjnaMGTOXOJADQb9D5wfaWR1Q6mqqf2eXdGdhbIJopImlrXkPyts5rnAFpHO90FkBVW237OqfEmhz7xVDBaOoZ7w5gPbpnaDra4I1sRcrdwTbajq3iOCUueW7xrXRzRZ2c3M3jGhw1GovxCm45Q4XBBHDQg6+iDlQptpMP7sbosQhGjc9nPAHC+ZzJLkfafwXodsNdHpPg9QOpbvh8A6Gx/Mumw4hG5xaHjMDYtOjhYuHunW12P1+yei8UeMwSuLIp4pHN95scjHub94NJIQc3d23yHSPCqtzuhzAfERk/JbuBba4rWVMTBhxpafON9NMJCQwAkhgcI+8bAA2cBfgujkr4gwsp2tvlaG3JcbAC5JuSbcSTzXxzVmIXgtQa7mrXmiW6WrFJGggcUqN1G+Q8GNLjfwF/15qldleHl7qisfe73bttx1+kkc09Dmib5xlSHa3iwho8gOspseuRveerLsrgxpqGGJwAfkDpAL23j+/JbwzOKCi9qtdcwU48Z3fNkf/k+KqeFQ3dfp/v+itvaat9orJpR7ufds+5H3AR52LvVZcKp+Hib/wBlj2ufuS67H0N3ArqFNHZoVR2PobNBVyAW3R9REQEREBERAREQEREBc67ZsbyU8dK06yuzv+5GQQPC78p/AV0VcB2srXYhijgw6OkbBGdDZjCW5uOrbl8nk5Yz+MZ3rS3dmWEbqkMzhZ0zrjru2Xaz4nMfxL0+XfYi531KZuQdN7IO8R4hunqp+smjpKUnhHDFoPssbYD5AKvbK07mwBzxZ8pdM/rmkObXyGUei1GpNRYWP/WignUdXTVk9RTRx1DKndF8b5Ny+OSJm7uHZHZmlttOo+MzG4eX61WaN36CqoHFcRMVfSVNVG4RMppxeJstQ2GpkdEHXLGX1jDmh2UXu7xUdi80tS6WYNkidWbvC6MSNc2QU7nOkrKkxkgsDmh5FwDaJhI1AV5ikWc07HOY9zWucwkscQC5hcMriwnVpIJBtxCCs7ZMc4UuGU8ZdG5pfLEx4hzUdPkYYQ/kHuexttLhrhcXuvGzeFZMTbJDQSUMQppGzAiFsU0m8j3IAhe5rnNG9ObQ6qcxrZ1tRJHK2WaCaIODJYS0OyvtnY9r2ua9ps02I4gWUhhVG6JmV80k7rkmSXdh2ttAI2taALdOZQfZqaCIOmfkYGtdne8gNDCG5sznaAWaOPj1Kp1XT01dPTewQNtDURyvrmRbqNkcZJdFDLZu9L7ZLNzNAJJ5LZ2nbKa5j5qKeqpIYw6NsJhe01Dic8kkDpAXljQ0NFjYuceNrWnCcVbURCRjZWC5blljfC8W43Y8A28eCDR2zxp9LRSSRC8zssMDdDeeZwji0dobOdmI6NKiJsRxCgfT+0yw1dPLLHTvkZFuJ4pJSGRyWDyx7M2hsGnUEBZsQ/xWLwQ8Y6KM1cnCxnmzRUzTzu1u9f6tWttbikb6yKNxvDQNdiNXa5ymNrvZYzb6xcXSZf8ATGmoQXQr4VS4q+oo8FM77vrJ7vaw62qax/0MQDjoGGRjbXtZh4LYgx2sle+CkbBN7Llhnqah5Y2apa0GWONkLdCLjM42ALrAaILWQsbwtDZfHRWUkdRkMZfmDmEh2R8b3RyNzDiA5jrHmLLZxOsbFE+R3usY5x8mglByvaBnt+0EFMNY4C1z7W0DPpX38CQxh++uh7WYh7PRzSj3gwhv3391nzIPoqX2MUBmkq8QeLukdu2kjXvHeyWPMEGEebCpftPq7thpx9ZxlcPssuGfxE/BRLdRzKGjsAOgU7gdNmeFpyR2HmVaNkKG7gVMWPx/XQ8BpcrB5KWWCkjs0LOtOgiIgIiICIiAiIgIiIK/t3jfstBLIDZ7hu4+Fw9+lxf90ZnfhXMeyzDA+pfMRpCwBun15Li4PKzWuH41JdsOMZ52UzT3YhmcPtvGgPiGW/OVj7J6sWqovrNMUnm14ezTyLP4gse3bl7kzdq+LBsUVMdGzSNLz/psc3MPiQfRS8TrehUR2qbPGaKKoaHOEBc2QNFyIpSy8gbzyuY2/g4k6BRWG7RNgjaJJGPYAAJozm0+rvYv2jXctQtuq7MlP/Kztf6fysoGh2jp5dI5WOPQEXHmL3CkxJz4frxQSTH+N1nbIoxlT5ep19VnZL+tEErHKszJVGslK2GyoN9rl6zLSbKsoegi8S2NpJ5TM+MtmNs0sUksMjrAAB7onNLtABrfgsGI7DQOw+ahgG4bMLl7bvcX5muzyFxzSXLQDmNyLi6nQ9ew9BWo8DrZqmmfWPpXRUz3TNEDZWukmylkTnsfcNDQ950dxsoTBKytpqI0LaSc1xdN/iHNApHOmle41TpwbZe9myAZtLW5roOZLoNPBMIZS00NMzVsUbYweBdlGrjbmTc+qqHbDjO6oN2DYzODD4Mb3nn4D5q8l65TtKfb8fpqXUxxOGe2os0GWW/gQwM/Eg6FsLgnsmHQQkWfkzyD/UkJe8ejnEeiou09Xv62V44NIib5M0NvAm5XS8exMU9NLNzYwkeLjoweriFyWnFhc8gXHz4n5rNc/wAl6adQLyBo5aLoex1DYAqg4VEXyX6m665s7S5WBWdRuTU0mWhfURVRERAREQEREBERAWKrqWxxukcbNY0uJ8Gi5WVV7bmOR1IWRi+ZwD7X9wXdyHUBS3U2X+OO7TRTGXfSj9uDM3n3XE2Hppp0stDAcbdRVTKkAuaAWSsH14nWJt4ggOHkrftJihqIWxvhDXMILXsOg0sW5dTYi3PkFTZqMgrlheu3KzjXZ6HFmSsE0Ts8Z4PHK/Jw5Hz+ag8Z2Eo6q5y7px+tCchv1sQW/wAK5thNZUUry+lkLSfeYQTE70BBH4SFNDtPqQfpaWJ45mN1j6N7vzJ9V0mUrfJkxDsZd/lVAI/dmYHa/wD2MLf6FDy7J4tTe5nI/wBGUFo/7c2Un0aVZ6LtapTYSMngJ5Gzx8Tl/mVZsO2vpZh3KiI+DiY/6hb5qtOYs28rqawqG2HD6eJ8LnH7LrBvLkCpqg7WorgSxOaTbWNzZGjodcpt5K77SYtDSUr55XMaLHIGubmmeR3WMAPeJPPgBcnQFfnWavle4veWucTcnKwAnqLAW9FR3ig29o5BpO1p4WkzRm/4wArFBVhzbtIcOrSCPO4X5oGJm1nN9R/ZbNHijWasc6N37zS5jifEtKnY/SrZV7Ey4Zh+3tYz3KgyC3uyBsn8XvfNT2H9rknCanGnEscWH0Y6/wDMJsdabUL2J1RMP7RqaTiXxno5pNvVlx8Sp6lxyKX3JGP+64Ej0VFgEq9bxRjaoFe/aUGTEq8RRPkcdGtLj6BUPsZoXTVNXXvA1O6Ydb5nkSSemUQ/ErU7Ttr27v2SNwLnftHAizGjUgn0v6K+9m+HbnC6cZS1z2CZwPEOl79j5Atb+FBHdplf3IKYf5jzI77kXAHzc4H8KpVa+0f3jb05qR2nr99iM7gbtiDadvTuXL/XOXfJRFe67w3oPmVm91zveSZ2ToszwV1eiiytCpWxtBoCr40WC06PqIiAiIgIiICIiAiIgLHMbArIvL23CDmu2D3FxsPVUuRzuYB8x/ZdkxHAGyclAVexg5BSyU25mI+gWGooCTddGi2L14L1iOyWVugUuJe/XKJ6G4sR/v8AIrUOAx2GWSRhHM2cCetrWHpZXGswhzSdFoSUR5hO4nGfpUZ9l5C7M17JD1JId6DULRnwqZnvRu9Bm/purm+iC8bl44H9eqvL7DtRL625jlzQhXeZmYWkja8eI/5WjLhFO76jmH7JNvhw+ScsRVDEF2bsy2ZgqcLa+ojjlO9laC5rHOYGuADSXA2OhPLQhc5fswD7ko8nDX4j+y3sGr8SoARTvAYTcsFnsJ6hrhxPkqbjpNd2S0ztYXOi6C5eL+ZdmUBW9ldU03Y9sluGve9M2qwUPbBOzSqpmj7Tc0ZPro30srPh/ahTSWzGSPzAkaPNwI/kiqfN/wBTpBYiYAdcz2/F17fFIqitqGlzjV2+xG0s8bvztDfOy6nh200EwvHPE6/LNlJ9H2UkHN94taPtHJb83BOhyzZLsufUSiWpaWQAhxY43fNY3yuOlmX49fmuqbS7RMoqV87rXHdjZ+/IdGMA+Z6AE8lCY32jUVK03lbNIP8ALhc11j/qSXyMHmb9AVzmsxmoxCcVFR3Y2fsoRfK0HnrqeXeOrrcALBNpbps4awht3G7iS95PEuOpJ8Uw+PPLfqV6ndaM+On91J7LUeZ4UjGH10XZqkysCnlq4fDlYFtKugiIgIiICIiAiIgIiICIiAvhavqIPO7HReJqcOFllRBCVWzrHclEVWxzTwCuSWQc0q9izyCiKnZR45Lr7ogeSwyUDTyQcTmwN7eRWlLhx5tXbZ8CY7kFGVOyTTyQcbfQDoQsXsrhwcuo1exfQKGqtj3Dks8Ye+qHNG8izgHDyBUc/Boj9TKfskt/lZXio2de3kVoS4W4cQpq/U1FV/6K3lJIPxa/Ei69jBDzklPm6/8AMKdfRW5LwIbdQn+k439VpUWFRsIOW5GoLtbeIvoPRTlOCsUEtuY9QprDqwAODWMcXC2tiRz0PJS569Z4VGVx7zWdB81dtjKDgVSaVueUnqV1bZejysC3PG5NTSwxtsF6RFVEREBERAREQEREBERAREQEREBERAREQEREBERB5LAsb6Vp5LMiDQlwhh5KOqdmGHkrAiCk1exoPAKGq9jDyC6cQvDoQeSDjtTss8clGy4M9vIrtsmHNPJaU+zzDyCDmezuFnOLhdXwyDKwLTpMBaw3AUuxtgg9IiICIiD5dfURAREQEREBERAREQEREBERAREQEREBERAREQEREBERAREQEREBERAREQEREBERAREQ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data:image/jpeg;base64,/9j/4AAQSkZJRgABAQAAAQABAAD/2wCEAAkGBxMREhQUEhITFhUXGBoZGBcYFRwdHBoaFxwXFxkcGyEZHCogHBwmGxwWITEiJiorLi4uGCAzODUuOCgtLisBCgoKDg0OGxAQGywkICQsLCwsLC0sLC0sLCwsLCw0LCwsLC8sNS0sLCw0LCwsLCwsMiwsLC8yNCwsLDQsLCwsLP/AABEIAMIBAwMBIgACEQEDEQH/xAAbAAEAAQUBAAAAAAAAAAAAAAAAAwEEBQYHAv/EADwQAAIBAwMCAwYFAgQFBQAAAAECAwAEERIhMQUTIkFRBhQjMmFxB0KBkaFS0SRiksEzorHw8RUWQ0SC/8QAGAEBAQEBAQAAAAAAAAAAAAAAAAECAwT/xAAtEQACAgAGAAMIAwEBAAAAAAAAAQIRAxIhMUHwUXGxBCIyYYGR0fETweGhQv/aAAwDAQACEQMRAD8A7jSlKAUpSgFKUoBSlKAUpSgFKVhvafrYs4teAzEhUXOMnz/QD/ahJSUVbMzStMsvxCgJxMjxnz21D+PF/FbJYdYgn/4UyN9Awz+oO4/aq00Yjiwlsy/pVKrUOgpSlAKUpQClKUApSlAKUpQClKUApSlAKUpQClKUApSlAKUpQClKUApSlAKUpQFDXN76998unnw7QW3y9tlDZz4WUNzlh/A+1bD7d9WaKIQxZMs3hAHOng4x5ngfc+larHHFGFjbsOsI7jrIrQStIc/DB3LEbH/T96uyPNiSzSy8L1Jp9LHTcGJm3mn78ZifIACxhxzkeg/KfXFWM/s/ESupZrcnVK7Ad2OOI5KfKdQOwGT9ayTBkykzTxjImuO6gniyCO0upMtjCgbkbL9ait4tY8KD4g7szWsw8EQGyNGxCjfy3/N9ql0SUIvdFv02bqCaPd7lZgys+jWGKqpG7B/lzkbA5/asla/iFLHpF1bEZGQy5XI9QG5H61azSd5sOYjJOeJkMMiQoTjDgacso8h+Y8429yO5XIM0YmHbiDqJkWAY1MGGWHJP6r9wvxIoOPwtr/ptHTvbSzm4mCH0k8P8nb+az8coYZUgj1ByK5VcdNhnDMkEbaiIofd3xumotIyMc4wM7ngD1ybUdPaBmNpdumHWNEk1Rs7EhW58OFJ3z6HPllobzzW6s7FSuZp7UdStdXeiWZEbQXx+Y4IAZNvMeXO3NZfp/wCI9s+0ySRN57ah/wAvi/5atGljw508zdaVY9P6tBOMwzI/0DDP6jkVe5qHVNPYrSlKFFKUoBSlKAUpSgFKUoBSlKAUpSgFKUoBSlKAUpSgFRXEwRWZjhVBJPoBuakrS/b7qDuUs4AWeTdwvOkbgfrgn7D61UYxJ5Y2YBL33meS6YI+CEihMpR8kgIUx6E55G5PpVy8naGiV5AsPjkW4iEiPORsupPvnc+YqN5kQBQyvHB4I4bmIKWlY6Wwy4HhPmfrnGzV7WMwDBE8aQ+KRo270TznSV2PA3+nI45qN2cIqkIbfSPlYKvx55LWUMm5Zo10N4diOMHZR615Ze8wWUwPJIe5L3FMMqImnEerjcY4Hr968Igf5lhl05nuHhftyfmxGQcDY4OP8vkdz7lkLfDll0tM2uRbqPGmNDlFEmPMADbzJ4PMNHqSRiPE00XvHlMvdRLdASDq+Ybn1Hz/AK0jUnLwJpMpMURtZNlRSe4xjJ8wM/6eDuaKrkalSaE3GyGBu6i266Q/g+cck8D5hwcio+4JSzRC3ldvgQdtjBKoAb4mn9+SPl8s4oCrSKxOgwuVxb26uphl8gXBGOGJGdvlPGd5ZZTACfiqkA0RpKgmjaZs6vEvHI3z5n7V4uLkR5OpwkWYYY7uEOhkJxJ8RPCMY5JOMN5Uhj7OCqyKluN5LaYSo876dJKybfmPA/NQvJ6t4RHgoCyW66mktZgQ8z40ko+2RvsAfmH2qGREYqk5gkKBp5xKhglLEfJqxvznYflHlVVVSVEnu8pjDXE58VvMWbU2nJ3JDHONuBx5yOW8MU0jxmRu9MtzHrQKhHbGsb4OkLuRweDsRDFy+zkYMerv2zkNI7MutI4znRgpv6DLY4NXHTLvqcQj7E4uA6sypqDkKhAJYNuvI2z54q6hiZ18EckfvJzm3fWqwJgEGPkc+n5vL5ajeTvMzJ2JZJiIYsEwTKi6iXA43GecZwB/lq5mY/jittPIvLL8SmXAubYjPDJkZ+oDc/vW0dN9sLOf5Z1U/wBL+E/zt+xrTrqfSHOp1VB7vDHdQh0zkK+JE8IwRzk7L58CxvOiwlZD7u2iFFj7ltKJFeZgpBIbDfmUYAPP0q6FvEjs78zriuCMg5H0r1XHOmdWHSblQJWnjZPiJpaMoTvsr/mGPpsfKtqvvxIhCaoIZZSMFsjSqj6nff02x9aUzUfaI/8ArRm80rTOmfiRZy4EmuE/5lyP3XP8gVtNl1CKYZikRx6qwP8A0o00dYYsJ/Cy6pSlQ2KUpQClKUApSlAKUpQClKUApSqGgLTql8sETyv8qDP3PkB9ScD9a5hYM0xknIhlnncpHGZSsiMc+NceQA9eF58qzfttetdTpaRB2VCGl7Yy3lnA89Kn92HpWN74l+R4ZuILeOdArhTjxjAA2Od/8vkdjG6VHmk88/kvUkluBCCdUqJBlY47iPuI8x1B/Euw55ztkn1FUigEe+gmOHxyS2koIeVsFPC223oAcZHlXlpPd8ke8QrBlYwfjRPcEMG34HP05PB2JbdeSkUyQ/FmmtpNLs7kso3IyQcnA+mMcVEXk8kCQqkzQSscz3AmQwyDSFHb1fb0A2X0NSMXxpdriA3G79wd2NbcZ0jO7jkDcj5jXjuFiIZZl1SHvTpdpoICadCB8ZOQANh5EjGSKsuq3bQQGQRywPc/8MJIrRdkAeHBOobEngfNtjcVVqSUklb4MVe9Td7pmgKxfkBgBRSo/NjOdxv+1XL9ckUqsiQzhY+3HrTGjPB2/Nt/FYSCyfT3RL2lUFiQMnSM5JGR4dvr9qw8TXRMk6duQkkHLAZCjGUPH/Zrs0loc8KEpRzN02zfrbrsMenS88PajLRoT3UeY6gxweAcn05PHnewxJsQsUqwjvzS20mhyzFmUEEgEqRnA9BjHB5pB1RRieY6VbBxgnTt4Qf9/rmr73xZ3Gg+HYah5+bH9Nh+hrOVPY020m1tdI35m1FIppE1ue/Ol1HoI04CoJMbggY2HkftXoKxX5biH3o5Og96MW6jGMbsANXoPn9Nq1ib2hnXWncMndVe4JMOSoJCgE7gHxcHz+uayB63GhkbttbyOFRGt3wqJkdzKnk+eMb7cHcxxZcyTd8GVDd3XJEsLvK3ZiMDmGRVTOW0ZxuATufTyqt1cKNWWBWIe7wxXcI+YlVfDrhcqQNzk4BzjmoRdxyamje3uFiVYIFcdqUl9ADLjGSDtnbg8cmVn93OlmniS1TUVmj70TTupPKcZDE7kbt5eeDV+BIoNvuBPGlqnzRv3omncDfDcZDeQHzeXnFbwqWXwwy9lTcTPC5ik1MWIByRup3xtwOOCtrbHbHbyFBuZpLOcHksyZRsL4T5AHZdvOoh/iNCO0EslxJ3XWeMxSqkeNI7g2wyKB4V82x54AlLau3FNIAZX78q3cenZcaB3MbggBf34+U+ILbEfgjmgF2+T2cSxdlefCPF5+g+b9KrLM2hzruIPeWESCTE0XZXZiGOW2y5GCOfTcVK4700MSHGLeGSzk05c7lu3ncElc8/L/8AqqPmQXUEd0JGWO2meRxDF2m7UihM5ftnbcZO58h5VZdJ6Yn/AKqkVuJlWNgWEmNQ0buDp2xt/NZK4uY0ZtTxSpaRaVjuEMUhdtyFKjJcaRg/5vrqqD8L51SZmYEvIMA+gJyT9ztWk6RxlBSxIqvn9v8ATrtKoKrWT3ClKUApSlAKUpQClKUApSlAKxPtL1cWkDyHnhB6seP7/YGsqa5h7UdRW8vO2ZNEEOcuULrqHJYDyJGkZ9D60OWLKo0t2WnTLNygYI0ktwdQkhm+IkeV7mVGBk78nkgVP72HGEkjkAxBbw3MYDaW0guCMDY7Z/y+Rqnbab4iwxtJOcRvayGN0jQ4ZimcZI/qJ3IB9Kp74P8A45UdUxBbwXcQyQ2lWYEaRsdsnOynPNc3qc4rKq737ns4t9wtxClvsCjd2N7gjHDbDnHA3byNUECufEsFwI8zzyRN25CW1nQSSOD5bcDg1H2/duUuIUth4nhk7sb3BC6Tpfwjn+nlgDjAySIT4D+7XJ3uLh1PalHPgJOPPywPl3xsSNEjTk4iknaN521ypdpssSkmNdZwTnAXnzPB51DrV135m7caKPlVI8ldtsrnyPPlWf6x1N4YHOu4SS52MUy6sQDVo0u4znB9fM7DmtUsr1IyxcSAY+dRkL5nzG9dsNcs4Yi/kmsNebHU+oTqI4dMYdyg1o22lSNuSPIfoKx11NPGew6x6HzpdCflByQR5Eg4/U1VDNMWuIQmvUwIcnBXjbyDaQo1bbCoIup5+PMCBsCAM6QOP5zk/Wttnok6Wm+yL2363EqvGMmUZ8DL8x4H0I89/rVbPpcTQkOWVRvlWwVx4iajnukuZI9BBUcNx4m2PO+AP96j610yNXUxs6s2S66/CyAYOR6k488bHal2SknXEfUp0y1m0kxsGkBBBkPIz4Qfrp/mrjpfVSZtVyNGnKgL4hqXOTt9SDtn5RUVzPc2wyoiMZIHPiVmGN/I45/SszDEsFsJBo1MAFfZ/E4IAODuADkjnanIW2vOrIZLyKefd9KA4MipnIwDq0jBJz+v7VlvZS4kZ2Vpplt1YSyMIzIuUwULjB2JUc/0/TbAdP6ZrillEkC6NzGX0sRz4F8wNhjOa23o3TXjto1KXKPdHJkhfWDAuNQaNSSThj5fm55UyTVHkinLEtbbl9HGbkAhIZpLl9TNBJ25UiTAZShOBkDgnlt881W6vdYlPdGZSLeJLuHcRg4LCQDSMMzb78DO+KjuJ/eO7Inutw7FbaDfszLyA4UeeWPmNl8htUkt0Ldn8cscdrHojiuohKhlYHUoaM4Hh0Y3/McbbVyPWSySG3MssaTxLAvZiMMgmiMrc7PvgkoNhznzrxFGmoYEE62sRkd4mMEpds875LKQfTdvXavNvZiIxjtsFgTvzTWc4cFjkoSj+EY0scAHbHlUUSm57Ubm2nkmfvSiWMwzKqacLrG26gAYX1xtuKiMsPae5kSCK2Z59crd2VJkGQfIq+MkZGOfLy4rYPw36blu4RsNh+laVdz+8XUjDWFB0oryGQqBtgMxJIzkj712T2R6f2YF23IzVfCJ7Orcp/ReSM7SlKh6RSlKAUpSgFKUoBSlKAUpXl2wCTsByaA1725657rbnSfiSZVPUf1N+g/kitCt4uwqwPNNbPKNVx3EBi7Y1BeN98adyPzA+lSdRvzf3UtwYxLbW6nKd3QTGA2CvqSRqxt5CohLj4TXE1tJckmZLldSLANfbXW41HbC/MOTwazJ8Hlcszzccd+ZcOry/FW3Rnn8EL2shRkRMhn0ZHK5O59AcV5F+gOI5kkSEdmC3uowGZn0qxGw4PhyeN845qKeE7zpa6ZJj2raSyYpgJq1PoUgtkAnfkAA45qq3qbqs8VzDbDRHBdIFd5H8JABUEkHbLDkkH+qsbmrrvf7JI7YW5VXW5t1twHmeI92Np/A0fh+UfqPNQcbGqpGbrSrLbXTy/HnZCElRV0gxknAU+WNvP71GtusBWKQXNoI8TXDpmWEvkNH4V1KBkeY/KAc7GsV7R9SJtu7J7rNLdHUJVOJYlUKApUcZA9eSc5qpWySmoq33vkYjrPUluJ89x1iBCoJXLGNPQk5+vrXjrl0AqQxsgLg40YZWHy4O+Nz587CsVdxlER/gy6w3w9ZyuDjxgY0nzAyfWsQ14YmEscWCMDSTq5GGIPNenRKjj7PJO23q2ZW5lntwIWEfbfKq6ncDlsjY5OcZ+tS2XWYotSEkSckYI1EDYD7/wC9WQ6msjJLL4UwMgDgA8bgct/1/SrzrN0lx2wniwcgg/mO2PsB/LD0qeR6HJW5cLT6nrpfTUlRw4OCfJtJDE6mORxvj96trKxZmcRvqxkxtKSfCD4Qf1+nnUvWemLGqvHJIrnCkB/C4A8ZI8tvr51SOSe2QSCONojpZhqww3wOfLccZ5qkS2i/NksHfuJexII0kQnPi8JyoOScHHOPoTXnrVv2jHGYijKN8SB0fghlI/6ECsp0CKSESSy9vTIM5dc5LHK5IOUyT9PL7VhrMLNK5mlEQbU2rQW3AJVcDf0Ga1So54+I0n8zMWkZZoLU3Nv2mYSaiRoRmG4dsBs4GCM43rcZQV7txFA0ef8AD28lnIChcE6jozqIYgcD8vrg1r/sextoZbgSiKWTEUSywFo5AxGfGRgYOc+mNwazy2awuGMDKlnH4p7KUMGlYLpdg+N9OrOx+bfauE3qZwI+7fj1EhnTURqt7mKzi2SUGGUu3IAIyzrp9Bu3rvSNDCYYJZJ7fSPeJxMgli1Z8B8JJ0lgeT+X+qorVWn7EDSW1yzE3M6TKYZQRglC/wBdXoNl/pqIyHtkh7q1N6+AHxLD7uB/UQWwFY+Y+b+neodu9/ZMlqZ0U9hS13IXZ7SXDCFca1MZ248iTu2+/MHVusKY7mUzRzFsQRR3EWJgi8suMDIZmzt+UZwdqnuFLd+4SCKQjTbQS2chiOvgNoVstkso5Py43G9YT2ruCWhtFlmeOEbrNGEdHOdQJ0gsMY3OeeTzWo7nPEk4x0+nfuT+w/TO5Igxtya7fEmAB6CtF/DbpuFMhH2rfal3qenDgoRUVwKUpQ2KUpQClKUApSlAKUpQCtG/FL2hFvB2FYB5QdW/yxjZv9R8P+r0rcry5WJGkchUQFmJ8gBk1xGLrXvN1PfyTRRtHvDFNGWD7MqxjcAEDBON9T5o3RwxpaZVu/Tkv16YoVY5LeKeOEd6e4tZAX0kOVRiSOMZwCchdsV6iunkzGl3iW7LK0V2jBkgXuFPGwycr6ZyW23BNeLnpukiO4tnQ5M91PaOWHbbWyqUAwBkDbBwFJGeaqlxLdBu3Pb3Ul0WhSOdFEscKGQhsjZSV8R8PLAjOK5MiVd7/ZS4YR67hbWW3Ygw2r2rB4zINYZsDdgcf07hfWrkSBttVte21oC7BvhyPJJqyN86mBz6ZJwdxVpPcJbmSZFurMQgx26gmWF5/Gr7uGXB42xnc87VM1mHwJI7W9igBuJ54GCSM0ncOC2Rk/mwCMgLxxULXe/g8qBFpgeWezeQma5EwDwhMntrzuDgLuRkAg74FL22a6Qyy2kU73TBYZLdsMkcexYRn/KCdzyQDjavCSnHZF3LDLdse7FeKSqwAPoHckGo5XC7NvqPBFUuUx3LoWbRu5MFrLYvhdS61L6UIZgcE8HIXH1q3RMt6d79jC3/AEG1czG2uSmgqkcU4xJI+dLAcYAbbcbHOcDBON6t7K3Vs0geIkRgF2TxKobcaiOPsa3BbpclFngu7eyTWYrlO27yP3AVAK5Zh9Ry2Dk7jwLRYdEEgurJpCZrkjxwaPEUGlSQFyFXxeSkHO1bWIzhL2aL+Xkc0mgVwVI2qEWulCqHGxxnyz6V1O6R7tGleC2u3un7ULxnTKiRavEEIwuVBbdtsgNtgDC9V6DZk3BillgEQCpFOviklGdahs4HAHnjniuixFyc/wCHEivdehokTyBfiEtpzjz29P3q9PWXugiiM5DjKDPj9F4459fKs51T2Qu4GdTGJBGgkdojqVVbVjJ238J2+meK1+WD1BU/sd61pwaXtE4t51uZvq/tD3IwojeMsfGGwQRggacjjn+K8HpkbxQmCcSzyMFMAjYMrHOME7MOBt6159numiRWa4ZmjjBC6mO355CNPiJUaTjGME+lZX2M6erNNdPbyPbwAsQk2l0Y7oQQylioB4x6/SjnuXESxJLwfbNmjuUgdYluWjjtE1di9jGDMwbKLpwc6SSNz83hzvVP/TyvZSS3mhaRmuZpbVi69vLOoMa5AAYoNwcAHGd8UtmZlhtjdeKZu/cQ3sZA8OlguthqYHSBycgZ24qBk0pJMtvPavdSCOF7V9UXaXAfwoQTssjjwjPljfPDk9Nad76EzXDXaSaZLW7kuZO0iuFSdEj1YbbAXwgt5cg78VLLei2eaVGurUQJ2YY5VMsRkP8AxFDeJVGQnn5Z42qskodpH/wt7DaxrDGD8KTU2nBUAHLA4UEY3zjBzmO2Aga3t2nntu0vfmW5QPEZTjTjSeGJkPPI/qqh97/pJHYqrx6oElS1i7stxZSDWWbJVm+U5GlmwCT58bVqvTi9zO0jM7s7fMxyxHlkjbOnSNqyfX5Clp3XgiWS8cus0MpA0bHQ0Y8iPI53OTvWT/DrpWuRcjZdz961wc4xzYqXC1/B1DoNmIoVXHlWSqijFVoesUpSgFKUoBSlKAUpSgFKUoDm3409VkjgjgTYSks5zyExhf1JBP2rmfTfa6WJIYpoo5oIWZxEyjBLBtyQDnBYkZzXWPxLvoygiZEc/wCZQSPt6fpXJbjoyHdGZD+4rDficp4OZ5k6Zl+ndWs5VEayTWbzyMbh1b4Ij8ZVAueN1Xcbb522rM3LzXCtMYra8Mxa3tivglRYzJ8QJjAyMsfECMLwDiudXHSpV/IHHqux/arW2u2hkDRu8ci8HdWH2I3o0nsc6xIbq/I6Z79FA7dq5mt1tFJSC6XWHuCHDKADscHyOctkYHPu46YwZY7q01MSbm5uLRstocuwUqAMDV5DOyZHma1Cw9sZ0SKOdEuII5DJ23AIdjq+ZsEndi2+d+c1ken9Ys5FKq01nJPK3eeJiIVhOohQoO4xhdxtknjao4sixIvRmbS+kuFf3e7imlu2MCQ3CgyJCO4Q2oHA8OW4IORyapNJFA8kxhubIW4MUJhJkia48YckspTfYeWd877VLdyyXCvMUtL9T/hbYEaJAd8OEA5zvyCAuRpGajtpIbd1iS4uLRLVdbR3K9xGuMZwApxwS2Ad8gr61k697+yaK3aXtxn3S/iizdXDoQkhL6/CzFsE5JONshQDjardbpQulbi4tJbx9JS4UmNbfxhMPKuT4TjIblsbc17uOnPMI1uLNJJbo9+Wa1fMiw+HUunGPNRjJB3O7V6g6qX7klvdpKzkW1vBdIC/bYqNQOQBuSckHIXffalkK3QPxbprNXCAW1vNZPoBkBZdYCtqOSQuwONONxvXuCYZSGO6jlitkM8kN4nbJlOrK+JdRwWJ3zgkc+UJto7eQdyC4tUs0GuW3cyI1wVQqx1AgHS3mPzYOBivdrFLdLFFqtL1p2FxPjwSqEKZQvnY8LwCMEcb1UxqRG3CIiSw3NnJdO0krxHVELfcgaEY4Cgop1KMZJO21T3sklyk82m0vQ591tyRolGNWHCY5yc8g4XOwq3XqCxCSaOa6s3mZYbdJV1xCLwKx1uCAAxdtj4RjGRVw1qqt3JLWKaCyjCd+zftsZCEIY4YMSv0JwWzvxSxl738GK6h0Wz1zRrLcWYiiGtZvF3Jtzp8LY4wfrqyBV9Z9E7cdtBLaE6vjyz2shZzEMkBgB5MU9fl8O9TWJdhDa+9hmkPfuYbyMr4l0NpLMNTAkfXIXPG1QyDQjzi3mtZLqQJC9q2Yu2CuvwoctkLI/y7+WK05PYwoJO0u98iQ3rXKTGG5guHuX93jiuEHdEWWCsCCAOWbj0PO1e5XS2lkk0XdmLWPtx9smaEzsCWBLAoNQKemc74OKleQPqb/C31tZRCNFcdtyWC7gBTqYYAHGTnG9W9vGsJt7Zpp7Qj49ws6h4S4KsnnwXU8nHh38VQ6d7+yaGyMxgjMdrfKoa5meBgsvj1bM2oZOps42zp4GKt0vNcRVLqWJ72TT27pCV7A1aD3HXcacDIJ+bH1MlxBJNGZXtkkkvJdMc1s5VxGuA2E+qIx3O+fFXqTqqo88iXKSJaxGKK3vYxrJOnuBflOQVVckEng7YNUyzXfaNxLelVigjEeEPYOUYrvqGw5yBx5Y3rq/4fdO7cOsjdq5N7JdPMkg2+Zv4rv3T7ftxqo8hWnuXAXu5nzqXNKUqnYUpSgFKUoBSlKAUpSgFKUoDmvtl7PTvKXUEitMuLN0+ZSP0rvhGasbzpMUo8SCsuJbOFYqKe3Rxh1VvuK6t1L2EifdNjWp9S9jZ484GRWaotmhT+z6H/AIbMh/cf3rF3HSpk5UOPVef25rc57N0OGUioKXRJRjL4kaVBcmNwyM0cinIO4YH6Ebis/Z+2NykYil0zQmUSusg1dwghsM3zYJA/8bVkZ7dJBh1VvuM1i5/Z9OY2ZD6ZyP71c17nF4CXwOjMWvtHaOZnUS2dxNIqhoW+FHCdAfIGCdg7HbkjGK2EyMwaQe69QtLNBFGCNDMzhOAFYOw2UcZycb1zW66VMvKBx6rz/erRJCrDDMrAgjOxBG4P03plT2MNYkd1fkdKt1jhaC1ae4snPx7lZwGiLrpKYBbcFh64IXBy1S3qTTRtPLaRTvdvohmt2KuqICMqnO6qzbnzw2BWowe2l0EnSRhKLhVWRpBqbSoIwDnYYJ+2cjeszbe0diZJJ40ms3SLECwEEGTDai2RjfKjB2IBJ3qZWRYkdtjLR9UjjkkNveDRZx6Yra9QamcgqyqPCwIwqjkjJGy1STpghMMNxbTW7DNxcz2rM6kZdkJVQQoDgcg6dO2RuJ4LaSYQ2+bXqEKZup9JCuS5clWYsQSWZj5E4wcVYJMixsYpriylvHCIkoPaFuTpB1svAVjghgRnGwOaydb0Lr3iW6ikZJbW8e7kMKJIFWdI4y+k7YCnSNXAwWB34qrXUdvLLIpu7L3WMpEjAzRmYhta58SDIKbAjOSdqmuh4pJprSOeG1QQJLaPo+J4SGADZ21AbZ0knGai6cpJt7RLsH/7FxDeR6V7ilH05ZQxyxJxk/Lq+lCHs9NZ+xFLbQXYGq5mltXAlIcucEkr+Yg7HfTtjFQQ35kjk7F2yyXjiFYbpST2fEqnuN6Kx3GRk4+bevE4Hbedraa3ku5AsUts5Mfbwobwo2Wyodvl8WcjFX/e1NI4e2vrayh7aJKoRiXC5wNJDMNIUHAzkgb5NUhFcosMs0z2kkAtk7Sy2Tgp3SOTqA5DKNwQOG8qwntPfH3a3tluorgOTM5EeJElYkkMxJ5LtyAdt/KspDbpB7tbtJc2T570/c8UOV8SEDVpxrAG+OMHfFa/eXj3l7JK7I+G0hkXSrBfCrAEk7gZ3JO9aj4nPE1WXx0/JvH4adJ8WojZRXUq1/2M6f2YBtua2CtI9VVoKUpVApSlAKUpQClKUApSlAKUpQClKUAqhFVpQFjedJilHiQVrPUvYON94zg1ulKlA5B1L2Mni4GoVgJ7R0+ZSP0rvpFWN50iKX5kFRxLZwqoprdH2dQ33FdV6l7BxvkocGtU6l7HTxZwNQrNMtmhT9ATmNmQ+nI/v/NY256VMnKBx6rz/f8AitwntXT5lIqCidEcVL4lZpcdwyEhWZCRgg5Gx5Bx5fetm6X7c3UTI0micRxmNFlUMqg6eNODnwgZOdtqup7dH2dQ33FYu49n0O8bMh/cf3q5r3OL9nS+B0ZjpPV7BxbRkzWmg65pY2JV3XBQhNx82+dPhxjjeoL32yLm6WVI7kTHSszxhXVEJCldIwpxv9GOd+KwLdImBxhWz+YHj6n/AMV7m6LKo1Bw+BuuMffH/Yq+7ZzeFi1uvybzY9YttTXFvNdWkcEWIUkVpY2lYNrUZLKMjRtkE5ztVw/TXf3aKa0huSxa6mmtXHdKsSSDkLjxOvDbhfCMitM6Z7UzQRLbkJJbCUSGNlGGwwYqTzpJGf8AvFZb/wBx2hW7mjSW1uZMCJYGIQLhQQ2MDchidvMY3qZXwZWLGqk++hkrnr2iC6nhvG1SntJb3MZeQwjYEMW8tTHzHkd6tvYLpZd0GOTk/wC38Vgbrrs95HbW8mnRD4UwuDjAG589h9K6v+GvTMAyEfarlrQ1hPPLNwus32GPSoA8qkpStHpFKUoBSlKAUpSgFKUoBSlKAUpSgFKUoBSlKAUpSgFKUoBVCKrSgLC86RFKPEgrWep+wcb7xnBrdaVKBx/qPsdPFwMj7VgZ7R0+ZSK76y5qxvOkRSjxIKjiWzhQFCMV12P2MgD6sfpVr7Vey8ZiJiXDD0qZS2cWuOhKd0ZlPpyP71j5elypuVDAea7/AMH+xrbLi0dDhlIqGpbI4xluiHp9zLdyIZNOUURoqoqADOT4VAGT57Dyru3s7ZdmFF+lcz9iOnd2cEjYV19VxWokpLYrSlK0BSlKAUpSgFKUoBSlKAUpSgFKUoBSlKAUpSgFKUoBSlKAUpSgFKUoBSlKAVQiq0oCwu+kRS/Mg/atZ6l7BxtkxnFbrSpSBrnsn7P+6A53JrY6UqgUpSgFKUoBSlKAUpSgFKUoBSlKAUpSgFKUoBSlKAUpSgFKUoBSlKAUpSgFKUoBSlKAUpSgFKUoBSlKAUpSgFKUoBSlKAUpSgP/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24000"/>
            <a:ext cx="1323975" cy="991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326" y="3925017"/>
            <a:ext cx="1071563" cy="1071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0" name="Picture 12" descr="https://encrypted-tbn0.gstatic.com/images?q=tbn:ANd9GcStJSU9M17U1Aezr5ukcryqnRGdJXYitwIe0nRUFfRMUqqndyA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0057" y="1875763"/>
            <a:ext cx="1095375" cy="820474"/>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flipH="1" flipV="1">
            <a:off x="2667000" y="2438400"/>
            <a:ext cx="762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739275" y="4155057"/>
            <a:ext cx="689725" cy="4931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2060" idx="1"/>
          </p:cNvCxnSpPr>
          <p:nvPr/>
        </p:nvCxnSpPr>
        <p:spPr>
          <a:xfrm flipV="1">
            <a:off x="5181600" y="2286000"/>
            <a:ext cx="878457" cy="990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12903" y="5486400"/>
            <a:ext cx="508645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Find out what the bottleneck is before you optimize.</a:t>
            </a:r>
          </a:p>
        </p:txBody>
      </p:sp>
      <p:pic>
        <p:nvPicPr>
          <p:cNvPr id="2061"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0057" y="3312544"/>
            <a:ext cx="152400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Straight Arrow Connector 16"/>
          <p:cNvCxnSpPr>
            <a:endCxn id="2061" idx="1"/>
          </p:cNvCxnSpPr>
          <p:nvPr/>
        </p:nvCxnSpPr>
        <p:spPr>
          <a:xfrm>
            <a:off x="5105400" y="3810000"/>
            <a:ext cx="954657" cy="2645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82749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Amdahl’s Law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Amdahl’s law says that on a machine with N processors, we can achieve a speed up of at most:</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a:rPr>
                        <m:t>𝑠𝑝𝑒𝑒𝑑𝑢𝑝</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𝐹</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r>
                                <a:rPr lang="en-US" b="0" i="1" smtClean="0">
                                  <a:latin typeface="Cambria Math"/>
                                </a:rPr>
                                <m:t>𝐹</m:t>
                              </m:r>
                            </m:num>
                            <m:den>
                              <m:r>
                                <a:rPr lang="en-US" b="0" i="1" smtClean="0">
                                  <a:latin typeface="Cambria Math"/>
                                </a:rPr>
                                <m:t>𝑁</m:t>
                              </m:r>
                            </m:den>
                          </m:f>
                        </m:den>
                      </m:f>
                    </m:oMath>
                  </m:oMathPara>
                </a14:m>
                <a:endParaRPr lang="en-US" dirty="0"/>
              </a:p>
              <a:p>
                <a:pPr marL="457200" lvl="1" indent="0">
                  <a:buNone/>
                </a:pPr>
                <a:r>
                  <a:rPr lang="en-US" dirty="0"/>
                  <a:t>where F is the fraction of the calculation that must be executed serially.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21053342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Serialization</a:t>
            </a:r>
          </a:p>
        </p:txBody>
      </p:sp>
      <p:sp>
        <p:nvSpPr>
          <p:cNvPr id="4" name="TextBox 3"/>
          <p:cNvSpPr txBox="1"/>
          <p:nvPr/>
        </p:nvSpPr>
        <p:spPr>
          <a:xfrm>
            <a:off x="990600" y="1295400"/>
            <a:ext cx="7239000" cy="5016758"/>
          </a:xfrm>
          <a:prstGeom prst="rect">
            <a:avLst/>
          </a:prstGeom>
          <a:noFill/>
        </p:spPr>
        <p:txBody>
          <a:bodyPr wrap="square" rtlCol="0">
            <a:spAutoFit/>
          </a:bodyPr>
          <a:lstStyle/>
          <a:p>
            <a:r>
              <a:rPr lang="en-US" sz="1600" i="1" dirty="0">
                <a:latin typeface="+mj-lt"/>
              </a:rPr>
              <a:t>class Slave extends Thread {</a:t>
            </a:r>
          </a:p>
          <a:p>
            <a:r>
              <a:rPr lang="en-US" sz="1600" i="1" dirty="0">
                <a:latin typeface="+mj-lt"/>
              </a:rPr>
              <a:t>    private final </a:t>
            </a:r>
            <a:r>
              <a:rPr lang="en-US" sz="1600" i="1" dirty="0" err="1">
                <a:latin typeface="+mj-lt"/>
              </a:rPr>
              <a:t>BlockingQueue</a:t>
            </a:r>
            <a:r>
              <a:rPr lang="en-US" sz="1600" i="1" dirty="0">
                <a:latin typeface="+mj-lt"/>
              </a:rPr>
              <a:t>&lt;Runnable&gt; queue;</a:t>
            </a:r>
          </a:p>
          <a:p>
            <a:pPr lvl="0"/>
            <a:r>
              <a:rPr lang="en-US" sz="1600" i="1" dirty="0">
                <a:latin typeface="+mj-lt"/>
              </a:rPr>
              <a:t>    private final </a:t>
            </a:r>
            <a:r>
              <a:rPr lang="en-US" altLang="en-US" sz="1600" dirty="0" err="1">
                <a:solidFill>
                  <a:srgbClr val="000000"/>
                </a:solidFill>
                <a:latin typeface="+mj-lt"/>
              </a:rPr>
              <a:t>ExecutorService</a:t>
            </a:r>
            <a:r>
              <a:rPr lang="en-US" altLang="en-US" sz="1600" dirty="0">
                <a:solidFill>
                  <a:srgbClr val="000000"/>
                </a:solidFill>
                <a:latin typeface="+mj-lt"/>
              </a:rPr>
              <a:t> exec = </a:t>
            </a:r>
            <a:r>
              <a:rPr lang="en-US" altLang="en-US" sz="1600" dirty="0" err="1">
                <a:solidFill>
                  <a:srgbClr val="000000"/>
                </a:solidFill>
                <a:latin typeface="+mj-lt"/>
              </a:rPr>
              <a:t>Executors.newFixedThreadPool</a:t>
            </a:r>
            <a:r>
              <a:rPr lang="en-US" altLang="en-US" sz="1600" dirty="0">
                <a:solidFill>
                  <a:srgbClr val="000000"/>
                </a:solidFill>
                <a:latin typeface="+mj-lt"/>
              </a:rPr>
              <a:t>(100);</a:t>
            </a:r>
            <a:r>
              <a:rPr lang="en-US" altLang="en-US" sz="1600" dirty="0">
                <a:latin typeface="+mj-lt"/>
              </a:rPr>
              <a:t> </a:t>
            </a:r>
          </a:p>
          <a:p>
            <a:endParaRPr lang="en-US" sz="1600" i="1" dirty="0">
              <a:latin typeface="+mj-lt"/>
            </a:endParaRPr>
          </a:p>
          <a:p>
            <a:r>
              <a:rPr lang="en-US" sz="1600" i="1" dirty="0">
                <a:latin typeface="+mj-lt"/>
              </a:rPr>
              <a:t>    </a:t>
            </a:r>
          </a:p>
          <a:p>
            <a:r>
              <a:rPr lang="en-US" sz="1600" i="1" dirty="0">
                <a:latin typeface="+mj-lt"/>
              </a:rPr>
              <a:t>    public Slave (</a:t>
            </a:r>
            <a:r>
              <a:rPr lang="en-US" sz="1600" i="1" dirty="0" err="1">
                <a:latin typeface="+mj-lt"/>
              </a:rPr>
              <a:t>BlockingQueue</a:t>
            </a:r>
            <a:r>
              <a:rPr lang="en-US" sz="1600" i="1" dirty="0">
                <a:latin typeface="+mj-lt"/>
              </a:rPr>
              <a:t>&lt;Runnable&gt; queue) {</a:t>
            </a:r>
          </a:p>
          <a:p>
            <a:r>
              <a:rPr lang="en-US" sz="1600" i="1" dirty="0">
                <a:latin typeface="+mj-lt"/>
              </a:rPr>
              <a:t>             </a:t>
            </a:r>
            <a:r>
              <a:rPr lang="en-US" sz="1600" i="1" dirty="0" err="1">
                <a:latin typeface="+mj-lt"/>
              </a:rPr>
              <a:t>this.queue</a:t>
            </a:r>
            <a:r>
              <a:rPr lang="en-US" sz="1600" i="1" dirty="0">
                <a:latin typeface="+mj-lt"/>
              </a:rPr>
              <a:t> = queue;</a:t>
            </a:r>
          </a:p>
          <a:p>
            <a:r>
              <a:rPr lang="en-US" sz="1600" i="1" dirty="0">
                <a:latin typeface="+mj-lt"/>
              </a:rPr>
              <a:t>    }</a:t>
            </a:r>
          </a:p>
          <a:p>
            <a:r>
              <a:rPr lang="en-US" sz="1600" i="1" dirty="0">
                <a:latin typeface="+mj-lt"/>
              </a:rPr>
              <a:t>    </a:t>
            </a:r>
          </a:p>
          <a:p>
            <a:r>
              <a:rPr lang="en-US" sz="1600" i="1" dirty="0">
                <a:latin typeface="+mj-lt"/>
              </a:rPr>
              <a:t>    public void run() {</a:t>
            </a:r>
          </a:p>
          <a:p>
            <a:r>
              <a:rPr lang="en-US" sz="1600" i="1" dirty="0">
                <a:latin typeface="+mj-lt"/>
              </a:rPr>
              <a:t>             while (true) {</a:t>
            </a:r>
          </a:p>
          <a:p>
            <a:r>
              <a:rPr lang="en-US" sz="1600" i="1" dirty="0">
                <a:latin typeface="+mj-lt"/>
              </a:rPr>
              <a:t>    	try {</a:t>
            </a:r>
          </a:p>
          <a:p>
            <a:r>
              <a:rPr lang="en-US" sz="1600" i="1" dirty="0">
                <a:latin typeface="+mj-lt"/>
              </a:rPr>
              <a:t>	          </a:t>
            </a:r>
            <a:r>
              <a:rPr lang="en-US" sz="1600" i="1" dirty="0" err="1">
                <a:latin typeface="+mj-lt"/>
              </a:rPr>
              <a:t>exec.execute</a:t>
            </a:r>
            <a:r>
              <a:rPr lang="en-US" sz="1600" i="1" dirty="0">
                <a:latin typeface="+mj-lt"/>
              </a:rPr>
              <a:t>(</a:t>
            </a:r>
            <a:r>
              <a:rPr lang="en-US" sz="1600" i="1" dirty="0" err="1">
                <a:solidFill>
                  <a:srgbClr val="FF0000"/>
                </a:solidFill>
                <a:latin typeface="+mj-lt"/>
              </a:rPr>
              <a:t>queue.poll</a:t>
            </a:r>
            <a:r>
              <a:rPr lang="en-US" sz="1600" i="1" dirty="0">
                <a:solidFill>
                  <a:srgbClr val="FF0000"/>
                </a:solidFill>
                <a:latin typeface="+mj-lt"/>
              </a:rPr>
              <a:t>()</a:t>
            </a:r>
            <a:r>
              <a:rPr lang="en-US" sz="1600" i="1" dirty="0">
                <a:latin typeface="+mj-lt"/>
              </a:rPr>
              <a:t>);    </a:t>
            </a:r>
          </a:p>
          <a:p>
            <a:r>
              <a:rPr lang="en-US" sz="1600" i="1" dirty="0">
                <a:latin typeface="+mj-lt"/>
              </a:rPr>
              <a:t>    	}</a:t>
            </a:r>
          </a:p>
          <a:p>
            <a:r>
              <a:rPr lang="en-US" sz="1600" i="1" dirty="0">
                <a:latin typeface="+mj-lt"/>
              </a:rPr>
              <a:t>    	catch (Exception e) {</a:t>
            </a:r>
          </a:p>
          <a:p>
            <a:r>
              <a:rPr lang="en-US" sz="1600" i="1" dirty="0">
                <a:latin typeface="+mj-lt"/>
              </a:rPr>
              <a:t>    	          break;</a:t>
            </a:r>
          </a:p>
          <a:p>
            <a:r>
              <a:rPr lang="en-US" sz="1600" i="1" dirty="0">
                <a:latin typeface="+mj-lt"/>
              </a:rPr>
              <a:t>    	}</a:t>
            </a:r>
          </a:p>
          <a:p>
            <a:r>
              <a:rPr lang="en-US" sz="1600" i="1" dirty="0">
                <a:latin typeface="+mj-lt"/>
              </a:rPr>
              <a:t>             } </a:t>
            </a:r>
          </a:p>
          <a:p>
            <a:r>
              <a:rPr lang="en-US" sz="1600" i="1" dirty="0">
                <a:latin typeface="+mj-lt"/>
              </a:rPr>
              <a:t>    }</a:t>
            </a:r>
          </a:p>
          <a:p>
            <a:r>
              <a:rPr lang="en-US" sz="1600" i="1" dirty="0">
                <a:latin typeface="+mj-lt"/>
              </a:rPr>
              <a:t>}</a:t>
            </a:r>
          </a:p>
        </p:txBody>
      </p:sp>
      <p:sp>
        <p:nvSpPr>
          <p:cNvPr id="6" name="TextBox 5"/>
          <p:cNvSpPr txBox="1"/>
          <p:nvPr/>
        </p:nvSpPr>
        <p:spPr>
          <a:xfrm>
            <a:off x="2112682" y="5867400"/>
            <a:ext cx="596451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All Concurrent applications have some sources of serialization</a:t>
            </a:r>
          </a:p>
        </p:txBody>
      </p:sp>
    </p:spTree>
    <p:extLst>
      <p:ext uri="{BB962C8B-B14F-4D97-AF65-F5344CB8AC3E}">
        <p14:creationId xmlns:p14="http://schemas.microsoft.com/office/powerpoint/2010/main" val="2648775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a:t>
            </a:r>
          </a:p>
        </p:txBody>
      </p:sp>
      <p:sp>
        <p:nvSpPr>
          <p:cNvPr id="3" name="Content Placeholder 2"/>
          <p:cNvSpPr>
            <a:spLocks noGrp="1"/>
          </p:cNvSpPr>
          <p:nvPr>
            <p:ph idx="1"/>
          </p:nvPr>
        </p:nvSpPr>
        <p:spPr/>
        <p:txBody>
          <a:bodyPr>
            <a:normAutofit lnSpcReduction="10000"/>
          </a:bodyPr>
          <a:lstStyle/>
          <a:p>
            <a:r>
              <a:rPr lang="en-US" dirty="0"/>
              <a:t>Most concurrent applications are organized around the execution of tasks: abstract, discrete units of work. </a:t>
            </a:r>
          </a:p>
          <a:p>
            <a:r>
              <a:rPr lang="en-US" dirty="0"/>
              <a:t>Designing your program organization around tasks</a:t>
            </a:r>
          </a:p>
          <a:p>
            <a:pPr lvl="1"/>
            <a:r>
              <a:rPr lang="en-US" dirty="0"/>
              <a:t>Identify sensible task boundaries</a:t>
            </a:r>
          </a:p>
          <a:p>
            <a:pPr lvl="1"/>
            <a:r>
              <a:rPr lang="en-US" dirty="0"/>
              <a:t>Ideally, tasks are independent activities: work that does not depend on other tasks</a:t>
            </a:r>
          </a:p>
          <a:p>
            <a:pPr lvl="1"/>
            <a:r>
              <a:rPr lang="en-US" dirty="0"/>
              <a:t>Independence facilitates concurrency</a:t>
            </a:r>
          </a:p>
        </p:txBody>
      </p:sp>
    </p:spTree>
    <p:extLst>
      <p:ext uri="{BB962C8B-B14F-4D97-AF65-F5344CB8AC3E}">
        <p14:creationId xmlns:p14="http://schemas.microsoft.com/office/powerpoint/2010/main" val="27020297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a:t>
            </a:r>
            <a:r>
              <a:rPr lang="en-US" altLang="zh-CN" dirty="0"/>
              <a:t>5</a:t>
            </a:r>
            <a:endParaRPr lang="en-US" dirty="0"/>
          </a:p>
        </p:txBody>
      </p:sp>
      <p:sp>
        <p:nvSpPr>
          <p:cNvPr id="3" name="Content Placeholder 2"/>
          <p:cNvSpPr>
            <a:spLocks noGrp="1"/>
          </p:cNvSpPr>
          <p:nvPr>
            <p:ph idx="1"/>
          </p:nvPr>
        </p:nvSpPr>
        <p:spPr/>
        <p:txBody>
          <a:bodyPr>
            <a:normAutofit fontScale="85000" lnSpcReduction="20000"/>
          </a:bodyPr>
          <a:lstStyle/>
          <a:p>
            <a:r>
              <a:rPr lang="en-US" dirty="0"/>
              <a:t>Complete the following table to calculate maximum speedup </a:t>
            </a:r>
          </a:p>
          <a:p>
            <a:endParaRPr lang="en-US" dirty="0"/>
          </a:p>
          <a:p>
            <a:endParaRPr lang="en-US" dirty="0"/>
          </a:p>
          <a:p>
            <a:endParaRPr lang="en-US" dirty="0"/>
          </a:p>
          <a:p>
            <a:endParaRPr lang="en-US" dirty="0"/>
          </a:p>
          <a:p>
            <a:endParaRPr lang="en-US" dirty="0"/>
          </a:p>
          <a:p>
            <a:endParaRPr lang="en-US" dirty="0"/>
          </a:p>
          <a:p>
            <a:endParaRPr lang="en-US" dirty="0"/>
          </a:p>
          <a:p>
            <a:r>
              <a:rPr lang="en-US" dirty="0"/>
              <a:t>Given PerformanceExperiment.java, vary the number of the threads and see how much speedup you can get.</a:t>
            </a:r>
          </a:p>
        </p:txBody>
      </p:sp>
      <p:graphicFrame>
        <p:nvGraphicFramePr>
          <p:cNvPr id="4" name="Table 3"/>
          <p:cNvGraphicFramePr>
            <a:graphicFrameLocks noGrp="1"/>
          </p:cNvGraphicFramePr>
          <p:nvPr>
            <p:extLst/>
          </p:nvPr>
        </p:nvGraphicFramePr>
        <p:xfrm>
          <a:off x="1981200" y="2392680"/>
          <a:ext cx="5181600" cy="256032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tblGrid>
              <a:tr h="283754">
                <a:tc>
                  <a:txBody>
                    <a:bodyPr/>
                    <a:lstStyle/>
                    <a:p>
                      <a:r>
                        <a:rPr lang="en-US" dirty="0"/>
                        <a:t>N, F</a:t>
                      </a:r>
                    </a:p>
                  </a:txBody>
                  <a:tcPr/>
                </a:tc>
                <a:tc>
                  <a:txBody>
                    <a:bodyPr/>
                    <a:lstStyle/>
                    <a:p>
                      <a:r>
                        <a:rPr lang="en-US" dirty="0"/>
                        <a:t>Speedup</a:t>
                      </a:r>
                    </a:p>
                  </a:txBody>
                  <a:tcPr/>
                </a:tc>
                <a:extLst>
                  <a:ext uri="{0D108BD9-81ED-4DB2-BD59-A6C34878D82A}">
                    <a16:rowId xmlns:a16="http://schemas.microsoft.com/office/drawing/2014/main" val="10000"/>
                  </a:ext>
                </a:extLst>
              </a:tr>
              <a:tr h="283754">
                <a:tc>
                  <a:txBody>
                    <a:bodyPr/>
                    <a:lstStyle/>
                    <a:p>
                      <a:r>
                        <a:rPr lang="en-US" dirty="0"/>
                        <a:t>10, 10%</a:t>
                      </a:r>
                    </a:p>
                  </a:txBody>
                  <a:tcPr/>
                </a:tc>
                <a:tc>
                  <a:txBody>
                    <a:bodyPr/>
                    <a:lstStyle/>
                    <a:p>
                      <a:endParaRPr lang="en-US" dirty="0"/>
                    </a:p>
                  </a:txBody>
                  <a:tcPr/>
                </a:tc>
                <a:extLst>
                  <a:ext uri="{0D108BD9-81ED-4DB2-BD59-A6C34878D82A}">
                    <a16:rowId xmlns:a16="http://schemas.microsoft.com/office/drawing/2014/main" val="10001"/>
                  </a:ext>
                </a:extLst>
              </a:tr>
              <a:tr h="283754">
                <a:tc>
                  <a:txBody>
                    <a:bodyPr/>
                    <a:lstStyle/>
                    <a:p>
                      <a:r>
                        <a:rPr lang="en-US" dirty="0"/>
                        <a:t>100, 10%</a:t>
                      </a:r>
                    </a:p>
                  </a:txBody>
                  <a:tcPr/>
                </a:tc>
                <a:tc>
                  <a:txBody>
                    <a:bodyPr/>
                    <a:lstStyle/>
                    <a:p>
                      <a:endParaRPr lang="en-US" dirty="0"/>
                    </a:p>
                  </a:txBody>
                  <a:tcPr/>
                </a:tc>
                <a:extLst>
                  <a:ext uri="{0D108BD9-81ED-4DB2-BD59-A6C34878D82A}">
                    <a16:rowId xmlns:a16="http://schemas.microsoft.com/office/drawing/2014/main" val="10002"/>
                  </a:ext>
                </a:extLst>
              </a:tr>
              <a:tr h="283754">
                <a:tc>
                  <a:txBody>
                    <a:bodyPr/>
                    <a:lstStyle/>
                    <a:p>
                      <a:r>
                        <a:rPr lang="en-US" dirty="0"/>
                        <a:t>∞, 10%</a:t>
                      </a:r>
                    </a:p>
                  </a:txBody>
                  <a:tcPr/>
                </a:tc>
                <a:tc>
                  <a:txBody>
                    <a:bodyPr/>
                    <a:lstStyle/>
                    <a:p>
                      <a:endParaRPr lang="en-US" dirty="0"/>
                    </a:p>
                  </a:txBody>
                  <a:tcPr/>
                </a:tc>
                <a:extLst>
                  <a:ext uri="{0D108BD9-81ED-4DB2-BD59-A6C34878D82A}">
                    <a16:rowId xmlns:a16="http://schemas.microsoft.com/office/drawing/2014/main" val="10003"/>
                  </a:ext>
                </a:extLst>
              </a:tr>
              <a:tr h="283754">
                <a:tc>
                  <a:txBody>
                    <a:bodyPr/>
                    <a:lstStyle/>
                    <a:p>
                      <a:r>
                        <a:rPr lang="en-US" dirty="0"/>
                        <a:t>10, 25%</a:t>
                      </a:r>
                    </a:p>
                  </a:txBody>
                  <a:tcPr/>
                </a:tc>
                <a:tc>
                  <a:txBody>
                    <a:bodyPr/>
                    <a:lstStyle/>
                    <a:p>
                      <a:endParaRPr lang="en-US" dirty="0"/>
                    </a:p>
                  </a:txBody>
                  <a:tcPr/>
                </a:tc>
                <a:extLst>
                  <a:ext uri="{0D108BD9-81ED-4DB2-BD59-A6C34878D82A}">
                    <a16:rowId xmlns:a16="http://schemas.microsoft.com/office/drawing/2014/main" val="10004"/>
                  </a:ext>
                </a:extLst>
              </a:tr>
              <a:tr h="283754">
                <a:tc>
                  <a:txBody>
                    <a:bodyPr/>
                    <a:lstStyle/>
                    <a:p>
                      <a:r>
                        <a:rPr lang="en-US" dirty="0"/>
                        <a:t>100, 25%</a:t>
                      </a:r>
                    </a:p>
                  </a:txBody>
                  <a:tcPr/>
                </a:tc>
                <a:tc>
                  <a:txBody>
                    <a:bodyPr/>
                    <a:lstStyle/>
                    <a:p>
                      <a:endParaRPr lang="en-US" dirty="0"/>
                    </a:p>
                  </a:txBody>
                  <a:tcPr/>
                </a:tc>
                <a:extLst>
                  <a:ext uri="{0D108BD9-81ED-4DB2-BD59-A6C34878D82A}">
                    <a16:rowId xmlns:a16="http://schemas.microsoft.com/office/drawing/2014/main" val="10005"/>
                  </a:ext>
                </a:extLst>
              </a:tr>
              <a:tr h="283754">
                <a:tc>
                  <a:txBody>
                    <a:bodyPr/>
                    <a:lstStyle/>
                    <a:p>
                      <a:r>
                        <a:rPr lang="en-US" dirty="0"/>
                        <a:t>∞, 25%</a:t>
                      </a:r>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612304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Introduced by Threads</a:t>
            </a:r>
          </a:p>
        </p:txBody>
      </p:sp>
      <p:sp>
        <p:nvSpPr>
          <p:cNvPr id="3" name="Content Placeholder 2"/>
          <p:cNvSpPr>
            <a:spLocks noGrp="1"/>
          </p:cNvSpPr>
          <p:nvPr>
            <p:ph idx="1"/>
          </p:nvPr>
        </p:nvSpPr>
        <p:spPr/>
        <p:txBody>
          <a:bodyPr>
            <a:normAutofit lnSpcReduction="10000"/>
          </a:bodyPr>
          <a:lstStyle/>
          <a:p>
            <a:r>
              <a:rPr lang="en-US" dirty="0"/>
              <a:t>Context switching: requires saving the execution context of the currently running thread and restoring the execution context of the newly scheduled thread</a:t>
            </a:r>
          </a:p>
          <a:p>
            <a:pPr lvl="1"/>
            <a:r>
              <a:rPr lang="en-US" dirty="0"/>
              <a:t>CPU time spent on JVM/OS</a:t>
            </a:r>
          </a:p>
          <a:p>
            <a:pPr lvl="1"/>
            <a:r>
              <a:rPr lang="en-US" dirty="0"/>
              <a:t>Cache misses </a:t>
            </a:r>
          </a:p>
          <a:p>
            <a:pPr lvl="1"/>
            <a:r>
              <a:rPr lang="en-US" dirty="0"/>
              <a:t>Costs about 5,000 to 10,000 clock cycles </a:t>
            </a:r>
          </a:p>
          <a:p>
            <a:r>
              <a:rPr lang="en-US" dirty="0"/>
              <a:t>Memory synchronization: </a:t>
            </a:r>
          </a:p>
          <a:p>
            <a:pPr lvl="1"/>
            <a:r>
              <a:rPr lang="en-US" dirty="0"/>
              <a:t>Memory barriers inhibit compiler optimization </a:t>
            </a:r>
          </a:p>
        </p:txBody>
      </p:sp>
    </p:spTree>
    <p:extLst>
      <p:ext uri="{BB962C8B-B14F-4D97-AF65-F5344CB8AC3E}">
        <p14:creationId xmlns:p14="http://schemas.microsoft.com/office/powerpoint/2010/main" val="22641315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Lock/Release Cost</a:t>
            </a:r>
          </a:p>
        </p:txBody>
      </p:sp>
      <p:sp>
        <p:nvSpPr>
          <p:cNvPr id="3" name="Content Placeholder 2"/>
          <p:cNvSpPr>
            <a:spLocks noGrp="1"/>
          </p:cNvSpPr>
          <p:nvPr>
            <p:ph idx="1"/>
          </p:nvPr>
        </p:nvSpPr>
        <p:spPr/>
        <p:txBody>
          <a:bodyPr>
            <a:normAutofit fontScale="85000" lnSpcReduction="10000"/>
          </a:bodyPr>
          <a:lstStyle/>
          <a:p>
            <a:r>
              <a:rPr lang="en-US" dirty="0"/>
              <a:t>Access to resources guarded by an exclusive lock is serialized – one thread at a time delay may access it</a:t>
            </a:r>
          </a:p>
          <a:p>
            <a:endParaRPr lang="en-US" dirty="0"/>
          </a:p>
          <a:p>
            <a:endParaRPr lang="en-US" dirty="0"/>
          </a:p>
          <a:p>
            <a:endParaRPr lang="en-US" dirty="0"/>
          </a:p>
          <a:p>
            <a:endParaRPr lang="en-US" dirty="0"/>
          </a:p>
          <a:p>
            <a:endParaRPr lang="en-US" dirty="0"/>
          </a:p>
          <a:p>
            <a:r>
              <a:rPr lang="en-US" dirty="0"/>
              <a:t>Example: a naïve execution would require and release the lock on the vector four times.</a:t>
            </a:r>
          </a:p>
          <a:p>
            <a:r>
              <a:rPr lang="en-US" dirty="0"/>
              <a:t>It gets much worse with lock contention.</a:t>
            </a:r>
          </a:p>
          <a:p>
            <a:endParaRPr lang="en-US" dirty="0"/>
          </a:p>
        </p:txBody>
      </p:sp>
      <p:sp>
        <p:nvSpPr>
          <p:cNvPr id="4" name="TextBox 3"/>
          <p:cNvSpPr txBox="1"/>
          <p:nvPr/>
        </p:nvSpPr>
        <p:spPr>
          <a:xfrm>
            <a:off x="2021456" y="2514600"/>
            <a:ext cx="5141344" cy="2031325"/>
          </a:xfrm>
          <a:prstGeom prst="rect">
            <a:avLst/>
          </a:prstGeom>
          <a:noFill/>
        </p:spPr>
        <p:txBody>
          <a:bodyPr wrap="none" rtlCol="0">
            <a:spAutoFit/>
          </a:bodyPr>
          <a:lstStyle/>
          <a:p>
            <a:r>
              <a:rPr lang="en-US" i="1" dirty="0"/>
              <a:t>public String </a:t>
            </a:r>
            <a:r>
              <a:rPr lang="en-US" i="1" dirty="0" err="1"/>
              <a:t>getNames</a:t>
            </a:r>
            <a:r>
              <a:rPr lang="en-US" i="1" dirty="0"/>
              <a:t>() {</a:t>
            </a:r>
          </a:p>
          <a:p>
            <a:r>
              <a:rPr lang="en-US" i="1" dirty="0"/>
              <a:t>	List&lt;String&gt; names = new Vector&lt;String&gt;();</a:t>
            </a:r>
          </a:p>
          <a:p>
            <a:r>
              <a:rPr lang="en-US" i="1" dirty="0"/>
              <a:t>	</a:t>
            </a:r>
            <a:r>
              <a:rPr lang="en-US" i="1" dirty="0" err="1"/>
              <a:t>names.add</a:t>
            </a:r>
            <a:r>
              <a:rPr lang="en-US" i="1" dirty="0"/>
              <a:t>(“Alice”);</a:t>
            </a:r>
          </a:p>
          <a:p>
            <a:r>
              <a:rPr lang="en-US" i="1" dirty="0"/>
              <a:t>	</a:t>
            </a:r>
            <a:r>
              <a:rPr lang="en-US" i="1" dirty="0" err="1"/>
              <a:t>names.add</a:t>
            </a:r>
            <a:r>
              <a:rPr lang="en-US" i="1" dirty="0"/>
              <a:t>(“Bob”);</a:t>
            </a:r>
          </a:p>
          <a:p>
            <a:r>
              <a:rPr lang="en-US" i="1" dirty="0"/>
              <a:t>	</a:t>
            </a:r>
            <a:r>
              <a:rPr lang="en-US" i="1" dirty="0" err="1"/>
              <a:t>names.add</a:t>
            </a:r>
            <a:r>
              <a:rPr lang="en-US" i="1" dirty="0"/>
              <a:t>(“Carl”);</a:t>
            </a:r>
          </a:p>
          <a:p>
            <a:r>
              <a:rPr lang="en-US" i="1" dirty="0"/>
              <a:t>	return </a:t>
            </a:r>
            <a:r>
              <a:rPr lang="en-US" i="1" dirty="0" err="1"/>
              <a:t>names.toString</a:t>
            </a:r>
            <a:r>
              <a:rPr lang="en-US" i="1" dirty="0"/>
              <a:t>();</a:t>
            </a:r>
          </a:p>
          <a:p>
            <a:r>
              <a:rPr lang="en-US" i="1" dirty="0"/>
              <a:t>} </a:t>
            </a:r>
          </a:p>
        </p:txBody>
      </p:sp>
    </p:spTree>
    <p:extLst>
      <p:ext uri="{BB962C8B-B14F-4D97-AF65-F5344CB8AC3E}">
        <p14:creationId xmlns:p14="http://schemas.microsoft.com/office/powerpoint/2010/main" val="6497680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 Contention</a:t>
            </a:r>
          </a:p>
        </p:txBody>
      </p:sp>
      <p:sp>
        <p:nvSpPr>
          <p:cNvPr id="3" name="Content Placeholder 2"/>
          <p:cNvSpPr>
            <a:spLocks noGrp="1"/>
          </p:cNvSpPr>
          <p:nvPr>
            <p:ph idx="1"/>
          </p:nvPr>
        </p:nvSpPr>
        <p:spPr/>
        <p:txBody>
          <a:bodyPr>
            <a:normAutofit fontScale="92500"/>
          </a:bodyPr>
          <a:lstStyle/>
          <a:p>
            <a:r>
              <a:rPr lang="en-US" dirty="0"/>
              <a:t>Two factors influence the likelihood of contention for a lock</a:t>
            </a:r>
          </a:p>
          <a:p>
            <a:pPr lvl="1"/>
            <a:r>
              <a:rPr lang="en-US" dirty="0"/>
              <a:t>How often that lock is requested</a:t>
            </a:r>
          </a:p>
          <a:p>
            <a:pPr lvl="1"/>
            <a:r>
              <a:rPr lang="en-US" dirty="0"/>
              <a:t>How long it is held once acquired</a:t>
            </a:r>
          </a:p>
          <a:p>
            <a:r>
              <a:rPr lang="en-US" dirty="0"/>
              <a:t>There are three ways to reduce lock contention</a:t>
            </a:r>
          </a:p>
          <a:p>
            <a:pPr lvl="1"/>
            <a:r>
              <a:rPr lang="en-US" dirty="0"/>
              <a:t>Reduce the duration for which locks are held</a:t>
            </a:r>
          </a:p>
          <a:p>
            <a:pPr lvl="1"/>
            <a:r>
              <a:rPr lang="en-US" dirty="0"/>
              <a:t>Reduce the frequency with which locks are requested </a:t>
            </a:r>
          </a:p>
          <a:p>
            <a:pPr lvl="1"/>
            <a:r>
              <a:rPr lang="en-US" dirty="0"/>
              <a:t>Replace exclusive locks with coordination mechanisms that permit greater concurrency</a:t>
            </a:r>
          </a:p>
          <a:p>
            <a:pPr marL="457200" lvl="1" indent="0">
              <a:buNone/>
            </a:pPr>
            <a:endParaRPr lang="en-US" dirty="0"/>
          </a:p>
        </p:txBody>
      </p:sp>
    </p:spTree>
    <p:extLst>
      <p:ext uri="{BB962C8B-B14F-4D97-AF65-F5344CB8AC3E}">
        <p14:creationId xmlns:p14="http://schemas.microsoft.com/office/powerpoint/2010/main" val="7104510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in, get out”</a:t>
            </a:r>
          </a:p>
        </p:txBody>
      </p:sp>
      <p:sp>
        <p:nvSpPr>
          <p:cNvPr id="4" name="TextBox 3"/>
          <p:cNvSpPr txBox="1"/>
          <p:nvPr/>
        </p:nvSpPr>
        <p:spPr>
          <a:xfrm>
            <a:off x="609600" y="1447086"/>
            <a:ext cx="8032776" cy="4801314"/>
          </a:xfrm>
          <a:prstGeom prst="rect">
            <a:avLst/>
          </a:prstGeom>
          <a:noFill/>
        </p:spPr>
        <p:txBody>
          <a:bodyPr wrap="none" rtlCol="0">
            <a:spAutoFit/>
          </a:bodyPr>
          <a:lstStyle/>
          <a:p>
            <a:r>
              <a:rPr lang="en-US" i="1" dirty="0"/>
              <a:t>public class </a:t>
            </a:r>
            <a:r>
              <a:rPr lang="en-US" i="1" dirty="0" err="1"/>
              <a:t>ReduceLockScope</a:t>
            </a:r>
            <a:r>
              <a:rPr lang="en-US" i="1" dirty="0"/>
              <a:t> {</a:t>
            </a:r>
          </a:p>
          <a:p>
            <a:r>
              <a:rPr lang="en-US" i="1" dirty="0"/>
              <a:t>       //@</a:t>
            </a:r>
            <a:r>
              <a:rPr lang="en-US" i="1" dirty="0" err="1"/>
              <a:t>GuardedBy</a:t>
            </a:r>
            <a:r>
              <a:rPr lang="en-US" i="1" dirty="0"/>
              <a:t>("this")</a:t>
            </a:r>
          </a:p>
          <a:p>
            <a:r>
              <a:rPr lang="en-US" i="1" dirty="0"/>
              <a:t>       private final Map&lt;String, String&gt; attributes = new </a:t>
            </a:r>
            <a:r>
              <a:rPr lang="en-US" i="1" dirty="0" err="1"/>
              <a:t>HashMap</a:t>
            </a:r>
            <a:r>
              <a:rPr lang="en-US" i="1" dirty="0"/>
              <a:t>&lt;String, String&gt;();</a:t>
            </a:r>
          </a:p>
          <a:p>
            <a:endParaRPr lang="en-US" i="1" dirty="0"/>
          </a:p>
          <a:p>
            <a:r>
              <a:rPr lang="en-US" i="1" dirty="0"/>
              <a:t>       public synchronized </a:t>
            </a:r>
            <a:r>
              <a:rPr lang="en-US" i="1" dirty="0" err="1"/>
              <a:t>boolean</a:t>
            </a:r>
            <a:r>
              <a:rPr lang="en-US" i="1" dirty="0"/>
              <a:t> </a:t>
            </a:r>
            <a:r>
              <a:rPr lang="en-US" i="1" dirty="0" err="1"/>
              <a:t>userLocationMatches</a:t>
            </a:r>
            <a:r>
              <a:rPr lang="en-US" i="1" dirty="0"/>
              <a:t> (String name, String </a:t>
            </a:r>
            <a:r>
              <a:rPr lang="en-US" i="1" dirty="0" err="1"/>
              <a:t>regexp</a:t>
            </a:r>
            <a:r>
              <a:rPr lang="en-US" i="1" dirty="0"/>
              <a:t>) {</a:t>
            </a:r>
          </a:p>
          <a:p>
            <a:r>
              <a:rPr lang="en-US" i="1" dirty="0"/>
              <a:t>	</a:t>
            </a:r>
            <a:r>
              <a:rPr lang="en-US" i="1" dirty="0">
                <a:solidFill>
                  <a:srgbClr val="FF0000"/>
                </a:solidFill>
              </a:rPr>
              <a:t>String key = "users." + name + ".location";</a:t>
            </a:r>
          </a:p>
          <a:p>
            <a:endParaRPr lang="en-US" i="1" dirty="0">
              <a:solidFill>
                <a:srgbClr val="FF0000"/>
              </a:solidFill>
            </a:endParaRPr>
          </a:p>
          <a:p>
            <a:r>
              <a:rPr lang="en-US" i="1" dirty="0">
                <a:solidFill>
                  <a:srgbClr val="FF0000"/>
                </a:solidFill>
              </a:rPr>
              <a:t>	String location = </a:t>
            </a:r>
            <a:r>
              <a:rPr lang="en-US" i="1" dirty="0" err="1">
                <a:solidFill>
                  <a:srgbClr val="FF0000"/>
                </a:solidFill>
              </a:rPr>
              <a:t>attributes.get</a:t>
            </a:r>
            <a:r>
              <a:rPr lang="en-US" i="1" dirty="0">
                <a:solidFill>
                  <a:srgbClr val="FF0000"/>
                </a:solidFill>
              </a:rPr>
              <a:t>(key);</a:t>
            </a:r>
          </a:p>
          <a:p>
            <a:endParaRPr lang="en-US" i="1" dirty="0">
              <a:solidFill>
                <a:srgbClr val="FF0000"/>
              </a:solidFill>
            </a:endParaRPr>
          </a:p>
          <a:p>
            <a:r>
              <a:rPr lang="en-US" i="1" dirty="0">
                <a:solidFill>
                  <a:srgbClr val="FF0000"/>
                </a:solidFill>
              </a:rPr>
              <a:t>	if (location == null) {</a:t>
            </a:r>
          </a:p>
          <a:p>
            <a:r>
              <a:rPr lang="en-US" i="1" dirty="0">
                <a:solidFill>
                  <a:srgbClr val="FF0000"/>
                </a:solidFill>
              </a:rPr>
              <a:t>	         return false;</a:t>
            </a:r>
          </a:p>
          <a:p>
            <a:r>
              <a:rPr lang="en-US" i="1" dirty="0">
                <a:solidFill>
                  <a:srgbClr val="FF0000"/>
                </a:solidFill>
              </a:rPr>
              <a:t>	}</a:t>
            </a:r>
          </a:p>
          <a:p>
            <a:r>
              <a:rPr lang="en-US" i="1" dirty="0">
                <a:solidFill>
                  <a:srgbClr val="FF0000"/>
                </a:solidFill>
              </a:rPr>
              <a:t>	else {</a:t>
            </a:r>
          </a:p>
          <a:p>
            <a:r>
              <a:rPr lang="en-US" i="1" dirty="0">
                <a:solidFill>
                  <a:srgbClr val="FF0000"/>
                </a:solidFill>
              </a:rPr>
              <a:t>	        return </a:t>
            </a:r>
            <a:r>
              <a:rPr lang="en-US" i="1" dirty="0" err="1">
                <a:solidFill>
                  <a:srgbClr val="FF0000"/>
                </a:solidFill>
              </a:rPr>
              <a:t>Pattern.matches</a:t>
            </a:r>
            <a:r>
              <a:rPr lang="en-US" i="1" dirty="0">
                <a:solidFill>
                  <a:srgbClr val="FF0000"/>
                </a:solidFill>
              </a:rPr>
              <a:t>(</a:t>
            </a:r>
            <a:r>
              <a:rPr lang="en-US" i="1" dirty="0" err="1">
                <a:solidFill>
                  <a:srgbClr val="FF0000"/>
                </a:solidFill>
              </a:rPr>
              <a:t>regexp</a:t>
            </a:r>
            <a:r>
              <a:rPr lang="en-US" i="1" dirty="0">
                <a:solidFill>
                  <a:srgbClr val="FF0000"/>
                </a:solidFill>
              </a:rPr>
              <a:t>, location);</a:t>
            </a:r>
          </a:p>
          <a:p>
            <a:r>
              <a:rPr lang="en-US" i="1" dirty="0">
                <a:solidFill>
                  <a:srgbClr val="FF0000"/>
                </a:solidFill>
              </a:rPr>
              <a:t>	}</a:t>
            </a:r>
          </a:p>
          <a:p>
            <a:r>
              <a:rPr lang="en-US" i="1" dirty="0"/>
              <a:t>       }</a:t>
            </a:r>
          </a:p>
          <a:p>
            <a:r>
              <a:rPr lang="en-US" i="1" dirty="0"/>
              <a:t>}</a:t>
            </a:r>
          </a:p>
        </p:txBody>
      </p:sp>
    </p:spTree>
    <p:extLst>
      <p:ext uri="{BB962C8B-B14F-4D97-AF65-F5344CB8AC3E}">
        <p14:creationId xmlns:p14="http://schemas.microsoft.com/office/powerpoint/2010/main" val="288823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in, get out”</a:t>
            </a:r>
          </a:p>
        </p:txBody>
      </p:sp>
      <p:sp>
        <p:nvSpPr>
          <p:cNvPr id="4" name="TextBox 3"/>
          <p:cNvSpPr txBox="1"/>
          <p:nvPr/>
        </p:nvSpPr>
        <p:spPr>
          <a:xfrm>
            <a:off x="609600" y="1447086"/>
            <a:ext cx="7790659" cy="5078313"/>
          </a:xfrm>
          <a:prstGeom prst="rect">
            <a:avLst/>
          </a:prstGeom>
          <a:noFill/>
        </p:spPr>
        <p:txBody>
          <a:bodyPr wrap="none" rtlCol="0">
            <a:spAutoFit/>
          </a:bodyPr>
          <a:lstStyle/>
          <a:p>
            <a:r>
              <a:rPr lang="en-US" i="1" dirty="0"/>
              <a:t>public class </a:t>
            </a:r>
            <a:r>
              <a:rPr lang="en-US" i="1" dirty="0" err="1"/>
              <a:t>ReduceLockScope</a:t>
            </a:r>
            <a:r>
              <a:rPr lang="en-US" i="1" dirty="0"/>
              <a:t> {</a:t>
            </a:r>
          </a:p>
          <a:p>
            <a:r>
              <a:rPr lang="en-US" i="1" dirty="0"/>
              <a:t>       //@</a:t>
            </a:r>
            <a:r>
              <a:rPr lang="en-US" i="1" dirty="0" err="1"/>
              <a:t>GuardedBy</a:t>
            </a:r>
            <a:r>
              <a:rPr lang="en-US" i="1" dirty="0"/>
              <a:t>("this")</a:t>
            </a:r>
          </a:p>
          <a:p>
            <a:r>
              <a:rPr lang="en-US" i="1" dirty="0"/>
              <a:t>       private final Map&lt;String, String&gt; attributes = new </a:t>
            </a:r>
            <a:r>
              <a:rPr lang="en-US" i="1" dirty="0" err="1"/>
              <a:t>HashMap</a:t>
            </a:r>
            <a:r>
              <a:rPr lang="en-US" i="1" dirty="0"/>
              <a:t>&lt;String, String&gt;();</a:t>
            </a:r>
          </a:p>
          <a:p>
            <a:endParaRPr lang="en-US" i="1" dirty="0"/>
          </a:p>
          <a:p>
            <a:r>
              <a:rPr lang="en-US" i="1" dirty="0"/>
              <a:t>       public </a:t>
            </a:r>
            <a:r>
              <a:rPr lang="en-US" i="1" dirty="0" err="1"/>
              <a:t>boolean</a:t>
            </a:r>
            <a:r>
              <a:rPr lang="en-US" i="1" dirty="0"/>
              <a:t> </a:t>
            </a:r>
            <a:r>
              <a:rPr lang="en-US" i="1" dirty="0" err="1"/>
              <a:t>userLocationMatches</a:t>
            </a:r>
            <a:r>
              <a:rPr lang="en-US" i="1" dirty="0"/>
              <a:t> (String name, String </a:t>
            </a:r>
            <a:r>
              <a:rPr lang="en-US" i="1" dirty="0" err="1"/>
              <a:t>regexp</a:t>
            </a:r>
            <a:r>
              <a:rPr lang="en-US" i="1" dirty="0"/>
              <a:t>) {</a:t>
            </a:r>
          </a:p>
          <a:p>
            <a:r>
              <a:rPr lang="en-US" i="1" dirty="0"/>
              <a:t>	String key = "users." + name + ".location";</a:t>
            </a:r>
          </a:p>
          <a:p>
            <a:r>
              <a:rPr lang="en-US" i="1" dirty="0"/>
              <a:t>	String location;</a:t>
            </a:r>
          </a:p>
          <a:p>
            <a:r>
              <a:rPr lang="en-US" i="1" dirty="0"/>
              <a:t>	synchronized (this) {</a:t>
            </a:r>
          </a:p>
          <a:p>
            <a:r>
              <a:rPr lang="en-US" i="1" dirty="0"/>
              <a:t>	</a:t>
            </a:r>
            <a:r>
              <a:rPr lang="en-US" i="1" dirty="0">
                <a:solidFill>
                  <a:srgbClr val="FF0000"/>
                </a:solidFill>
              </a:rPr>
              <a:t>         location = </a:t>
            </a:r>
            <a:r>
              <a:rPr lang="en-US" i="1" dirty="0" err="1">
                <a:solidFill>
                  <a:srgbClr val="FF0000"/>
                </a:solidFill>
              </a:rPr>
              <a:t>attributes.get</a:t>
            </a:r>
            <a:r>
              <a:rPr lang="en-US" i="1" dirty="0">
                <a:solidFill>
                  <a:srgbClr val="FF0000"/>
                </a:solidFill>
              </a:rPr>
              <a:t>(key);</a:t>
            </a:r>
          </a:p>
          <a:p>
            <a:r>
              <a:rPr lang="en-US" i="1" dirty="0"/>
              <a:t>	}</a:t>
            </a:r>
          </a:p>
          <a:p>
            <a:r>
              <a:rPr lang="en-US" i="1" dirty="0"/>
              <a:t>	if (location == null) {</a:t>
            </a:r>
          </a:p>
          <a:p>
            <a:r>
              <a:rPr lang="en-US" i="1" dirty="0"/>
              <a:t>	         return false;</a:t>
            </a:r>
          </a:p>
          <a:p>
            <a:r>
              <a:rPr lang="en-US" i="1" dirty="0"/>
              <a:t>	}</a:t>
            </a:r>
          </a:p>
          <a:p>
            <a:r>
              <a:rPr lang="en-US" i="1" dirty="0"/>
              <a:t>	else {</a:t>
            </a:r>
          </a:p>
          <a:p>
            <a:r>
              <a:rPr lang="en-US" i="1" dirty="0"/>
              <a:t>	        return </a:t>
            </a:r>
            <a:r>
              <a:rPr lang="en-US" i="1" dirty="0" err="1"/>
              <a:t>Pattern.matches</a:t>
            </a:r>
            <a:r>
              <a:rPr lang="en-US" i="1" dirty="0"/>
              <a:t>(</a:t>
            </a:r>
            <a:r>
              <a:rPr lang="en-US" i="1" dirty="0" err="1"/>
              <a:t>regexp</a:t>
            </a:r>
            <a:r>
              <a:rPr lang="en-US" i="1" dirty="0"/>
              <a:t>, location);</a:t>
            </a:r>
          </a:p>
          <a:p>
            <a:r>
              <a:rPr lang="en-US" i="1" dirty="0"/>
              <a:t>	}</a:t>
            </a:r>
          </a:p>
          <a:p>
            <a:r>
              <a:rPr lang="en-US" i="1" dirty="0"/>
              <a:t>       }</a:t>
            </a:r>
          </a:p>
          <a:p>
            <a:r>
              <a:rPr lang="en-US" i="1" dirty="0"/>
              <a:t>}</a:t>
            </a:r>
          </a:p>
        </p:txBody>
      </p:sp>
      <p:sp>
        <p:nvSpPr>
          <p:cNvPr id="3" name="TextBox 2"/>
          <p:cNvSpPr txBox="1"/>
          <p:nvPr/>
        </p:nvSpPr>
        <p:spPr>
          <a:xfrm>
            <a:off x="4114800" y="4505864"/>
            <a:ext cx="419100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t>The amount of serialized code is reduced!</a:t>
            </a:r>
          </a:p>
        </p:txBody>
      </p:sp>
    </p:spTree>
    <p:extLst>
      <p:ext uri="{BB962C8B-B14F-4D97-AF65-F5344CB8AC3E}">
        <p14:creationId xmlns:p14="http://schemas.microsoft.com/office/powerpoint/2010/main" val="25072043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in, get out”</a:t>
            </a:r>
          </a:p>
        </p:txBody>
      </p:sp>
      <p:sp>
        <p:nvSpPr>
          <p:cNvPr id="4" name="TextBox 3"/>
          <p:cNvSpPr txBox="1"/>
          <p:nvPr/>
        </p:nvSpPr>
        <p:spPr>
          <a:xfrm>
            <a:off x="609600" y="1447086"/>
            <a:ext cx="7869783" cy="4031873"/>
          </a:xfrm>
          <a:prstGeom prst="rect">
            <a:avLst/>
          </a:prstGeom>
          <a:noFill/>
        </p:spPr>
        <p:txBody>
          <a:bodyPr wrap="none" rtlCol="0">
            <a:spAutoFit/>
          </a:bodyPr>
          <a:lstStyle/>
          <a:p>
            <a:r>
              <a:rPr lang="en-US" sz="1600" i="1" dirty="0"/>
              <a:t>public class </a:t>
            </a:r>
            <a:r>
              <a:rPr lang="en-US" sz="1600" i="1" dirty="0" err="1"/>
              <a:t>ReduceLockScope</a:t>
            </a:r>
            <a:r>
              <a:rPr lang="en-US" sz="1600" i="1" dirty="0"/>
              <a:t> {</a:t>
            </a:r>
          </a:p>
          <a:p>
            <a:r>
              <a:rPr lang="en-US" sz="1600" i="1" dirty="0"/>
              <a:t>       //@</a:t>
            </a:r>
            <a:r>
              <a:rPr lang="en-US" sz="1600" i="1" dirty="0" err="1"/>
              <a:t>GuardedBy</a:t>
            </a:r>
            <a:r>
              <a:rPr lang="en-US" sz="1600" i="1" dirty="0"/>
              <a:t>("this")</a:t>
            </a:r>
          </a:p>
          <a:p>
            <a:r>
              <a:rPr lang="en-US" sz="1600" i="1" dirty="0"/>
              <a:t>       private final Map&lt;String, String&gt; attributes = new </a:t>
            </a:r>
            <a:r>
              <a:rPr lang="en-US" sz="1600" i="1" dirty="0" err="1"/>
              <a:t>ConcurrentHashMap</a:t>
            </a:r>
            <a:r>
              <a:rPr lang="en-US" sz="1600" i="1" dirty="0"/>
              <a:t>&lt;String, String&gt;();</a:t>
            </a:r>
          </a:p>
          <a:p>
            <a:endParaRPr lang="en-US" sz="1600" i="1" dirty="0"/>
          </a:p>
          <a:p>
            <a:r>
              <a:rPr lang="en-US" sz="1600" i="1" dirty="0"/>
              <a:t>       public </a:t>
            </a:r>
            <a:r>
              <a:rPr lang="en-US" sz="1600" i="1" dirty="0" err="1"/>
              <a:t>boolean</a:t>
            </a:r>
            <a:r>
              <a:rPr lang="en-US" sz="1600" i="1" dirty="0"/>
              <a:t> </a:t>
            </a:r>
            <a:r>
              <a:rPr lang="en-US" sz="1600" i="1" dirty="0" err="1"/>
              <a:t>userLocationMatches</a:t>
            </a:r>
            <a:r>
              <a:rPr lang="en-US" sz="1600" i="1" dirty="0"/>
              <a:t> (String name, String </a:t>
            </a:r>
            <a:r>
              <a:rPr lang="en-US" sz="1600" i="1" dirty="0" err="1"/>
              <a:t>regexp</a:t>
            </a:r>
            <a:r>
              <a:rPr lang="en-US" sz="1600" i="1" dirty="0"/>
              <a:t>) {</a:t>
            </a:r>
          </a:p>
          <a:p>
            <a:r>
              <a:rPr lang="en-US" sz="1600" i="1" dirty="0"/>
              <a:t>	String key = "users." + name + ".location";</a:t>
            </a:r>
          </a:p>
          <a:p>
            <a:r>
              <a:rPr lang="en-US" sz="1600" i="1" dirty="0"/>
              <a:t>	String location =</a:t>
            </a:r>
            <a:r>
              <a:rPr lang="en-US" sz="1600" i="1" dirty="0">
                <a:solidFill>
                  <a:srgbClr val="FF0000"/>
                </a:solidFill>
              </a:rPr>
              <a:t> </a:t>
            </a:r>
            <a:r>
              <a:rPr lang="en-US" sz="1600" i="1" dirty="0" err="1">
                <a:solidFill>
                  <a:srgbClr val="FF0000"/>
                </a:solidFill>
              </a:rPr>
              <a:t>attributes.get</a:t>
            </a:r>
            <a:r>
              <a:rPr lang="en-US" sz="1600" i="1" dirty="0">
                <a:solidFill>
                  <a:srgbClr val="FF0000"/>
                </a:solidFill>
              </a:rPr>
              <a:t>(key);</a:t>
            </a:r>
          </a:p>
          <a:p>
            <a:endParaRPr lang="en-US" sz="1600" i="1" dirty="0"/>
          </a:p>
          <a:p>
            <a:r>
              <a:rPr lang="en-US" sz="1600" i="1" dirty="0"/>
              <a:t>	if (location == null) {</a:t>
            </a:r>
          </a:p>
          <a:p>
            <a:r>
              <a:rPr lang="en-US" sz="1600" i="1" dirty="0"/>
              <a:t>	         return false;</a:t>
            </a:r>
          </a:p>
          <a:p>
            <a:r>
              <a:rPr lang="en-US" sz="1600" i="1" dirty="0"/>
              <a:t>	}</a:t>
            </a:r>
          </a:p>
          <a:p>
            <a:r>
              <a:rPr lang="en-US" sz="1600" i="1" dirty="0"/>
              <a:t>	else {</a:t>
            </a:r>
          </a:p>
          <a:p>
            <a:r>
              <a:rPr lang="en-US" sz="1600" i="1" dirty="0"/>
              <a:t>	        return </a:t>
            </a:r>
            <a:r>
              <a:rPr lang="en-US" sz="1600" i="1" dirty="0" err="1"/>
              <a:t>Pattern.matches</a:t>
            </a:r>
            <a:r>
              <a:rPr lang="en-US" sz="1600" i="1" dirty="0"/>
              <a:t>(</a:t>
            </a:r>
            <a:r>
              <a:rPr lang="en-US" sz="1600" i="1" dirty="0" err="1"/>
              <a:t>regexp</a:t>
            </a:r>
            <a:r>
              <a:rPr lang="en-US" sz="1600" i="1" dirty="0"/>
              <a:t>, location);</a:t>
            </a:r>
          </a:p>
          <a:p>
            <a:r>
              <a:rPr lang="en-US" sz="1600" i="1" dirty="0"/>
              <a:t>	}</a:t>
            </a:r>
          </a:p>
          <a:p>
            <a:r>
              <a:rPr lang="en-US" sz="1600" i="1" dirty="0"/>
              <a:t>       }</a:t>
            </a:r>
          </a:p>
          <a:p>
            <a:r>
              <a:rPr lang="en-US" sz="1600" i="1" dirty="0"/>
              <a:t>}</a:t>
            </a:r>
          </a:p>
        </p:txBody>
      </p:sp>
      <p:sp>
        <p:nvSpPr>
          <p:cNvPr id="5" name="TextBox 4"/>
          <p:cNvSpPr txBox="1"/>
          <p:nvPr/>
        </p:nvSpPr>
        <p:spPr>
          <a:xfrm>
            <a:off x="1371600" y="5650468"/>
            <a:ext cx="640080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a:t>Delegating thread safety to </a:t>
            </a:r>
            <a:r>
              <a:rPr lang="en-US" dirty="0" err="1"/>
              <a:t>ConcurrentHashMap</a:t>
            </a:r>
            <a:endParaRPr lang="en-US" dirty="0"/>
          </a:p>
        </p:txBody>
      </p:sp>
    </p:spTree>
    <p:extLst>
      <p:ext uri="{BB962C8B-B14F-4D97-AF65-F5344CB8AC3E}">
        <p14:creationId xmlns:p14="http://schemas.microsoft.com/office/powerpoint/2010/main" val="23512379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Lock Granularity</a:t>
            </a:r>
          </a:p>
        </p:txBody>
      </p:sp>
      <p:sp>
        <p:nvSpPr>
          <p:cNvPr id="4" name="Oval 3"/>
          <p:cNvSpPr/>
          <p:nvPr/>
        </p:nvSpPr>
        <p:spPr>
          <a:xfrm>
            <a:off x="3200400" y="2209800"/>
            <a:ext cx="2819400" cy="2590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10000" y="2819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962400" y="31529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962400" y="2971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261449"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413849" y="30005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2449" y="3276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800600" y="353251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040702" y="36863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24400" y="29789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362755" y="3886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446144" y="296892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575649" y="30005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724400" y="2590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64502" y="328954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126966" y="34577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338313" y="36101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627298" y="38387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651849" y="33815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114800" y="33053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267200" y="34577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419600" y="36101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572000" y="37625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724400" y="39149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876800" y="40673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029200" y="42197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293744" y="265262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651849" y="368491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956649" y="36863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917830" y="395664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261449" y="39911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1910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566249" y="42959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421038" y="45245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015596" y="254191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8768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0292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5181600" y="3048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3340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4864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6388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402347" y="24398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438400" y="2362200"/>
            <a:ext cx="561372" cy="369332"/>
          </a:xfrm>
          <a:prstGeom prst="rect">
            <a:avLst/>
          </a:prstGeom>
          <a:noFill/>
        </p:spPr>
        <p:txBody>
          <a:bodyPr wrap="none" rtlCol="0">
            <a:spAutoFit/>
          </a:bodyPr>
          <a:lstStyle/>
          <a:p>
            <a:r>
              <a:rPr lang="en-US" dirty="0"/>
              <a:t>lock</a:t>
            </a:r>
          </a:p>
        </p:txBody>
      </p:sp>
      <p:cxnSp>
        <p:nvCxnSpPr>
          <p:cNvPr id="48" name="Straight Arrow Connector 47"/>
          <p:cNvCxnSpPr>
            <a:stCxn id="46" idx="3"/>
          </p:cNvCxnSpPr>
          <p:nvPr/>
        </p:nvCxnSpPr>
        <p:spPr>
          <a:xfrm>
            <a:off x="2999772" y="2546866"/>
            <a:ext cx="429228" cy="2725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954999" y="5040867"/>
            <a:ext cx="3310202" cy="646331"/>
          </a:xfrm>
          <a:prstGeom prst="rect">
            <a:avLst/>
          </a:prstGeom>
          <a:noFill/>
        </p:spPr>
        <p:txBody>
          <a:bodyPr wrap="none" rtlCol="0">
            <a:spAutoFit/>
          </a:bodyPr>
          <a:lstStyle/>
          <a:p>
            <a:r>
              <a:rPr lang="en-US" dirty="0"/>
              <a:t>Every thread acquires the lock to </a:t>
            </a:r>
          </a:p>
          <a:p>
            <a:r>
              <a:rPr lang="en-US" dirty="0"/>
              <a:t>access any locked object</a:t>
            </a:r>
          </a:p>
        </p:txBody>
      </p:sp>
      <p:sp>
        <p:nvSpPr>
          <p:cNvPr id="50" name="TextBox 49"/>
          <p:cNvSpPr txBox="1"/>
          <p:nvPr/>
        </p:nvSpPr>
        <p:spPr>
          <a:xfrm>
            <a:off x="4648200" y="1600200"/>
            <a:ext cx="797944" cy="369332"/>
          </a:xfrm>
          <a:prstGeom prst="rect">
            <a:avLst/>
          </a:prstGeom>
          <a:noFill/>
        </p:spPr>
        <p:txBody>
          <a:bodyPr wrap="square" rtlCol="0">
            <a:spAutoFit/>
          </a:bodyPr>
          <a:lstStyle/>
          <a:p>
            <a:r>
              <a:rPr lang="en-US" dirty="0"/>
              <a:t>object</a:t>
            </a:r>
          </a:p>
        </p:txBody>
      </p:sp>
      <p:cxnSp>
        <p:nvCxnSpPr>
          <p:cNvPr id="52" name="Straight Arrow Connector 51"/>
          <p:cNvCxnSpPr>
            <a:stCxn id="50" idx="2"/>
            <a:endCxn id="45" idx="7"/>
          </p:cNvCxnSpPr>
          <p:nvPr/>
        </p:nvCxnSpPr>
        <p:spPr>
          <a:xfrm flipH="1">
            <a:off x="4532429" y="1969532"/>
            <a:ext cx="514743" cy="4926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7824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Lock Granularity</a:t>
            </a:r>
          </a:p>
        </p:txBody>
      </p:sp>
      <p:sp>
        <p:nvSpPr>
          <p:cNvPr id="4" name="Oval 3"/>
          <p:cNvSpPr/>
          <p:nvPr/>
        </p:nvSpPr>
        <p:spPr>
          <a:xfrm>
            <a:off x="3200400" y="2209800"/>
            <a:ext cx="2819400" cy="2590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10000" y="28194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962400" y="315295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962400" y="29718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261449" y="27432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413849" y="300055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2449" y="3276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800600" y="3532517"/>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040702" y="368635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24400" y="29789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362755" y="3886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446144" y="296892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575649" y="300055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724400" y="2590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64502" y="328954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126966" y="34577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338313" y="36101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627298" y="38387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651849" y="338155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114800" y="330535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267200" y="345775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419600" y="361015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572000" y="376255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724400" y="391495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876800" y="406735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029200" y="421975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293744" y="265262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651849" y="368491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956649" y="36863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917830" y="395664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261449" y="39911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1910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566249" y="42959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421038" y="45245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015596" y="2541917"/>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8768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0292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5181600" y="3048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3340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4864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6388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402347" y="24398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438400" y="2362200"/>
            <a:ext cx="561372" cy="369332"/>
          </a:xfrm>
          <a:prstGeom prst="rect">
            <a:avLst/>
          </a:prstGeom>
          <a:noFill/>
        </p:spPr>
        <p:txBody>
          <a:bodyPr wrap="none" rtlCol="0">
            <a:spAutoFit/>
          </a:bodyPr>
          <a:lstStyle/>
          <a:p>
            <a:r>
              <a:rPr lang="en-US" dirty="0"/>
              <a:t>lock</a:t>
            </a:r>
          </a:p>
        </p:txBody>
      </p:sp>
      <p:cxnSp>
        <p:nvCxnSpPr>
          <p:cNvPr id="48" name="Straight Arrow Connector 47"/>
          <p:cNvCxnSpPr>
            <a:stCxn id="46" idx="3"/>
          </p:cNvCxnSpPr>
          <p:nvPr/>
        </p:nvCxnSpPr>
        <p:spPr>
          <a:xfrm>
            <a:off x="2999772" y="2546866"/>
            <a:ext cx="429228" cy="2725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954999" y="5040867"/>
            <a:ext cx="3310202" cy="646331"/>
          </a:xfrm>
          <a:prstGeom prst="rect">
            <a:avLst/>
          </a:prstGeom>
          <a:noFill/>
        </p:spPr>
        <p:txBody>
          <a:bodyPr wrap="none" rtlCol="0">
            <a:spAutoFit/>
          </a:bodyPr>
          <a:lstStyle/>
          <a:p>
            <a:r>
              <a:rPr lang="en-US" dirty="0"/>
              <a:t>Every thread acquires the lock to </a:t>
            </a:r>
          </a:p>
          <a:p>
            <a:r>
              <a:rPr lang="en-US" dirty="0"/>
              <a:t>access any locked object</a:t>
            </a:r>
          </a:p>
        </p:txBody>
      </p:sp>
      <p:sp>
        <p:nvSpPr>
          <p:cNvPr id="50" name="TextBox 49"/>
          <p:cNvSpPr txBox="1"/>
          <p:nvPr/>
        </p:nvSpPr>
        <p:spPr>
          <a:xfrm>
            <a:off x="4648200" y="1600200"/>
            <a:ext cx="797944" cy="369332"/>
          </a:xfrm>
          <a:prstGeom prst="rect">
            <a:avLst/>
          </a:prstGeom>
          <a:noFill/>
        </p:spPr>
        <p:txBody>
          <a:bodyPr wrap="square" rtlCol="0">
            <a:spAutoFit/>
          </a:bodyPr>
          <a:lstStyle/>
          <a:p>
            <a:r>
              <a:rPr lang="en-US" dirty="0"/>
              <a:t>object</a:t>
            </a:r>
          </a:p>
        </p:txBody>
      </p:sp>
      <p:cxnSp>
        <p:nvCxnSpPr>
          <p:cNvPr id="52" name="Straight Arrow Connector 51"/>
          <p:cNvCxnSpPr>
            <a:stCxn id="50" idx="2"/>
            <a:endCxn id="45" idx="7"/>
          </p:cNvCxnSpPr>
          <p:nvPr/>
        </p:nvCxnSpPr>
        <p:spPr>
          <a:xfrm flipH="1">
            <a:off x="4532429" y="1969532"/>
            <a:ext cx="514743" cy="4926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104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Lock Granularity</a:t>
            </a:r>
          </a:p>
        </p:txBody>
      </p:sp>
      <p:sp>
        <p:nvSpPr>
          <p:cNvPr id="5" name="Oval 4"/>
          <p:cNvSpPr/>
          <p:nvPr/>
        </p:nvSpPr>
        <p:spPr>
          <a:xfrm>
            <a:off x="5758915" y="297467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911315" y="330823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911315" y="312707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10364" y="289847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362764" y="315583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591364" y="343187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749515" y="3687792"/>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989617" y="384163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789535" y="323634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427890" y="414355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511279" y="322627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524564" y="315583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89535" y="284815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29637" y="354689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192101" y="371510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403448" y="386750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692433" y="409610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600764" y="353683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063715" y="346063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216115" y="361303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368515" y="376543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520915" y="391783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673315" y="407023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825715" y="422263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978115" y="437503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358879" y="290997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716984" y="394227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021784" y="394370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982965" y="421400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326584" y="424850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256135" y="452455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631384" y="455330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486173" y="478190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5964511" y="2697192"/>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941935" y="300055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094335" y="315295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246735" y="330535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399135" y="345775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551535" y="361015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703935" y="376255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467482" y="269719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844833" y="5336875"/>
            <a:ext cx="1410899" cy="369332"/>
          </a:xfrm>
          <a:prstGeom prst="rect">
            <a:avLst/>
          </a:prstGeom>
          <a:noFill/>
        </p:spPr>
        <p:txBody>
          <a:bodyPr wrap="none" rtlCol="0">
            <a:spAutoFit/>
          </a:bodyPr>
          <a:lstStyle/>
          <a:p>
            <a:r>
              <a:rPr lang="en-US" dirty="0"/>
              <a:t>Lock splitting</a:t>
            </a:r>
          </a:p>
        </p:txBody>
      </p:sp>
      <p:sp>
        <p:nvSpPr>
          <p:cNvPr id="51" name="Oval 50"/>
          <p:cNvSpPr/>
          <p:nvPr/>
        </p:nvSpPr>
        <p:spPr>
          <a:xfrm>
            <a:off x="1295400" y="2465717"/>
            <a:ext cx="2819400" cy="2590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5105400" y="2389517"/>
            <a:ext cx="2819400" cy="2590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1793184" y="1676400"/>
            <a:ext cx="561372" cy="369332"/>
          </a:xfrm>
          <a:prstGeom prst="rect">
            <a:avLst/>
          </a:prstGeom>
          <a:noFill/>
        </p:spPr>
        <p:txBody>
          <a:bodyPr wrap="none" rtlCol="0">
            <a:spAutoFit/>
          </a:bodyPr>
          <a:lstStyle/>
          <a:p>
            <a:r>
              <a:rPr lang="en-US" dirty="0"/>
              <a:t>lock</a:t>
            </a:r>
          </a:p>
        </p:txBody>
      </p:sp>
      <p:cxnSp>
        <p:nvCxnSpPr>
          <p:cNvPr id="56" name="Straight Arrow Connector 55"/>
          <p:cNvCxnSpPr>
            <a:stCxn id="54" idx="2"/>
          </p:cNvCxnSpPr>
          <p:nvPr/>
        </p:nvCxnSpPr>
        <p:spPr>
          <a:xfrm>
            <a:off x="2073870" y="2045732"/>
            <a:ext cx="280686" cy="419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644551" y="1670649"/>
            <a:ext cx="1181164" cy="369332"/>
          </a:xfrm>
          <a:prstGeom prst="rect">
            <a:avLst/>
          </a:prstGeom>
          <a:noFill/>
        </p:spPr>
        <p:txBody>
          <a:bodyPr wrap="square" rtlCol="0">
            <a:spAutoFit/>
          </a:bodyPr>
          <a:lstStyle/>
          <a:p>
            <a:r>
              <a:rPr lang="en-US" dirty="0"/>
              <a:t>object</a:t>
            </a:r>
          </a:p>
        </p:txBody>
      </p:sp>
      <p:cxnSp>
        <p:nvCxnSpPr>
          <p:cNvPr id="61" name="Straight Arrow Connector 60"/>
          <p:cNvCxnSpPr>
            <a:stCxn id="59" idx="2"/>
            <a:endCxn id="8" idx="0"/>
          </p:cNvCxnSpPr>
          <p:nvPr/>
        </p:nvCxnSpPr>
        <p:spPr>
          <a:xfrm>
            <a:off x="6235133" y="2039981"/>
            <a:ext cx="51431" cy="8584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4" idx="3"/>
            <a:endCxn id="53" idx="1"/>
          </p:cNvCxnSpPr>
          <p:nvPr/>
        </p:nvCxnSpPr>
        <p:spPr>
          <a:xfrm>
            <a:off x="2354556" y="1861066"/>
            <a:ext cx="3163736" cy="907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9" idx="1"/>
            <a:endCxn id="30" idx="6"/>
          </p:cNvCxnSpPr>
          <p:nvPr/>
        </p:nvCxnSpPr>
        <p:spPr>
          <a:xfrm flipH="1">
            <a:off x="3511279" y="1855315"/>
            <a:ext cx="2133272" cy="11308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324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Server</a:t>
            </a:r>
          </a:p>
        </p:txBody>
      </p:sp>
      <p:sp>
        <p:nvSpPr>
          <p:cNvPr id="3" name="Content Placeholder 2"/>
          <p:cNvSpPr>
            <a:spLocks noGrp="1"/>
          </p:cNvSpPr>
          <p:nvPr>
            <p:ph idx="1"/>
          </p:nvPr>
        </p:nvSpPr>
        <p:spPr/>
        <p:txBody>
          <a:bodyPr>
            <a:normAutofit fontScale="92500" lnSpcReduction="20000"/>
          </a:bodyPr>
          <a:lstStyle/>
          <a:p>
            <a:r>
              <a:rPr lang="en-US" dirty="0"/>
              <a:t>Most server applications offer a natural choice of task boundary: individual client requests.</a:t>
            </a:r>
          </a:p>
          <a:p>
            <a:r>
              <a:rPr lang="en-US" dirty="0"/>
              <a:t>Executing tasks sequentially</a:t>
            </a:r>
          </a:p>
          <a:p>
            <a:endParaRPr lang="en-US" dirty="0"/>
          </a:p>
          <a:p>
            <a:endParaRPr lang="en-US" dirty="0"/>
          </a:p>
          <a:p>
            <a:endParaRPr lang="en-US" dirty="0"/>
          </a:p>
          <a:p>
            <a:endParaRPr lang="en-US" dirty="0"/>
          </a:p>
          <a:p>
            <a:endParaRPr lang="en-US" dirty="0"/>
          </a:p>
          <a:p>
            <a:r>
              <a:rPr lang="en-US" dirty="0"/>
              <a:t>This might work if </a:t>
            </a:r>
            <a:r>
              <a:rPr lang="en-US" i="1" dirty="0" err="1"/>
              <a:t>handleRequest</a:t>
            </a:r>
            <a:r>
              <a:rPr lang="en-US" dirty="0"/>
              <a:t> returns immediately – not for real world web server. </a:t>
            </a:r>
          </a:p>
        </p:txBody>
      </p:sp>
      <p:sp>
        <p:nvSpPr>
          <p:cNvPr id="4" name="TextBox 3"/>
          <p:cNvSpPr txBox="1"/>
          <p:nvPr/>
        </p:nvSpPr>
        <p:spPr>
          <a:xfrm>
            <a:off x="1524000" y="2873276"/>
            <a:ext cx="6311664" cy="2308324"/>
          </a:xfrm>
          <a:prstGeom prst="rect">
            <a:avLst/>
          </a:prstGeom>
          <a:noFill/>
        </p:spPr>
        <p:txBody>
          <a:bodyPr wrap="none" rtlCol="0">
            <a:spAutoFit/>
          </a:bodyPr>
          <a:lstStyle/>
          <a:p>
            <a:r>
              <a:rPr lang="en-US" i="1" dirty="0"/>
              <a:t>public class </a:t>
            </a:r>
            <a:r>
              <a:rPr lang="en-US" i="1" dirty="0" err="1"/>
              <a:t>SingleThreadWebServer</a:t>
            </a:r>
            <a:r>
              <a:rPr lang="en-US" i="1" dirty="0"/>
              <a:t> {</a:t>
            </a:r>
          </a:p>
          <a:p>
            <a:r>
              <a:rPr lang="en-US" i="1" dirty="0"/>
              <a:t>	public static void main (String[] </a:t>
            </a:r>
            <a:r>
              <a:rPr lang="en-US" i="1" dirty="0" err="1"/>
              <a:t>args</a:t>
            </a:r>
            <a:r>
              <a:rPr lang="en-US" i="1" dirty="0"/>
              <a:t>) throws Exception {</a:t>
            </a:r>
          </a:p>
          <a:p>
            <a:r>
              <a:rPr lang="en-US" i="1" dirty="0"/>
              <a:t>	</a:t>
            </a:r>
            <a:r>
              <a:rPr lang="en-US" i="1" dirty="0" err="1"/>
              <a:t>ServerSocket</a:t>
            </a:r>
            <a:r>
              <a:rPr lang="en-US" i="1" dirty="0"/>
              <a:t> </a:t>
            </a:r>
            <a:r>
              <a:rPr lang="en-US" i="1" u="sng" dirty="0"/>
              <a:t>socket = new </a:t>
            </a:r>
            <a:r>
              <a:rPr lang="en-US" i="1" u="sng" dirty="0" err="1"/>
              <a:t>ServerSocket</a:t>
            </a:r>
            <a:r>
              <a:rPr lang="en-US" i="1" u="sng" dirty="0"/>
              <a:t>(80);</a:t>
            </a:r>
          </a:p>
          <a:p>
            <a:r>
              <a:rPr lang="en-US" i="1" dirty="0"/>
              <a:t>	while (true) {</a:t>
            </a:r>
          </a:p>
          <a:p>
            <a:r>
              <a:rPr lang="en-US" i="1" dirty="0"/>
              <a:t>		Socket connection = </a:t>
            </a:r>
            <a:r>
              <a:rPr lang="en-US" i="1" dirty="0" err="1"/>
              <a:t>socket.accept</a:t>
            </a:r>
            <a:r>
              <a:rPr lang="en-US" i="1" dirty="0"/>
              <a:t>();</a:t>
            </a:r>
          </a:p>
          <a:p>
            <a:r>
              <a:rPr lang="en-US" i="1" dirty="0"/>
              <a:t>		</a:t>
            </a:r>
            <a:r>
              <a:rPr lang="en-US" i="1" dirty="0" err="1"/>
              <a:t>handleRequest</a:t>
            </a:r>
            <a:r>
              <a:rPr lang="en-US" i="1" dirty="0"/>
              <a:t>(connection);</a:t>
            </a:r>
          </a:p>
          <a:p>
            <a:r>
              <a:rPr lang="en-US" i="1" dirty="0"/>
              <a:t>	}</a:t>
            </a:r>
          </a:p>
          <a:p>
            <a:r>
              <a:rPr lang="en-US" i="1" dirty="0"/>
              <a:t>}</a:t>
            </a:r>
          </a:p>
        </p:txBody>
      </p:sp>
    </p:spTree>
    <p:extLst>
      <p:ext uri="{BB962C8B-B14F-4D97-AF65-F5344CB8AC3E}">
        <p14:creationId xmlns:p14="http://schemas.microsoft.com/office/powerpoint/2010/main" val="1276453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 Splitting</a:t>
            </a:r>
          </a:p>
        </p:txBody>
      </p:sp>
      <p:sp>
        <p:nvSpPr>
          <p:cNvPr id="3" name="Content Placeholder 2"/>
          <p:cNvSpPr>
            <a:spLocks noGrp="1"/>
          </p:cNvSpPr>
          <p:nvPr>
            <p:ph idx="1"/>
          </p:nvPr>
        </p:nvSpPr>
        <p:spPr>
          <a:xfrm>
            <a:off x="1295400" y="1447800"/>
            <a:ext cx="6858000" cy="4525963"/>
          </a:xfrm>
        </p:spPr>
        <p:txBody>
          <a:bodyPr>
            <a:noAutofit/>
          </a:bodyPr>
          <a:lstStyle/>
          <a:p>
            <a:pPr marL="0" indent="0">
              <a:buNone/>
            </a:pPr>
            <a:r>
              <a:rPr lang="en-US" sz="1800" dirty="0"/>
              <a:t>public class </a:t>
            </a:r>
            <a:r>
              <a:rPr lang="en-US" sz="1800" dirty="0" err="1"/>
              <a:t>ServerStatus</a:t>
            </a:r>
            <a:r>
              <a:rPr lang="en-US" sz="1800" dirty="0"/>
              <a:t> {</a:t>
            </a:r>
          </a:p>
          <a:p>
            <a:pPr marL="0" indent="0">
              <a:buNone/>
            </a:pPr>
            <a:r>
              <a:rPr lang="en-US" sz="1800" dirty="0"/>
              <a:t>         public final Set&lt;String&gt; users; //@</a:t>
            </a:r>
            <a:r>
              <a:rPr lang="en-US" sz="1800" dirty="0" err="1"/>
              <a:t>GuardedBy</a:t>
            </a:r>
            <a:r>
              <a:rPr lang="en-US" sz="1800" dirty="0"/>
              <a:t>("this") </a:t>
            </a:r>
          </a:p>
          <a:p>
            <a:pPr marL="0" indent="0">
              <a:buNone/>
            </a:pPr>
            <a:r>
              <a:rPr lang="en-US" sz="1800" dirty="0"/>
              <a:t>         public final Set&lt;String&gt; queries; //@</a:t>
            </a:r>
            <a:r>
              <a:rPr lang="en-US" sz="1800" dirty="0" err="1"/>
              <a:t>GuardedBy</a:t>
            </a:r>
            <a:r>
              <a:rPr lang="en-US" sz="1800" dirty="0"/>
              <a:t>("this") </a:t>
            </a:r>
          </a:p>
          <a:p>
            <a:pPr marL="0" indent="0">
              <a:buNone/>
            </a:pPr>
            <a:r>
              <a:rPr lang="en-US" sz="1800" dirty="0"/>
              <a:t>         ...</a:t>
            </a:r>
          </a:p>
          <a:p>
            <a:pPr marL="0" indent="0">
              <a:buNone/>
            </a:pPr>
            <a:r>
              <a:rPr lang="en-US" sz="1800" dirty="0"/>
              <a:t>         public synchronized void </a:t>
            </a:r>
            <a:r>
              <a:rPr lang="en-US" sz="1800" dirty="0" err="1"/>
              <a:t>addUser</a:t>
            </a:r>
            <a:r>
              <a:rPr lang="en-US" sz="1800" dirty="0"/>
              <a:t>(String u) {</a:t>
            </a:r>
          </a:p>
          <a:p>
            <a:pPr marL="0" indent="0">
              <a:buNone/>
            </a:pPr>
            <a:r>
              <a:rPr lang="en-US" sz="1800" dirty="0"/>
              <a:t> 	</a:t>
            </a:r>
            <a:r>
              <a:rPr lang="en-US" sz="1800" dirty="0" err="1"/>
              <a:t>users.add</a:t>
            </a:r>
            <a:r>
              <a:rPr lang="en-US" sz="1800" dirty="0"/>
              <a:t>(u);</a:t>
            </a:r>
          </a:p>
          <a:p>
            <a:pPr marL="0" indent="0">
              <a:buNone/>
            </a:pPr>
            <a:r>
              <a:rPr lang="en-US" sz="1800" dirty="0"/>
              <a:t>         }</a:t>
            </a:r>
          </a:p>
          <a:p>
            <a:pPr marL="0" indent="0">
              <a:buNone/>
            </a:pPr>
            <a:r>
              <a:rPr lang="en-US" sz="1800" dirty="0"/>
              <a:t>         public synchronized void </a:t>
            </a:r>
            <a:r>
              <a:rPr lang="en-US" sz="1800" dirty="0" err="1"/>
              <a:t>addQuery</a:t>
            </a:r>
            <a:r>
              <a:rPr lang="en-US" sz="1800" dirty="0"/>
              <a:t>(String q) {</a:t>
            </a:r>
          </a:p>
          <a:p>
            <a:pPr marL="0" indent="0">
              <a:buNone/>
            </a:pPr>
            <a:r>
              <a:rPr lang="en-US" sz="1800" dirty="0"/>
              <a:t>	</a:t>
            </a:r>
            <a:r>
              <a:rPr lang="en-US" sz="1800" dirty="0" err="1"/>
              <a:t>queries.add</a:t>
            </a:r>
            <a:r>
              <a:rPr lang="en-US" sz="1800" dirty="0"/>
              <a:t>(q);</a:t>
            </a:r>
          </a:p>
          <a:p>
            <a:pPr marL="0" indent="0">
              <a:buNone/>
            </a:pPr>
            <a:r>
              <a:rPr lang="en-US" sz="1800" dirty="0"/>
              <a:t>         }</a:t>
            </a:r>
          </a:p>
          <a:p>
            <a:pPr marL="0" indent="0">
              <a:buNone/>
            </a:pPr>
            <a:r>
              <a:rPr lang="en-US" sz="1800" dirty="0"/>
              <a:t>         public synchronized void </a:t>
            </a:r>
            <a:r>
              <a:rPr lang="en-US" sz="1800" dirty="0" err="1"/>
              <a:t>removeUser</a:t>
            </a:r>
            <a:r>
              <a:rPr lang="en-US" sz="1800" dirty="0"/>
              <a:t>(String u) {</a:t>
            </a:r>
          </a:p>
          <a:p>
            <a:pPr marL="0" indent="0">
              <a:buNone/>
            </a:pPr>
            <a:r>
              <a:rPr lang="en-US" sz="1800" dirty="0"/>
              <a:t> 	</a:t>
            </a:r>
            <a:r>
              <a:rPr lang="en-US" sz="1800" dirty="0" err="1"/>
              <a:t>users.remove</a:t>
            </a:r>
            <a:r>
              <a:rPr lang="en-US" sz="1800" dirty="0"/>
              <a:t>(u);</a:t>
            </a:r>
          </a:p>
          <a:p>
            <a:pPr marL="0" indent="0">
              <a:buNone/>
            </a:pPr>
            <a:r>
              <a:rPr lang="en-US" sz="1800" dirty="0"/>
              <a:t>         }</a:t>
            </a:r>
          </a:p>
          <a:p>
            <a:pPr marL="0" indent="0">
              <a:buNone/>
            </a:pPr>
            <a:r>
              <a:rPr lang="en-US" sz="1800" dirty="0"/>
              <a:t>}</a:t>
            </a:r>
          </a:p>
        </p:txBody>
      </p:sp>
    </p:spTree>
    <p:extLst>
      <p:ext uri="{BB962C8B-B14F-4D97-AF65-F5344CB8AC3E}">
        <p14:creationId xmlns:p14="http://schemas.microsoft.com/office/powerpoint/2010/main" val="28248747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 Splitting</a:t>
            </a:r>
          </a:p>
        </p:txBody>
      </p:sp>
      <p:sp>
        <p:nvSpPr>
          <p:cNvPr id="3" name="Content Placeholder 2"/>
          <p:cNvSpPr>
            <a:spLocks noGrp="1"/>
          </p:cNvSpPr>
          <p:nvPr>
            <p:ph idx="1"/>
          </p:nvPr>
        </p:nvSpPr>
        <p:spPr>
          <a:xfrm>
            <a:off x="1295400" y="1524000"/>
            <a:ext cx="7010400" cy="4525963"/>
          </a:xfrm>
        </p:spPr>
        <p:txBody>
          <a:bodyPr>
            <a:noAutofit/>
          </a:bodyPr>
          <a:lstStyle/>
          <a:p>
            <a:pPr marL="0" indent="0">
              <a:buNone/>
            </a:pPr>
            <a:r>
              <a:rPr lang="en-US" sz="1800" dirty="0"/>
              <a:t>public class </a:t>
            </a:r>
            <a:r>
              <a:rPr lang="en-US" sz="1800" dirty="0" err="1"/>
              <a:t>ServerStatus</a:t>
            </a:r>
            <a:r>
              <a:rPr lang="en-US" sz="1800" dirty="0"/>
              <a:t> {</a:t>
            </a:r>
          </a:p>
          <a:p>
            <a:pPr marL="0" indent="0">
              <a:buNone/>
            </a:pPr>
            <a:r>
              <a:rPr lang="en-US" sz="1800" dirty="0"/>
              <a:t>         public final Set&lt;String&gt; users; //@</a:t>
            </a:r>
            <a:r>
              <a:rPr lang="en-US" sz="1800" dirty="0" err="1"/>
              <a:t>GuardedBy</a:t>
            </a:r>
            <a:r>
              <a:rPr lang="en-US" sz="1800" dirty="0"/>
              <a:t>(“users") </a:t>
            </a:r>
          </a:p>
          <a:p>
            <a:pPr marL="0" indent="0">
              <a:buNone/>
            </a:pPr>
            <a:r>
              <a:rPr lang="en-US" sz="1800" dirty="0"/>
              <a:t>         public final Set&lt;String&gt; queries; //@</a:t>
            </a:r>
            <a:r>
              <a:rPr lang="en-US" sz="1800" dirty="0" err="1"/>
              <a:t>GuardedBy</a:t>
            </a:r>
            <a:r>
              <a:rPr lang="en-US" sz="1800" dirty="0"/>
              <a:t>(“queries") </a:t>
            </a:r>
          </a:p>
          <a:p>
            <a:pPr marL="0" indent="0">
              <a:buNone/>
            </a:pPr>
            <a:r>
              <a:rPr lang="en-US" sz="1800" dirty="0"/>
              <a:t>         ...</a:t>
            </a:r>
          </a:p>
          <a:p>
            <a:pPr marL="0" indent="0">
              <a:buNone/>
            </a:pPr>
            <a:r>
              <a:rPr lang="en-US" sz="1800" dirty="0"/>
              <a:t>         public void </a:t>
            </a:r>
            <a:r>
              <a:rPr lang="en-US" sz="1800" dirty="0" err="1"/>
              <a:t>addUser</a:t>
            </a:r>
            <a:r>
              <a:rPr lang="en-US" sz="1800" dirty="0"/>
              <a:t>(String u) {</a:t>
            </a:r>
          </a:p>
          <a:p>
            <a:pPr marL="0" indent="0">
              <a:buNone/>
            </a:pPr>
            <a:r>
              <a:rPr lang="en-US" sz="1800" dirty="0"/>
              <a:t> 	</a:t>
            </a:r>
            <a:r>
              <a:rPr lang="en-US" sz="1800" dirty="0" err="1">
                <a:solidFill>
                  <a:srgbClr val="C00000"/>
                </a:solidFill>
              </a:rPr>
              <a:t>synchronzied</a:t>
            </a:r>
            <a:r>
              <a:rPr lang="en-US" sz="1800" dirty="0">
                <a:solidFill>
                  <a:srgbClr val="C00000"/>
                </a:solidFill>
              </a:rPr>
              <a:t> (users) </a:t>
            </a:r>
            <a:r>
              <a:rPr lang="en-US" sz="1800" dirty="0"/>
              <a:t>{ </a:t>
            </a:r>
            <a:r>
              <a:rPr lang="en-US" sz="1800" dirty="0" err="1"/>
              <a:t>users.add</a:t>
            </a:r>
            <a:r>
              <a:rPr lang="en-US" sz="1800" dirty="0"/>
              <a:t>(u); }</a:t>
            </a:r>
          </a:p>
          <a:p>
            <a:pPr marL="0" indent="0">
              <a:buNone/>
            </a:pPr>
            <a:r>
              <a:rPr lang="en-US" sz="1800" dirty="0"/>
              <a:t>         }</a:t>
            </a:r>
          </a:p>
          <a:p>
            <a:pPr marL="0" indent="0">
              <a:buNone/>
            </a:pPr>
            <a:r>
              <a:rPr lang="en-US" sz="1800" dirty="0"/>
              <a:t>         public void </a:t>
            </a:r>
            <a:r>
              <a:rPr lang="en-US" sz="1800" dirty="0" err="1"/>
              <a:t>addQuery</a:t>
            </a:r>
            <a:r>
              <a:rPr lang="en-US" sz="1800" dirty="0"/>
              <a:t>(String q) {</a:t>
            </a:r>
          </a:p>
          <a:p>
            <a:pPr marL="0" indent="0">
              <a:buNone/>
            </a:pPr>
            <a:r>
              <a:rPr lang="en-US" sz="1800" dirty="0"/>
              <a:t>	 </a:t>
            </a:r>
            <a:r>
              <a:rPr lang="en-US" sz="1800" dirty="0">
                <a:solidFill>
                  <a:srgbClr val="C00000"/>
                </a:solidFill>
              </a:rPr>
              <a:t>synchronized (queries) </a:t>
            </a:r>
            <a:r>
              <a:rPr lang="en-US" sz="1800" dirty="0"/>
              <a:t>{ </a:t>
            </a:r>
            <a:r>
              <a:rPr lang="en-US" sz="1800" dirty="0" err="1"/>
              <a:t>queries.add</a:t>
            </a:r>
            <a:r>
              <a:rPr lang="en-US" sz="1800" dirty="0"/>
              <a:t>(q); }</a:t>
            </a:r>
          </a:p>
          <a:p>
            <a:pPr marL="0" indent="0">
              <a:buNone/>
            </a:pPr>
            <a:r>
              <a:rPr lang="en-US" sz="1800" dirty="0"/>
              <a:t>         }</a:t>
            </a:r>
          </a:p>
          <a:p>
            <a:pPr marL="0" indent="0">
              <a:buNone/>
            </a:pPr>
            <a:r>
              <a:rPr lang="en-US" sz="1800" dirty="0"/>
              <a:t>         public synchronized void </a:t>
            </a:r>
            <a:r>
              <a:rPr lang="en-US" sz="1800" dirty="0" err="1"/>
              <a:t>removeUser</a:t>
            </a:r>
            <a:r>
              <a:rPr lang="en-US" sz="1800" dirty="0"/>
              <a:t>(String u) {</a:t>
            </a:r>
          </a:p>
          <a:p>
            <a:pPr marL="0" indent="0">
              <a:buNone/>
            </a:pPr>
            <a:r>
              <a:rPr lang="en-US" sz="1800" dirty="0"/>
              <a:t> 	 </a:t>
            </a:r>
            <a:r>
              <a:rPr lang="en-US" sz="1800" dirty="0" err="1">
                <a:solidFill>
                  <a:srgbClr val="C00000"/>
                </a:solidFill>
              </a:rPr>
              <a:t>synchronzied</a:t>
            </a:r>
            <a:r>
              <a:rPr lang="en-US" sz="1800" dirty="0">
                <a:solidFill>
                  <a:srgbClr val="C00000"/>
                </a:solidFill>
              </a:rPr>
              <a:t> (users) </a:t>
            </a:r>
            <a:r>
              <a:rPr lang="en-US" sz="1800" dirty="0"/>
              <a:t>{ </a:t>
            </a:r>
            <a:r>
              <a:rPr lang="en-US" sz="1800" dirty="0" err="1"/>
              <a:t>sers.remove</a:t>
            </a:r>
            <a:r>
              <a:rPr lang="en-US" sz="1800" dirty="0"/>
              <a:t>(u); }</a:t>
            </a:r>
          </a:p>
          <a:p>
            <a:pPr marL="0" indent="0">
              <a:buNone/>
            </a:pPr>
            <a:r>
              <a:rPr lang="en-US" sz="1800" dirty="0"/>
              <a:t>         }</a:t>
            </a:r>
          </a:p>
          <a:p>
            <a:pPr marL="0" indent="0">
              <a:buNone/>
            </a:pPr>
            <a:r>
              <a:rPr lang="en-US" sz="1800" dirty="0"/>
              <a:t>}</a:t>
            </a:r>
          </a:p>
        </p:txBody>
      </p:sp>
    </p:spTree>
    <p:extLst>
      <p:ext uri="{BB962C8B-B14F-4D97-AF65-F5344CB8AC3E}">
        <p14:creationId xmlns:p14="http://schemas.microsoft.com/office/powerpoint/2010/main" val="9325441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 Stripping</a:t>
            </a:r>
          </a:p>
        </p:txBody>
      </p:sp>
      <p:sp>
        <p:nvSpPr>
          <p:cNvPr id="3" name="Content Placeholder 2"/>
          <p:cNvSpPr>
            <a:spLocks noGrp="1"/>
          </p:cNvSpPr>
          <p:nvPr>
            <p:ph idx="1"/>
          </p:nvPr>
        </p:nvSpPr>
        <p:spPr/>
        <p:txBody>
          <a:bodyPr/>
          <a:lstStyle/>
          <a:p>
            <a:r>
              <a:rPr lang="en-US" dirty="0"/>
              <a:t>Lock splitting can sometimes to extended to partition lock on a variable sized set of independent object, which is called lock stripping.</a:t>
            </a:r>
          </a:p>
          <a:p>
            <a:pPr lvl="1"/>
            <a:r>
              <a:rPr lang="en-US" dirty="0"/>
              <a:t>Example: </a:t>
            </a:r>
            <a:r>
              <a:rPr lang="en-US" dirty="0" err="1"/>
              <a:t>ConcurrentHashMap</a:t>
            </a:r>
            <a:r>
              <a:rPr lang="en-US" dirty="0"/>
              <a:t>, 16 locks</a:t>
            </a:r>
          </a:p>
        </p:txBody>
      </p:sp>
    </p:spTree>
    <p:extLst>
      <p:ext uri="{BB962C8B-B14F-4D97-AF65-F5344CB8AC3E}">
        <p14:creationId xmlns:p14="http://schemas.microsoft.com/office/powerpoint/2010/main" val="2773925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Alternatives to Exclusive Locks</a:t>
            </a:r>
          </a:p>
        </p:txBody>
      </p:sp>
      <p:sp>
        <p:nvSpPr>
          <p:cNvPr id="3" name="Content Placeholder 2"/>
          <p:cNvSpPr>
            <a:spLocks noGrp="1"/>
          </p:cNvSpPr>
          <p:nvPr>
            <p:ph idx="1"/>
          </p:nvPr>
        </p:nvSpPr>
        <p:spPr/>
        <p:txBody>
          <a:bodyPr/>
          <a:lstStyle/>
          <a:p>
            <a:r>
              <a:rPr lang="en-US" dirty="0"/>
              <a:t>To forego the use of exclusive locks in favor of a more concurrency-friendly means of managing shared state</a:t>
            </a:r>
          </a:p>
          <a:p>
            <a:pPr lvl="1"/>
            <a:r>
              <a:rPr lang="en-US" dirty="0"/>
              <a:t>Read-write locks: more than one reader can access the shared resource concurrently, but writers must acquire the lock exclusively</a:t>
            </a:r>
          </a:p>
          <a:p>
            <a:pPr lvl="1"/>
            <a:r>
              <a:rPr lang="en-US" dirty="0"/>
              <a:t>Immutable objects</a:t>
            </a:r>
          </a:p>
          <a:p>
            <a:pPr lvl="1"/>
            <a:r>
              <a:rPr lang="en-US" dirty="0"/>
              <a:t>Atomic variables</a:t>
            </a:r>
          </a:p>
        </p:txBody>
      </p:sp>
    </p:spTree>
    <p:extLst>
      <p:ext uri="{BB962C8B-B14F-4D97-AF65-F5344CB8AC3E}">
        <p14:creationId xmlns:p14="http://schemas.microsoft.com/office/powerpoint/2010/main" val="41939518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a:t>
            </a:r>
            <a:r>
              <a:rPr lang="en-US" altLang="zh-CN" dirty="0"/>
              <a:t>6</a:t>
            </a:r>
            <a:endParaRPr lang="en-US" dirty="0"/>
          </a:p>
        </p:txBody>
      </p:sp>
      <p:sp>
        <p:nvSpPr>
          <p:cNvPr id="3" name="Content Placeholder 2"/>
          <p:cNvSpPr>
            <a:spLocks noGrp="1"/>
          </p:cNvSpPr>
          <p:nvPr>
            <p:ph idx="1"/>
          </p:nvPr>
        </p:nvSpPr>
        <p:spPr/>
        <p:txBody>
          <a:bodyPr/>
          <a:lstStyle/>
          <a:p>
            <a:pPr marL="0" indent="0">
              <a:buNone/>
            </a:pPr>
            <a:r>
              <a:rPr lang="en-US" dirty="0"/>
              <a:t>Given StripedMap.java, assume that the objects in the buckets are independent. Complete method </a:t>
            </a:r>
            <a:r>
              <a:rPr lang="en-US" b="1" dirty="0"/>
              <a:t>get(), size()</a:t>
            </a:r>
            <a:r>
              <a:rPr lang="en-US" dirty="0"/>
              <a:t> and </a:t>
            </a:r>
            <a:r>
              <a:rPr lang="en-US" b="1" dirty="0"/>
              <a:t>clear()</a:t>
            </a:r>
            <a:r>
              <a:rPr lang="en-US" dirty="0"/>
              <a:t> using the idea of lock stripping.	</a:t>
            </a:r>
          </a:p>
        </p:txBody>
      </p:sp>
    </p:spTree>
    <p:extLst>
      <p:ext uri="{BB962C8B-B14F-4D97-AF65-F5344CB8AC3E}">
        <p14:creationId xmlns:p14="http://schemas.microsoft.com/office/powerpoint/2010/main" val="11544349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Future</a:t>
            </a:r>
          </a:p>
        </p:txBody>
      </p:sp>
      <p:sp>
        <p:nvSpPr>
          <p:cNvPr id="3" name="Content Placeholder 2"/>
          <p:cNvSpPr>
            <a:spLocks noGrp="1"/>
          </p:cNvSpPr>
          <p:nvPr>
            <p:ph idx="1"/>
          </p:nvPr>
        </p:nvSpPr>
        <p:spPr/>
        <p:txBody>
          <a:bodyPr/>
          <a:lstStyle/>
          <a:p>
            <a:r>
              <a:rPr lang="en-US" dirty="0"/>
              <a:t>Using Future to download while rendering text concurrently</a:t>
            </a:r>
          </a:p>
          <a:p>
            <a:endParaRPr lang="en-US" dirty="0"/>
          </a:p>
          <a:p>
            <a:endParaRPr lang="en-US" dirty="0"/>
          </a:p>
          <a:p>
            <a:r>
              <a:rPr lang="en-US" dirty="0"/>
              <a:t>Place time limits on tasks</a:t>
            </a:r>
          </a:p>
          <a:p>
            <a:pPr lvl="1"/>
            <a:r>
              <a:rPr lang="en-US" dirty="0"/>
              <a:t>Use </a:t>
            </a:r>
            <a:r>
              <a:rPr lang="en-US" dirty="0" err="1"/>
              <a:t>Future.get</a:t>
            </a:r>
            <a:r>
              <a:rPr lang="en-US" dirty="0"/>
              <a:t>(long timeout, TimeUnit unit) to time out</a:t>
            </a:r>
          </a:p>
        </p:txBody>
      </p:sp>
      <p:sp>
        <p:nvSpPr>
          <p:cNvPr id="4" name="TextBox 3"/>
          <p:cNvSpPr txBox="1"/>
          <p:nvPr/>
        </p:nvSpPr>
        <p:spPr>
          <a:xfrm>
            <a:off x="2819400" y="2895600"/>
            <a:ext cx="3278141"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pPr algn="ctr"/>
            <a:r>
              <a:rPr lang="en-US" dirty="0"/>
              <a:t>Click here for a sample program: </a:t>
            </a:r>
          </a:p>
          <a:p>
            <a:pPr algn="ctr"/>
            <a:r>
              <a:rPr lang="en-US" dirty="0"/>
              <a:t>FutureRenderer.java</a:t>
            </a:r>
          </a:p>
        </p:txBody>
      </p:sp>
      <p:sp>
        <p:nvSpPr>
          <p:cNvPr id="5" name="TextBox 4"/>
          <p:cNvSpPr txBox="1"/>
          <p:nvPr/>
        </p:nvSpPr>
        <p:spPr>
          <a:xfrm>
            <a:off x="2819400" y="5334000"/>
            <a:ext cx="3278141"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pPr algn="ctr"/>
            <a:r>
              <a:rPr lang="en-US" dirty="0"/>
              <a:t>Click here for a sample program: </a:t>
            </a:r>
          </a:p>
          <a:p>
            <a:pPr algn="ctr"/>
            <a:r>
              <a:rPr lang="en-US" dirty="0"/>
              <a:t>FutureRenderer</a:t>
            </a:r>
            <a:r>
              <a:rPr lang="en-US" altLang="zh-CN" dirty="0"/>
              <a:t>2</a:t>
            </a:r>
            <a:r>
              <a:rPr lang="en-US" dirty="0"/>
              <a:t>.java</a:t>
            </a:r>
          </a:p>
        </p:txBody>
      </p:sp>
    </p:spTree>
    <p:extLst>
      <p:ext uri="{BB962C8B-B14F-4D97-AF65-F5344CB8AC3E}">
        <p14:creationId xmlns:p14="http://schemas.microsoft.com/office/powerpoint/2010/main" val="26325179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Non-blocking Synchronization</a:t>
            </a:r>
          </a:p>
        </p:txBody>
      </p:sp>
      <p:sp>
        <p:nvSpPr>
          <p:cNvPr id="5" name="Text Placeholder 4"/>
          <p:cNvSpPr>
            <a:spLocks noGrp="1"/>
          </p:cNvSpPr>
          <p:nvPr>
            <p:ph type="body" idx="1"/>
          </p:nvPr>
        </p:nvSpPr>
        <p:spPr/>
        <p:txBody>
          <a:bodyPr/>
          <a:lstStyle/>
          <a:p>
            <a:r>
              <a:rPr lang="en-US" dirty="0"/>
              <a:t>Week 12</a:t>
            </a:r>
          </a:p>
        </p:txBody>
      </p:sp>
    </p:spTree>
    <p:extLst>
      <p:ext uri="{BB962C8B-B14F-4D97-AF65-F5344CB8AC3E}">
        <p14:creationId xmlns:p14="http://schemas.microsoft.com/office/powerpoint/2010/main" val="38772146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 of Locking</a:t>
            </a:r>
          </a:p>
        </p:txBody>
      </p:sp>
      <p:sp>
        <p:nvSpPr>
          <p:cNvPr id="3" name="Content Placeholder 2"/>
          <p:cNvSpPr>
            <a:spLocks noGrp="1"/>
          </p:cNvSpPr>
          <p:nvPr>
            <p:ph idx="1"/>
          </p:nvPr>
        </p:nvSpPr>
        <p:spPr/>
        <p:txBody>
          <a:bodyPr/>
          <a:lstStyle/>
          <a:p>
            <a:r>
              <a:rPr lang="en-US" dirty="0"/>
              <a:t>The ratio of scheduling overhead to useful work can be quite high when the lock is frequently contended – due to context switch and scheduling delays.</a:t>
            </a:r>
          </a:p>
          <a:p>
            <a:r>
              <a:rPr lang="en-US" dirty="0"/>
              <a:t>A thread with the lock may be delayed (due to a page fault, scheduling delay, etc.). </a:t>
            </a:r>
          </a:p>
          <a:p>
            <a:r>
              <a:rPr lang="en-US" dirty="0"/>
              <a:t>Locking is simply a heavyweight mechanism for simple operations like </a:t>
            </a:r>
            <a:r>
              <a:rPr lang="en-US" i="1" dirty="0"/>
              <a:t>count++</a:t>
            </a:r>
          </a:p>
          <a:p>
            <a:endParaRPr lang="en-US" dirty="0"/>
          </a:p>
        </p:txBody>
      </p:sp>
    </p:spTree>
    <p:extLst>
      <p:ext uri="{BB962C8B-B14F-4D97-AF65-F5344CB8AC3E}">
        <p14:creationId xmlns:p14="http://schemas.microsoft.com/office/powerpoint/2010/main" val="5933606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7800" y="3200400"/>
            <a:ext cx="6096000" cy="45720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sz="2400" dirty="0"/>
              <a:t>Can we get rid of locks?</a:t>
            </a:r>
          </a:p>
        </p:txBody>
      </p:sp>
    </p:spTree>
    <p:extLst>
      <p:ext uri="{BB962C8B-B14F-4D97-AF65-F5344CB8AC3E}">
        <p14:creationId xmlns:p14="http://schemas.microsoft.com/office/powerpoint/2010/main" val="23848720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Reality is Messy</a:t>
            </a:r>
          </a:p>
        </p:txBody>
      </p:sp>
      <p:sp>
        <p:nvSpPr>
          <p:cNvPr id="7" name="Rectangle 6"/>
          <p:cNvSpPr/>
          <p:nvPr/>
        </p:nvSpPr>
        <p:spPr>
          <a:xfrm>
            <a:off x="1012672" y="1649070"/>
            <a:ext cx="1905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 Programs</a:t>
            </a:r>
          </a:p>
        </p:txBody>
      </p:sp>
      <p:sp>
        <p:nvSpPr>
          <p:cNvPr id="8" name="Rectangle 7"/>
          <p:cNvSpPr/>
          <p:nvPr/>
        </p:nvSpPr>
        <p:spPr>
          <a:xfrm>
            <a:off x="1012672" y="2792070"/>
            <a:ext cx="1905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Bytecode</a:t>
            </a:r>
            <a:endParaRPr lang="en-US" dirty="0"/>
          </a:p>
        </p:txBody>
      </p:sp>
      <p:sp>
        <p:nvSpPr>
          <p:cNvPr id="9" name="Rectangle 8"/>
          <p:cNvSpPr/>
          <p:nvPr/>
        </p:nvSpPr>
        <p:spPr>
          <a:xfrm>
            <a:off x="1020555" y="3935070"/>
            <a:ext cx="1905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JVM</a:t>
            </a:r>
          </a:p>
        </p:txBody>
      </p:sp>
      <p:sp>
        <p:nvSpPr>
          <p:cNvPr id="14" name="Down Arrow 13"/>
          <p:cNvSpPr/>
          <p:nvPr/>
        </p:nvSpPr>
        <p:spPr>
          <a:xfrm>
            <a:off x="1913146" y="2220570"/>
            <a:ext cx="59909" cy="495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1913146" y="3381518"/>
            <a:ext cx="59909" cy="4773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90600" y="5215217"/>
            <a:ext cx="1905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Machine</a:t>
            </a:r>
          </a:p>
        </p:txBody>
      </p:sp>
      <p:sp>
        <p:nvSpPr>
          <p:cNvPr id="18" name="Down Arrow 17"/>
          <p:cNvSpPr/>
          <p:nvPr/>
        </p:nvSpPr>
        <p:spPr>
          <a:xfrm>
            <a:off x="1899745" y="4563720"/>
            <a:ext cx="86710" cy="495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917672" y="2715870"/>
            <a:ext cx="3581400" cy="646331"/>
          </a:xfrm>
          <a:prstGeom prst="rect">
            <a:avLst/>
          </a:prstGeom>
          <a:noFill/>
        </p:spPr>
        <p:txBody>
          <a:bodyPr wrap="square" rtlCol="0">
            <a:spAutoFit/>
          </a:bodyPr>
          <a:lstStyle/>
          <a:p>
            <a:r>
              <a:rPr lang="en-US" dirty="0"/>
              <a:t>What are the atomic steps? For example, how many steps are “</a:t>
            </a:r>
            <a:r>
              <a:rPr lang="en-US" dirty="0" err="1"/>
              <a:t>i</a:t>
            </a:r>
            <a:r>
              <a:rPr lang="en-US" dirty="0"/>
              <a:t>++”?</a:t>
            </a:r>
          </a:p>
        </p:txBody>
      </p:sp>
      <p:sp>
        <p:nvSpPr>
          <p:cNvPr id="12" name="TextBox 11"/>
          <p:cNvSpPr txBox="1"/>
          <p:nvPr/>
        </p:nvSpPr>
        <p:spPr>
          <a:xfrm>
            <a:off x="2917672" y="3706470"/>
            <a:ext cx="3810000" cy="923330"/>
          </a:xfrm>
          <a:prstGeom prst="rect">
            <a:avLst/>
          </a:prstGeom>
          <a:noFill/>
        </p:spPr>
        <p:txBody>
          <a:bodyPr wrap="square" rtlCol="0">
            <a:spAutoFit/>
          </a:bodyPr>
          <a:lstStyle/>
          <a:p>
            <a:r>
              <a:rPr lang="en-US" dirty="0"/>
              <a:t>What are the order of execution? Given “</a:t>
            </a:r>
            <a:r>
              <a:rPr lang="en-US" dirty="0" err="1"/>
              <a:t>i</a:t>
            </a:r>
            <a:r>
              <a:rPr lang="en-US" dirty="0"/>
              <a:t>++; j++; </a:t>
            </a:r>
            <a:r>
              <a:rPr lang="en-US" dirty="0" err="1"/>
              <a:t>i</a:t>
            </a:r>
            <a:r>
              <a:rPr lang="en-US" dirty="0"/>
              <a:t>++”, can we switch the last two statements? </a:t>
            </a:r>
          </a:p>
        </p:txBody>
      </p:sp>
      <p:sp>
        <p:nvSpPr>
          <p:cNvPr id="13" name="TextBox 12"/>
          <p:cNvSpPr txBox="1"/>
          <p:nvPr/>
        </p:nvSpPr>
        <p:spPr>
          <a:xfrm>
            <a:off x="2956173" y="5144869"/>
            <a:ext cx="4098711" cy="646331"/>
          </a:xfrm>
          <a:prstGeom prst="rect">
            <a:avLst/>
          </a:prstGeom>
          <a:noFill/>
        </p:spPr>
        <p:txBody>
          <a:bodyPr wrap="square" rtlCol="0">
            <a:spAutoFit/>
          </a:bodyPr>
          <a:lstStyle/>
          <a:p>
            <a:r>
              <a:rPr lang="en-US" dirty="0"/>
              <a:t>Where are the variable values stored? Cache, heap memory, stack memory.</a:t>
            </a:r>
          </a:p>
        </p:txBody>
      </p:sp>
      <p:sp>
        <p:nvSpPr>
          <p:cNvPr id="3" name="TextBox 2"/>
          <p:cNvSpPr txBox="1"/>
          <p:nvPr/>
        </p:nvSpPr>
        <p:spPr>
          <a:xfrm>
            <a:off x="6324600" y="1649070"/>
            <a:ext cx="1905000"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What if we know what are the atomic steps?</a:t>
            </a:r>
          </a:p>
        </p:txBody>
      </p:sp>
    </p:spTree>
    <p:extLst>
      <p:ext uri="{BB962C8B-B14F-4D97-AF65-F5344CB8AC3E}">
        <p14:creationId xmlns:p14="http://schemas.microsoft.com/office/powerpoint/2010/main" val="11486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Thread Per Task</a:t>
            </a:r>
          </a:p>
        </p:txBody>
      </p:sp>
      <p:sp>
        <p:nvSpPr>
          <p:cNvPr id="3" name="Content Placeholder 2"/>
          <p:cNvSpPr>
            <a:spLocks noGrp="1"/>
          </p:cNvSpPr>
          <p:nvPr>
            <p:ph idx="1"/>
          </p:nvPr>
        </p:nvSpPr>
        <p:spPr/>
        <p:txBody>
          <a:bodyPr/>
          <a:lstStyle/>
          <a:p>
            <a:r>
              <a:rPr lang="en-US" dirty="0"/>
              <a:t>A more responsive approach is to create a new thread for servicing each request</a:t>
            </a:r>
          </a:p>
        </p:txBody>
      </p:sp>
      <p:sp>
        <p:nvSpPr>
          <p:cNvPr id="4" name="TextBox 3"/>
          <p:cNvSpPr txBox="1"/>
          <p:nvPr/>
        </p:nvSpPr>
        <p:spPr>
          <a:xfrm>
            <a:off x="1524000" y="2707481"/>
            <a:ext cx="6781800" cy="3693319"/>
          </a:xfrm>
          <a:prstGeom prst="rect">
            <a:avLst/>
          </a:prstGeom>
          <a:noFill/>
        </p:spPr>
        <p:txBody>
          <a:bodyPr wrap="square" rtlCol="0">
            <a:spAutoFit/>
          </a:bodyPr>
          <a:lstStyle/>
          <a:p>
            <a:r>
              <a:rPr lang="en-US" i="1" dirty="0"/>
              <a:t>class </a:t>
            </a:r>
            <a:r>
              <a:rPr lang="en-US" i="1" dirty="0" err="1"/>
              <a:t>ThreadPerTaskWebServer</a:t>
            </a:r>
            <a:r>
              <a:rPr lang="en-US" i="1" dirty="0"/>
              <a:t> {</a:t>
            </a:r>
          </a:p>
          <a:p>
            <a:r>
              <a:rPr lang="en-US" i="1" dirty="0"/>
              <a:t>        public static void main (String[] </a:t>
            </a:r>
            <a:r>
              <a:rPr lang="en-US" i="1" dirty="0" err="1"/>
              <a:t>args</a:t>
            </a:r>
            <a:r>
              <a:rPr lang="en-US" i="1" dirty="0"/>
              <a:t>) throws Exception {</a:t>
            </a:r>
          </a:p>
          <a:p>
            <a:r>
              <a:rPr lang="en-US" i="1" dirty="0"/>
              <a:t>        </a:t>
            </a:r>
            <a:r>
              <a:rPr lang="en-US" i="1" dirty="0" err="1"/>
              <a:t>ServerSocket</a:t>
            </a:r>
            <a:r>
              <a:rPr lang="en-US" i="1" dirty="0"/>
              <a:t> </a:t>
            </a:r>
            <a:r>
              <a:rPr lang="en-US" i="1" u="sng" dirty="0"/>
              <a:t>socket = new </a:t>
            </a:r>
            <a:r>
              <a:rPr lang="en-US" i="1" u="sng" dirty="0" err="1"/>
              <a:t>ServerSocket</a:t>
            </a:r>
            <a:r>
              <a:rPr lang="en-US" i="1" u="sng" dirty="0"/>
              <a:t>(80);</a:t>
            </a:r>
          </a:p>
          <a:p>
            <a:r>
              <a:rPr lang="en-US" i="1" dirty="0"/>
              <a:t>        while (true) {</a:t>
            </a:r>
          </a:p>
          <a:p>
            <a:r>
              <a:rPr lang="en-US" i="1" dirty="0"/>
              <a:t>	final Socket connection = </a:t>
            </a:r>
            <a:r>
              <a:rPr lang="en-US" i="1" dirty="0" err="1"/>
              <a:t>socket.accept</a:t>
            </a:r>
            <a:r>
              <a:rPr lang="en-US" i="1" dirty="0"/>
              <a:t>();</a:t>
            </a:r>
          </a:p>
          <a:p>
            <a:r>
              <a:rPr lang="en-US" i="1" dirty="0"/>
              <a:t>	Runnable task = new Runnable () {</a:t>
            </a:r>
          </a:p>
          <a:p>
            <a:r>
              <a:rPr lang="en-US" i="1" dirty="0"/>
              <a:t>	         public void run() {</a:t>
            </a:r>
          </a:p>
          <a:p>
            <a:r>
              <a:rPr lang="en-US" i="1" dirty="0"/>
              <a:t>		</a:t>
            </a:r>
            <a:r>
              <a:rPr lang="en-US" i="1" dirty="0" err="1"/>
              <a:t>handleRequest</a:t>
            </a:r>
            <a:r>
              <a:rPr lang="en-US" i="1" dirty="0"/>
              <a:t>(connection);</a:t>
            </a:r>
          </a:p>
          <a:p>
            <a:r>
              <a:rPr lang="en-US" i="1" dirty="0"/>
              <a:t>	        }</a:t>
            </a:r>
          </a:p>
          <a:p>
            <a:r>
              <a:rPr lang="en-US" i="1" dirty="0"/>
              <a:t>	};</a:t>
            </a:r>
          </a:p>
          <a:p>
            <a:r>
              <a:rPr lang="en-US" i="1" dirty="0"/>
              <a:t>	new Thread(task).start();</a:t>
            </a:r>
          </a:p>
          <a:p>
            <a:r>
              <a:rPr lang="en-US" i="1" dirty="0"/>
              <a:t>         }</a:t>
            </a:r>
          </a:p>
          <a:p>
            <a:r>
              <a:rPr lang="en-US" i="1" dirty="0"/>
              <a:t>}</a:t>
            </a:r>
          </a:p>
        </p:txBody>
      </p:sp>
    </p:spTree>
    <p:extLst>
      <p:ext uri="{BB962C8B-B14F-4D97-AF65-F5344CB8AC3E}">
        <p14:creationId xmlns:p14="http://schemas.microsoft.com/office/powerpoint/2010/main" val="177325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Support for Concurrency</a:t>
            </a:r>
          </a:p>
        </p:txBody>
      </p:sp>
      <p:sp>
        <p:nvSpPr>
          <p:cNvPr id="3" name="Content Placeholder 2"/>
          <p:cNvSpPr>
            <a:spLocks noGrp="1"/>
          </p:cNvSpPr>
          <p:nvPr>
            <p:ph idx="1"/>
          </p:nvPr>
        </p:nvSpPr>
        <p:spPr/>
        <p:txBody>
          <a:bodyPr>
            <a:normAutofit lnSpcReduction="10000"/>
          </a:bodyPr>
          <a:lstStyle/>
          <a:p>
            <a:r>
              <a:rPr lang="en-US" dirty="0"/>
              <a:t>Processors designed for multiprocessor operation provide special instructions for managing concurrent access to shared variables, for example:</a:t>
            </a:r>
          </a:p>
          <a:p>
            <a:pPr lvl="1"/>
            <a:r>
              <a:rPr lang="en-US" dirty="0"/>
              <a:t>compare-and-swap</a:t>
            </a:r>
          </a:p>
          <a:p>
            <a:pPr lvl="1"/>
            <a:r>
              <a:rPr lang="en-US" dirty="0"/>
              <a:t>load-linked/store-conditional </a:t>
            </a:r>
          </a:p>
          <a:p>
            <a:r>
              <a:rPr lang="en-US" dirty="0"/>
              <a:t>OSs and JVMs use these instructions to implement locks and concurrent data structures </a:t>
            </a:r>
          </a:p>
        </p:txBody>
      </p:sp>
    </p:spTree>
    <p:extLst>
      <p:ext uri="{BB962C8B-B14F-4D97-AF65-F5344CB8AC3E}">
        <p14:creationId xmlns:p14="http://schemas.microsoft.com/office/powerpoint/2010/main" val="18318207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and Swap</a:t>
            </a:r>
          </a:p>
        </p:txBody>
      </p:sp>
      <p:sp>
        <p:nvSpPr>
          <p:cNvPr id="3" name="Content Placeholder 2"/>
          <p:cNvSpPr>
            <a:spLocks noGrp="1"/>
          </p:cNvSpPr>
          <p:nvPr>
            <p:ph idx="1"/>
          </p:nvPr>
        </p:nvSpPr>
        <p:spPr/>
        <p:txBody>
          <a:bodyPr>
            <a:normAutofit/>
          </a:bodyPr>
          <a:lstStyle/>
          <a:p>
            <a:r>
              <a:rPr lang="en-US" dirty="0"/>
              <a:t>CAS has three operands </a:t>
            </a:r>
          </a:p>
          <a:p>
            <a:pPr lvl="1"/>
            <a:r>
              <a:rPr lang="en-US" dirty="0"/>
              <a:t>a memory location V, </a:t>
            </a:r>
          </a:p>
          <a:p>
            <a:pPr lvl="1"/>
            <a:r>
              <a:rPr lang="en-US" dirty="0"/>
              <a:t>the expected old value A, </a:t>
            </a:r>
          </a:p>
          <a:p>
            <a:pPr lvl="1"/>
            <a:r>
              <a:rPr lang="en-US" dirty="0"/>
              <a:t>and the new value B.</a:t>
            </a:r>
          </a:p>
          <a:p>
            <a:r>
              <a:rPr lang="en-US" dirty="0"/>
              <a:t>CAS updates V to the new value B, but only if the value in V matches the expected old value A; otherwise, it does nothing. In either case, it returns the value currently in V.</a:t>
            </a:r>
          </a:p>
        </p:txBody>
      </p:sp>
      <p:sp>
        <p:nvSpPr>
          <p:cNvPr id="4" name="TextBox 3"/>
          <p:cNvSpPr txBox="1"/>
          <p:nvPr/>
        </p:nvSpPr>
        <p:spPr>
          <a:xfrm>
            <a:off x="1981200" y="5955268"/>
            <a:ext cx="500874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Click here for a sample program: SimulatedCAS.java</a:t>
            </a:r>
          </a:p>
        </p:txBody>
      </p:sp>
    </p:spTree>
    <p:extLst>
      <p:ext uri="{BB962C8B-B14F-4D97-AF65-F5344CB8AC3E}">
        <p14:creationId xmlns:p14="http://schemas.microsoft.com/office/powerpoint/2010/main" val="37583287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Non-blocking Counter</a:t>
            </a:r>
          </a:p>
        </p:txBody>
      </p:sp>
      <p:sp>
        <p:nvSpPr>
          <p:cNvPr id="3" name="Content Placeholder 2"/>
          <p:cNvSpPr>
            <a:spLocks noGrp="1"/>
          </p:cNvSpPr>
          <p:nvPr>
            <p:ph idx="1"/>
          </p:nvPr>
        </p:nvSpPr>
        <p:spPr>
          <a:xfrm>
            <a:off x="762000" y="1646237"/>
            <a:ext cx="6248400" cy="4525963"/>
          </a:xfrm>
        </p:spPr>
        <p:txBody>
          <a:bodyPr>
            <a:normAutofit fontScale="55000" lnSpcReduction="20000"/>
          </a:bodyPr>
          <a:lstStyle/>
          <a:p>
            <a:pPr marL="0" indent="0">
              <a:buNone/>
            </a:pPr>
            <a:r>
              <a:rPr lang="en-US" i="1" dirty="0"/>
              <a:t>public class </a:t>
            </a:r>
            <a:r>
              <a:rPr lang="en-US" i="1" dirty="0" err="1"/>
              <a:t>CasCounter</a:t>
            </a:r>
            <a:r>
              <a:rPr lang="en-US" i="1" dirty="0"/>
              <a:t> {</a:t>
            </a:r>
          </a:p>
          <a:p>
            <a:pPr marL="0" indent="0">
              <a:buNone/>
            </a:pPr>
            <a:r>
              <a:rPr lang="en-US" i="1" dirty="0"/>
              <a:t>    private </a:t>
            </a:r>
            <a:r>
              <a:rPr lang="en-US" i="1" dirty="0" err="1"/>
              <a:t>SimulatedCAS</a:t>
            </a:r>
            <a:r>
              <a:rPr lang="en-US" i="1" dirty="0"/>
              <a:t> value;</a:t>
            </a:r>
          </a:p>
          <a:p>
            <a:pPr marL="0" indent="0">
              <a:buNone/>
            </a:pPr>
            <a:endParaRPr lang="en-US" i="1" dirty="0"/>
          </a:p>
          <a:p>
            <a:pPr marL="0" indent="0">
              <a:buNone/>
            </a:pPr>
            <a:r>
              <a:rPr lang="en-US" i="1" dirty="0"/>
              <a:t>    public </a:t>
            </a:r>
            <a:r>
              <a:rPr lang="en-US" i="1" dirty="0" err="1"/>
              <a:t>int</a:t>
            </a:r>
            <a:r>
              <a:rPr lang="en-US" i="1" dirty="0"/>
              <a:t> </a:t>
            </a:r>
            <a:r>
              <a:rPr lang="en-US" i="1" dirty="0" err="1"/>
              <a:t>getValue</a:t>
            </a:r>
            <a:r>
              <a:rPr lang="en-US" i="1" dirty="0"/>
              <a:t>() {</a:t>
            </a:r>
          </a:p>
          <a:p>
            <a:pPr marL="0" indent="0">
              <a:buNone/>
            </a:pPr>
            <a:r>
              <a:rPr lang="en-US" i="1" dirty="0"/>
              <a:t>        return </a:t>
            </a:r>
            <a:r>
              <a:rPr lang="en-US" i="1" dirty="0" err="1"/>
              <a:t>value.get</a:t>
            </a:r>
            <a:r>
              <a:rPr lang="en-US" i="1" dirty="0"/>
              <a:t>();</a:t>
            </a:r>
          </a:p>
          <a:p>
            <a:pPr marL="0" indent="0">
              <a:buNone/>
            </a:pPr>
            <a:r>
              <a:rPr lang="en-US" i="1" dirty="0"/>
              <a:t>    }</a:t>
            </a:r>
          </a:p>
          <a:p>
            <a:pPr marL="0" indent="0">
              <a:buNone/>
            </a:pPr>
            <a:endParaRPr lang="en-US" i="1" dirty="0"/>
          </a:p>
          <a:p>
            <a:pPr marL="0" indent="0">
              <a:buNone/>
            </a:pPr>
            <a:r>
              <a:rPr lang="en-US" i="1" dirty="0"/>
              <a:t>    public </a:t>
            </a:r>
            <a:r>
              <a:rPr lang="en-US" i="1" dirty="0" err="1"/>
              <a:t>int</a:t>
            </a:r>
            <a:r>
              <a:rPr lang="en-US" i="1" dirty="0"/>
              <a:t> increment() {</a:t>
            </a:r>
          </a:p>
          <a:p>
            <a:pPr marL="0" indent="0">
              <a:buNone/>
            </a:pPr>
            <a:r>
              <a:rPr lang="en-US" i="1" dirty="0"/>
              <a:t>        </a:t>
            </a:r>
            <a:r>
              <a:rPr lang="en-US" i="1" dirty="0" err="1"/>
              <a:t>int</a:t>
            </a:r>
            <a:r>
              <a:rPr lang="en-US" i="1" dirty="0"/>
              <a:t> v;</a:t>
            </a:r>
          </a:p>
          <a:p>
            <a:pPr marL="0" indent="0">
              <a:buNone/>
            </a:pPr>
            <a:r>
              <a:rPr lang="en-US" i="1" dirty="0"/>
              <a:t>        do {</a:t>
            </a:r>
          </a:p>
          <a:p>
            <a:pPr marL="0" indent="0">
              <a:buNone/>
            </a:pPr>
            <a:r>
              <a:rPr lang="en-US" i="1" dirty="0"/>
              <a:t>            v = </a:t>
            </a:r>
            <a:r>
              <a:rPr lang="en-US" i="1" dirty="0" err="1"/>
              <a:t>value.get</a:t>
            </a:r>
            <a:r>
              <a:rPr lang="en-US" i="1" dirty="0"/>
              <a:t>();</a:t>
            </a:r>
          </a:p>
          <a:p>
            <a:pPr marL="0" indent="0">
              <a:buNone/>
            </a:pPr>
            <a:r>
              <a:rPr lang="en-US" i="1" dirty="0"/>
              <a:t>        } while (v != </a:t>
            </a:r>
            <a:r>
              <a:rPr lang="en-US" i="1" dirty="0" err="1"/>
              <a:t>value.compareAndSwap</a:t>
            </a:r>
            <a:r>
              <a:rPr lang="en-US" i="1" dirty="0"/>
              <a:t>(v, v + 1));</a:t>
            </a:r>
          </a:p>
          <a:p>
            <a:pPr marL="0" indent="0">
              <a:buNone/>
            </a:pPr>
            <a:r>
              <a:rPr lang="en-US" i="1" dirty="0"/>
              <a:t>        return v + 1;</a:t>
            </a:r>
          </a:p>
          <a:p>
            <a:pPr marL="0" indent="0">
              <a:buNone/>
            </a:pPr>
            <a:r>
              <a:rPr lang="en-US" i="1" dirty="0"/>
              <a:t>    }</a:t>
            </a:r>
          </a:p>
          <a:p>
            <a:pPr marL="0" indent="0">
              <a:buNone/>
            </a:pPr>
            <a:r>
              <a:rPr lang="en-US" i="1" dirty="0"/>
              <a:t>}</a:t>
            </a:r>
          </a:p>
        </p:txBody>
      </p:sp>
      <p:sp>
        <p:nvSpPr>
          <p:cNvPr id="4" name="TextBox 3"/>
          <p:cNvSpPr txBox="1"/>
          <p:nvPr/>
        </p:nvSpPr>
        <p:spPr>
          <a:xfrm>
            <a:off x="3733800" y="2743200"/>
            <a:ext cx="4536883"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Is it thread-safe? </a:t>
            </a:r>
          </a:p>
          <a:p>
            <a:r>
              <a:rPr lang="en-US" dirty="0"/>
              <a:t>Is it more efficient than a lock-based counter? </a:t>
            </a:r>
          </a:p>
          <a:p>
            <a:r>
              <a:rPr lang="en-US" dirty="0"/>
              <a:t>Any potential problem?</a:t>
            </a:r>
          </a:p>
          <a:p>
            <a:endParaRPr lang="en-US" dirty="0"/>
          </a:p>
          <a:p>
            <a:r>
              <a:rPr lang="en-US" dirty="0"/>
              <a:t>CAS is used to implement </a:t>
            </a:r>
            <a:r>
              <a:rPr lang="en-US" dirty="0" err="1"/>
              <a:t>AtomicXxx</a:t>
            </a:r>
            <a:r>
              <a:rPr lang="en-US" dirty="0"/>
              <a:t> in Java</a:t>
            </a:r>
          </a:p>
        </p:txBody>
      </p:sp>
    </p:spTree>
    <p:extLst>
      <p:ext uri="{BB962C8B-B14F-4D97-AF65-F5344CB8AC3E}">
        <p14:creationId xmlns:p14="http://schemas.microsoft.com/office/powerpoint/2010/main" val="36043524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7</a:t>
            </a:r>
          </a:p>
        </p:txBody>
      </p:sp>
      <p:sp>
        <p:nvSpPr>
          <p:cNvPr id="3" name="Content Placeholder 2"/>
          <p:cNvSpPr>
            <a:spLocks noGrp="1"/>
          </p:cNvSpPr>
          <p:nvPr>
            <p:ph idx="1"/>
          </p:nvPr>
        </p:nvSpPr>
        <p:spPr/>
        <p:txBody>
          <a:bodyPr/>
          <a:lstStyle/>
          <a:p>
            <a:r>
              <a:rPr lang="en-US" dirty="0"/>
              <a:t>Given CasCounterTest.java, design and implement a performance test to compare the CAS-based counter (using </a:t>
            </a:r>
            <a:r>
              <a:rPr lang="en-US" dirty="0" err="1"/>
              <a:t>AtomicInteger</a:t>
            </a:r>
            <a:r>
              <a:rPr lang="en-US" dirty="0"/>
              <a:t>) and lock-based counter. </a:t>
            </a:r>
          </a:p>
        </p:txBody>
      </p:sp>
    </p:spTree>
    <p:extLst>
      <p:ext uri="{BB962C8B-B14F-4D97-AF65-F5344CB8AC3E}">
        <p14:creationId xmlns:p14="http://schemas.microsoft.com/office/powerpoint/2010/main" val="25501815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 in Java</a:t>
            </a:r>
          </a:p>
        </p:txBody>
      </p:sp>
      <p:sp>
        <p:nvSpPr>
          <p:cNvPr id="3" name="Content Placeholder 2"/>
          <p:cNvSpPr>
            <a:spLocks noGrp="1"/>
          </p:cNvSpPr>
          <p:nvPr>
            <p:ph idx="1"/>
          </p:nvPr>
        </p:nvSpPr>
        <p:spPr/>
        <p:txBody>
          <a:bodyPr/>
          <a:lstStyle/>
          <a:p>
            <a:r>
              <a:rPr lang="en-US" dirty="0"/>
              <a:t>CAS is supported in atomic variable classes (12 in </a:t>
            </a:r>
            <a:r>
              <a:rPr lang="en-US" dirty="0" err="1"/>
              <a:t>java.util.concurrent.atomic</a:t>
            </a:r>
            <a:r>
              <a:rPr lang="en-US" dirty="0"/>
              <a:t>), which are used, to implement most of the classes in </a:t>
            </a:r>
            <a:r>
              <a:rPr lang="en-US" dirty="0" err="1"/>
              <a:t>java.util.concurrent</a:t>
            </a:r>
            <a:endParaRPr lang="en-US" dirty="0"/>
          </a:p>
          <a:p>
            <a:pPr lvl="1"/>
            <a:r>
              <a:rPr lang="en-US" dirty="0" err="1"/>
              <a:t>AtomicInteger</a:t>
            </a:r>
            <a:r>
              <a:rPr lang="en-US" dirty="0"/>
              <a:t>, </a:t>
            </a:r>
            <a:r>
              <a:rPr lang="en-US" dirty="0" err="1"/>
              <a:t>AtomicBoolean</a:t>
            </a:r>
            <a:r>
              <a:rPr lang="en-US" dirty="0"/>
              <a:t>, </a:t>
            </a:r>
            <a:r>
              <a:rPr lang="en-US" dirty="0" err="1"/>
              <a:t>AtomicReference</a:t>
            </a:r>
            <a:r>
              <a:rPr lang="en-US" dirty="0"/>
              <a:t>, etc. </a:t>
            </a:r>
          </a:p>
          <a:p>
            <a:pPr lvl="1"/>
            <a:endParaRPr lang="en-US" dirty="0"/>
          </a:p>
        </p:txBody>
      </p:sp>
    </p:spTree>
    <p:extLst>
      <p:ext uri="{BB962C8B-B14F-4D97-AF65-F5344CB8AC3E}">
        <p14:creationId xmlns:p14="http://schemas.microsoft.com/office/powerpoint/2010/main" val="28425430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Non-blocking Algorithms</a:t>
            </a:r>
          </a:p>
        </p:txBody>
      </p:sp>
      <p:sp>
        <p:nvSpPr>
          <p:cNvPr id="3" name="Content Placeholder 2"/>
          <p:cNvSpPr>
            <a:spLocks noGrp="1"/>
          </p:cNvSpPr>
          <p:nvPr>
            <p:ph idx="1"/>
          </p:nvPr>
        </p:nvSpPr>
        <p:spPr/>
        <p:txBody>
          <a:bodyPr/>
          <a:lstStyle/>
          <a:p>
            <a:r>
              <a:rPr lang="en-US" dirty="0"/>
              <a:t>An algorithm is called non-blocking if failure or suspension of any thread cannot cause failure or suspension of another thread;</a:t>
            </a:r>
          </a:p>
          <a:p>
            <a:r>
              <a:rPr lang="en-US" dirty="0"/>
              <a:t>Non-blocking algorithms are immune to deadlock (though, in unlikely scenarios, may exhibit </a:t>
            </a:r>
            <a:r>
              <a:rPr lang="en-US" dirty="0" err="1"/>
              <a:t>livelock</a:t>
            </a:r>
            <a:r>
              <a:rPr lang="en-US" dirty="0"/>
              <a:t> or starvation)</a:t>
            </a:r>
          </a:p>
          <a:p>
            <a:r>
              <a:rPr lang="en-US" dirty="0"/>
              <a:t>Non-blocking algorithms are known for </a:t>
            </a:r>
          </a:p>
          <a:p>
            <a:pPr lvl="1"/>
            <a:r>
              <a:rPr lang="en-US" dirty="0"/>
              <a:t>Stacks (</a:t>
            </a:r>
            <a:r>
              <a:rPr lang="en-US" dirty="0" err="1"/>
              <a:t>Treiber’s</a:t>
            </a:r>
            <a:r>
              <a:rPr lang="en-US" dirty="0"/>
              <a:t>), queues, hash tables, etc.</a:t>
            </a:r>
          </a:p>
        </p:txBody>
      </p:sp>
    </p:spTree>
    <p:extLst>
      <p:ext uri="{BB962C8B-B14F-4D97-AF65-F5344CB8AC3E}">
        <p14:creationId xmlns:p14="http://schemas.microsoft.com/office/powerpoint/2010/main" val="7255830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1: Atomic Range</a:t>
            </a:r>
          </a:p>
        </p:txBody>
      </p:sp>
      <p:sp>
        <p:nvSpPr>
          <p:cNvPr id="4" name="TextBox 3"/>
          <p:cNvSpPr txBox="1"/>
          <p:nvPr/>
        </p:nvSpPr>
        <p:spPr>
          <a:xfrm>
            <a:off x="1828800" y="3962400"/>
            <a:ext cx="538493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Click here for a sample program: CasNumberRange.java</a:t>
            </a:r>
          </a:p>
        </p:txBody>
      </p:sp>
    </p:spTree>
    <p:extLst>
      <p:ext uri="{BB962C8B-B14F-4D97-AF65-F5344CB8AC3E}">
        <p14:creationId xmlns:p14="http://schemas.microsoft.com/office/powerpoint/2010/main" val="32883400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Non-blocking Stack</a:t>
            </a:r>
          </a:p>
        </p:txBody>
      </p:sp>
      <p:sp>
        <p:nvSpPr>
          <p:cNvPr id="3" name="Content Placeholder 2"/>
          <p:cNvSpPr>
            <a:spLocks noGrp="1"/>
          </p:cNvSpPr>
          <p:nvPr>
            <p:ph idx="1"/>
          </p:nvPr>
        </p:nvSpPr>
        <p:spPr/>
        <p:txBody>
          <a:bodyPr/>
          <a:lstStyle/>
          <a:p>
            <a:r>
              <a:rPr lang="en-US" dirty="0"/>
              <a:t>Considerably more complicated than their lock-based equivalent</a:t>
            </a:r>
          </a:p>
          <a:p>
            <a:r>
              <a:rPr lang="en-US" dirty="0"/>
              <a:t>The key is figuring out how to limit the scope of atomic changes to a single variable</a:t>
            </a:r>
          </a:p>
        </p:txBody>
      </p:sp>
      <p:sp>
        <p:nvSpPr>
          <p:cNvPr id="4" name="TextBox 3"/>
          <p:cNvSpPr txBox="1"/>
          <p:nvPr/>
        </p:nvSpPr>
        <p:spPr>
          <a:xfrm>
            <a:off x="1828800" y="5410200"/>
            <a:ext cx="525708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Click here for a sample program: ConcurrentStack.java</a:t>
            </a:r>
          </a:p>
        </p:txBody>
      </p:sp>
    </p:spTree>
    <p:extLst>
      <p:ext uri="{BB962C8B-B14F-4D97-AF65-F5344CB8AC3E}">
        <p14:creationId xmlns:p14="http://schemas.microsoft.com/office/powerpoint/2010/main" val="31327109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3: Non-blocking Linked List</a:t>
            </a:r>
          </a:p>
        </p:txBody>
      </p:sp>
      <p:sp>
        <p:nvSpPr>
          <p:cNvPr id="3" name="Content Placeholder 2"/>
          <p:cNvSpPr>
            <a:spLocks noGrp="1"/>
          </p:cNvSpPr>
          <p:nvPr>
            <p:ph idx="1"/>
          </p:nvPr>
        </p:nvSpPr>
        <p:spPr/>
        <p:txBody>
          <a:bodyPr/>
          <a:lstStyle/>
          <a:p>
            <a:r>
              <a:rPr lang="en-US" dirty="0"/>
              <a:t>It is called Michael-Scott non-blocking linked-queue algorithm</a:t>
            </a:r>
          </a:p>
          <a:p>
            <a:r>
              <a:rPr lang="en-US" dirty="0"/>
              <a:t>Queue insertion: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3030435"/>
            <a:ext cx="2721426" cy="952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http://codeidol.com/img/java-concurrency/15fig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944835"/>
            <a:ext cx="3441292" cy="9278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odeidol.com/img/java-concurrency/15fig0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5079485"/>
            <a:ext cx="3495675" cy="94031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a:endCxn id="1028" idx="0"/>
          </p:cNvCxnSpPr>
          <p:nvPr/>
        </p:nvCxnSpPr>
        <p:spPr>
          <a:xfrm flipH="1">
            <a:off x="2863646" y="3506684"/>
            <a:ext cx="1860754" cy="43815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a:stCxn id="1028" idx="2"/>
            <a:endCxn id="1030" idx="1"/>
          </p:cNvCxnSpPr>
          <p:nvPr/>
        </p:nvCxnSpPr>
        <p:spPr>
          <a:xfrm>
            <a:off x="2863646" y="4872668"/>
            <a:ext cx="1632154" cy="67697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91266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3: Non-blocking Linked List</a:t>
            </a:r>
          </a:p>
        </p:txBody>
      </p:sp>
      <p:sp>
        <p:nvSpPr>
          <p:cNvPr id="3" name="Content Placeholder 2"/>
          <p:cNvSpPr>
            <a:spLocks noGrp="1"/>
          </p:cNvSpPr>
          <p:nvPr>
            <p:ph idx="1"/>
          </p:nvPr>
        </p:nvSpPr>
        <p:spPr>
          <a:xfrm>
            <a:off x="457200" y="4433033"/>
            <a:ext cx="8229600" cy="1693130"/>
          </a:xfrm>
        </p:spPr>
        <p:txBody>
          <a:bodyPr/>
          <a:lstStyle/>
          <a:p>
            <a:pPr marL="0" indent="0">
              <a:buNone/>
            </a:pPr>
            <a:r>
              <a:rPr lang="en-US" dirty="0"/>
              <a:t>Observation: if the queue is in the normal state, </a:t>
            </a:r>
            <a:r>
              <a:rPr lang="en-US" dirty="0" err="1"/>
              <a:t>tail.next</a:t>
            </a:r>
            <a:r>
              <a:rPr lang="en-US" dirty="0"/>
              <a:t> is null.</a:t>
            </a:r>
          </a:p>
        </p:txBody>
      </p:sp>
      <p:sp>
        <p:nvSpPr>
          <p:cNvPr id="4" name="TextBox 3"/>
          <p:cNvSpPr txBox="1"/>
          <p:nvPr/>
        </p:nvSpPr>
        <p:spPr>
          <a:xfrm>
            <a:off x="1828800" y="5715000"/>
            <a:ext cx="494500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Click here for a sample program: LinkedQueue.java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354035"/>
            <a:ext cx="2721426" cy="952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http://codeidol.com/img/java-concurrency/15fig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268435"/>
            <a:ext cx="3441292" cy="9278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odeidol.com/img/java-concurrency/15fig0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403085"/>
            <a:ext cx="3495675" cy="94031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a:endCxn id="1028" idx="0"/>
          </p:cNvCxnSpPr>
          <p:nvPr/>
        </p:nvCxnSpPr>
        <p:spPr>
          <a:xfrm flipH="1">
            <a:off x="2863646" y="1830284"/>
            <a:ext cx="1860754" cy="43815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a:stCxn id="1028" idx="2"/>
            <a:endCxn id="1030" idx="1"/>
          </p:cNvCxnSpPr>
          <p:nvPr/>
        </p:nvCxnSpPr>
        <p:spPr>
          <a:xfrm>
            <a:off x="2863646" y="3196268"/>
            <a:ext cx="1632154" cy="67697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 name="TextBox 4"/>
          <p:cNvSpPr txBox="1"/>
          <p:nvPr/>
        </p:nvSpPr>
        <p:spPr>
          <a:xfrm>
            <a:off x="7086600" y="1524000"/>
            <a:ext cx="139615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normal state</a:t>
            </a:r>
          </a:p>
        </p:txBody>
      </p:sp>
      <p:sp>
        <p:nvSpPr>
          <p:cNvPr id="11" name="TextBox 10"/>
          <p:cNvSpPr txBox="1"/>
          <p:nvPr/>
        </p:nvSpPr>
        <p:spPr>
          <a:xfrm>
            <a:off x="7086599" y="3218419"/>
            <a:ext cx="139615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normal state</a:t>
            </a:r>
          </a:p>
        </p:txBody>
      </p:sp>
      <p:sp>
        <p:nvSpPr>
          <p:cNvPr id="12" name="TextBox 11"/>
          <p:cNvSpPr txBox="1"/>
          <p:nvPr/>
        </p:nvSpPr>
        <p:spPr>
          <a:xfrm>
            <a:off x="381000" y="3350089"/>
            <a:ext cx="191270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Intermediate state</a:t>
            </a:r>
          </a:p>
        </p:txBody>
      </p:sp>
    </p:spTree>
    <p:extLst>
      <p:ext uri="{BB962C8B-B14F-4D97-AF65-F5344CB8AC3E}">
        <p14:creationId xmlns:p14="http://schemas.microsoft.com/office/powerpoint/2010/main" val="214181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Thread Per Task</a:t>
            </a:r>
          </a:p>
        </p:txBody>
      </p:sp>
      <p:sp>
        <p:nvSpPr>
          <p:cNvPr id="3" name="Content Placeholder 2"/>
          <p:cNvSpPr>
            <a:spLocks noGrp="1"/>
          </p:cNvSpPr>
          <p:nvPr>
            <p:ph idx="1"/>
          </p:nvPr>
        </p:nvSpPr>
        <p:spPr/>
        <p:txBody>
          <a:bodyPr/>
          <a:lstStyle/>
          <a:p>
            <a:r>
              <a:rPr lang="en-US" dirty="0"/>
              <a:t>Task processing is offloaded from the main thread – more responsive.</a:t>
            </a:r>
          </a:p>
          <a:p>
            <a:r>
              <a:rPr lang="en-US" dirty="0"/>
              <a:t>Tasks can be processe</a:t>
            </a:r>
            <a:r>
              <a:rPr lang="en-US" altLang="zh-CN" dirty="0"/>
              <a:t>d</a:t>
            </a:r>
            <a:r>
              <a:rPr lang="en-US" dirty="0"/>
              <a:t> in parallel – improved throughput. </a:t>
            </a:r>
          </a:p>
          <a:p>
            <a:r>
              <a:rPr lang="en-US" dirty="0"/>
              <a:t>Task-handling code must be thread-safe, because it may be invoked concurrently for multiple tasks.</a:t>
            </a:r>
          </a:p>
        </p:txBody>
      </p:sp>
      <p:sp>
        <p:nvSpPr>
          <p:cNvPr id="4" name="TextBox 3"/>
          <p:cNvSpPr txBox="1"/>
          <p:nvPr/>
        </p:nvSpPr>
        <p:spPr>
          <a:xfrm>
            <a:off x="2514600" y="5535919"/>
            <a:ext cx="3902094"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It works under light or moderate load.</a:t>
            </a:r>
          </a:p>
          <a:p>
            <a:r>
              <a:rPr lang="en-US" dirty="0"/>
              <a:t>Example: ThreadPerTaskWebServer.java</a:t>
            </a:r>
          </a:p>
        </p:txBody>
      </p:sp>
    </p:spTree>
    <p:extLst>
      <p:ext uri="{BB962C8B-B14F-4D97-AF65-F5344CB8AC3E}">
        <p14:creationId xmlns:p14="http://schemas.microsoft.com/office/powerpoint/2010/main" val="23664564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7800" y="3200400"/>
            <a:ext cx="6096000" cy="45720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sz="2400" dirty="0"/>
              <a:t>How do we prove that the algorithm is correct?</a:t>
            </a:r>
          </a:p>
        </p:txBody>
      </p:sp>
    </p:spTree>
    <p:extLst>
      <p:ext uri="{BB962C8B-B14F-4D97-AF65-F5344CB8AC3E}">
        <p14:creationId xmlns:p14="http://schemas.microsoft.com/office/powerpoint/2010/main" val="39334152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152400"/>
            <a:ext cx="6224524" cy="3970318"/>
          </a:xfrm>
          <a:prstGeom prst="rect">
            <a:avLst/>
          </a:prstGeom>
          <a:noFill/>
        </p:spPr>
        <p:txBody>
          <a:bodyPr wrap="none" rtlCol="0">
            <a:spAutoFit/>
          </a:bodyPr>
          <a:lstStyle/>
          <a:p>
            <a:r>
              <a:rPr lang="en-US" b="1" dirty="0"/>
              <a:t>while (true) {</a:t>
            </a:r>
          </a:p>
          <a:p>
            <a:r>
              <a:rPr lang="en-US" dirty="0"/>
              <a:t>1.            Node&lt;E&gt; </a:t>
            </a:r>
            <a:r>
              <a:rPr lang="en-US" dirty="0" err="1"/>
              <a:t>curTail</a:t>
            </a:r>
            <a:r>
              <a:rPr lang="en-US" dirty="0"/>
              <a:t> = </a:t>
            </a:r>
            <a:r>
              <a:rPr lang="en-US" dirty="0" err="1"/>
              <a:t>tail.get</a:t>
            </a:r>
            <a:r>
              <a:rPr lang="en-US" dirty="0"/>
              <a:t>();</a:t>
            </a:r>
          </a:p>
          <a:p>
            <a:r>
              <a:rPr lang="en-US" dirty="0"/>
              <a:t>2.            Node&lt;E&gt; </a:t>
            </a:r>
            <a:r>
              <a:rPr lang="en-US" dirty="0" err="1"/>
              <a:t>tailNext</a:t>
            </a:r>
            <a:r>
              <a:rPr lang="en-US" dirty="0"/>
              <a:t> = </a:t>
            </a:r>
            <a:r>
              <a:rPr lang="en-US" dirty="0" err="1"/>
              <a:t>curTail.next.get</a:t>
            </a:r>
            <a:r>
              <a:rPr lang="en-US" dirty="0"/>
              <a:t>();</a:t>
            </a:r>
          </a:p>
          <a:p>
            <a:r>
              <a:rPr lang="en-US" dirty="0"/>
              <a:t>3.            </a:t>
            </a:r>
            <a:r>
              <a:rPr lang="en-US" b="1" dirty="0"/>
              <a:t>if (</a:t>
            </a:r>
            <a:r>
              <a:rPr lang="en-US" b="1" dirty="0" err="1"/>
              <a:t>curTail</a:t>
            </a:r>
            <a:r>
              <a:rPr lang="en-US" b="1" dirty="0"/>
              <a:t> == </a:t>
            </a:r>
            <a:r>
              <a:rPr lang="en-US" b="1" dirty="0" err="1"/>
              <a:t>tail.get</a:t>
            </a:r>
            <a:r>
              <a:rPr lang="en-US" b="1" dirty="0"/>
              <a:t>()) {</a:t>
            </a:r>
          </a:p>
          <a:p>
            <a:r>
              <a:rPr lang="en-US" b="1" dirty="0"/>
              <a:t>4.	   if (</a:t>
            </a:r>
            <a:r>
              <a:rPr lang="en-US" b="1" dirty="0" err="1"/>
              <a:t>tailNext</a:t>
            </a:r>
            <a:r>
              <a:rPr lang="en-US" b="1" dirty="0"/>
              <a:t> != null) {</a:t>
            </a:r>
          </a:p>
          <a:p>
            <a:r>
              <a:rPr lang="en-US" dirty="0"/>
              <a:t>5.                    </a:t>
            </a:r>
            <a:r>
              <a:rPr lang="en-US" dirty="0" err="1"/>
              <a:t>tail.compareAndSet</a:t>
            </a:r>
            <a:r>
              <a:rPr lang="en-US" dirty="0"/>
              <a:t>(</a:t>
            </a:r>
            <a:r>
              <a:rPr lang="en-US" dirty="0" err="1"/>
              <a:t>curTail</a:t>
            </a:r>
            <a:r>
              <a:rPr lang="en-US" dirty="0"/>
              <a:t>, </a:t>
            </a:r>
            <a:r>
              <a:rPr lang="en-US" dirty="0" err="1"/>
              <a:t>tailNext</a:t>
            </a:r>
            <a:r>
              <a:rPr lang="en-US" dirty="0"/>
              <a:t>);   </a:t>
            </a:r>
          </a:p>
          <a:p>
            <a:r>
              <a:rPr lang="en-US" dirty="0"/>
              <a:t>6.                 } </a:t>
            </a:r>
            <a:r>
              <a:rPr lang="en-US" b="1" dirty="0"/>
              <a:t>else {</a:t>
            </a:r>
          </a:p>
          <a:p>
            <a:r>
              <a:rPr lang="en-US" b="1" dirty="0"/>
              <a:t>7.	      if (</a:t>
            </a:r>
            <a:r>
              <a:rPr lang="en-US" b="1" dirty="0" err="1"/>
              <a:t>curTail.next.compareAndSet</a:t>
            </a:r>
            <a:r>
              <a:rPr lang="en-US" b="1" dirty="0"/>
              <a:t>(null, </a:t>
            </a:r>
            <a:r>
              <a:rPr lang="en-US" b="1" dirty="0" err="1"/>
              <a:t>newNode</a:t>
            </a:r>
            <a:r>
              <a:rPr lang="en-US" b="1" dirty="0"/>
              <a:t>)) { </a:t>
            </a:r>
          </a:p>
          <a:p>
            <a:r>
              <a:rPr lang="en-US" dirty="0"/>
              <a:t>8.	           </a:t>
            </a:r>
            <a:r>
              <a:rPr lang="en-US" dirty="0" err="1"/>
              <a:t>tail.compareAndSet</a:t>
            </a:r>
            <a:r>
              <a:rPr lang="en-US" dirty="0"/>
              <a:t>(</a:t>
            </a:r>
            <a:r>
              <a:rPr lang="en-US" dirty="0" err="1"/>
              <a:t>curTail</a:t>
            </a:r>
            <a:r>
              <a:rPr lang="en-US" dirty="0"/>
              <a:t>, </a:t>
            </a:r>
            <a:r>
              <a:rPr lang="en-US" dirty="0" err="1"/>
              <a:t>newNode</a:t>
            </a:r>
            <a:r>
              <a:rPr lang="en-US" dirty="0"/>
              <a:t>);        </a:t>
            </a:r>
          </a:p>
          <a:p>
            <a:r>
              <a:rPr lang="en-US" dirty="0"/>
              <a:t>9.                         </a:t>
            </a:r>
            <a:r>
              <a:rPr lang="en-US" b="1" dirty="0"/>
              <a:t>return true;</a:t>
            </a:r>
          </a:p>
          <a:p>
            <a:r>
              <a:rPr lang="en-US" dirty="0"/>
              <a:t>0.                    }</a:t>
            </a:r>
          </a:p>
          <a:p>
            <a:r>
              <a:rPr lang="en-US" dirty="0"/>
              <a:t>                     }</a:t>
            </a:r>
          </a:p>
          <a:p>
            <a:r>
              <a:rPr lang="en-US" dirty="0"/>
              <a:t>                }</a:t>
            </a:r>
          </a:p>
          <a:p>
            <a:r>
              <a:rPr lang="en-US" dirty="0"/>
              <a:t>}</a:t>
            </a:r>
          </a:p>
        </p:txBody>
      </p:sp>
      <p:sp>
        <p:nvSpPr>
          <p:cNvPr id="4" name="Oval 3"/>
          <p:cNvSpPr/>
          <p:nvPr/>
        </p:nvSpPr>
        <p:spPr>
          <a:xfrm>
            <a:off x="7086600" y="533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Oval 4"/>
          <p:cNvSpPr/>
          <p:nvPr/>
        </p:nvSpPr>
        <p:spPr>
          <a:xfrm>
            <a:off x="7086600" y="1066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7" name="Straight Arrow Connector 6"/>
          <p:cNvCxnSpPr>
            <a:stCxn id="4" idx="4"/>
            <a:endCxn id="5" idx="0"/>
          </p:cNvCxnSpPr>
          <p:nvPr/>
        </p:nvCxnSpPr>
        <p:spPr>
          <a:xfrm>
            <a:off x="7200900" y="762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7090194" y="1676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0" name="Straight Arrow Connector 9"/>
          <p:cNvCxnSpPr>
            <a:stCxn id="5" idx="4"/>
            <a:endCxn id="8" idx="0"/>
          </p:cNvCxnSpPr>
          <p:nvPr/>
        </p:nvCxnSpPr>
        <p:spPr>
          <a:xfrm>
            <a:off x="7200900" y="1295400"/>
            <a:ext cx="3594"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086600" y="2209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2" name="Straight Arrow Connector 11"/>
          <p:cNvCxnSpPr>
            <a:stCxn id="8" idx="4"/>
            <a:endCxn id="11" idx="0"/>
          </p:cNvCxnSpPr>
          <p:nvPr/>
        </p:nvCxnSpPr>
        <p:spPr>
          <a:xfrm flipH="1">
            <a:off x="7200900" y="1905000"/>
            <a:ext cx="3594"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7086600" y="2819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Oval 14"/>
          <p:cNvSpPr/>
          <p:nvPr/>
        </p:nvSpPr>
        <p:spPr>
          <a:xfrm>
            <a:off x="7086600" y="3429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6" name="Straight Arrow Connector 15"/>
          <p:cNvCxnSpPr>
            <a:stCxn id="14" idx="4"/>
            <a:endCxn id="15" idx="0"/>
          </p:cNvCxnSpPr>
          <p:nvPr/>
        </p:nvCxnSpPr>
        <p:spPr>
          <a:xfrm>
            <a:off x="7200900" y="3048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7090194" y="4038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8" name="Straight Arrow Connector 17"/>
          <p:cNvCxnSpPr>
            <a:stCxn id="15" idx="4"/>
            <a:endCxn id="17" idx="0"/>
          </p:cNvCxnSpPr>
          <p:nvPr/>
        </p:nvCxnSpPr>
        <p:spPr>
          <a:xfrm>
            <a:off x="7200900" y="3657600"/>
            <a:ext cx="3594"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7086600" y="4648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cxnSp>
        <p:nvCxnSpPr>
          <p:cNvPr id="20" name="Straight Arrow Connector 19"/>
          <p:cNvCxnSpPr>
            <a:stCxn id="17" idx="4"/>
            <a:endCxn id="19" idx="0"/>
          </p:cNvCxnSpPr>
          <p:nvPr/>
        </p:nvCxnSpPr>
        <p:spPr>
          <a:xfrm flipH="1">
            <a:off x="7200900" y="4267200"/>
            <a:ext cx="3594"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4"/>
            <a:endCxn id="14" idx="0"/>
          </p:cNvCxnSpPr>
          <p:nvPr/>
        </p:nvCxnSpPr>
        <p:spPr>
          <a:xfrm>
            <a:off x="7200900" y="2438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7086600" y="5257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25" name="Straight Arrow Connector 24"/>
          <p:cNvCxnSpPr>
            <a:stCxn id="19" idx="4"/>
            <a:endCxn id="24" idx="0"/>
          </p:cNvCxnSpPr>
          <p:nvPr/>
        </p:nvCxnSpPr>
        <p:spPr>
          <a:xfrm>
            <a:off x="7200900" y="4876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090194" y="5867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27" name="Straight Arrow Connector 26"/>
          <p:cNvCxnSpPr>
            <a:stCxn id="24" idx="4"/>
            <a:endCxn id="26" idx="0"/>
          </p:cNvCxnSpPr>
          <p:nvPr/>
        </p:nvCxnSpPr>
        <p:spPr>
          <a:xfrm>
            <a:off x="7200900" y="5486400"/>
            <a:ext cx="3594"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4" idx="2"/>
          </p:cNvCxnSpPr>
          <p:nvPr/>
        </p:nvCxnSpPr>
        <p:spPr>
          <a:xfrm>
            <a:off x="6248400" y="6477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8" idx="6"/>
            <a:endCxn id="26" idx="6"/>
          </p:cNvCxnSpPr>
          <p:nvPr/>
        </p:nvCxnSpPr>
        <p:spPr>
          <a:xfrm>
            <a:off x="7318794" y="1790700"/>
            <a:ext cx="12700" cy="4191000"/>
          </a:xfrm>
          <a:prstGeom prst="bentConnector3">
            <a:avLst>
              <a:gd name="adj1" fmla="val 6962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1" idx="6"/>
            <a:endCxn id="17" idx="6"/>
          </p:cNvCxnSpPr>
          <p:nvPr/>
        </p:nvCxnSpPr>
        <p:spPr>
          <a:xfrm>
            <a:off x="7315200" y="2324100"/>
            <a:ext cx="3594" cy="1828800"/>
          </a:xfrm>
          <a:prstGeom prst="bentConnector3">
            <a:avLst>
              <a:gd name="adj1" fmla="val 1750164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4" idx="2"/>
            <a:endCxn id="26" idx="2"/>
          </p:cNvCxnSpPr>
          <p:nvPr/>
        </p:nvCxnSpPr>
        <p:spPr>
          <a:xfrm rot="10800000" flipH="1" flipV="1">
            <a:off x="7086600" y="2933700"/>
            <a:ext cx="3594" cy="3048000"/>
          </a:xfrm>
          <a:prstGeom prst="bentConnector3">
            <a:avLst>
              <a:gd name="adj1" fmla="val -1812170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7" idx="2"/>
            <a:endCxn id="26" idx="2"/>
          </p:cNvCxnSpPr>
          <p:nvPr/>
        </p:nvCxnSpPr>
        <p:spPr>
          <a:xfrm rot="10800000" flipV="1">
            <a:off x="7090194" y="4152900"/>
            <a:ext cx="12700" cy="1828800"/>
          </a:xfrm>
          <a:prstGeom prst="bentConnector3">
            <a:avLst>
              <a:gd name="adj1" fmla="val 329433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26" idx="4"/>
            <a:endCxn id="4" idx="6"/>
          </p:cNvCxnSpPr>
          <p:nvPr/>
        </p:nvCxnSpPr>
        <p:spPr>
          <a:xfrm rot="5400000" flipH="1" flipV="1">
            <a:off x="4535697" y="3316497"/>
            <a:ext cx="5448300" cy="110706"/>
          </a:xfrm>
          <a:prstGeom prst="bentConnector4">
            <a:avLst>
              <a:gd name="adj1" fmla="val -4196"/>
              <a:gd name="adj2" fmla="val 115129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4" idx="2"/>
          </p:cNvCxnSpPr>
          <p:nvPr/>
        </p:nvCxnSpPr>
        <p:spPr>
          <a:xfrm flipH="1">
            <a:off x="6096000" y="53721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7939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828800" y="762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Oval 4"/>
          <p:cNvSpPr/>
          <p:nvPr/>
        </p:nvSpPr>
        <p:spPr>
          <a:xfrm>
            <a:off x="1828800" y="1295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7" name="Straight Arrow Connector 6"/>
          <p:cNvCxnSpPr>
            <a:stCxn id="4" idx="4"/>
            <a:endCxn id="5" idx="0"/>
          </p:cNvCxnSpPr>
          <p:nvPr/>
        </p:nvCxnSpPr>
        <p:spPr>
          <a:xfrm>
            <a:off x="1943100" y="9906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832394" y="1905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0" name="Straight Arrow Connector 9"/>
          <p:cNvCxnSpPr>
            <a:stCxn id="5" idx="4"/>
            <a:endCxn id="8" idx="0"/>
          </p:cNvCxnSpPr>
          <p:nvPr/>
        </p:nvCxnSpPr>
        <p:spPr>
          <a:xfrm>
            <a:off x="1943100" y="1524000"/>
            <a:ext cx="3594"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828800" y="2438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2" name="Straight Arrow Connector 11"/>
          <p:cNvCxnSpPr>
            <a:stCxn id="8" idx="4"/>
            <a:endCxn id="11" idx="0"/>
          </p:cNvCxnSpPr>
          <p:nvPr/>
        </p:nvCxnSpPr>
        <p:spPr>
          <a:xfrm flipH="1">
            <a:off x="1943100" y="2133600"/>
            <a:ext cx="3594"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828800" y="3048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Oval 14"/>
          <p:cNvSpPr/>
          <p:nvPr/>
        </p:nvSpPr>
        <p:spPr>
          <a:xfrm>
            <a:off x="1828800" y="3657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6" name="Straight Arrow Connector 15"/>
          <p:cNvCxnSpPr>
            <a:stCxn id="14" idx="4"/>
            <a:endCxn id="15" idx="0"/>
          </p:cNvCxnSpPr>
          <p:nvPr/>
        </p:nvCxnSpPr>
        <p:spPr>
          <a:xfrm>
            <a:off x="1943100" y="3276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832394" y="4267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8" name="Straight Arrow Connector 17"/>
          <p:cNvCxnSpPr>
            <a:stCxn id="15" idx="4"/>
            <a:endCxn id="17" idx="0"/>
          </p:cNvCxnSpPr>
          <p:nvPr/>
        </p:nvCxnSpPr>
        <p:spPr>
          <a:xfrm>
            <a:off x="1943100" y="3886200"/>
            <a:ext cx="3594"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828800" y="4876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cxnSp>
        <p:nvCxnSpPr>
          <p:cNvPr id="20" name="Straight Arrow Connector 19"/>
          <p:cNvCxnSpPr>
            <a:stCxn id="17" idx="4"/>
            <a:endCxn id="19" idx="0"/>
          </p:cNvCxnSpPr>
          <p:nvPr/>
        </p:nvCxnSpPr>
        <p:spPr>
          <a:xfrm flipH="1">
            <a:off x="1943100" y="4495800"/>
            <a:ext cx="3594"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4"/>
            <a:endCxn id="14" idx="0"/>
          </p:cNvCxnSpPr>
          <p:nvPr/>
        </p:nvCxnSpPr>
        <p:spPr>
          <a:xfrm>
            <a:off x="1943100" y="2667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828800" y="5486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25" name="Straight Arrow Connector 24"/>
          <p:cNvCxnSpPr>
            <a:stCxn id="19" idx="4"/>
            <a:endCxn id="24" idx="0"/>
          </p:cNvCxnSpPr>
          <p:nvPr/>
        </p:nvCxnSpPr>
        <p:spPr>
          <a:xfrm>
            <a:off x="1943100" y="5105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832394" y="609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27" name="Straight Arrow Connector 26"/>
          <p:cNvCxnSpPr>
            <a:stCxn id="24" idx="4"/>
            <a:endCxn id="26" idx="0"/>
          </p:cNvCxnSpPr>
          <p:nvPr/>
        </p:nvCxnSpPr>
        <p:spPr>
          <a:xfrm>
            <a:off x="1943100" y="5715000"/>
            <a:ext cx="3594"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4" idx="2"/>
          </p:cNvCxnSpPr>
          <p:nvPr/>
        </p:nvCxnSpPr>
        <p:spPr>
          <a:xfrm>
            <a:off x="990600" y="8763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8" idx="6"/>
            <a:endCxn id="26" idx="6"/>
          </p:cNvCxnSpPr>
          <p:nvPr/>
        </p:nvCxnSpPr>
        <p:spPr>
          <a:xfrm>
            <a:off x="2060994" y="2019300"/>
            <a:ext cx="12700" cy="4191000"/>
          </a:xfrm>
          <a:prstGeom prst="bentConnector3">
            <a:avLst>
              <a:gd name="adj1" fmla="val 6962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1" idx="6"/>
            <a:endCxn id="17" idx="6"/>
          </p:cNvCxnSpPr>
          <p:nvPr/>
        </p:nvCxnSpPr>
        <p:spPr>
          <a:xfrm>
            <a:off x="2057400" y="2552700"/>
            <a:ext cx="3594" cy="1828800"/>
          </a:xfrm>
          <a:prstGeom prst="bentConnector3">
            <a:avLst>
              <a:gd name="adj1" fmla="val 1750164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4" idx="2"/>
            <a:endCxn id="26" idx="2"/>
          </p:cNvCxnSpPr>
          <p:nvPr/>
        </p:nvCxnSpPr>
        <p:spPr>
          <a:xfrm rot="10800000" flipH="1" flipV="1">
            <a:off x="1828800" y="3162300"/>
            <a:ext cx="3594" cy="3048000"/>
          </a:xfrm>
          <a:prstGeom prst="bentConnector3">
            <a:avLst>
              <a:gd name="adj1" fmla="val -1812170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7" idx="2"/>
            <a:endCxn id="26" idx="2"/>
          </p:cNvCxnSpPr>
          <p:nvPr/>
        </p:nvCxnSpPr>
        <p:spPr>
          <a:xfrm rot="10800000" flipV="1">
            <a:off x="1832394" y="4381500"/>
            <a:ext cx="12700" cy="1828800"/>
          </a:xfrm>
          <a:prstGeom prst="bentConnector3">
            <a:avLst>
              <a:gd name="adj1" fmla="val 329433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26" idx="4"/>
            <a:endCxn id="4" idx="6"/>
          </p:cNvCxnSpPr>
          <p:nvPr/>
        </p:nvCxnSpPr>
        <p:spPr>
          <a:xfrm rot="5400000" flipH="1" flipV="1">
            <a:off x="-722103" y="3545097"/>
            <a:ext cx="5448300" cy="110706"/>
          </a:xfrm>
          <a:prstGeom prst="bentConnector4">
            <a:avLst>
              <a:gd name="adj1" fmla="val -4196"/>
              <a:gd name="adj2" fmla="val 115129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4" idx="2"/>
          </p:cNvCxnSpPr>
          <p:nvPr/>
        </p:nvCxnSpPr>
        <p:spPr>
          <a:xfrm flipH="1">
            <a:off x="838200" y="56007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6308306" y="762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0" name="Oval 29"/>
          <p:cNvSpPr/>
          <p:nvPr/>
        </p:nvSpPr>
        <p:spPr>
          <a:xfrm>
            <a:off x="6308306" y="1295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31" name="Straight Arrow Connector 30"/>
          <p:cNvCxnSpPr>
            <a:stCxn id="29" idx="4"/>
            <a:endCxn id="30" idx="0"/>
          </p:cNvCxnSpPr>
          <p:nvPr/>
        </p:nvCxnSpPr>
        <p:spPr>
          <a:xfrm>
            <a:off x="6422606" y="9906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311900" y="1905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35" name="Straight Arrow Connector 34"/>
          <p:cNvCxnSpPr>
            <a:stCxn id="30" idx="4"/>
            <a:endCxn id="33" idx="0"/>
          </p:cNvCxnSpPr>
          <p:nvPr/>
        </p:nvCxnSpPr>
        <p:spPr>
          <a:xfrm>
            <a:off x="6422606" y="1524000"/>
            <a:ext cx="3594"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6308306" y="2438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38" name="Straight Arrow Connector 37"/>
          <p:cNvCxnSpPr>
            <a:stCxn id="33" idx="4"/>
            <a:endCxn id="36" idx="0"/>
          </p:cNvCxnSpPr>
          <p:nvPr/>
        </p:nvCxnSpPr>
        <p:spPr>
          <a:xfrm flipH="1">
            <a:off x="6422606" y="2133600"/>
            <a:ext cx="3594"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6308306" y="3048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41" name="Oval 40"/>
          <p:cNvSpPr/>
          <p:nvPr/>
        </p:nvSpPr>
        <p:spPr>
          <a:xfrm>
            <a:off x="6308306" y="3657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42" name="Straight Arrow Connector 41"/>
          <p:cNvCxnSpPr>
            <a:stCxn id="39" idx="4"/>
            <a:endCxn id="41" idx="0"/>
          </p:cNvCxnSpPr>
          <p:nvPr/>
        </p:nvCxnSpPr>
        <p:spPr>
          <a:xfrm>
            <a:off x="6422606" y="3276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6311900" y="4267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45" name="Straight Arrow Connector 44"/>
          <p:cNvCxnSpPr>
            <a:stCxn id="41" idx="4"/>
            <a:endCxn id="43" idx="0"/>
          </p:cNvCxnSpPr>
          <p:nvPr/>
        </p:nvCxnSpPr>
        <p:spPr>
          <a:xfrm>
            <a:off x="6422606" y="3886200"/>
            <a:ext cx="3594"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6308306" y="4876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cxnSp>
        <p:nvCxnSpPr>
          <p:cNvPr id="48" name="Straight Arrow Connector 47"/>
          <p:cNvCxnSpPr>
            <a:stCxn id="43" idx="4"/>
            <a:endCxn id="46" idx="0"/>
          </p:cNvCxnSpPr>
          <p:nvPr/>
        </p:nvCxnSpPr>
        <p:spPr>
          <a:xfrm flipH="1">
            <a:off x="6422606" y="4495800"/>
            <a:ext cx="3594"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6" idx="4"/>
            <a:endCxn id="39" idx="0"/>
          </p:cNvCxnSpPr>
          <p:nvPr/>
        </p:nvCxnSpPr>
        <p:spPr>
          <a:xfrm>
            <a:off x="6422606" y="2667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6308306" y="5486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51" name="Straight Arrow Connector 50"/>
          <p:cNvCxnSpPr>
            <a:stCxn id="46" idx="4"/>
            <a:endCxn id="50" idx="0"/>
          </p:cNvCxnSpPr>
          <p:nvPr/>
        </p:nvCxnSpPr>
        <p:spPr>
          <a:xfrm>
            <a:off x="6422606" y="5105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6311900" y="609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54" name="Straight Arrow Connector 53"/>
          <p:cNvCxnSpPr>
            <a:stCxn id="50" idx="4"/>
            <a:endCxn id="53" idx="0"/>
          </p:cNvCxnSpPr>
          <p:nvPr/>
        </p:nvCxnSpPr>
        <p:spPr>
          <a:xfrm>
            <a:off x="6422606" y="5715000"/>
            <a:ext cx="3594"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9" idx="2"/>
          </p:cNvCxnSpPr>
          <p:nvPr/>
        </p:nvCxnSpPr>
        <p:spPr>
          <a:xfrm>
            <a:off x="5470106" y="8763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33" idx="6"/>
            <a:endCxn id="53" idx="6"/>
          </p:cNvCxnSpPr>
          <p:nvPr/>
        </p:nvCxnSpPr>
        <p:spPr>
          <a:xfrm>
            <a:off x="6540500" y="2019300"/>
            <a:ext cx="12700" cy="4191000"/>
          </a:xfrm>
          <a:prstGeom prst="bentConnector3">
            <a:avLst>
              <a:gd name="adj1" fmla="val 6962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36" idx="6"/>
            <a:endCxn id="43" idx="6"/>
          </p:cNvCxnSpPr>
          <p:nvPr/>
        </p:nvCxnSpPr>
        <p:spPr>
          <a:xfrm>
            <a:off x="6536906" y="2552700"/>
            <a:ext cx="3594" cy="1828800"/>
          </a:xfrm>
          <a:prstGeom prst="bentConnector3">
            <a:avLst>
              <a:gd name="adj1" fmla="val 1750164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39" idx="2"/>
            <a:endCxn id="53" idx="2"/>
          </p:cNvCxnSpPr>
          <p:nvPr/>
        </p:nvCxnSpPr>
        <p:spPr>
          <a:xfrm rot="10800000" flipH="1" flipV="1">
            <a:off x="6308306" y="3162300"/>
            <a:ext cx="3594" cy="3048000"/>
          </a:xfrm>
          <a:prstGeom prst="bentConnector3">
            <a:avLst>
              <a:gd name="adj1" fmla="val -1812170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43" idx="2"/>
            <a:endCxn id="53" idx="2"/>
          </p:cNvCxnSpPr>
          <p:nvPr/>
        </p:nvCxnSpPr>
        <p:spPr>
          <a:xfrm rot="10800000" flipV="1">
            <a:off x="6311900" y="4381500"/>
            <a:ext cx="12700" cy="1828800"/>
          </a:xfrm>
          <a:prstGeom prst="bentConnector3">
            <a:avLst>
              <a:gd name="adj1" fmla="val 329433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3" idx="4"/>
            <a:endCxn id="29" idx="6"/>
          </p:cNvCxnSpPr>
          <p:nvPr/>
        </p:nvCxnSpPr>
        <p:spPr>
          <a:xfrm rot="5400000" flipH="1" flipV="1">
            <a:off x="3757403" y="3545097"/>
            <a:ext cx="5448300" cy="110706"/>
          </a:xfrm>
          <a:prstGeom prst="bentConnector4">
            <a:avLst>
              <a:gd name="adj1" fmla="val -4196"/>
              <a:gd name="adj2" fmla="val 115129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0" idx="2"/>
          </p:cNvCxnSpPr>
          <p:nvPr/>
        </p:nvCxnSpPr>
        <p:spPr>
          <a:xfrm flipH="1">
            <a:off x="5317706" y="56007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447800" y="304800"/>
            <a:ext cx="1013611" cy="369332"/>
          </a:xfrm>
          <a:prstGeom prst="rect">
            <a:avLst/>
          </a:prstGeom>
          <a:noFill/>
        </p:spPr>
        <p:txBody>
          <a:bodyPr wrap="none" rtlCol="0">
            <a:spAutoFit/>
          </a:bodyPr>
          <a:lstStyle/>
          <a:p>
            <a:r>
              <a:rPr lang="en-US" dirty="0"/>
              <a:t>Thread 1</a:t>
            </a:r>
          </a:p>
        </p:txBody>
      </p:sp>
      <p:sp>
        <p:nvSpPr>
          <p:cNvPr id="62" name="TextBox 61"/>
          <p:cNvSpPr txBox="1"/>
          <p:nvPr/>
        </p:nvSpPr>
        <p:spPr>
          <a:xfrm>
            <a:off x="5920589" y="304800"/>
            <a:ext cx="1013611" cy="369332"/>
          </a:xfrm>
          <a:prstGeom prst="rect">
            <a:avLst/>
          </a:prstGeom>
          <a:noFill/>
        </p:spPr>
        <p:txBody>
          <a:bodyPr wrap="none" rtlCol="0">
            <a:spAutoFit/>
          </a:bodyPr>
          <a:lstStyle/>
          <a:p>
            <a:r>
              <a:rPr lang="en-US" dirty="0"/>
              <a:t>Thread 2</a:t>
            </a:r>
          </a:p>
        </p:txBody>
      </p:sp>
    </p:spTree>
    <p:extLst>
      <p:ext uri="{BB962C8B-B14F-4D97-AF65-F5344CB8AC3E}">
        <p14:creationId xmlns:p14="http://schemas.microsoft.com/office/powerpoint/2010/main" val="36475282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p:txBody>
          <a:bodyPr/>
          <a:lstStyle/>
          <a:p>
            <a:r>
              <a:rPr lang="en-US" dirty="0"/>
              <a:t>Atomic variables and non-blocking algorithms are the best</a:t>
            </a:r>
          </a:p>
          <a:p>
            <a:r>
              <a:rPr lang="en-US" dirty="0"/>
              <a:t>It is a lot trickier to design non-blocking algorithms – if you do, </a:t>
            </a:r>
            <a:r>
              <a:rPr lang="en-US"/>
              <a:t>you might have </a:t>
            </a:r>
            <a:r>
              <a:rPr lang="en-US" dirty="0"/>
              <a:t>an algorithm named after you!</a:t>
            </a:r>
          </a:p>
        </p:txBody>
      </p:sp>
    </p:spTree>
    <p:extLst>
      <p:ext uri="{BB962C8B-B14F-4D97-AF65-F5344CB8AC3E}">
        <p14:creationId xmlns:p14="http://schemas.microsoft.com/office/powerpoint/2010/main" val="4091784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4" name="TextBox 3"/>
          <p:cNvSpPr txBox="1"/>
          <p:nvPr/>
        </p:nvSpPr>
        <p:spPr>
          <a:xfrm>
            <a:off x="3352800" y="2133600"/>
            <a:ext cx="24384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dirty="0"/>
              <a:t>User Requirements</a:t>
            </a:r>
          </a:p>
        </p:txBody>
      </p:sp>
      <p:sp>
        <p:nvSpPr>
          <p:cNvPr id="7" name="TextBox 6"/>
          <p:cNvSpPr txBox="1"/>
          <p:nvPr/>
        </p:nvSpPr>
        <p:spPr>
          <a:xfrm>
            <a:off x="3352800" y="4659868"/>
            <a:ext cx="24384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dirty="0"/>
              <a:t>System Implementation</a:t>
            </a:r>
          </a:p>
        </p:txBody>
      </p:sp>
      <p:cxnSp>
        <p:nvCxnSpPr>
          <p:cNvPr id="9" name="Straight Arrow Connector 8"/>
          <p:cNvCxnSpPr>
            <a:stCxn id="4" idx="2"/>
          </p:cNvCxnSpPr>
          <p:nvPr/>
        </p:nvCxnSpPr>
        <p:spPr>
          <a:xfrm>
            <a:off x="4572000" y="2502932"/>
            <a:ext cx="0" cy="468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0"/>
          </p:cNvCxnSpPr>
          <p:nvPr/>
        </p:nvCxnSpPr>
        <p:spPr>
          <a:xfrm>
            <a:off x="4572000" y="4191000"/>
            <a:ext cx="0" cy="468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57800" y="3364468"/>
            <a:ext cx="3486150" cy="369332"/>
          </a:xfrm>
          <a:prstGeom prst="rect">
            <a:avLst/>
          </a:prstGeom>
          <a:noFill/>
        </p:spPr>
        <p:txBody>
          <a:bodyPr wrap="square" rtlCol="0">
            <a:spAutoFit/>
          </a:bodyPr>
          <a:lstStyle/>
          <a:p>
            <a:r>
              <a:rPr lang="en-US" i="1" dirty="0"/>
              <a:t>The species we called programmers</a:t>
            </a:r>
          </a:p>
        </p:txBody>
      </p:sp>
      <p:pic>
        <p:nvPicPr>
          <p:cNvPr id="10" name="Picture 2" descr="http://www.freevectors.me/wp-content/uploads/2013/08/programmer_preview-452x33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9537" y="3048000"/>
            <a:ext cx="1338263" cy="994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52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4" name="TextBox 3"/>
          <p:cNvSpPr txBox="1"/>
          <p:nvPr/>
        </p:nvSpPr>
        <p:spPr>
          <a:xfrm>
            <a:off x="3352800" y="2133600"/>
            <a:ext cx="24384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dirty="0"/>
              <a:t>User Requirements</a:t>
            </a:r>
          </a:p>
        </p:txBody>
      </p:sp>
      <p:sp>
        <p:nvSpPr>
          <p:cNvPr id="7" name="TextBox 6"/>
          <p:cNvSpPr txBox="1"/>
          <p:nvPr/>
        </p:nvSpPr>
        <p:spPr>
          <a:xfrm>
            <a:off x="3352800" y="4659868"/>
            <a:ext cx="24384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dirty="0"/>
              <a:t>System Implementation</a:t>
            </a:r>
          </a:p>
        </p:txBody>
      </p:sp>
      <p:cxnSp>
        <p:nvCxnSpPr>
          <p:cNvPr id="9" name="Straight Arrow Connector 8"/>
          <p:cNvCxnSpPr>
            <a:stCxn id="4" idx="2"/>
          </p:cNvCxnSpPr>
          <p:nvPr/>
        </p:nvCxnSpPr>
        <p:spPr>
          <a:xfrm>
            <a:off x="4572000" y="2502932"/>
            <a:ext cx="0" cy="468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0"/>
          </p:cNvCxnSpPr>
          <p:nvPr/>
        </p:nvCxnSpPr>
        <p:spPr>
          <a:xfrm>
            <a:off x="4572000" y="4191000"/>
            <a:ext cx="0" cy="468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descr="http://images.bidorbuy.co.za/user_images/397/1450397_100801214230_SWM-002.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2971800"/>
            <a:ext cx="1344083" cy="120967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257800" y="3364468"/>
            <a:ext cx="3486150" cy="369332"/>
          </a:xfrm>
          <a:prstGeom prst="rect">
            <a:avLst/>
          </a:prstGeom>
          <a:noFill/>
        </p:spPr>
        <p:txBody>
          <a:bodyPr wrap="square" rtlCol="0">
            <a:spAutoFit/>
          </a:bodyPr>
          <a:lstStyle/>
          <a:p>
            <a:r>
              <a:rPr lang="en-US" i="1" dirty="0"/>
              <a:t>the magical programming machine</a:t>
            </a:r>
          </a:p>
        </p:txBody>
      </p:sp>
      <p:sp>
        <p:nvSpPr>
          <p:cNvPr id="18" name="TextBox 17"/>
          <p:cNvSpPr txBox="1"/>
          <p:nvPr/>
        </p:nvSpPr>
        <p:spPr>
          <a:xfrm>
            <a:off x="914400" y="5477470"/>
            <a:ext cx="7543800" cy="923330"/>
          </a:xfrm>
          <a:prstGeom prst="rect">
            <a:avLst/>
          </a:prstGeom>
          <a:noFill/>
        </p:spPr>
        <p:txBody>
          <a:bodyPr wrap="square" rtlCol="0">
            <a:spAutoFit/>
          </a:bodyPr>
          <a:lstStyle/>
          <a:p>
            <a:r>
              <a:rPr lang="en-US" dirty="0"/>
              <a:t>***The synthesis problem (i.e., synthesizing a program from a specification automatically) is undecidable (i.e., there doesn’t exist an algorithm which could solve the problem in finite time).</a:t>
            </a:r>
          </a:p>
        </p:txBody>
      </p:sp>
    </p:spTree>
    <p:extLst>
      <p:ext uri="{BB962C8B-B14F-4D97-AF65-F5344CB8AC3E}">
        <p14:creationId xmlns:p14="http://schemas.microsoft.com/office/powerpoint/2010/main" val="166408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Unbound Thread Creation</a:t>
            </a:r>
          </a:p>
        </p:txBody>
      </p:sp>
      <p:sp>
        <p:nvSpPr>
          <p:cNvPr id="3" name="Content Placeholder 2"/>
          <p:cNvSpPr>
            <a:spLocks noGrp="1"/>
          </p:cNvSpPr>
          <p:nvPr>
            <p:ph idx="1"/>
          </p:nvPr>
        </p:nvSpPr>
        <p:spPr/>
        <p:txBody>
          <a:bodyPr>
            <a:noAutofit/>
          </a:bodyPr>
          <a:lstStyle/>
          <a:p>
            <a:r>
              <a:rPr lang="en-US" sz="2800" dirty="0"/>
              <a:t>For production purposes (large webservers for instance) task-per-thread has some drawbacks.</a:t>
            </a:r>
          </a:p>
          <a:p>
            <a:pPr lvl="1"/>
            <a:r>
              <a:rPr lang="en-US" sz="2400" dirty="0"/>
              <a:t>Thread creation and tear down involves the JVM and OS. For lots of lightweight threads this is not very efficient.</a:t>
            </a:r>
          </a:p>
          <a:p>
            <a:pPr lvl="1"/>
            <a:r>
              <a:rPr lang="en-US" sz="2400" dirty="0"/>
              <a:t>Active Threads consume extra memory, for instance to provide for a thread stack.</a:t>
            </a:r>
          </a:p>
          <a:p>
            <a:pPr lvl="1"/>
            <a:r>
              <a:rPr lang="en-US" sz="2400" dirty="0"/>
              <a:t>If there are less CPU's than threads, some threads sit idle, consuming memory.</a:t>
            </a:r>
          </a:p>
          <a:p>
            <a:pPr lvl="1"/>
            <a:r>
              <a:rPr lang="en-US" sz="2400" dirty="0"/>
              <a:t>There is a limit on how many threads you can have concurrently. If you hit this limit your program will most likely become unstable.</a:t>
            </a:r>
          </a:p>
        </p:txBody>
      </p:sp>
    </p:spTree>
    <p:extLst>
      <p:ext uri="{BB962C8B-B14F-4D97-AF65-F5344CB8AC3E}">
        <p14:creationId xmlns:p14="http://schemas.microsoft.com/office/powerpoint/2010/main" val="3530914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7740</TotalTime>
  <Words>3710</Words>
  <Application>Microsoft Office PowerPoint</Application>
  <PresentationFormat>On-screen Show (4:3)</PresentationFormat>
  <Paragraphs>675</Paragraphs>
  <Slides>85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85</vt:i4>
      </vt:variant>
    </vt:vector>
  </HeadingPairs>
  <TitlesOfParts>
    <vt:vector size="90" baseType="lpstr">
      <vt:lpstr>宋体</vt:lpstr>
      <vt:lpstr>Arial</vt:lpstr>
      <vt:lpstr>Calibri</vt:lpstr>
      <vt:lpstr>Cambria Math</vt:lpstr>
      <vt:lpstr>Office Theme</vt:lpstr>
      <vt:lpstr>50.003: Elements of Software Construction</vt:lpstr>
      <vt:lpstr>Course Plan</vt:lpstr>
      <vt:lpstr>Plan of the Week</vt:lpstr>
      <vt:lpstr>Executor and Thread Pools</vt:lpstr>
      <vt:lpstr>Tasks</vt:lpstr>
      <vt:lpstr>Example: Server</vt:lpstr>
      <vt:lpstr>One Thread Per Task</vt:lpstr>
      <vt:lpstr>One Thread Per Task</vt:lpstr>
      <vt:lpstr>Unbound Thread Creation</vt:lpstr>
      <vt:lpstr>Cohort Exercise 1</vt:lpstr>
      <vt:lpstr>The Executor Framework</vt:lpstr>
      <vt:lpstr>Executor</vt:lpstr>
      <vt:lpstr>Execution Policy</vt:lpstr>
      <vt:lpstr>Thread Pools</vt:lpstr>
      <vt:lpstr>Advantage of Thread Pools</vt:lpstr>
      <vt:lpstr>Thread Pool Implementations</vt:lpstr>
      <vt:lpstr>Cohort Exercise 2</vt:lpstr>
      <vt:lpstr>Executor Lifecycle</vt:lpstr>
      <vt:lpstr>shutdown() vs shutdownNow()</vt:lpstr>
      <vt:lpstr>Task Coupling and Execution Policy</vt:lpstr>
      <vt:lpstr>Sizing Thread Pools </vt:lpstr>
      <vt:lpstr>Optimal CPU Utilization</vt:lpstr>
      <vt:lpstr>Cohort Exercise 3</vt:lpstr>
      <vt:lpstr>Sizing the Queue</vt:lpstr>
      <vt:lpstr>More Than CPUs</vt:lpstr>
      <vt:lpstr>Finding Exploitable Parallelism</vt:lpstr>
      <vt:lpstr>Finding Exploitable Parallelism</vt:lpstr>
      <vt:lpstr>Common Steps to Parallelization</vt:lpstr>
      <vt:lpstr>Decomposition</vt:lpstr>
      <vt:lpstr>Assignment</vt:lpstr>
      <vt:lpstr>Orchestration and Mapping</vt:lpstr>
      <vt:lpstr>Example: FactorWebserver</vt:lpstr>
      <vt:lpstr>Dependency</vt:lpstr>
      <vt:lpstr>Example: FactorWebserver</vt:lpstr>
      <vt:lpstr>Example: FactorWebserver</vt:lpstr>
      <vt:lpstr>Orchestration Revisited</vt:lpstr>
      <vt:lpstr>Patterns for Parallelization</vt:lpstr>
      <vt:lpstr>Patterns for Parallelization</vt:lpstr>
      <vt:lpstr>Single Program, Multiple Data</vt:lpstr>
      <vt:lpstr>Cohort Exercise 4</vt:lpstr>
      <vt:lpstr>Loop Parallelism Pattern</vt:lpstr>
      <vt:lpstr>Master/Worker Pattern</vt:lpstr>
      <vt:lpstr>Fork/Join Pattern</vt:lpstr>
      <vt:lpstr>Example: PRAM</vt:lpstr>
      <vt:lpstr>Example</vt:lpstr>
      <vt:lpstr>Performance vs Complexity</vt:lpstr>
      <vt:lpstr>Bottleneck</vt:lpstr>
      <vt:lpstr>Amdahl’s Law</vt:lpstr>
      <vt:lpstr>Serialization</vt:lpstr>
      <vt:lpstr>Cohort Exercise 5</vt:lpstr>
      <vt:lpstr>Cost Introduced by Threads</vt:lpstr>
      <vt:lpstr>Lock/Release Cost</vt:lpstr>
      <vt:lpstr>Lock Contention</vt:lpstr>
      <vt:lpstr>“Get in, get out”</vt:lpstr>
      <vt:lpstr>“Get in, get out”</vt:lpstr>
      <vt:lpstr>“Get in, get out”</vt:lpstr>
      <vt:lpstr>Reducing Lock Granularity</vt:lpstr>
      <vt:lpstr>Reducing Lock Granularity</vt:lpstr>
      <vt:lpstr>Reducing Lock Granularity</vt:lpstr>
      <vt:lpstr>Lock Splitting</vt:lpstr>
      <vt:lpstr>Lock Splitting</vt:lpstr>
      <vt:lpstr>Lock Stripping</vt:lpstr>
      <vt:lpstr>Alternatives to Exclusive Locks</vt:lpstr>
      <vt:lpstr>Cohort Exercise 6</vt:lpstr>
      <vt:lpstr>Using Future</vt:lpstr>
      <vt:lpstr>Non-blocking Synchronization</vt:lpstr>
      <vt:lpstr>Disadvantage of Locking</vt:lpstr>
      <vt:lpstr>Can we get rid of locks?</vt:lpstr>
      <vt:lpstr>Reality is Messy</vt:lpstr>
      <vt:lpstr>Hardware Support for Concurrency</vt:lpstr>
      <vt:lpstr>Compare and Swap</vt:lpstr>
      <vt:lpstr>A Non-blocking Counter</vt:lpstr>
      <vt:lpstr>Cohort Exercise 7</vt:lpstr>
      <vt:lpstr>CAS in Java</vt:lpstr>
      <vt:lpstr>Non-blocking Algorithms</vt:lpstr>
      <vt:lpstr>Example 1: Atomic Range</vt:lpstr>
      <vt:lpstr>Example 2: Non-blocking Stack</vt:lpstr>
      <vt:lpstr>Example 3: Non-blocking Linked List</vt:lpstr>
      <vt:lpstr>Example 3: Non-blocking Linked List</vt:lpstr>
      <vt:lpstr>How do we prove that the algorithm is correct?</vt:lpstr>
      <vt:lpstr>PowerPoint Presentation</vt:lpstr>
      <vt:lpstr>PowerPoint Presentation</vt:lpstr>
      <vt:lpstr>Summary </vt:lpstr>
      <vt:lpstr>Software Engineering</vt:lpstr>
      <vt:lpstr>Software Engineering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and Thread pool</dc:title>
  <dc:creator>Sun Jun</dc:creator>
  <cp:lastModifiedBy>Sun Jun</cp:lastModifiedBy>
  <cp:revision>194</cp:revision>
  <dcterms:created xsi:type="dcterms:W3CDTF">2006-08-16T00:00:00Z</dcterms:created>
  <dcterms:modified xsi:type="dcterms:W3CDTF">2018-03-30T02:45:21Z</dcterms:modified>
</cp:coreProperties>
</file>