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09" r:id="rId2"/>
    <p:sldId id="411" r:id="rId3"/>
    <p:sldId id="260" r:id="rId4"/>
    <p:sldId id="261" r:id="rId5"/>
    <p:sldId id="262" r:id="rId6"/>
    <p:sldId id="264" r:id="rId7"/>
    <p:sldId id="334" r:id="rId8"/>
    <p:sldId id="335" r:id="rId9"/>
    <p:sldId id="379" r:id="rId10"/>
    <p:sldId id="381" r:id="rId11"/>
    <p:sldId id="382" r:id="rId12"/>
    <p:sldId id="383" r:id="rId13"/>
    <p:sldId id="385" r:id="rId14"/>
    <p:sldId id="384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2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48" r:id="rId38"/>
    <p:sldId id="449" r:id="rId39"/>
    <p:sldId id="409" r:id="rId40"/>
    <p:sldId id="410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43" r:id="rId49"/>
    <p:sldId id="444" r:id="rId50"/>
    <p:sldId id="419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83CDD-43A4-4F15-86B1-CB8C47945F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3A828-9B20-40E4-A913-2589DDEC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22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0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4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9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1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ger_factorization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altLang="zh-CN" dirty="0"/>
              <a:t>9</a:t>
            </a:r>
            <a:endParaRPr lang="en-US" dirty="0"/>
          </a:p>
          <a:p>
            <a:r>
              <a:rPr lang="en-US" dirty="0"/>
              <a:t>Concurrency: Requirement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968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Stop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</a:p>
          <a:p>
            <a:pPr lvl="1"/>
            <a:r>
              <a:rPr lang="en-US" dirty="0"/>
              <a:t>destroy() </a:t>
            </a:r>
          </a:p>
          <a:p>
            <a:pPr lvl="1"/>
            <a:r>
              <a:rPr lang="en-US" dirty="0"/>
              <a:t>or stop() </a:t>
            </a:r>
          </a:p>
          <a:p>
            <a:pPr lvl="1"/>
            <a:r>
              <a:rPr lang="en-US" dirty="0"/>
              <a:t>or stop(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or suspend()</a:t>
            </a:r>
          </a:p>
          <a:p>
            <a:r>
              <a:rPr lang="en-US" dirty="0"/>
              <a:t>Yes</a:t>
            </a:r>
          </a:p>
          <a:p>
            <a:pPr lvl="1"/>
            <a:r>
              <a:rPr lang="en-US" dirty="0"/>
              <a:t>Interrupt()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97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interrupt() results in Exception</a:t>
            </a:r>
          </a:p>
          <a:p>
            <a:r>
              <a:rPr lang="en-US" dirty="0"/>
              <a:t>Example 2: handle interrupt() explicitly in run() by checking </a:t>
            </a:r>
            <a:r>
              <a:rPr lang="en-US" dirty="0" err="1"/>
              <a:t>Thread.interrupted</a:t>
            </a:r>
            <a:r>
              <a:rPr lang="en-US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642297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InterruptExample1.java and InterruptExample2.java</a:t>
            </a:r>
          </a:p>
        </p:txBody>
      </p:sp>
    </p:spTree>
    <p:extLst>
      <p:ext uri="{BB962C8B-B14F-4D97-AF65-F5344CB8AC3E}">
        <p14:creationId xmlns:p14="http://schemas.microsoft.com/office/powerpoint/2010/main" val="162189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Continue with Exercise 1, modify your program such that once the factors are found, stop all threads as soon as possible by interrupting the threads.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a static Boolean variable found for communication between threads.</a:t>
            </a:r>
          </a:p>
        </p:txBody>
      </p:sp>
    </p:spTree>
    <p:extLst>
      <p:ext uri="{BB962C8B-B14F-4D97-AF65-F5344CB8AC3E}">
        <p14:creationId xmlns:p14="http://schemas.microsoft.com/office/powerpoint/2010/main" val="283801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E4DD-ABD0-43E7-B493-26FACB15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It’s Not That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1043-EC19-42C9-ADCF-01BCEA5E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2367"/>
            <a:ext cx="8229600" cy="4525963"/>
          </a:xfrm>
        </p:spPr>
        <p:txBody>
          <a:bodyPr/>
          <a:lstStyle/>
          <a:p>
            <a:r>
              <a:rPr lang="en-SG" dirty="0"/>
              <a:t>Multi-threaded programs could have race conditions, visibility issues, deadlocks, etc. </a:t>
            </a:r>
          </a:p>
        </p:txBody>
      </p:sp>
    </p:spTree>
    <p:extLst>
      <p:ext uri="{BB962C8B-B14F-4D97-AF65-F5344CB8AC3E}">
        <p14:creationId xmlns:p14="http://schemas.microsoft.com/office/powerpoint/2010/main" val="149316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Race Condition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 FirstError.java has 10000 threads which concurrently increment a static variable (initially 0) by 1. </a:t>
            </a:r>
          </a:p>
        </p:txBody>
      </p:sp>
    </p:spTree>
    <p:extLst>
      <p:ext uri="{BB962C8B-B14F-4D97-AF65-F5344CB8AC3E}">
        <p14:creationId xmlns:p14="http://schemas.microsoft.com/office/powerpoint/2010/main" val="20219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Problem?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sz="2900" dirty="0"/>
              <a:t>A sequential program consisted of a sequence of instructions (and a memory), where each instruction executed one after the other (to modify the memory, etc.).</a:t>
            </a:r>
          </a:p>
          <a:p>
            <a:pPr marL="514350" indent="-457200"/>
            <a:r>
              <a:rPr lang="en-US" sz="2900" dirty="0"/>
              <a:t>The sequential paradigm has the following two characteristics: the textual order of statements specifies their order of execution; successive statements must be executed without any overlap (in time) with one another.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49081-C24B-46CB-B079-71AAA863BC71}"/>
              </a:ext>
            </a:extLst>
          </p:cNvPr>
          <p:cNvSpPr txBox="1"/>
          <p:nvPr/>
        </p:nvSpPr>
        <p:spPr>
          <a:xfrm>
            <a:off x="1066800" y="5881854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Both are not true in concurrent programs.</a:t>
            </a:r>
          </a:p>
        </p:txBody>
      </p:sp>
    </p:spTree>
    <p:extLst>
      <p:ext uri="{BB962C8B-B14F-4D97-AF65-F5344CB8AC3E}">
        <p14:creationId xmlns:p14="http://schemas.microsoft.com/office/powerpoint/2010/main" val="15826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Illusion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previousMax</a:t>
            </a:r>
            <a:r>
              <a:rPr lang="en-US" i="1" dirty="0"/>
              <a:t>;</a:t>
            </a:r>
          </a:p>
          <a:p>
            <a:endParaRPr lang="en-US" dirty="0"/>
          </a:p>
          <a:p>
            <a:r>
              <a:rPr lang="en-US" b="1" dirty="0"/>
              <a:t>0.</a:t>
            </a:r>
            <a:r>
              <a:rPr lang="en-US" dirty="0"/>
              <a:t> public </a:t>
            </a:r>
            <a:r>
              <a:rPr lang="en-US" dirty="0" err="1"/>
              <a:t>int</a:t>
            </a:r>
            <a:r>
              <a:rPr lang="en-US" dirty="0"/>
              <a:t> max (</a:t>
            </a:r>
            <a:r>
              <a:rPr lang="en-US" dirty="0" err="1"/>
              <a:t>int</a:t>
            </a:r>
            <a:r>
              <a:rPr lang="en-US" dirty="0"/>
              <a:t>[] list) {</a:t>
            </a:r>
          </a:p>
          <a:p>
            <a:r>
              <a:rPr lang="en-US" b="1" dirty="0"/>
              <a:t>1.</a:t>
            </a: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max = list[0]; </a:t>
            </a:r>
          </a:p>
          <a:p>
            <a:r>
              <a:rPr lang="nn-NO" b="1" dirty="0"/>
              <a:t>2.</a:t>
            </a:r>
            <a:r>
              <a:rPr lang="nn-NO" dirty="0"/>
              <a:t>     for (int i = 1; </a:t>
            </a:r>
            <a:r>
              <a:rPr lang="nn-NO" b="1" dirty="0"/>
              <a:t>3.</a:t>
            </a:r>
            <a:r>
              <a:rPr lang="nn-NO" dirty="0"/>
              <a:t> i &lt; list.length; </a:t>
            </a:r>
            <a:r>
              <a:rPr lang="nn-NO" b="1" dirty="0"/>
              <a:t>4.</a:t>
            </a:r>
            <a:r>
              <a:rPr lang="nn-NO" dirty="0"/>
              <a:t> i++) {</a:t>
            </a:r>
          </a:p>
          <a:p>
            <a:r>
              <a:rPr lang="en-US" b="1" dirty="0"/>
              <a:t>5.</a:t>
            </a:r>
            <a:r>
              <a:rPr lang="en-US" dirty="0"/>
              <a:t>          if (max &lt; list[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r>
              <a:rPr lang="en-US" b="1" dirty="0"/>
              <a:t>6.</a:t>
            </a:r>
            <a:r>
              <a:rPr lang="en-US" dirty="0"/>
              <a:t>               max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b="1" dirty="0"/>
              <a:t>7.</a:t>
            </a:r>
            <a:r>
              <a:rPr lang="en-US" dirty="0"/>
              <a:t>          }</a:t>
            </a:r>
          </a:p>
          <a:p>
            <a:r>
              <a:rPr lang="en-US" b="1" dirty="0"/>
              <a:t>8.</a:t>
            </a:r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b="1" dirty="0"/>
              <a:t>9.</a:t>
            </a:r>
            <a:r>
              <a:rPr lang="en-US" dirty="0"/>
              <a:t>     </a:t>
            </a:r>
            <a:r>
              <a:rPr lang="en-US" dirty="0" err="1"/>
              <a:t>previousMax</a:t>
            </a:r>
            <a:r>
              <a:rPr lang="en-US" dirty="0"/>
              <a:t> = max;</a:t>
            </a:r>
          </a:p>
          <a:p>
            <a:r>
              <a:rPr lang="en-US" b="1" dirty="0"/>
              <a:t>10.</a:t>
            </a:r>
            <a:r>
              <a:rPr lang="en-US" dirty="0"/>
              <a:t>   return max;</a:t>
            </a:r>
          </a:p>
          <a:p>
            <a:r>
              <a:rPr lang="en-US" b="1" dirty="0"/>
              <a:t>11.</a:t>
            </a:r>
            <a:r>
              <a:rPr lang="en-US" dirty="0"/>
              <a:t> }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136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79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8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79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6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18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7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77159"/>
              </p:ext>
            </p:extLst>
          </p:nvPr>
        </p:nvGraphicFramePr>
        <p:xfrm>
          <a:off x="685801" y="1752600"/>
          <a:ext cx="7696200" cy="4160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938">
                  <a:extLst>
                    <a:ext uri="{9D8B030D-6E8A-4147-A177-3AD203B41FA5}">
                      <a16:colId xmlns:a16="http://schemas.microsoft.com/office/drawing/2014/main" val="226394340"/>
                    </a:ext>
                  </a:extLst>
                </a:gridCol>
                <a:gridCol w="1722187">
                  <a:extLst>
                    <a:ext uri="{9D8B030D-6E8A-4147-A177-3AD203B41FA5}">
                      <a16:colId xmlns:a16="http://schemas.microsoft.com/office/drawing/2014/main" val="674762292"/>
                    </a:ext>
                  </a:extLst>
                </a:gridCol>
                <a:gridCol w="1641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Cohort Class 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Cohort Class 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Cohort Class 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Remarks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 (Jan 22)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Software</a:t>
                      </a:r>
                      <a:r>
                        <a:rPr lang="en-US" sz="1000" baseline="0" dirty="0"/>
                        <a:t> Development Process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2 (Jan 29)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Design and UML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Meeting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0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3  (Feb 5)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Software Design and UML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Guest 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4">
                <a:tc>
                  <a:txBody>
                    <a:bodyPr/>
                    <a:lstStyle/>
                    <a:p>
                      <a:r>
                        <a:rPr lang="en-US" sz="1000" dirty="0"/>
                        <a:t>4 (Feb 12)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Design Patterns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2.</a:t>
                      </a:r>
                      <a:r>
                        <a:rPr lang="en-US" sz="1000" baseline="0" dirty="0"/>
                        <a:t> Quiz 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84">
                <a:tc>
                  <a:txBody>
                    <a:bodyPr/>
                    <a:lstStyle/>
                    <a:p>
                      <a:r>
                        <a:rPr lang="en-US" sz="1000" dirty="0"/>
                        <a:t>5 (Feb 19)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</a:t>
                      </a:r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 Meeting II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6 (Feb 26)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Software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7 (Mar</a:t>
                      </a:r>
                      <a:r>
                        <a:rPr lang="en-US" sz="1000" baseline="0" dirty="0"/>
                        <a:t> 5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Recess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00" dirty="0"/>
                        <a:t>8 (Mar 12)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 Debugging,</a:t>
                      </a:r>
                      <a:r>
                        <a:rPr lang="en-US" sz="1000" baseline="0" dirty="0"/>
                        <a:t> Code smells and Maintenance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 Meeting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Quiz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9 (Mar 19)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Concurrency: Requirement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10 (Mar 26)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Concurrency: Design and Implementation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6; Quiz 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11 (Apr</a:t>
                      </a:r>
                      <a:r>
                        <a:rPr lang="en-US" sz="1000" baseline="0" dirty="0"/>
                        <a:t> 2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Concurrency: Testing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 Meeting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12 (Apr</a:t>
                      </a:r>
                      <a:r>
                        <a:rPr lang="en-US" sz="1000" baseline="0" dirty="0"/>
                        <a:t> 9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Concurrency: Optimization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8; Quiz 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13 (Apr 16)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Final </a:t>
                      </a:r>
                      <a:r>
                        <a:rPr lang="en-US" sz="1000" b="1" dirty="0"/>
                        <a:t>Project</a:t>
                      </a:r>
                      <a:r>
                        <a:rPr lang="en-US" sz="1000" b="1" baseline="0" dirty="0"/>
                        <a:t> Presentation (15 minutes for each group)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Project Report/Code Due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 (Apr 27)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Final Exam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58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31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6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60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12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11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6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17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23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Execution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5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is Messy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16383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2895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9083" y="4191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881674" y="22098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881674" y="3485048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5486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Machine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854873" y="48006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6200" y="2983468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are the atomic steps?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4278868"/>
            <a:ext cx="330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order of execution?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2289" y="5568434"/>
            <a:ext cx="408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and where are the variable values? </a:t>
            </a:r>
          </a:p>
        </p:txBody>
      </p:sp>
    </p:spTree>
    <p:extLst>
      <p:ext uri="{BB962C8B-B14F-4D97-AF65-F5344CB8AC3E}">
        <p14:creationId xmlns:p14="http://schemas.microsoft.com/office/powerpoint/2010/main" val="18766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NSA intercepted a RSA-encrypted secrete message which tells the location of a terrorist act, we believe that the act is going to happen one week from now, we need your help in decrypting the message.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5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2971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ttp://www.freepatentsonline.com/6826654-0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64" y="2012483"/>
            <a:ext cx="3570169" cy="24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05740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3800" y="4974809"/>
            <a:ext cx="1621290" cy="54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343" y="38055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1836" y="38134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7636" y="381389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3964" y="381389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Thread4</a:t>
            </a:r>
          </a:p>
        </p:txBody>
      </p:sp>
      <p:cxnSp>
        <p:nvCxnSpPr>
          <p:cNvPr id="18" name="Straight Arrow Connector 17"/>
          <p:cNvCxnSpPr>
            <a:stCxn id="4" idx="2"/>
            <a:endCxn id="12" idx="1"/>
          </p:cNvCxnSpPr>
          <p:nvPr/>
        </p:nvCxnSpPr>
        <p:spPr>
          <a:xfrm>
            <a:off x="2247900" y="4267200"/>
            <a:ext cx="1485900" cy="97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2" idx="3"/>
            <a:endCxn id="6" idx="2"/>
          </p:cNvCxnSpPr>
          <p:nvPr/>
        </p:nvCxnSpPr>
        <p:spPr>
          <a:xfrm flipV="1">
            <a:off x="5355090" y="4419600"/>
            <a:ext cx="1040359" cy="82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5879068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scheduler is ‘un-predictable’</a:t>
            </a:r>
          </a:p>
        </p:txBody>
      </p:sp>
    </p:spTree>
    <p:extLst>
      <p:ext uri="{BB962C8B-B14F-4D97-AF65-F5344CB8AC3E}">
        <p14:creationId xmlns:p14="http://schemas.microsoft.com/office/powerpoint/2010/main" val="396915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135117" y="2590800"/>
            <a:ext cx="2446283" cy="1981200"/>
            <a:chOff x="2049517" y="2057400"/>
            <a:chExt cx="3014400" cy="2455742"/>
          </a:xfrm>
        </p:grpSpPr>
        <p:cxnSp>
          <p:nvCxnSpPr>
            <p:cNvPr id="6" name="Straight Arrow Connector 5"/>
            <p:cNvCxnSpPr>
              <a:stCxn id="8" idx="4"/>
              <a:endCxn id="9" idx="0"/>
            </p:cNvCxnSpPr>
            <p:nvPr/>
          </p:nvCxnSpPr>
          <p:spPr>
            <a:xfrm>
              <a:off x="2529873" y="2895600"/>
              <a:ext cx="0" cy="1160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301273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301273" y="405594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9517" y="2057400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Thread1</a:t>
              </a:r>
            </a:p>
          </p:txBody>
        </p:sp>
        <p:cxnSp>
          <p:nvCxnSpPr>
            <p:cNvPr id="17" name="Straight Arrow Connector 16"/>
            <p:cNvCxnSpPr>
              <a:stCxn id="18" idx="4"/>
              <a:endCxn id="19" idx="0"/>
            </p:cNvCxnSpPr>
            <p:nvPr/>
          </p:nvCxnSpPr>
          <p:spPr>
            <a:xfrm>
              <a:off x="3756956" y="2895600"/>
              <a:ext cx="11561" cy="1160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528356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539917" y="405594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6600" y="2057400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4600" y="3200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count++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8517" y="3200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count++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6134208" y="28427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76926" y="2810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43" name="Oval 42"/>
          <p:cNvSpPr/>
          <p:nvPr/>
        </p:nvSpPr>
        <p:spPr>
          <a:xfrm>
            <a:off x="5687652" y="347183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630370" y="34393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515208" y="3464004"/>
            <a:ext cx="418704" cy="369332"/>
            <a:chOff x="6248400" y="2470039"/>
            <a:chExt cx="418704" cy="369332"/>
          </a:xfrm>
        </p:grpSpPr>
        <p:sp>
          <p:nvSpPr>
            <p:cNvPr id="46" name="Oval 4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96504" y="4138136"/>
            <a:ext cx="418704" cy="369332"/>
            <a:chOff x="6248400" y="2470039"/>
            <a:chExt cx="418704" cy="369332"/>
          </a:xfrm>
        </p:grpSpPr>
        <p:sp>
          <p:nvSpPr>
            <p:cNvPr id="52" name="Oval 5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cxnSp>
        <p:nvCxnSpPr>
          <p:cNvPr id="87" name="Straight Arrow Connector 86"/>
          <p:cNvCxnSpPr>
            <a:endCxn id="42" idx="0"/>
          </p:cNvCxnSpPr>
          <p:nvPr/>
        </p:nvCxnSpPr>
        <p:spPr>
          <a:xfrm>
            <a:off x="6286278" y="250546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2" idx="2"/>
            <a:endCxn id="44" idx="0"/>
          </p:cNvCxnSpPr>
          <p:nvPr/>
        </p:nvCxnSpPr>
        <p:spPr>
          <a:xfrm flipH="1">
            <a:off x="5839722" y="3179594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2"/>
            <a:endCxn id="47" idx="0"/>
          </p:cNvCxnSpPr>
          <p:nvPr/>
        </p:nvCxnSpPr>
        <p:spPr>
          <a:xfrm>
            <a:off x="6286278" y="3179594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4" idx="2"/>
            <a:endCxn id="53" idx="0"/>
          </p:cNvCxnSpPr>
          <p:nvPr/>
        </p:nvCxnSpPr>
        <p:spPr>
          <a:xfrm>
            <a:off x="5839722" y="3808691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7" idx="2"/>
            <a:endCxn id="53" idx="0"/>
          </p:cNvCxnSpPr>
          <p:nvPr/>
        </p:nvCxnSpPr>
        <p:spPr>
          <a:xfrm flipH="1">
            <a:off x="6305856" y="3833336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62808" y="2810262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71298" y="3437416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941928" y="3439359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776320" y="4507468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=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96710" y="347724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04198" y="5484717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assuming that count++ is one step. Or is it?</a:t>
            </a:r>
          </a:p>
        </p:txBody>
      </p:sp>
    </p:spTree>
    <p:extLst>
      <p:ext uri="{BB962C8B-B14F-4D97-AF65-F5344CB8AC3E}">
        <p14:creationId xmlns:p14="http://schemas.microsoft.com/office/powerpoint/2010/main" val="1642306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Happened?</a:t>
            </a:r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928156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99556" y="24384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699556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699556" y="4267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928156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99556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928156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20574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2743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value of Count and assign it to a register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382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the register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74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register value back to Count</a:t>
            </a:r>
          </a:p>
        </p:txBody>
      </p:sp>
      <p:cxnSp>
        <p:nvCxnSpPr>
          <p:cNvPr id="28" name="Straight Arrow Connector 27"/>
          <p:cNvCxnSpPr>
            <a:stCxn id="29" idx="4"/>
            <a:endCxn id="30" idx="0"/>
          </p:cNvCxnSpPr>
          <p:nvPr/>
        </p:nvCxnSpPr>
        <p:spPr>
          <a:xfrm>
            <a:off x="5509556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0956" y="24384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5280956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5280956" y="4267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5509556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80956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Arrow Connector 33"/>
          <p:cNvCxnSpPr>
            <a:stCxn id="31" idx="4"/>
            <a:endCxn id="33" idx="0"/>
          </p:cNvCxnSpPr>
          <p:nvPr/>
        </p:nvCxnSpPr>
        <p:spPr>
          <a:xfrm>
            <a:off x="5509556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20574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38800" y="2743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value of Count and assign it to a register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0" y="382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the register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register value back to Count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53728" y="5957342"/>
            <a:ext cx="4724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For double type, even read/write is not atomic!</a:t>
            </a:r>
          </a:p>
        </p:txBody>
      </p:sp>
    </p:spTree>
    <p:extLst>
      <p:ext uri="{BB962C8B-B14F-4D97-AF65-F5344CB8AC3E}">
        <p14:creationId xmlns:p14="http://schemas.microsoft.com/office/powerpoint/2010/main" val="988581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Happened?</a:t>
            </a:r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4709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423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2423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2423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4709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23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4709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77688" y="45836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3091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805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20805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0805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3091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805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3091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22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5888" y="45836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49" name="Oval 48"/>
          <p:cNvSpPr/>
          <p:nvPr/>
        </p:nvSpPr>
        <p:spPr>
          <a:xfrm>
            <a:off x="6019800" y="19928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62518" y="1960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1" name="Oval 50"/>
          <p:cNvSpPr/>
          <p:nvPr/>
        </p:nvSpPr>
        <p:spPr>
          <a:xfrm>
            <a:off x="5573244" y="262196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15962" y="2589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400800" y="2614136"/>
            <a:ext cx="418704" cy="369332"/>
            <a:chOff x="6248400" y="2470039"/>
            <a:chExt cx="418704" cy="369332"/>
          </a:xfrm>
        </p:grpSpPr>
        <p:sp>
          <p:nvSpPr>
            <p:cNvPr id="54" name="Oval 5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29200" y="3288268"/>
            <a:ext cx="418704" cy="369332"/>
            <a:chOff x="6248400" y="2470039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82096" y="3288268"/>
            <a:ext cx="418704" cy="369332"/>
            <a:chOff x="6248400" y="2470039"/>
            <a:chExt cx="418704" cy="369332"/>
          </a:xfrm>
        </p:grpSpPr>
        <p:sp>
          <p:nvSpPr>
            <p:cNvPr id="60" name="Oval 5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34200" y="3299936"/>
            <a:ext cx="418704" cy="369332"/>
            <a:chOff x="6248400" y="2470039"/>
            <a:chExt cx="418704" cy="369332"/>
          </a:xfrm>
        </p:grpSpPr>
        <p:sp>
          <p:nvSpPr>
            <p:cNvPr id="63" name="Oval 6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10496" y="3909536"/>
            <a:ext cx="418704" cy="369332"/>
            <a:chOff x="6248400" y="2470039"/>
            <a:chExt cx="418704" cy="369332"/>
          </a:xfrm>
        </p:grpSpPr>
        <p:sp>
          <p:nvSpPr>
            <p:cNvPr id="66" name="Oval 6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86400" y="3897868"/>
            <a:ext cx="418704" cy="369332"/>
            <a:chOff x="6248400" y="2470039"/>
            <a:chExt cx="418704" cy="369332"/>
          </a:xfrm>
        </p:grpSpPr>
        <p:sp>
          <p:nvSpPr>
            <p:cNvPr id="69" name="Oval 6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39296" y="3909536"/>
            <a:ext cx="418704" cy="369332"/>
            <a:chOff x="6248400" y="2470039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429896" y="3897868"/>
            <a:ext cx="418704" cy="369332"/>
            <a:chOff x="6248400" y="2470039"/>
            <a:chExt cx="418704" cy="369332"/>
          </a:xfrm>
        </p:grpSpPr>
        <p:sp>
          <p:nvSpPr>
            <p:cNvPr id="75" name="Oval 7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82096" y="4583668"/>
            <a:ext cx="418704" cy="369332"/>
            <a:chOff x="6248400" y="2470039"/>
            <a:chExt cx="418704" cy="369332"/>
          </a:xfrm>
        </p:grpSpPr>
        <p:sp>
          <p:nvSpPr>
            <p:cNvPr id="78" name="Oval 7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941301" y="4583668"/>
            <a:ext cx="418704" cy="369332"/>
            <a:chOff x="6248400" y="2470039"/>
            <a:chExt cx="418704" cy="369332"/>
          </a:xfrm>
        </p:grpSpPr>
        <p:sp>
          <p:nvSpPr>
            <p:cNvPr id="81" name="Oval 8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9530" y="4583668"/>
            <a:ext cx="418704" cy="369332"/>
            <a:chOff x="6248400" y="2470039"/>
            <a:chExt cx="418704" cy="369332"/>
          </a:xfrm>
        </p:grpSpPr>
        <p:sp>
          <p:nvSpPr>
            <p:cNvPr id="84" name="Oval 8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86400" y="5269468"/>
            <a:ext cx="418704" cy="369332"/>
            <a:chOff x="6248400" y="2470039"/>
            <a:chExt cx="418704" cy="369332"/>
          </a:xfrm>
        </p:grpSpPr>
        <p:sp>
          <p:nvSpPr>
            <p:cNvPr id="87" name="Oval 8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439296" y="5269468"/>
            <a:ext cx="418704" cy="369332"/>
            <a:chOff x="6248400" y="2470039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963043" y="5879068"/>
            <a:ext cx="418704" cy="369332"/>
            <a:chOff x="6248400" y="2470039"/>
            <a:chExt cx="418704" cy="369332"/>
          </a:xfrm>
        </p:grpSpPr>
        <p:sp>
          <p:nvSpPr>
            <p:cNvPr id="93" name="Oval 9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cxnSp>
        <p:nvCxnSpPr>
          <p:cNvPr id="95" name="Straight Arrow Connector 94"/>
          <p:cNvCxnSpPr>
            <a:endCxn id="50" idx="0"/>
          </p:cNvCxnSpPr>
          <p:nvPr/>
        </p:nvCxnSpPr>
        <p:spPr>
          <a:xfrm>
            <a:off x="6171870" y="165559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2"/>
            <a:endCxn id="52" idx="0"/>
          </p:cNvCxnSpPr>
          <p:nvPr/>
        </p:nvCxnSpPr>
        <p:spPr>
          <a:xfrm flipH="1">
            <a:off x="5725314" y="2329726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2"/>
            <a:endCxn id="55" idx="0"/>
          </p:cNvCxnSpPr>
          <p:nvPr/>
        </p:nvCxnSpPr>
        <p:spPr>
          <a:xfrm>
            <a:off x="6171870" y="2329726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4"/>
            <a:endCxn id="58" idx="0"/>
          </p:cNvCxnSpPr>
          <p:nvPr/>
        </p:nvCxnSpPr>
        <p:spPr>
          <a:xfrm flipH="1">
            <a:off x="5238552" y="2926765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2" idx="2"/>
            <a:endCxn id="61" idx="0"/>
          </p:cNvCxnSpPr>
          <p:nvPr/>
        </p:nvCxnSpPr>
        <p:spPr>
          <a:xfrm>
            <a:off x="5725314" y="2958823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61" idx="0"/>
          </p:cNvCxnSpPr>
          <p:nvPr/>
        </p:nvCxnSpPr>
        <p:spPr>
          <a:xfrm flipH="1">
            <a:off x="6191448" y="2983468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5" idx="2"/>
            <a:endCxn id="64" idx="0"/>
          </p:cNvCxnSpPr>
          <p:nvPr/>
        </p:nvCxnSpPr>
        <p:spPr>
          <a:xfrm>
            <a:off x="6610152" y="2983468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2"/>
            <a:endCxn id="67" idx="0"/>
          </p:cNvCxnSpPr>
          <p:nvPr/>
        </p:nvCxnSpPr>
        <p:spPr>
          <a:xfrm flipH="1">
            <a:off x="4819848" y="3657600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70" idx="0"/>
          </p:cNvCxnSpPr>
          <p:nvPr/>
        </p:nvCxnSpPr>
        <p:spPr>
          <a:xfrm>
            <a:off x="5238882" y="3625542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1" idx="2"/>
            <a:endCxn id="70" idx="0"/>
          </p:cNvCxnSpPr>
          <p:nvPr/>
        </p:nvCxnSpPr>
        <p:spPr>
          <a:xfrm flipH="1">
            <a:off x="5695752" y="3657600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2"/>
            <a:endCxn id="73" idx="0"/>
          </p:cNvCxnSpPr>
          <p:nvPr/>
        </p:nvCxnSpPr>
        <p:spPr>
          <a:xfrm>
            <a:off x="6191448" y="3657600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4" idx="2"/>
            <a:endCxn id="73" idx="0"/>
          </p:cNvCxnSpPr>
          <p:nvPr/>
        </p:nvCxnSpPr>
        <p:spPr>
          <a:xfrm flipH="1">
            <a:off x="6648648" y="3669268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4" idx="2"/>
            <a:endCxn id="76" idx="0"/>
          </p:cNvCxnSpPr>
          <p:nvPr/>
        </p:nvCxnSpPr>
        <p:spPr>
          <a:xfrm>
            <a:off x="7143552" y="3669268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2"/>
            <a:endCxn id="85" idx="0"/>
          </p:cNvCxnSpPr>
          <p:nvPr/>
        </p:nvCxnSpPr>
        <p:spPr>
          <a:xfrm>
            <a:off x="4819848" y="4278868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2"/>
            <a:endCxn id="85" idx="0"/>
          </p:cNvCxnSpPr>
          <p:nvPr/>
        </p:nvCxnSpPr>
        <p:spPr>
          <a:xfrm flipH="1">
            <a:off x="5238882" y="42672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2"/>
            <a:endCxn id="88" idx="0"/>
          </p:cNvCxnSpPr>
          <p:nvPr/>
        </p:nvCxnSpPr>
        <p:spPr>
          <a:xfrm>
            <a:off x="5238882" y="49530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2"/>
            <a:endCxn id="79" idx="0"/>
          </p:cNvCxnSpPr>
          <p:nvPr/>
        </p:nvCxnSpPr>
        <p:spPr>
          <a:xfrm>
            <a:off x="5695752" y="42672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2"/>
            <a:endCxn id="88" idx="0"/>
          </p:cNvCxnSpPr>
          <p:nvPr/>
        </p:nvCxnSpPr>
        <p:spPr>
          <a:xfrm flipH="1">
            <a:off x="5695752" y="49530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2"/>
            <a:endCxn id="79" idx="0"/>
          </p:cNvCxnSpPr>
          <p:nvPr/>
        </p:nvCxnSpPr>
        <p:spPr>
          <a:xfrm flipH="1">
            <a:off x="6191448" y="4278868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2"/>
            <a:endCxn id="82" idx="0"/>
          </p:cNvCxnSpPr>
          <p:nvPr/>
        </p:nvCxnSpPr>
        <p:spPr>
          <a:xfrm flipH="1">
            <a:off x="7150653" y="4267200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82" idx="0"/>
          </p:cNvCxnSpPr>
          <p:nvPr/>
        </p:nvCxnSpPr>
        <p:spPr>
          <a:xfrm>
            <a:off x="6648648" y="4278868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1" idx="4"/>
            <a:endCxn id="91" idx="0"/>
          </p:cNvCxnSpPr>
          <p:nvPr/>
        </p:nvCxnSpPr>
        <p:spPr>
          <a:xfrm flipH="1">
            <a:off x="6648648" y="4920942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4"/>
            <a:endCxn id="91" idx="0"/>
          </p:cNvCxnSpPr>
          <p:nvPr/>
        </p:nvCxnSpPr>
        <p:spPr>
          <a:xfrm>
            <a:off x="6191778" y="4920942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94" idx="0"/>
          </p:cNvCxnSpPr>
          <p:nvPr/>
        </p:nvCxnSpPr>
        <p:spPr>
          <a:xfrm flipH="1">
            <a:off x="6172395" y="5638800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4"/>
            <a:endCxn id="94" idx="0"/>
          </p:cNvCxnSpPr>
          <p:nvPr/>
        </p:nvCxnSpPr>
        <p:spPr>
          <a:xfrm>
            <a:off x="5696082" y="5606742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15000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578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724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8200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054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562600" y="5650468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354488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8580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91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97488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9342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008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</p:spTree>
    <p:extLst>
      <p:ext uri="{BB962C8B-B14F-4D97-AF65-F5344CB8AC3E}">
        <p14:creationId xmlns:p14="http://schemas.microsoft.com/office/powerpoint/2010/main" val="2636535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Happened?</a:t>
            </a:r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4709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423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2423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2423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4709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23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4709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77688" y="45836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3091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805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20805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0805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3091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805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3091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22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5888" y="45836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49" name="Oval 48"/>
          <p:cNvSpPr/>
          <p:nvPr/>
        </p:nvSpPr>
        <p:spPr>
          <a:xfrm>
            <a:off x="5371704" y="18612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14422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1" name="Oval 50"/>
          <p:cNvSpPr/>
          <p:nvPr/>
        </p:nvSpPr>
        <p:spPr>
          <a:xfrm>
            <a:off x="4925148" y="249037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867866" y="2457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752704" y="2482542"/>
            <a:ext cx="418704" cy="369332"/>
            <a:chOff x="6248400" y="2470039"/>
            <a:chExt cx="418704" cy="369332"/>
          </a:xfrm>
        </p:grpSpPr>
        <p:sp>
          <p:nvSpPr>
            <p:cNvPr id="54" name="Oval 5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81104" y="3156674"/>
            <a:ext cx="418704" cy="369332"/>
            <a:chOff x="6248400" y="2470039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34000" y="3156674"/>
            <a:ext cx="418704" cy="369332"/>
            <a:chOff x="6248400" y="2470039"/>
            <a:chExt cx="418704" cy="369332"/>
          </a:xfrm>
        </p:grpSpPr>
        <p:sp>
          <p:nvSpPr>
            <p:cNvPr id="60" name="Oval 5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86104" y="3168342"/>
            <a:ext cx="418704" cy="369332"/>
            <a:chOff x="6248400" y="2470039"/>
            <a:chExt cx="418704" cy="369332"/>
          </a:xfrm>
        </p:grpSpPr>
        <p:sp>
          <p:nvSpPr>
            <p:cNvPr id="63" name="Oval 6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62400" y="3777942"/>
            <a:ext cx="418704" cy="369332"/>
            <a:chOff x="6248400" y="2470039"/>
            <a:chExt cx="418704" cy="369332"/>
          </a:xfrm>
        </p:grpSpPr>
        <p:sp>
          <p:nvSpPr>
            <p:cNvPr id="66" name="Oval 6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03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38304" y="3766274"/>
            <a:ext cx="418704" cy="369332"/>
            <a:chOff x="6248400" y="2470039"/>
            <a:chExt cx="418704" cy="369332"/>
          </a:xfrm>
        </p:grpSpPr>
        <p:sp>
          <p:nvSpPr>
            <p:cNvPr id="69" name="Oval 6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91200" y="3777942"/>
            <a:ext cx="418704" cy="369332"/>
            <a:chOff x="6248400" y="2470039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81800" y="3766274"/>
            <a:ext cx="418704" cy="369332"/>
            <a:chOff x="6248400" y="2470039"/>
            <a:chExt cx="418704" cy="369332"/>
          </a:xfrm>
        </p:grpSpPr>
        <p:sp>
          <p:nvSpPr>
            <p:cNvPr id="75" name="Oval 7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334000" y="4452074"/>
            <a:ext cx="418704" cy="369332"/>
            <a:chOff x="6248400" y="2470039"/>
            <a:chExt cx="418704" cy="369332"/>
          </a:xfrm>
        </p:grpSpPr>
        <p:sp>
          <p:nvSpPr>
            <p:cNvPr id="78" name="Oval 7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93205" y="4452074"/>
            <a:ext cx="418704" cy="369332"/>
            <a:chOff x="6248400" y="2470039"/>
            <a:chExt cx="418704" cy="369332"/>
          </a:xfrm>
        </p:grpSpPr>
        <p:sp>
          <p:nvSpPr>
            <p:cNvPr id="81" name="Oval 8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381434" y="4452074"/>
            <a:ext cx="418704" cy="369332"/>
            <a:chOff x="6248400" y="2470039"/>
            <a:chExt cx="418704" cy="369332"/>
          </a:xfrm>
        </p:grpSpPr>
        <p:sp>
          <p:nvSpPr>
            <p:cNvPr id="84" name="Oval 8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38304" y="5137874"/>
            <a:ext cx="418704" cy="369332"/>
            <a:chOff x="6248400" y="2470039"/>
            <a:chExt cx="418704" cy="369332"/>
          </a:xfrm>
        </p:grpSpPr>
        <p:sp>
          <p:nvSpPr>
            <p:cNvPr id="87" name="Oval 8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791200" y="5137874"/>
            <a:ext cx="418704" cy="369332"/>
            <a:chOff x="6248400" y="2470039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314947" y="5747474"/>
            <a:ext cx="418704" cy="369332"/>
            <a:chOff x="6248400" y="2470039"/>
            <a:chExt cx="418704" cy="369332"/>
          </a:xfrm>
        </p:grpSpPr>
        <p:sp>
          <p:nvSpPr>
            <p:cNvPr id="93" name="Oval 9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cxnSp>
        <p:nvCxnSpPr>
          <p:cNvPr id="95" name="Straight Arrow Connector 94"/>
          <p:cNvCxnSpPr>
            <a:endCxn id="50" idx="0"/>
          </p:cNvCxnSpPr>
          <p:nvPr/>
        </p:nvCxnSpPr>
        <p:spPr>
          <a:xfrm>
            <a:off x="5523774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2"/>
            <a:endCxn id="52" idx="0"/>
          </p:cNvCxnSpPr>
          <p:nvPr/>
        </p:nvCxnSpPr>
        <p:spPr>
          <a:xfrm flipH="1">
            <a:off x="5077218" y="2198132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2"/>
            <a:endCxn id="55" idx="0"/>
          </p:cNvCxnSpPr>
          <p:nvPr/>
        </p:nvCxnSpPr>
        <p:spPr>
          <a:xfrm>
            <a:off x="5523774" y="2198132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4"/>
            <a:endCxn id="58" idx="0"/>
          </p:cNvCxnSpPr>
          <p:nvPr/>
        </p:nvCxnSpPr>
        <p:spPr>
          <a:xfrm flipH="1">
            <a:off x="4590456" y="2795171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2" idx="2"/>
            <a:endCxn id="61" idx="0"/>
          </p:cNvCxnSpPr>
          <p:nvPr/>
        </p:nvCxnSpPr>
        <p:spPr>
          <a:xfrm>
            <a:off x="5077218" y="2827229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61" idx="0"/>
          </p:cNvCxnSpPr>
          <p:nvPr/>
        </p:nvCxnSpPr>
        <p:spPr>
          <a:xfrm flipH="1">
            <a:off x="5543352" y="2851874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5" idx="2"/>
            <a:endCxn id="64" idx="0"/>
          </p:cNvCxnSpPr>
          <p:nvPr/>
        </p:nvCxnSpPr>
        <p:spPr>
          <a:xfrm>
            <a:off x="5962056" y="2851874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2"/>
            <a:endCxn id="67" idx="0"/>
          </p:cNvCxnSpPr>
          <p:nvPr/>
        </p:nvCxnSpPr>
        <p:spPr>
          <a:xfrm flipH="1">
            <a:off x="4171752" y="3526006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70" idx="0"/>
          </p:cNvCxnSpPr>
          <p:nvPr/>
        </p:nvCxnSpPr>
        <p:spPr>
          <a:xfrm>
            <a:off x="4590786" y="3493948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1" idx="2"/>
            <a:endCxn id="70" idx="0"/>
          </p:cNvCxnSpPr>
          <p:nvPr/>
        </p:nvCxnSpPr>
        <p:spPr>
          <a:xfrm flipH="1">
            <a:off x="5047656" y="3526006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2"/>
            <a:endCxn id="73" idx="0"/>
          </p:cNvCxnSpPr>
          <p:nvPr/>
        </p:nvCxnSpPr>
        <p:spPr>
          <a:xfrm>
            <a:off x="5543352" y="3526006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4" idx="2"/>
            <a:endCxn id="73" idx="0"/>
          </p:cNvCxnSpPr>
          <p:nvPr/>
        </p:nvCxnSpPr>
        <p:spPr>
          <a:xfrm flipH="1">
            <a:off x="6000552" y="3537674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4" idx="2"/>
            <a:endCxn id="76" idx="0"/>
          </p:cNvCxnSpPr>
          <p:nvPr/>
        </p:nvCxnSpPr>
        <p:spPr>
          <a:xfrm>
            <a:off x="6495456" y="3537674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2"/>
            <a:endCxn id="85" idx="0"/>
          </p:cNvCxnSpPr>
          <p:nvPr/>
        </p:nvCxnSpPr>
        <p:spPr>
          <a:xfrm>
            <a:off x="4171752" y="4147274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2"/>
            <a:endCxn id="85" idx="0"/>
          </p:cNvCxnSpPr>
          <p:nvPr/>
        </p:nvCxnSpPr>
        <p:spPr>
          <a:xfrm flipH="1">
            <a:off x="4590786" y="41356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2"/>
            <a:endCxn id="88" idx="0"/>
          </p:cNvCxnSpPr>
          <p:nvPr/>
        </p:nvCxnSpPr>
        <p:spPr>
          <a:xfrm>
            <a:off x="4590786" y="48214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2"/>
            <a:endCxn id="79" idx="0"/>
          </p:cNvCxnSpPr>
          <p:nvPr/>
        </p:nvCxnSpPr>
        <p:spPr>
          <a:xfrm>
            <a:off x="5047656" y="41356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2"/>
            <a:endCxn id="88" idx="0"/>
          </p:cNvCxnSpPr>
          <p:nvPr/>
        </p:nvCxnSpPr>
        <p:spPr>
          <a:xfrm flipH="1">
            <a:off x="5047656" y="48214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2"/>
            <a:endCxn id="79" idx="0"/>
          </p:cNvCxnSpPr>
          <p:nvPr/>
        </p:nvCxnSpPr>
        <p:spPr>
          <a:xfrm flipH="1">
            <a:off x="5543352" y="4147274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2"/>
            <a:endCxn id="82" idx="0"/>
          </p:cNvCxnSpPr>
          <p:nvPr/>
        </p:nvCxnSpPr>
        <p:spPr>
          <a:xfrm flipH="1">
            <a:off x="6502557" y="4135606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82" idx="0"/>
          </p:cNvCxnSpPr>
          <p:nvPr/>
        </p:nvCxnSpPr>
        <p:spPr>
          <a:xfrm>
            <a:off x="6000552" y="4147274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1" idx="4"/>
            <a:endCxn id="91" idx="0"/>
          </p:cNvCxnSpPr>
          <p:nvPr/>
        </p:nvCxnSpPr>
        <p:spPr>
          <a:xfrm flipH="1">
            <a:off x="6000552" y="4789348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4"/>
            <a:endCxn id="91" idx="0"/>
          </p:cNvCxnSpPr>
          <p:nvPr/>
        </p:nvCxnSpPr>
        <p:spPr>
          <a:xfrm>
            <a:off x="5543682" y="4789348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94" idx="0"/>
          </p:cNvCxnSpPr>
          <p:nvPr/>
        </p:nvCxnSpPr>
        <p:spPr>
          <a:xfrm flipH="1">
            <a:off x="5524299" y="5507206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4"/>
            <a:endCxn id="94" idx="0"/>
          </p:cNvCxnSpPr>
          <p:nvPr/>
        </p:nvCxnSpPr>
        <p:spPr>
          <a:xfrm>
            <a:off x="5047986" y="5475148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066904" y="20020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66904" y="33736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90704" y="4669006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285700" y="2699474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19304" y="39832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219304" y="52786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5" name="Explosion 1 4"/>
          <p:cNvSpPr/>
          <p:nvPr/>
        </p:nvSpPr>
        <p:spPr>
          <a:xfrm>
            <a:off x="6629400" y="5257800"/>
            <a:ext cx="1772178" cy="133954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count=1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124200" y="6172200"/>
            <a:ext cx="2133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280642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Some people, when confronted with a problem, think, 'I know, I'll use threads' - and then two they </a:t>
            </a:r>
            <a:r>
              <a:rPr lang="en-SG" dirty="0" err="1"/>
              <a:t>hav</a:t>
            </a:r>
            <a:r>
              <a:rPr lang="en-SG" dirty="0"/>
              <a:t> </a:t>
            </a:r>
            <a:r>
              <a:rPr lang="en-SG" dirty="0" err="1"/>
              <a:t>erpoblesms</a:t>
            </a:r>
            <a:r>
              <a:rPr lang="en-S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74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2: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4117" y="5867400"/>
            <a:ext cx="693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Example: FactorThread.java; NoVisibility.java</a:t>
            </a:r>
          </a:p>
        </p:txBody>
      </p:sp>
      <p:pic>
        <p:nvPicPr>
          <p:cNvPr id="6" name="Picture 4" descr="http://www.freepatentsonline.com/6826654-0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33" y="1524000"/>
            <a:ext cx="4934414" cy="33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962400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found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1668" y="2971800"/>
            <a:ext cx="851932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3350" y="3771983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found</a:t>
            </a:r>
          </a:p>
        </p:txBody>
      </p: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 flipV="1">
            <a:off x="5410200" y="1981201"/>
            <a:ext cx="1953150" cy="1975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117" y="5029200"/>
            <a:ext cx="693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could we know where?</a:t>
            </a:r>
          </a:p>
        </p:txBody>
      </p:sp>
    </p:spTree>
    <p:extLst>
      <p:ext uri="{BB962C8B-B14F-4D97-AF65-F5344CB8AC3E}">
        <p14:creationId xmlns:p14="http://schemas.microsoft.com/office/powerpoint/2010/main" val="2315250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update to a volatile variable is propagated predictably to other threads.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873276"/>
            <a:ext cx="47312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private static volatile </a:t>
            </a:r>
            <a:r>
              <a:rPr lang="en-US" sz="2400" i="1" dirty="0" err="1"/>
              <a:t>boolean</a:t>
            </a:r>
            <a:r>
              <a:rPr lang="en-US" sz="2400" i="1" dirty="0"/>
              <a:t> ready;</a:t>
            </a:r>
          </a:p>
          <a:p>
            <a:r>
              <a:rPr lang="en-US" sz="2400" i="1" dirty="0"/>
              <a:t>…</a:t>
            </a:r>
          </a:p>
          <a:p>
            <a:r>
              <a:rPr lang="en-US" sz="2400" i="1" dirty="0"/>
              <a:t>while (!ready) {</a:t>
            </a:r>
          </a:p>
          <a:p>
            <a:r>
              <a:rPr lang="en-US" sz="2400" i="1" dirty="0"/>
              <a:t>	</a:t>
            </a:r>
            <a:r>
              <a:rPr lang="en-US" sz="2400" i="1" dirty="0" err="1"/>
              <a:t>Thread.yield</a:t>
            </a:r>
            <a:r>
              <a:rPr lang="en-US" sz="2400" i="1" dirty="0"/>
              <a:t>();</a:t>
            </a:r>
          </a:p>
          <a:p>
            <a:r>
              <a:rPr lang="en-US" sz="2400" i="1" dirty="0"/>
              <a:t>}</a:t>
            </a:r>
          </a:p>
          <a:p>
            <a:r>
              <a:rPr lang="en-US" sz="24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053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NoVisibility</a:t>
            </a:r>
            <a:r>
              <a:rPr lang="en-US" dirty="0"/>
              <a:t> with volatile variables. </a:t>
            </a:r>
          </a:p>
          <a:p>
            <a:r>
              <a:rPr lang="en-US" dirty="0"/>
              <a:t>Continue with Cohort Exercise 2, fix your answer with volatile variables. </a:t>
            </a:r>
          </a:p>
        </p:txBody>
      </p:sp>
    </p:spTree>
    <p:extLst>
      <p:ext uri="{BB962C8B-B14F-4D97-AF65-F5344CB8AC3E}">
        <p14:creationId xmlns:p14="http://schemas.microsoft.com/office/powerpoint/2010/main" val="3763685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Execution Ordering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Initially A, B, r1 and r2 are all 0.</a:t>
            </a:r>
          </a:p>
          <a:p>
            <a:r>
              <a:rPr lang="en-US" dirty="0"/>
              <a:t>What are the values of the variables after both threads complete?</a:t>
            </a:r>
          </a:p>
          <a:p>
            <a:r>
              <a:rPr lang="en-US" dirty="0"/>
              <a:t>Is it possible to have B = 1 and r2 = 2 and A = 2 and r1 = 1?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2362200" y="1905000"/>
          <a:ext cx="4495800" cy="1097280"/>
        </p:xfrm>
        <a:graphic>
          <a:graphicData uri="http://schemas.openxmlformats.org/drawingml/2006/table">
            <a:tbl>
              <a:tblPr/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1: r2 = A;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 r1 = B;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 B = 1;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 A = 2;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Requirement/Analysis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Given a semi-prime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your program outputs its prime factors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within 6 days.”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green: </a:t>
            </a:r>
            <a:r>
              <a:rPr lang="en-US" dirty="0"/>
              <a:t>pre-condition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red: </a:t>
            </a:r>
            <a:r>
              <a:rPr lang="en-US" dirty="0"/>
              <a:t>post-condition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non-functional requirement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5486052"/>
            <a:ext cx="6934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Total Correctness: </a:t>
            </a:r>
            <a:r>
              <a:rPr lang="en-SG" dirty="0"/>
              <a:t>If the precondition is satisfied, it is guaranteed that the method terminates and satisfies the postcondition. </a:t>
            </a:r>
          </a:p>
        </p:txBody>
      </p:sp>
    </p:spTree>
    <p:extLst>
      <p:ext uri="{BB962C8B-B14F-4D97-AF65-F5344CB8AC3E}">
        <p14:creationId xmlns:p14="http://schemas.microsoft.com/office/powerpoint/2010/main" val="3503042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order of execution?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compiler might switch the order of sequential statements (e.g., for efficiency)</a:t>
            </a:r>
          </a:p>
          <a:p>
            <a:r>
              <a:rPr lang="en-US" dirty="0"/>
              <a:t>Example: line 2 and line 3 might be switched</a:t>
            </a:r>
          </a:p>
          <a:p>
            <a:pPr marL="457200" lvl="1" indent="0">
              <a:buNone/>
            </a:pPr>
            <a:r>
              <a:rPr lang="en-US" dirty="0"/>
              <a:t>	1.	x++;</a:t>
            </a:r>
          </a:p>
          <a:p>
            <a:pPr marL="457200" lvl="1" indent="0">
              <a:buNone/>
            </a:pPr>
            <a:r>
              <a:rPr lang="en-US" dirty="0"/>
              <a:t>	2.	y++;</a:t>
            </a:r>
          </a:p>
          <a:p>
            <a:pPr marL="457200" lvl="1" indent="0">
              <a:buNone/>
            </a:pPr>
            <a:r>
              <a:rPr lang="en-US" dirty="0"/>
              <a:t>	3.	x++;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5257800"/>
            <a:ext cx="69342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could we know the order of execution?</a:t>
            </a:r>
          </a:p>
          <a:p>
            <a:pPr algn="ctr"/>
            <a:r>
              <a:rPr lang="en-US" sz="2400" dirty="0"/>
              <a:t>Self-read: Java Memory Model </a:t>
            </a:r>
          </a:p>
        </p:txBody>
      </p:sp>
    </p:spTree>
    <p:extLst>
      <p:ext uri="{BB962C8B-B14F-4D97-AF65-F5344CB8AC3E}">
        <p14:creationId xmlns:p14="http://schemas.microsoft.com/office/powerpoint/2010/main" val="1482027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Deadlock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philosopher needs two forks to eat.</a:t>
            </a:r>
          </a:p>
          <a:p>
            <a:r>
              <a:rPr lang="en-US" dirty="0"/>
              <a:t>Each philosopher picks the one on the left first.</a:t>
            </a:r>
          </a:p>
        </p:txBody>
      </p:sp>
      <p:pic>
        <p:nvPicPr>
          <p:cNvPr id="1026" name="Picture 2" descr="File:Dining philosoph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2971800" cy="30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8585" y="12882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6015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4070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226714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5683" y="18978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8981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91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182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7860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86100"/>
            <a:ext cx="2657534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is the situation when two or more threads are both waiting for the others to complete, forever.</a:t>
            </a:r>
          </a:p>
        </p:txBody>
      </p:sp>
    </p:spTree>
    <p:extLst>
      <p:ext uri="{BB962C8B-B14F-4D97-AF65-F5344CB8AC3E}">
        <p14:creationId xmlns:p14="http://schemas.microsoft.com/office/powerpoint/2010/main" val="2089422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DiningPhil.java, modify it so as to demonstrate the deadlock.</a:t>
            </a:r>
          </a:p>
        </p:txBody>
      </p:sp>
    </p:spTree>
    <p:extLst>
      <p:ext uri="{BB962C8B-B14F-4D97-AF65-F5344CB8AC3E}">
        <p14:creationId xmlns:p14="http://schemas.microsoft.com/office/powerpoint/2010/main" val="2521411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Lock-Ordering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41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LeftRightDeadlock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         private final Object left = new Object ();</a:t>
            </a:r>
          </a:p>
          <a:p>
            <a:pPr marL="0" indent="0">
              <a:buNone/>
            </a:pPr>
            <a:r>
              <a:rPr lang="en-US" i="1" dirty="0"/>
              <a:t>          private final Object right = new Object ();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        public void </a:t>
            </a:r>
            <a:r>
              <a:rPr lang="en-US" i="1" dirty="0" err="1"/>
              <a:t>leftRight</a:t>
            </a:r>
            <a:r>
              <a:rPr lang="en-US" i="1" dirty="0"/>
              <a:t> () {</a:t>
            </a:r>
          </a:p>
          <a:p>
            <a:pPr marL="0" indent="0">
              <a:buNone/>
            </a:pPr>
            <a:r>
              <a:rPr lang="en-US" i="1" dirty="0"/>
              <a:t>	synchronized (left) {</a:t>
            </a:r>
          </a:p>
          <a:p>
            <a:pPr marL="0" indent="0">
              <a:buNone/>
            </a:pPr>
            <a:r>
              <a:rPr lang="en-US" i="1" dirty="0"/>
              <a:t>	           synchronized (right) {</a:t>
            </a:r>
          </a:p>
          <a:p>
            <a:pPr marL="0" indent="0">
              <a:buNone/>
            </a:pPr>
            <a:r>
              <a:rPr lang="en-US" i="1" dirty="0"/>
              <a:t>	  	</a:t>
            </a:r>
            <a:r>
              <a:rPr lang="en-US" i="1" dirty="0" err="1"/>
              <a:t>doSomething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         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        public void </a:t>
            </a:r>
            <a:r>
              <a:rPr lang="en-US" i="1" dirty="0" err="1"/>
              <a:t>rightLeft</a:t>
            </a:r>
            <a:r>
              <a:rPr lang="en-US" i="1" dirty="0"/>
              <a:t> () {</a:t>
            </a:r>
          </a:p>
          <a:p>
            <a:pPr marL="0" indent="0">
              <a:buNone/>
            </a:pPr>
            <a:r>
              <a:rPr lang="en-US" i="1" dirty="0"/>
              <a:t>	synchronized (right) {</a:t>
            </a:r>
          </a:p>
          <a:p>
            <a:pPr marL="0" indent="0">
              <a:buNone/>
            </a:pPr>
            <a:r>
              <a:rPr lang="en-US" i="1" dirty="0"/>
              <a:t>	           synchronized (left)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doSomethingElse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         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905635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8962" y="19050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2931210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lock left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1563" y="3104208"/>
            <a:ext cx="17044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lock right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3944012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try to lock right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1563" y="4094808"/>
            <a:ext cx="1704441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wait for lock left</a:t>
            </a:r>
          </a:p>
        </p:txBody>
      </p:sp>
      <p:cxnSp>
        <p:nvCxnSpPr>
          <p:cNvPr id="21" name="Straight Arrow Connector 20"/>
          <p:cNvCxnSpPr>
            <a:stCxn id="6" idx="2"/>
            <a:endCxn id="15" idx="0"/>
          </p:cNvCxnSpPr>
          <p:nvPr/>
        </p:nvCxnSpPr>
        <p:spPr>
          <a:xfrm>
            <a:off x="5239221" y="2274967"/>
            <a:ext cx="15704" cy="65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>
            <a:off x="5254925" y="3300542"/>
            <a:ext cx="0" cy="64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6" idx="0"/>
          </p:cNvCxnSpPr>
          <p:nvPr/>
        </p:nvCxnSpPr>
        <p:spPr>
          <a:xfrm>
            <a:off x="7323783" y="2274332"/>
            <a:ext cx="1" cy="829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7323784" y="3473540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9600" y="4933008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wait forever</a:t>
            </a:r>
          </a:p>
        </p:txBody>
      </p:sp>
      <p:cxnSp>
        <p:nvCxnSpPr>
          <p:cNvPr id="43" name="Straight Arrow Connector 42"/>
          <p:cNvCxnSpPr>
            <a:stCxn id="18" idx="2"/>
            <a:endCxn id="41" idx="0"/>
          </p:cNvCxnSpPr>
          <p:nvPr/>
        </p:nvCxnSpPr>
        <p:spPr>
          <a:xfrm>
            <a:off x="5254925" y="4313344"/>
            <a:ext cx="0" cy="6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7000" y="5085408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wait forever</a:t>
            </a:r>
          </a:p>
        </p:txBody>
      </p:sp>
      <p:cxnSp>
        <p:nvCxnSpPr>
          <p:cNvPr id="46" name="Straight Arrow Connector 45"/>
          <p:cNvCxnSpPr>
            <a:stCxn id="19" idx="2"/>
            <a:endCxn id="44" idx="0"/>
          </p:cNvCxnSpPr>
          <p:nvPr/>
        </p:nvCxnSpPr>
        <p:spPr>
          <a:xfrm flipH="1">
            <a:off x="7312325" y="4464140"/>
            <a:ext cx="11459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40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/>
              <a:t>public void </a:t>
            </a:r>
            <a:r>
              <a:rPr lang="en-US" i="1" dirty="0" err="1"/>
              <a:t>transferMoney</a:t>
            </a:r>
            <a:r>
              <a:rPr lang="en-US" i="1" dirty="0"/>
              <a:t>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synchronized (from)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synchronized (to)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if (</a:t>
            </a:r>
            <a:r>
              <a:rPr lang="en-US" i="1" dirty="0" err="1"/>
              <a:t>from.getBalance</a:t>
            </a:r>
            <a:r>
              <a:rPr lang="en-US" i="1" dirty="0"/>
              <a:t>() &lt;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//</a:t>
            </a:r>
            <a:r>
              <a:rPr lang="en-US" i="1" dirty="0" err="1"/>
              <a:t>raiseException</a:t>
            </a: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else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to.credit</a:t>
            </a:r>
            <a:r>
              <a:rPr lang="en-US" i="1" dirty="0"/>
              <a:t>(amount)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5225534"/>
            <a:ext cx="18053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Is it deadlocking?</a:t>
            </a:r>
          </a:p>
        </p:txBody>
      </p:sp>
    </p:spTree>
    <p:extLst>
      <p:ext uri="{BB962C8B-B14F-4D97-AF65-F5344CB8AC3E}">
        <p14:creationId xmlns:p14="http://schemas.microsoft.com/office/powerpoint/2010/main" val="3837400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40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/>
              <a:t>public void </a:t>
            </a:r>
            <a:r>
              <a:rPr lang="en-US" i="1" dirty="0" err="1"/>
              <a:t>transferMoney</a:t>
            </a:r>
            <a:r>
              <a:rPr lang="en-US" i="1" dirty="0"/>
              <a:t>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synchronized (from)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synchronized (to)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if (</a:t>
            </a:r>
            <a:r>
              <a:rPr lang="en-US" i="1" dirty="0" err="1"/>
              <a:t>from.getBalance</a:t>
            </a:r>
            <a:r>
              <a:rPr lang="en-US" i="1" dirty="0"/>
              <a:t>() &lt;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//</a:t>
            </a:r>
            <a:r>
              <a:rPr lang="en-US" i="1" dirty="0" err="1"/>
              <a:t>raiseException</a:t>
            </a: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else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to.credit</a:t>
            </a:r>
            <a:r>
              <a:rPr lang="en-US" i="1" dirty="0"/>
              <a:t>(amount)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9758" y="4572000"/>
            <a:ext cx="5259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</a:t>
            </a:r>
            <a:r>
              <a:rPr lang="en-US" dirty="0" err="1"/>
              <a:t>transferMoney</a:t>
            </a:r>
            <a:r>
              <a:rPr lang="en-US" dirty="0"/>
              <a:t> deadlock?</a:t>
            </a:r>
          </a:p>
          <a:p>
            <a:r>
              <a:rPr lang="en-US" dirty="0"/>
              <a:t>Thread A: </a:t>
            </a:r>
            <a:r>
              <a:rPr lang="en-US" dirty="0" err="1"/>
              <a:t>transferMoney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</a:t>
            </a:r>
            <a:r>
              <a:rPr lang="en-US" dirty="0" err="1"/>
              <a:t>yourAccount</a:t>
            </a:r>
            <a:r>
              <a:rPr lang="en-US" dirty="0"/>
              <a:t>, 1)</a:t>
            </a:r>
          </a:p>
          <a:p>
            <a:r>
              <a:rPr lang="en-US" dirty="0"/>
              <a:t>Thread B: </a:t>
            </a:r>
            <a:r>
              <a:rPr lang="en-US" dirty="0" err="1"/>
              <a:t>transferMoney</a:t>
            </a:r>
            <a:r>
              <a:rPr lang="en-US" dirty="0"/>
              <a:t>(</a:t>
            </a:r>
            <a:r>
              <a:rPr lang="en-US" dirty="0" err="1"/>
              <a:t>yourAccount</a:t>
            </a:r>
            <a:r>
              <a:rPr lang="en-US" dirty="0"/>
              <a:t>, </a:t>
            </a:r>
            <a:r>
              <a:rPr lang="en-US" dirty="0" err="1"/>
              <a:t>myAccount</a:t>
            </a:r>
            <a:r>
              <a:rPr lang="en-US" dirty="0"/>
              <a:t>, 1)</a:t>
            </a:r>
          </a:p>
          <a:p>
            <a:r>
              <a:rPr lang="en-US" b="1" dirty="0"/>
              <a:t>Check out: DemonstrateDeadlock.java</a:t>
            </a:r>
          </a:p>
        </p:txBody>
      </p:sp>
    </p:spTree>
    <p:extLst>
      <p:ext uri="{BB962C8B-B14F-4D97-AF65-F5344CB8AC3E}">
        <p14:creationId xmlns:p14="http://schemas.microsoft.com/office/powerpoint/2010/main" val="865765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DLExample.java, explain whether it is possibly deadlocking.</a:t>
            </a:r>
          </a:p>
          <a:p>
            <a:r>
              <a:rPr lang="en-US" dirty="0"/>
              <a:t>Write a test case which potentially demos the deadlock.</a:t>
            </a:r>
          </a:p>
        </p:txBody>
      </p:sp>
    </p:spTree>
    <p:extLst>
      <p:ext uri="{BB962C8B-B14F-4D97-AF65-F5344CB8AC3E}">
        <p14:creationId xmlns:p14="http://schemas.microsoft.com/office/powerpoint/2010/main" val="2612029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Liveness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is the most widely encountered liveness hazard.</a:t>
            </a:r>
          </a:p>
          <a:p>
            <a:r>
              <a:rPr lang="en-US" dirty="0"/>
              <a:t>Starvation occurs when a thread is denied access to resources it needs in order to make progress.</a:t>
            </a:r>
          </a:p>
          <a:p>
            <a:pPr lvl="1"/>
            <a:r>
              <a:rPr lang="en-US" dirty="0"/>
              <a:t>Often caused by use of thread priority or executing infinite loops with a lock held.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5410200"/>
            <a:ext cx="547406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Avoid using thread priority, since they increase platform </a:t>
            </a:r>
          </a:p>
          <a:p>
            <a:r>
              <a:rPr lang="en-US" dirty="0"/>
              <a:t>dependence and can cause liveness problems.</a:t>
            </a:r>
          </a:p>
        </p:txBody>
      </p:sp>
    </p:spTree>
    <p:extLst>
      <p:ext uri="{BB962C8B-B14F-4D97-AF65-F5344CB8AC3E}">
        <p14:creationId xmlns:p14="http://schemas.microsoft.com/office/powerpoint/2010/main" val="1041849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Liveness Hazards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responsiveness</a:t>
            </a:r>
          </a:p>
          <a:p>
            <a:pPr lvl="1"/>
            <a:r>
              <a:rPr lang="en-US" dirty="0"/>
              <a:t>may be caused by poor lock management.</a:t>
            </a:r>
          </a:p>
          <a:p>
            <a:r>
              <a:rPr lang="en-US" dirty="0" err="1"/>
              <a:t>Livelock</a:t>
            </a:r>
            <a:r>
              <a:rPr lang="en-US" dirty="0"/>
              <a:t>: a thread, while not blocked, still cannot make progress because it keeps retrying an operation that will always fail.</a:t>
            </a:r>
          </a:p>
          <a:p>
            <a:pPr lvl="1"/>
            <a:r>
              <a:rPr lang="en-US" dirty="0"/>
              <a:t>e.g., when two overly polite people are walking in the opposite direction in a hallway.</a:t>
            </a:r>
          </a:p>
        </p:txBody>
      </p:sp>
    </p:spTree>
    <p:extLst>
      <p:ext uri="{BB962C8B-B14F-4D97-AF65-F5344CB8AC3E}">
        <p14:creationId xmlns:p14="http://schemas.microsoft.com/office/powerpoint/2010/main" val="122109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</a:t>
            </a:r>
          </a:p>
          <a:p>
            <a:r>
              <a:rPr lang="en-US" dirty="0"/>
              <a:t>Use the trial division method  </a:t>
            </a:r>
          </a:p>
          <a:p>
            <a:r>
              <a:rPr lang="en-US" dirty="0">
                <a:hlinkClick r:id="rId2"/>
              </a:rPr>
              <a:t>http://en.wikipedia.org/wiki/Integer_factorization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Implementation</a:t>
            </a:r>
          </a:p>
          <a:p>
            <a:r>
              <a:rPr lang="en-US" dirty="0"/>
              <a:t>FactorPrime.java</a:t>
            </a:r>
          </a:p>
        </p:txBody>
      </p:sp>
    </p:spTree>
    <p:extLst>
      <p:ext uri="{BB962C8B-B14F-4D97-AF65-F5344CB8AC3E}">
        <p14:creationId xmlns:p14="http://schemas.microsoft.com/office/powerpoint/2010/main" val="3622859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9AB9-486A-41A0-AAAE-9A2613C6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A5-0777-4E2F-AE74-CE96B20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Multi-thread programs have at least the following additional requirements.</a:t>
            </a:r>
          </a:p>
          <a:p>
            <a:r>
              <a:rPr lang="en-SG" dirty="0"/>
              <a:t>No race condition</a:t>
            </a:r>
          </a:p>
          <a:p>
            <a:r>
              <a:rPr lang="en-SG" dirty="0"/>
              <a:t>No visibility issue</a:t>
            </a:r>
          </a:p>
          <a:p>
            <a:r>
              <a:rPr lang="en-SG" dirty="0"/>
              <a:t>No execution ordering problem</a:t>
            </a:r>
          </a:p>
          <a:p>
            <a:r>
              <a:rPr lang="en-SG" dirty="0"/>
              <a:t>No deadlocks </a:t>
            </a:r>
          </a:p>
          <a:p>
            <a:r>
              <a:rPr lang="en-SG" dirty="0"/>
              <a:t>Efficiency! 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7ABFA8C-FA6F-4AE7-88EB-5856448D1165}"/>
              </a:ext>
            </a:extLst>
          </p:cNvPr>
          <p:cNvSpPr/>
          <p:nvPr/>
        </p:nvSpPr>
        <p:spPr>
          <a:xfrm>
            <a:off x="3962400" y="5516563"/>
            <a:ext cx="4343400" cy="609600"/>
          </a:xfrm>
          <a:prstGeom prst="wedgeRoundRectCallout">
            <a:avLst>
              <a:gd name="adj1" fmla="val 41972"/>
              <a:gd name="adj2" fmla="val 6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How do we make sure our multi-threaded program satisfies these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2469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032F-5CE0-475E-A3F8-28FF30DF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607D-FBC3-445A-91E6-CB82E120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Race condition can be benign.</a:t>
            </a:r>
          </a:p>
          <a:p>
            <a:r>
              <a:rPr lang="en-SG" dirty="0"/>
              <a:t>Example: </a:t>
            </a:r>
            <a:r>
              <a:rPr lang="en-SG" altLang="zh-CN" dirty="0"/>
              <a:t>FactorTread</a:t>
            </a:r>
            <a:r>
              <a:rPr lang="en-SG" dirty="0"/>
              <a:t>.java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9AF437E-3BFA-4D12-BD5D-BDD9BBB65683}"/>
              </a:ext>
            </a:extLst>
          </p:cNvPr>
          <p:cNvSpPr/>
          <p:nvPr/>
        </p:nvSpPr>
        <p:spPr>
          <a:xfrm>
            <a:off x="3962400" y="5516563"/>
            <a:ext cx="4343400" cy="609600"/>
          </a:xfrm>
          <a:prstGeom prst="wedgeRoundRectCallout">
            <a:avLst>
              <a:gd name="adj1" fmla="val 41972"/>
              <a:gd name="adj2" fmla="val 6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What really is the requirement?</a:t>
            </a:r>
          </a:p>
        </p:txBody>
      </p:sp>
    </p:spTree>
    <p:extLst>
      <p:ext uri="{BB962C8B-B14F-4D97-AF65-F5344CB8AC3E}">
        <p14:creationId xmlns:p14="http://schemas.microsoft.com/office/powerpoint/2010/main" val="14701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object of type A is to be shared by multiple threads, A must be thread safe. </a:t>
            </a:r>
          </a:p>
          <a:p>
            <a:r>
              <a:rPr lang="en-US" dirty="0"/>
              <a:t>“A class is thread-safe if no set of operations performs sequentially or concurrently on instances of a thread-safe class can cause an instance to be in an invalid state***.” (</a:t>
            </a:r>
            <a:r>
              <a:rPr lang="en-US" i="1" dirty="0"/>
              <a:t>Java Concurrency in Practice, Chapter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421868"/>
            <a:ext cx="7086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*** whether a state is valid or not is defined by the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180205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SG" dirty="0"/>
              <a:t>a</a:t>
            </a:r>
            <a:r>
              <a:rPr lang="zh-CN" altLang="en-US" dirty="0"/>
              <a:t> </a:t>
            </a:r>
            <a:r>
              <a:rPr lang="en-SG" altLang="zh-CN" dirty="0"/>
              <a:t>“valid state”</a:t>
            </a:r>
            <a:r>
              <a:rPr lang="en-US" dirty="0"/>
              <a:t> depends on the specification on the class, which can be captured using:</a:t>
            </a:r>
          </a:p>
          <a:p>
            <a:pPr lvl="1"/>
            <a:r>
              <a:rPr lang="en-US" dirty="0"/>
              <a:t>class invariants</a:t>
            </a:r>
          </a:p>
          <a:p>
            <a:pPr lvl="1"/>
            <a:r>
              <a:rPr lang="en-US" dirty="0"/>
              <a:t>pre-condition/post-condition</a:t>
            </a:r>
          </a:p>
          <a:p>
            <a:pPr lvl="1"/>
            <a:r>
              <a:rPr lang="en-US" dirty="0"/>
              <a:t>assertions </a:t>
            </a:r>
          </a:p>
          <a:p>
            <a:r>
              <a:rPr lang="en-US" dirty="0"/>
              <a:t>Example: Stack.java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7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Race Condition Often Bad? </a:t>
            </a:r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851956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23356" y="31242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62335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623356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851956" y="4495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23356" y="586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851956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27432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930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05000" y="45074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8688" y="54218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690156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61556" y="31242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246155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461556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690156" y="4495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461556" y="586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690156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09800" y="27432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43200" y="35930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3200" y="45074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96888" y="54218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96989" y="1611868"/>
            <a:ext cx="3675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Post-condition: count’ = count+2 </a:t>
            </a:r>
          </a:p>
        </p:txBody>
      </p:sp>
      <p:sp>
        <p:nvSpPr>
          <p:cNvPr id="122" name="Oval 121"/>
          <p:cNvSpPr/>
          <p:nvPr/>
        </p:nvSpPr>
        <p:spPr>
          <a:xfrm>
            <a:off x="6019800" y="19928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962518" y="1960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24" name="Oval 123"/>
          <p:cNvSpPr/>
          <p:nvPr/>
        </p:nvSpPr>
        <p:spPr>
          <a:xfrm>
            <a:off x="5573244" y="262196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515962" y="2589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6400800" y="2614136"/>
            <a:ext cx="418704" cy="369332"/>
            <a:chOff x="6248400" y="2470039"/>
            <a:chExt cx="418704" cy="369332"/>
          </a:xfrm>
        </p:grpSpPr>
        <p:sp>
          <p:nvSpPr>
            <p:cNvPr id="130" name="Oval 12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029200" y="3288268"/>
            <a:ext cx="418704" cy="369332"/>
            <a:chOff x="6248400" y="2470039"/>
            <a:chExt cx="418704" cy="369332"/>
          </a:xfrm>
        </p:grpSpPr>
        <p:sp>
          <p:nvSpPr>
            <p:cNvPr id="135" name="Oval 13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982096" y="3288268"/>
            <a:ext cx="418704" cy="369332"/>
            <a:chOff x="6248400" y="2470039"/>
            <a:chExt cx="418704" cy="369332"/>
          </a:xfrm>
        </p:grpSpPr>
        <p:sp>
          <p:nvSpPr>
            <p:cNvPr id="138" name="Oval 13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934200" y="3299936"/>
            <a:ext cx="418704" cy="369332"/>
            <a:chOff x="6248400" y="2470039"/>
            <a:chExt cx="418704" cy="369332"/>
          </a:xfrm>
        </p:grpSpPr>
        <p:sp>
          <p:nvSpPr>
            <p:cNvPr id="141" name="Oval 14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10496" y="3909536"/>
            <a:ext cx="418704" cy="369332"/>
            <a:chOff x="6248400" y="2470039"/>
            <a:chExt cx="418704" cy="369332"/>
          </a:xfrm>
        </p:grpSpPr>
        <p:sp>
          <p:nvSpPr>
            <p:cNvPr id="144" name="Oval 14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03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486400" y="3897868"/>
            <a:ext cx="418704" cy="369332"/>
            <a:chOff x="6248400" y="2470039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439296" y="3909536"/>
            <a:ext cx="418704" cy="369332"/>
            <a:chOff x="6248400" y="2470039"/>
            <a:chExt cx="418704" cy="369332"/>
          </a:xfrm>
        </p:grpSpPr>
        <p:sp>
          <p:nvSpPr>
            <p:cNvPr id="150" name="Oval 14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29896" y="3897868"/>
            <a:ext cx="418704" cy="369332"/>
            <a:chOff x="6248400" y="2470039"/>
            <a:chExt cx="418704" cy="369332"/>
          </a:xfrm>
        </p:grpSpPr>
        <p:sp>
          <p:nvSpPr>
            <p:cNvPr id="153" name="Oval 15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5982096" y="4583668"/>
            <a:ext cx="418704" cy="369332"/>
            <a:chOff x="6248400" y="2470039"/>
            <a:chExt cx="418704" cy="369332"/>
          </a:xfrm>
        </p:grpSpPr>
        <p:sp>
          <p:nvSpPr>
            <p:cNvPr id="156" name="Oval 15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941301" y="4583668"/>
            <a:ext cx="418704" cy="369332"/>
            <a:chOff x="6248400" y="2470039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029530" y="4583668"/>
            <a:ext cx="418704" cy="369332"/>
            <a:chOff x="6248400" y="2470039"/>
            <a:chExt cx="418704" cy="369332"/>
          </a:xfrm>
        </p:grpSpPr>
        <p:sp>
          <p:nvSpPr>
            <p:cNvPr id="162" name="Oval 16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486400" y="5269468"/>
            <a:ext cx="418704" cy="369332"/>
            <a:chOff x="6248400" y="2470039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439296" y="5269468"/>
            <a:ext cx="418704" cy="369332"/>
            <a:chOff x="6248400" y="2470039"/>
            <a:chExt cx="418704" cy="369332"/>
          </a:xfrm>
        </p:grpSpPr>
        <p:sp>
          <p:nvSpPr>
            <p:cNvPr id="168" name="Oval 16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963043" y="5879068"/>
            <a:ext cx="418704" cy="369332"/>
            <a:chOff x="6248400" y="2470039"/>
            <a:chExt cx="418704" cy="369332"/>
          </a:xfrm>
        </p:grpSpPr>
        <p:sp>
          <p:nvSpPr>
            <p:cNvPr id="171" name="Oval 17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cxnSp>
        <p:nvCxnSpPr>
          <p:cNvPr id="173" name="Straight Arrow Connector 172"/>
          <p:cNvCxnSpPr>
            <a:endCxn id="123" idx="0"/>
          </p:cNvCxnSpPr>
          <p:nvPr/>
        </p:nvCxnSpPr>
        <p:spPr>
          <a:xfrm>
            <a:off x="6171870" y="165559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2"/>
            <a:endCxn id="128" idx="0"/>
          </p:cNvCxnSpPr>
          <p:nvPr/>
        </p:nvCxnSpPr>
        <p:spPr>
          <a:xfrm flipH="1">
            <a:off x="5725314" y="2329726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23" idx="2"/>
            <a:endCxn id="132" idx="0"/>
          </p:cNvCxnSpPr>
          <p:nvPr/>
        </p:nvCxnSpPr>
        <p:spPr>
          <a:xfrm>
            <a:off x="6171870" y="2329726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24" idx="4"/>
            <a:endCxn id="136" idx="0"/>
          </p:cNvCxnSpPr>
          <p:nvPr/>
        </p:nvCxnSpPr>
        <p:spPr>
          <a:xfrm flipH="1">
            <a:off x="5238552" y="2926765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28" idx="2"/>
            <a:endCxn id="139" idx="0"/>
          </p:cNvCxnSpPr>
          <p:nvPr/>
        </p:nvCxnSpPr>
        <p:spPr>
          <a:xfrm>
            <a:off x="5725314" y="2958823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32" idx="2"/>
            <a:endCxn id="139" idx="0"/>
          </p:cNvCxnSpPr>
          <p:nvPr/>
        </p:nvCxnSpPr>
        <p:spPr>
          <a:xfrm flipH="1">
            <a:off x="6191448" y="2983468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2" idx="2"/>
            <a:endCxn id="142" idx="0"/>
          </p:cNvCxnSpPr>
          <p:nvPr/>
        </p:nvCxnSpPr>
        <p:spPr>
          <a:xfrm>
            <a:off x="6610152" y="2983468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6" idx="2"/>
            <a:endCxn id="145" idx="0"/>
          </p:cNvCxnSpPr>
          <p:nvPr/>
        </p:nvCxnSpPr>
        <p:spPr>
          <a:xfrm flipH="1">
            <a:off x="4819848" y="3657600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35" idx="4"/>
            <a:endCxn id="148" idx="0"/>
          </p:cNvCxnSpPr>
          <p:nvPr/>
        </p:nvCxnSpPr>
        <p:spPr>
          <a:xfrm>
            <a:off x="5238882" y="3625542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9" idx="2"/>
            <a:endCxn id="148" idx="0"/>
          </p:cNvCxnSpPr>
          <p:nvPr/>
        </p:nvCxnSpPr>
        <p:spPr>
          <a:xfrm flipH="1">
            <a:off x="5695752" y="3657600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39" idx="2"/>
            <a:endCxn id="151" idx="0"/>
          </p:cNvCxnSpPr>
          <p:nvPr/>
        </p:nvCxnSpPr>
        <p:spPr>
          <a:xfrm>
            <a:off x="6191448" y="3657600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42" idx="2"/>
            <a:endCxn id="151" idx="0"/>
          </p:cNvCxnSpPr>
          <p:nvPr/>
        </p:nvCxnSpPr>
        <p:spPr>
          <a:xfrm flipH="1">
            <a:off x="6648648" y="3669268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42" idx="2"/>
            <a:endCxn id="154" idx="0"/>
          </p:cNvCxnSpPr>
          <p:nvPr/>
        </p:nvCxnSpPr>
        <p:spPr>
          <a:xfrm>
            <a:off x="7143552" y="3669268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45" idx="2"/>
            <a:endCxn id="163" idx="0"/>
          </p:cNvCxnSpPr>
          <p:nvPr/>
        </p:nvCxnSpPr>
        <p:spPr>
          <a:xfrm>
            <a:off x="4819848" y="4278868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48" idx="2"/>
            <a:endCxn id="163" idx="0"/>
          </p:cNvCxnSpPr>
          <p:nvPr/>
        </p:nvCxnSpPr>
        <p:spPr>
          <a:xfrm flipH="1">
            <a:off x="5238882" y="42672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2"/>
            <a:endCxn id="166" idx="0"/>
          </p:cNvCxnSpPr>
          <p:nvPr/>
        </p:nvCxnSpPr>
        <p:spPr>
          <a:xfrm>
            <a:off x="5238882" y="49530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48" idx="2"/>
            <a:endCxn id="157" idx="0"/>
          </p:cNvCxnSpPr>
          <p:nvPr/>
        </p:nvCxnSpPr>
        <p:spPr>
          <a:xfrm>
            <a:off x="5695752" y="42672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57" idx="2"/>
            <a:endCxn id="166" idx="0"/>
          </p:cNvCxnSpPr>
          <p:nvPr/>
        </p:nvCxnSpPr>
        <p:spPr>
          <a:xfrm flipH="1">
            <a:off x="5695752" y="49530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51" idx="2"/>
            <a:endCxn id="157" idx="0"/>
          </p:cNvCxnSpPr>
          <p:nvPr/>
        </p:nvCxnSpPr>
        <p:spPr>
          <a:xfrm flipH="1">
            <a:off x="6191448" y="4278868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54" idx="2"/>
            <a:endCxn id="160" idx="0"/>
          </p:cNvCxnSpPr>
          <p:nvPr/>
        </p:nvCxnSpPr>
        <p:spPr>
          <a:xfrm flipH="1">
            <a:off x="7150653" y="4267200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1" idx="2"/>
            <a:endCxn id="160" idx="0"/>
          </p:cNvCxnSpPr>
          <p:nvPr/>
        </p:nvCxnSpPr>
        <p:spPr>
          <a:xfrm>
            <a:off x="6648648" y="4278868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9" idx="4"/>
            <a:endCxn id="169" idx="0"/>
          </p:cNvCxnSpPr>
          <p:nvPr/>
        </p:nvCxnSpPr>
        <p:spPr>
          <a:xfrm flipH="1">
            <a:off x="6648648" y="4920942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6" idx="4"/>
            <a:endCxn id="169" idx="0"/>
          </p:cNvCxnSpPr>
          <p:nvPr/>
        </p:nvCxnSpPr>
        <p:spPr>
          <a:xfrm>
            <a:off x="6191778" y="4920942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69" idx="2"/>
            <a:endCxn id="172" idx="0"/>
          </p:cNvCxnSpPr>
          <p:nvPr/>
        </p:nvCxnSpPr>
        <p:spPr>
          <a:xfrm flipH="1">
            <a:off x="6172395" y="5638800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65" idx="4"/>
            <a:endCxn id="172" idx="0"/>
          </p:cNvCxnSpPr>
          <p:nvPr/>
        </p:nvCxnSpPr>
        <p:spPr>
          <a:xfrm>
            <a:off x="5696082" y="5606742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715000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2578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724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648200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1054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562600" y="5650468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354488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580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391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497488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9342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4008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</p:spTree>
    <p:extLst>
      <p:ext uri="{BB962C8B-B14F-4D97-AF65-F5344CB8AC3E}">
        <p14:creationId xmlns:p14="http://schemas.microsoft.com/office/powerpoint/2010/main" val="1257898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dirty="0"/>
              <a:t>No Sharing =&gt; Thread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49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dirty="0"/>
              <a:t>Constants =&gt; Thread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2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AtomicXXX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If the shared variable is of a type Boolean,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array, and etc., use the respective class in package </a:t>
            </a:r>
            <a:r>
              <a:rPr lang="en-US" dirty="0" err="1"/>
              <a:t>java.util.concurrent.atomic</a:t>
            </a:r>
            <a:r>
              <a:rPr lang="en-US" dirty="0"/>
              <a:t> for thread-safety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Example: </a:t>
            </a:r>
          </a:p>
          <a:p>
            <a:pPr marL="914400" lvl="2" indent="0">
              <a:buNone/>
            </a:pPr>
            <a:r>
              <a:rPr lang="en-US" i="1" dirty="0" err="1"/>
              <a:t>AtomicInteger</a:t>
            </a:r>
            <a:r>
              <a:rPr lang="en-US" i="1" dirty="0"/>
              <a:t> x = new </a:t>
            </a:r>
            <a:r>
              <a:rPr lang="en-US" i="1" dirty="0" err="1"/>
              <a:t>AtomicInteger</a:t>
            </a:r>
            <a:r>
              <a:rPr lang="en-US" i="1" dirty="0"/>
              <a:t>(0)</a:t>
            </a:r>
          </a:p>
          <a:p>
            <a:pPr marL="914400" lvl="2" indent="0">
              <a:buNone/>
            </a:pPr>
            <a:r>
              <a:rPr lang="en-US" i="1" dirty="0" err="1"/>
              <a:t>x.incrementAndGet</a:t>
            </a:r>
            <a:r>
              <a:rPr lang="en-US" i="1" dirty="0"/>
              <a:t>() //increments x by 1 atomically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37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Cohort 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Fix FirstError.java using </a:t>
            </a:r>
            <a:r>
              <a:rPr lang="en-US" dirty="0" err="1"/>
              <a:t>AtomicInteger</a:t>
            </a:r>
            <a:r>
              <a:rPr lang="en-US" dirty="0"/>
              <a:t>, assuming the post-condition is that the sum is the number of additions.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9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Sometime it is not sufficient to simply use an </a:t>
            </a:r>
            <a:r>
              <a:rPr lang="en-US" sz="2800" dirty="0" err="1"/>
              <a:t>AtomicXXX</a:t>
            </a:r>
            <a:r>
              <a:rPr lang="en-US" sz="2800" dirty="0"/>
              <a:t> object.</a:t>
            </a:r>
          </a:p>
          <a:p>
            <a:pPr marL="0" indent="0">
              <a:buNone/>
            </a:pPr>
            <a:r>
              <a:rPr lang="en-US" sz="2800" dirty="0"/>
              <a:t>	//withdraw from a bank account</a:t>
            </a:r>
          </a:p>
          <a:p>
            <a:pPr marL="0" indent="0">
              <a:buNone/>
            </a:pPr>
            <a:r>
              <a:rPr lang="en-US" sz="2800" dirty="0"/>
              <a:t>	//check and update</a:t>
            </a:r>
          </a:p>
          <a:p>
            <a:pPr marL="0" indent="0">
              <a:buNone/>
            </a:pPr>
            <a:r>
              <a:rPr lang="en-US" sz="2800" b="1" dirty="0"/>
              <a:t>	if (</a:t>
            </a:r>
            <a:r>
              <a:rPr lang="en-US" sz="2800" b="1" i="1" dirty="0"/>
              <a:t>amount &gt;= 1000)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i="1" dirty="0"/>
              <a:t>amount = amount - 1000;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405735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 to example: SecondError.java</a:t>
            </a:r>
          </a:p>
        </p:txBody>
      </p:sp>
    </p:spTree>
    <p:extLst>
      <p:ext uri="{BB962C8B-B14F-4D97-AF65-F5344CB8AC3E}">
        <p14:creationId xmlns:p14="http://schemas.microsoft.com/office/powerpoint/2010/main" val="109753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Correctness Testing</a:t>
            </a:r>
          </a:p>
          <a:p>
            <a:r>
              <a:rPr lang="en-US" sz="2800" dirty="0"/>
              <a:t>4294967297 (famous Fermat Number)</a:t>
            </a:r>
          </a:p>
          <a:p>
            <a:r>
              <a:rPr lang="en-US" sz="2800" dirty="0"/>
              <a:t>1127451830576035879</a:t>
            </a:r>
          </a:p>
          <a:p>
            <a:r>
              <a:rPr lang="en-US" sz="1200" dirty="0"/>
              <a:t>160731047637009729259688920385507056726966793490579598495689711866432421212774967029895340327197901756096014299132623454583177072050452755510701340673282385647899694083881316194642417451570483466327782135730575564856185546487053034404560063433614723836456790266457438831626375556854133866958349817172727462462516466898479574402841071703909138062456567624565784254101568378407242273207660892036869708190688033351601539401621576507964841597205952722487750670904522932328731530640706457382162644738538813247139315456213401586618820517823576427094125197001270350087878270889717445401145792231674098948416888868250143592026973853973785120217077951766546939577520897245392186547279572494177680291506578508962707934879124914880885500726439625033021936728949277390185399024276547035995915648938170415663757378637207011391538009596833354107737156273037494727858302028663366296943925008647348769272035532265048049709827275179381252898675965528510619258376779171030556482884535728812916216625430187039533668677528079544176897647303445153643525354817413650848544778690688201005274443717680593899</a:t>
            </a:r>
          </a:p>
          <a:p>
            <a:pPr marL="0" indent="0">
              <a:buNone/>
            </a:pPr>
            <a:r>
              <a:rPr lang="en-US" dirty="0"/>
              <a:t>Performance Testing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FAD60DC-B78D-442E-B3DF-372DC9C77549}"/>
              </a:ext>
            </a:extLst>
          </p:cNvPr>
          <p:cNvSpPr/>
          <p:nvPr/>
        </p:nvSpPr>
        <p:spPr>
          <a:xfrm>
            <a:off x="5486400" y="5516563"/>
            <a:ext cx="2819400" cy="609600"/>
          </a:xfrm>
          <a:prstGeom prst="wedgeRoundRectCallout">
            <a:avLst>
              <a:gd name="adj1" fmla="val 41972"/>
              <a:gd name="adj2" fmla="val 6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FactorPrimeTest.java</a:t>
            </a:r>
          </a:p>
        </p:txBody>
      </p:sp>
    </p:spTree>
    <p:extLst>
      <p:ext uri="{BB962C8B-B14F-4D97-AF65-F5344CB8AC3E}">
        <p14:creationId xmlns:p14="http://schemas.microsoft.com/office/powerpoint/2010/main" val="223398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Every Java object can implicitly act as a lock for purposes of synchronization.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synchronized (lock) {</a:t>
            </a:r>
          </a:p>
          <a:p>
            <a:pPr marL="0" indent="0">
              <a:buNone/>
            </a:pPr>
            <a:r>
              <a:rPr lang="en-US" i="1" dirty="0"/>
              <a:t>		//Access shared state guarded by lock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r>
              <a:rPr lang="en-US" dirty="0"/>
              <a:t>Intrinsic locks acts as </a:t>
            </a:r>
            <a:r>
              <a:rPr lang="en-US" dirty="0" err="1"/>
              <a:t>mutexes</a:t>
            </a:r>
            <a:r>
              <a:rPr lang="en-US" dirty="0"/>
              <a:t> (mutual exclusion locks), i.e., at most one thread may own the lock. </a:t>
            </a:r>
          </a:p>
          <a:p>
            <a:r>
              <a:rPr lang="en-US" dirty="0"/>
              <a:t>Since only one thread at a time can execute a block of code guarded by a given lock, the synchronized blocks guarded by the same lock execute atomically with respect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7418059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Lock Works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5482" y="1301234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5939135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SecondErrorFixed.java</a:t>
            </a:r>
          </a:p>
        </p:txBody>
      </p:sp>
      <p:sp>
        <p:nvSpPr>
          <p:cNvPr id="110" name="Oval 109"/>
          <p:cNvSpPr/>
          <p:nvPr/>
        </p:nvSpPr>
        <p:spPr>
          <a:xfrm>
            <a:off x="3979750" y="1822966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00400" y="1938635"/>
            <a:ext cx="9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 lock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52518" y="4605635"/>
            <a:ext cx="116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lock</a:t>
            </a:r>
          </a:p>
        </p:txBody>
      </p:sp>
      <p:sp>
        <p:nvSpPr>
          <p:cNvPr id="210" name="Oval 209"/>
          <p:cNvSpPr/>
          <p:nvPr/>
        </p:nvSpPr>
        <p:spPr>
          <a:xfrm>
            <a:off x="3979750" y="2436853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1" name="Oval 210"/>
          <p:cNvSpPr/>
          <p:nvPr/>
        </p:nvSpPr>
        <p:spPr>
          <a:xfrm>
            <a:off x="3979750" y="3103810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2" name="Oval 211"/>
          <p:cNvSpPr/>
          <p:nvPr/>
        </p:nvSpPr>
        <p:spPr>
          <a:xfrm>
            <a:off x="3979750" y="3789402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3" name="Oval 212"/>
          <p:cNvSpPr/>
          <p:nvPr/>
        </p:nvSpPr>
        <p:spPr>
          <a:xfrm>
            <a:off x="3979750" y="4456359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4" name="Oval 213"/>
          <p:cNvSpPr/>
          <p:nvPr/>
        </p:nvSpPr>
        <p:spPr>
          <a:xfrm>
            <a:off x="3979750" y="5117068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0" name="Straight Arrow Connector 49"/>
          <p:cNvCxnSpPr>
            <a:stCxn id="110" idx="4"/>
            <a:endCxn id="210" idx="0"/>
          </p:cNvCxnSpPr>
          <p:nvPr/>
        </p:nvCxnSpPr>
        <p:spPr>
          <a:xfrm>
            <a:off x="4133833" y="2116098"/>
            <a:ext cx="0" cy="32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0" idx="4"/>
            <a:endCxn id="211" idx="0"/>
          </p:cNvCxnSpPr>
          <p:nvPr/>
        </p:nvCxnSpPr>
        <p:spPr>
          <a:xfrm>
            <a:off x="4133833" y="2729985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1" idx="4"/>
            <a:endCxn id="212" idx="0"/>
          </p:cNvCxnSpPr>
          <p:nvPr/>
        </p:nvCxnSpPr>
        <p:spPr>
          <a:xfrm>
            <a:off x="4133833" y="3396942"/>
            <a:ext cx="0" cy="39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2" idx="4"/>
            <a:endCxn id="213" idx="0"/>
          </p:cNvCxnSpPr>
          <p:nvPr/>
        </p:nvCxnSpPr>
        <p:spPr>
          <a:xfrm>
            <a:off x="4133833" y="4082534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3" idx="4"/>
            <a:endCxn id="214" idx="0"/>
          </p:cNvCxnSpPr>
          <p:nvPr/>
        </p:nvCxnSpPr>
        <p:spPr>
          <a:xfrm>
            <a:off x="4133833" y="4749491"/>
            <a:ext cx="0" cy="36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702531" y="2732231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692797" y="339567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00433" y="40936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590276" y="1301234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Thread2</a:t>
            </a:r>
          </a:p>
        </p:txBody>
      </p:sp>
      <p:sp>
        <p:nvSpPr>
          <p:cNvPr id="219" name="Oval 218"/>
          <p:cNvSpPr/>
          <p:nvPr/>
        </p:nvSpPr>
        <p:spPr>
          <a:xfrm>
            <a:off x="4964544" y="1822966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257800" y="1905000"/>
            <a:ext cx="9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 lock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243784" y="4583668"/>
            <a:ext cx="116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lock</a:t>
            </a:r>
          </a:p>
        </p:txBody>
      </p:sp>
      <p:sp>
        <p:nvSpPr>
          <p:cNvPr id="222" name="Oval 221"/>
          <p:cNvSpPr/>
          <p:nvPr/>
        </p:nvSpPr>
        <p:spPr>
          <a:xfrm>
            <a:off x="4964544" y="2436853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3" name="Oval 222"/>
          <p:cNvSpPr/>
          <p:nvPr/>
        </p:nvSpPr>
        <p:spPr>
          <a:xfrm>
            <a:off x="4964544" y="3103810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4" name="Oval 223"/>
          <p:cNvSpPr/>
          <p:nvPr/>
        </p:nvSpPr>
        <p:spPr>
          <a:xfrm>
            <a:off x="4964544" y="3789402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5" name="Oval 224"/>
          <p:cNvSpPr/>
          <p:nvPr/>
        </p:nvSpPr>
        <p:spPr>
          <a:xfrm>
            <a:off x="4964544" y="4456359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6" name="Oval 225"/>
          <p:cNvSpPr/>
          <p:nvPr/>
        </p:nvSpPr>
        <p:spPr>
          <a:xfrm>
            <a:off x="4964544" y="5117068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7" name="Straight Arrow Connector 226"/>
          <p:cNvCxnSpPr>
            <a:stCxn id="219" idx="4"/>
            <a:endCxn id="222" idx="0"/>
          </p:cNvCxnSpPr>
          <p:nvPr/>
        </p:nvCxnSpPr>
        <p:spPr>
          <a:xfrm>
            <a:off x="5118627" y="2116098"/>
            <a:ext cx="0" cy="32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22" idx="4"/>
            <a:endCxn id="223" idx="0"/>
          </p:cNvCxnSpPr>
          <p:nvPr/>
        </p:nvCxnSpPr>
        <p:spPr>
          <a:xfrm>
            <a:off x="5118627" y="2729985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3" idx="4"/>
            <a:endCxn id="224" idx="0"/>
          </p:cNvCxnSpPr>
          <p:nvPr/>
        </p:nvCxnSpPr>
        <p:spPr>
          <a:xfrm>
            <a:off x="5118627" y="3396942"/>
            <a:ext cx="0" cy="39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4" idx="4"/>
            <a:endCxn id="225" idx="0"/>
          </p:cNvCxnSpPr>
          <p:nvPr/>
        </p:nvCxnSpPr>
        <p:spPr>
          <a:xfrm>
            <a:off x="5118627" y="4082534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5" idx="4"/>
            <a:endCxn id="226" idx="0"/>
          </p:cNvCxnSpPr>
          <p:nvPr/>
        </p:nvCxnSpPr>
        <p:spPr>
          <a:xfrm>
            <a:off x="5118627" y="4749491"/>
            <a:ext cx="0" cy="36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687325" y="2732231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677591" y="339567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585227" y="40936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</p:spTree>
    <p:extLst>
      <p:ext uri="{BB962C8B-B14F-4D97-AF65-F5344CB8AC3E}">
        <p14:creationId xmlns:p14="http://schemas.microsoft.com/office/powerpoint/2010/main" val="19423652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a thread requests a lock that is already held by </a:t>
            </a:r>
            <a:r>
              <a:rPr lang="en-US" sz="2400" dirty="0">
                <a:solidFill>
                  <a:srgbClr val="FF0000"/>
                </a:solidFill>
              </a:rPr>
              <a:t>another thread</a:t>
            </a:r>
            <a:r>
              <a:rPr lang="en-US" sz="2400" dirty="0"/>
              <a:t>, the requesting thread blocks.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5791200"/>
            <a:ext cx="312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 this a problem?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590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public class widget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	public synchronized void </a:t>
            </a:r>
            <a:r>
              <a:rPr lang="en-US" sz="1800" dirty="0" err="1"/>
              <a:t>doSomething</a:t>
            </a:r>
            <a:r>
              <a:rPr lang="en-US" sz="1800" dirty="0"/>
              <a:t> ()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		…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	}	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LoggingWidget</a:t>
            </a:r>
            <a:r>
              <a:rPr lang="en-US" sz="1800" dirty="0"/>
              <a:t> extends Widget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	public synchronized void </a:t>
            </a:r>
            <a:r>
              <a:rPr lang="en-US" sz="1800" dirty="0" err="1"/>
              <a:t>doSomething</a:t>
            </a:r>
            <a:r>
              <a:rPr lang="en-US" sz="1800" dirty="0"/>
              <a:t> ()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 (</a:t>
            </a:r>
            <a:r>
              <a:rPr lang="en-US" sz="1800" dirty="0" err="1"/>
              <a:t>toString</a:t>
            </a:r>
            <a:r>
              <a:rPr lang="en-US" sz="1800" dirty="0"/>
              <a:t>() + “: calling </a:t>
            </a:r>
            <a:r>
              <a:rPr lang="en-US" sz="1800" dirty="0" err="1"/>
              <a:t>doSomething</a:t>
            </a:r>
            <a:r>
              <a:rPr lang="en-US" sz="1800" dirty="0"/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		</a:t>
            </a:r>
            <a:r>
              <a:rPr lang="en-US" sz="1800" dirty="0" err="1"/>
              <a:t>super.doSomething</a:t>
            </a:r>
            <a:r>
              <a:rPr lang="en-US" sz="1800" dirty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3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that the correctness requirement is that  “saving + cash = 5000” is an invariant, fix the following class: LockStaticVariables.java. Hint: Think about what is the lock?</a:t>
            </a:r>
          </a:p>
        </p:txBody>
      </p:sp>
    </p:spTree>
    <p:extLst>
      <p:ext uri="{BB962C8B-B14F-4D97-AF65-F5344CB8AC3E}">
        <p14:creationId xmlns:p14="http://schemas.microsoft.com/office/powerpoint/2010/main" val="3384345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Thread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Update related state variables in a single atomic operation</a:t>
            </a:r>
          </a:p>
          <a:p>
            <a:r>
              <a:rPr lang="en-US" dirty="0"/>
              <a:t>For each mutable variable that may be accessed by more than one thread, all assesses to that variable must be performed with the same lock held.</a:t>
            </a:r>
          </a:p>
          <a:p>
            <a:r>
              <a:rPr lang="en-US" dirty="0"/>
              <a:t>Every shared, mutable variable should be guarded by exactly one lock. Make it clear to maintainers which lock that is.</a:t>
            </a:r>
          </a:p>
          <a:p>
            <a:r>
              <a:rPr lang="en-US" dirty="0"/>
              <a:t>For every invariant that involves more than one variable, all the variables involved in that invariant must be guarded by the same 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019800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ThirdError.java</a:t>
            </a:r>
          </a:p>
        </p:txBody>
      </p:sp>
    </p:spTree>
    <p:extLst>
      <p:ext uri="{BB962C8B-B14F-4D97-AF65-F5344CB8AC3E}">
        <p14:creationId xmlns:p14="http://schemas.microsoft.com/office/powerpoint/2010/main" val="42829576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CachedFactorizer.java provides a service to factorize integers. For efficiency, it stores the last input and its factors so that in case the new input is the same as the last (a.k.a. a hit), the saved factors are returned. It also counts the number of hits and maintains a hit ratio. Make the class thread-safe.</a:t>
            </a:r>
          </a:p>
        </p:txBody>
      </p:sp>
    </p:spTree>
    <p:extLst>
      <p:ext uri="{BB962C8B-B14F-4D97-AF65-F5344CB8AC3E}">
        <p14:creationId xmlns:p14="http://schemas.microsoft.com/office/powerpoint/2010/main" val="1505115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 vs.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not declare every method synchronized?</a:t>
            </a:r>
          </a:p>
          <a:p>
            <a:pPr lvl="1"/>
            <a:r>
              <a:rPr lang="en-US" dirty="0"/>
              <a:t>Probably not efficient. Example, CachedFactorizer.java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 not guarantee thread-safety. Example,</a:t>
            </a:r>
          </a:p>
          <a:p>
            <a:pPr marL="457200" lvl="1" indent="0">
              <a:buNone/>
            </a:pPr>
            <a:r>
              <a:rPr lang="en-US" i="1" dirty="0"/>
              <a:t>		if (!</a:t>
            </a:r>
            <a:r>
              <a:rPr lang="en-US" i="1" dirty="0" err="1"/>
              <a:t>vector.contains</a:t>
            </a:r>
            <a:r>
              <a:rPr lang="en-US" i="1" dirty="0"/>
              <a:t>(element)) {</a:t>
            </a:r>
          </a:p>
          <a:p>
            <a:pPr marL="457200" lvl="1" indent="0">
              <a:buNone/>
            </a:pPr>
            <a:r>
              <a:rPr lang="en-US" i="1" dirty="0"/>
              <a:t>			</a:t>
            </a:r>
            <a:r>
              <a:rPr lang="en-US" i="1" dirty="0" err="1"/>
              <a:t>vector.add</a:t>
            </a:r>
            <a:r>
              <a:rPr lang="en-US" i="1" dirty="0"/>
              <a:t>(element)</a:t>
            </a:r>
          </a:p>
          <a:p>
            <a:pPr marL="457200" lvl="1" indent="0">
              <a:buNone/>
            </a:pPr>
            <a:r>
              <a:rPr lang="en-US" i="1" dirty="0"/>
              <a:t>		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38400" y="2682240"/>
          <a:ext cx="1828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67200" y="3124200"/>
          <a:ext cx="1828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096000" y="3520440"/>
          <a:ext cx="1828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26670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1242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516868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C</a:t>
            </a:r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>
            <a:off x="1944041" y="2851666"/>
            <a:ext cx="494359" cy="13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7" idx="1"/>
          </p:cNvCxnSpPr>
          <p:nvPr/>
        </p:nvCxnSpPr>
        <p:spPr>
          <a:xfrm flipV="1">
            <a:off x="1944041" y="3307080"/>
            <a:ext cx="2323159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8" idx="1"/>
          </p:cNvCxnSpPr>
          <p:nvPr/>
        </p:nvCxnSpPr>
        <p:spPr>
          <a:xfrm>
            <a:off x="1934423" y="3701534"/>
            <a:ext cx="4161577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6019800"/>
            <a:ext cx="4648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on performance later</a:t>
            </a:r>
          </a:p>
        </p:txBody>
      </p:sp>
    </p:spTree>
    <p:extLst>
      <p:ext uri="{BB962C8B-B14F-4D97-AF65-F5344CB8AC3E}">
        <p14:creationId xmlns:p14="http://schemas.microsoft.com/office/powerpoint/2010/main" val="3684835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Remedy: Visibility Issue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Visibility guarantees for synchronization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use the proper synchronization whenever data is shared across threads.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505200"/>
            <a:ext cx="10550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unlock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8559" y="3874532"/>
            <a:ext cx="8114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lock 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62200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2590800"/>
            <a:ext cx="7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4262" y="4114800"/>
            <a:ext cx="7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297" y="3874532"/>
            <a:ext cx="1791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3052465"/>
            <a:ext cx="3066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before unlock on M</a:t>
            </a:r>
          </a:p>
          <a:p>
            <a:r>
              <a:rPr lang="en-US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4038600"/>
            <a:ext cx="304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is visible to everything after </a:t>
            </a:r>
          </a:p>
          <a:p>
            <a:r>
              <a:rPr lang="en-US" dirty="0"/>
              <a:t>the lock on M</a:t>
            </a:r>
          </a:p>
        </p:txBody>
      </p:sp>
    </p:spTree>
    <p:extLst>
      <p:ext uri="{BB962C8B-B14F-4D97-AF65-F5344CB8AC3E}">
        <p14:creationId xmlns:p14="http://schemas.microsoft.com/office/powerpoint/2010/main" val="13516484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1524000"/>
            <a:ext cx="4728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class </a:t>
            </a:r>
            <a:r>
              <a:rPr lang="en-US" i="1" dirty="0" err="1"/>
              <a:t>MutableInteger</a:t>
            </a:r>
            <a:r>
              <a:rPr lang="en-US" i="1" dirty="0"/>
              <a:t> {</a:t>
            </a:r>
          </a:p>
          <a:p>
            <a:r>
              <a:rPr lang="en-US" i="1" dirty="0"/>
              <a:t>      private </a:t>
            </a:r>
            <a:r>
              <a:rPr lang="en-US" i="1" dirty="0" err="1"/>
              <a:t>int</a:t>
            </a:r>
            <a:r>
              <a:rPr lang="en-US" i="1" dirty="0"/>
              <a:t> value;</a:t>
            </a:r>
          </a:p>
          <a:p>
            <a:endParaRPr lang="en-US" i="1" dirty="0"/>
          </a:p>
          <a:p>
            <a:r>
              <a:rPr lang="en-US" i="1" dirty="0"/>
              <a:t>      public </a:t>
            </a:r>
            <a:r>
              <a:rPr lang="en-US" i="1" dirty="0" err="1"/>
              <a:t>int</a:t>
            </a:r>
            <a:r>
              <a:rPr lang="en-US" i="1" dirty="0"/>
              <a:t> get() { return value; }</a:t>
            </a:r>
          </a:p>
          <a:p>
            <a:r>
              <a:rPr lang="en-US" i="1" dirty="0"/>
              <a:t>      public void set(</a:t>
            </a:r>
            <a:r>
              <a:rPr lang="en-US" i="1" dirty="0" err="1"/>
              <a:t>int</a:t>
            </a:r>
            <a:r>
              <a:rPr lang="en-US" i="1" dirty="0"/>
              <a:t> value) { </a:t>
            </a:r>
            <a:r>
              <a:rPr lang="en-US" i="1" dirty="0" err="1"/>
              <a:t>this.value</a:t>
            </a:r>
            <a:r>
              <a:rPr lang="en-US" i="1" dirty="0"/>
              <a:t> = value;}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4267200"/>
            <a:ext cx="5965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class </a:t>
            </a:r>
            <a:r>
              <a:rPr lang="en-US" i="1" dirty="0" err="1"/>
              <a:t>MutableInteger</a:t>
            </a:r>
            <a:r>
              <a:rPr lang="en-US" i="1" dirty="0"/>
              <a:t> {</a:t>
            </a:r>
          </a:p>
          <a:p>
            <a:r>
              <a:rPr lang="en-US" i="1" dirty="0"/>
              <a:t>      private </a:t>
            </a:r>
            <a:r>
              <a:rPr lang="en-US" i="1" dirty="0" err="1"/>
              <a:t>int</a:t>
            </a:r>
            <a:r>
              <a:rPr lang="en-US" i="1" dirty="0"/>
              <a:t> value;</a:t>
            </a:r>
          </a:p>
          <a:p>
            <a:endParaRPr lang="en-US" i="1" dirty="0"/>
          </a:p>
          <a:p>
            <a:r>
              <a:rPr lang="en-US" i="1" dirty="0"/>
              <a:t>      public </a:t>
            </a:r>
            <a:r>
              <a:rPr lang="en-US" i="1" dirty="0">
                <a:solidFill>
                  <a:srgbClr val="FF0000"/>
                </a:solidFill>
              </a:rPr>
              <a:t>synchronized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 get() { return value; }</a:t>
            </a:r>
          </a:p>
          <a:p>
            <a:r>
              <a:rPr lang="en-US" i="1" dirty="0"/>
              <a:t>      public </a:t>
            </a:r>
            <a:r>
              <a:rPr lang="en-US" i="1" dirty="0">
                <a:solidFill>
                  <a:srgbClr val="FF0000"/>
                </a:solidFill>
              </a:rPr>
              <a:t>synchronized</a:t>
            </a:r>
            <a:r>
              <a:rPr lang="en-US" i="1" dirty="0"/>
              <a:t> void set(</a:t>
            </a:r>
            <a:r>
              <a:rPr lang="en-US" i="1" dirty="0" err="1"/>
              <a:t>int</a:t>
            </a:r>
            <a:r>
              <a:rPr lang="en-US" i="1" dirty="0"/>
              <a:t> value) { </a:t>
            </a:r>
            <a:r>
              <a:rPr lang="en-US" i="1" dirty="0" err="1"/>
              <a:t>this.value</a:t>
            </a:r>
            <a:r>
              <a:rPr lang="en-US" i="1" dirty="0"/>
              <a:t> = value;}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419600" y="3429000"/>
            <a:ext cx="292407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67400" y="1371600"/>
            <a:ext cx="259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4547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and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4591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Locking is not just about mutual exclusion; it is also about memory visibility. To ensure that all threads see the most up-to-date values of shared mutable variables, the reading and writing threads must synchronize on a common lock.</a:t>
            </a:r>
          </a:p>
        </p:txBody>
      </p:sp>
    </p:spTree>
    <p:extLst>
      <p:ext uri="{BB962C8B-B14F-4D97-AF65-F5344CB8AC3E}">
        <p14:creationId xmlns:p14="http://schemas.microsoft.com/office/powerpoint/2010/main" val="259125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Concurrency: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Better resource utilization: with K processors, </a:t>
            </a:r>
            <a:r>
              <a:rPr lang="en-US" dirty="0">
                <a:solidFill>
                  <a:srgbClr val="FF0000"/>
                </a:solidFill>
              </a:rPr>
              <a:t>ideally</a:t>
            </a:r>
            <a:r>
              <a:rPr lang="en-US" dirty="0"/>
              <a:t> we can be K times faster*</a:t>
            </a:r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2209800" y="3217287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3217287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B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0135" y="3217287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321206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3979287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38978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3217287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 1: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8A2D10-7134-4304-A1A3-C11620E7983B}"/>
              </a:ext>
            </a:extLst>
          </p:cNvPr>
          <p:cNvSpPr/>
          <p:nvPr/>
        </p:nvSpPr>
        <p:spPr>
          <a:xfrm>
            <a:off x="2207465" y="4876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D5D94-F619-434C-A96E-B7B13CC235F6}"/>
              </a:ext>
            </a:extLst>
          </p:cNvPr>
          <p:cNvSpPr/>
          <p:nvPr/>
        </p:nvSpPr>
        <p:spPr>
          <a:xfrm>
            <a:off x="2207465" y="5334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00CF8B-2458-4D5E-BFC9-C691573A24D6}"/>
              </a:ext>
            </a:extLst>
          </p:cNvPr>
          <p:cNvSpPr/>
          <p:nvPr/>
        </p:nvSpPr>
        <p:spPr>
          <a:xfrm>
            <a:off x="3733800" y="487888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4FFEF-E1DF-4E44-9970-55AC118F318B}"/>
              </a:ext>
            </a:extLst>
          </p:cNvPr>
          <p:cNvSpPr/>
          <p:nvPr/>
        </p:nvSpPr>
        <p:spPr>
          <a:xfrm>
            <a:off x="3733800" y="5323562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8A8363-B385-4DA5-B46A-5EA0EE5D9F5B}"/>
              </a:ext>
            </a:extLst>
          </p:cNvPr>
          <p:cNvCxnSpPr/>
          <p:nvPr/>
        </p:nvCxnSpPr>
        <p:spPr>
          <a:xfrm>
            <a:off x="1066800" y="5943600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FA94B1-E704-4F0A-9642-FBB64FE8E650}"/>
              </a:ext>
            </a:extLst>
          </p:cNvPr>
          <p:cNvSpPr txBox="1"/>
          <p:nvPr/>
        </p:nvSpPr>
        <p:spPr>
          <a:xfrm>
            <a:off x="743015" y="5345668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 1: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3B127-68A7-4019-85A5-423FE0B08FF6}"/>
              </a:ext>
            </a:extLst>
          </p:cNvPr>
          <p:cNvSpPr txBox="1"/>
          <p:nvPr/>
        </p:nvSpPr>
        <p:spPr>
          <a:xfrm>
            <a:off x="733391" y="484662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 2: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27724-368C-4A1E-83E9-331D37294723}"/>
              </a:ext>
            </a:extLst>
          </p:cNvPr>
          <p:cNvSpPr txBox="1"/>
          <p:nvPr/>
        </p:nvSpPr>
        <p:spPr>
          <a:xfrm>
            <a:off x="4267200" y="58790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77522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update to a volatile variable is propagated predictably to other threads.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Locking can guarantee both visibility and atomicity; volatile variables can only guarantee visibility.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250" y="2743200"/>
            <a:ext cx="3675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private static volatile </a:t>
            </a:r>
            <a:r>
              <a:rPr lang="en-US" i="1" dirty="0" err="1"/>
              <a:t>boolean</a:t>
            </a:r>
            <a:r>
              <a:rPr lang="en-US" i="1" dirty="0"/>
              <a:t> ready;</a:t>
            </a:r>
          </a:p>
          <a:p>
            <a:r>
              <a:rPr lang="en-US" i="1" dirty="0"/>
              <a:t>…</a:t>
            </a:r>
          </a:p>
          <a:p>
            <a:r>
              <a:rPr lang="en-US" i="1" dirty="0"/>
              <a:t>while (!ready) {</a:t>
            </a:r>
          </a:p>
          <a:p>
            <a:r>
              <a:rPr lang="en-US" i="1" dirty="0"/>
              <a:t>	</a:t>
            </a:r>
            <a:r>
              <a:rPr lang="en-US" i="1" dirty="0" err="1"/>
              <a:t>Thread.yield</a:t>
            </a:r>
            <a:r>
              <a:rPr lang="en-US" i="1" dirty="0"/>
              <a:t>();</a:t>
            </a:r>
          </a:p>
          <a:p>
            <a:r>
              <a:rPr lang="en-US" i="1" dirty="0"/>
              <a:t>}</a:t>
            </a:r>
          </a:p>
          <a:p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2253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Experiment.java with using volatile.</a:t>
            </a:r>
          </a:p>
          <a:p>
            <a:r>
              <a:rPr lang="en-US" dirty="0"/>
              <a:t>Fix Experiment.java through locking. </a:t>
            </a:r>
          </a:p>
        </p:txBody>
      </p:sp>
    </p:spTree>
    <p:extLst>
      <p:ext uri="{BB962C8B-B14F-4D97-AF65-F5344CB8AC3E}">
        <p14:creationId xmlns:p14="http://schemas.microsoft.com/office/powerpoint/2010/main" val="14143194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Remedy: Execution Ordering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do want unexpected execution ordering of statements across threads, apply locking. 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2362200" y="1905000"/>
          <a:ext cx="4495800" cy="1097280"/>
        </p:xfrm>
        <a:graphic>
          <a:graphicData uri="http://schemas.openxmlformats.org/drawingml/2006/table">
            <a:tbl>
              <a:tblPr/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1: r2 = A;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 r1 = B;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 B = 1;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 A = 2;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7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Concurrency: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Can we get better performance with 1 processor only?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3124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file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3581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3124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file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3581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3000" y="4278868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4202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516868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Processor:</a:t>
            </a:r>
          </a:p>
        </p:txBody>
      </p:sp>
    </p:spTree>
    <p:extLst>
      <p:ext uri="{BB962C8B-B14F-4D97-AF65-F5344CB8AC3E}">
        <p14:creationId xmlns:p14="http://schemas.microsoft.com/office/powerpoint/2010/main" val="14652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Given FactorPrime.java, write a program so that multi-threads factor the number at the same time. Print the factor as soon as it is found.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88F2A56-F214-4D45-8E93-5ADCBDE13F3E}"/>
              </a:ext>
            </a:extLst>
          </p:cNvPr>
          <p:cNvSpPr/>
          <p:nvPr/>
        </p:nvSpPr>
        <p:spPr>
          <a:xfrm>
            <a:off x="3962400" y="5516563"/>
            <a:ext cx="4343400" cy="609600"/>
          </a:xfrm>
          <a:prstGeom prst="wedgeRoundRectCallout">
            <a:avLst>
              <a:gd name="adj1" fmla="val 41972"/>
              <a:gd name="adj2" fmla="val 6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Can we stop all threads as soon as the prime factors are found?</a:t>
            </a:r>
          </a:p>
        </p:txBody>
      </p:sp>
    </p:spTree>
    <p:extLst>
      <p:ext uri="{BB962C8B-B14F-4D97-AF65-F5344CB8AC3E}">
        <p14:creationId xmlns:p14="http://schemas.microsoft.com/office/powerpoint/2010/main" val="1099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3450</Words>
  <Application>Microsoft Office PowerPoint</Application>
  <PresentationFormat>On-screen Show (4:3)</PresentationFormat>
  <Paragraphs>1160</Paragraphs>
  <Slides>72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宋体</vt:lpstr>
      <vt:lpstr>Arial</vt:lpstr>
      <vt:lpstr>Calibri</vt:lpstr>
      <vt:lpstr>Wingdings</vt:lpstr>
      <vt:lpstr>Office Theme</vt:lpstr>
      <vt:lpstr>50.003: Elements of Software Construction</vt:lpstr>
      <vt:lpstr>Course Plan</vt:lpstr>
      <vt:lpstr>Example</vt:lpstr>
      <vt:lpstr>Requirement/Analysis</vt:lpstr>
      <vt:lpstr>Design/Implementation</vt:lpstr>
      <vt:lpstr>Testing</vt:lpstr>
      <vt:lpstr>Concurrency: Benefit</vt:lpstr>
      <vt:lpstr>Concurrency: Benefit</vt:lpstr>
      <vt:lpstr>Cohort Exercise 1</vt:lpstr>
      <vt:lpstr>How to Stop a Thread</vt:lpstr>
      <vt:lpstr>interrupt()</vt:lpstr>
      <vt:lpstr>Cohort Exercise 2</vt:lpstr>
      <vt:lpstr>It’s Not That Simple</vt:lpstr>
      <vt:lpstr>Problem 1: Race Condition</vt:lpstr>
      <vt:lpstr>What is the Problem?</vt:lpstr>
      <vt:lpstr>The Illusion</vt:lpstr>
      <vt:lpstr>Control Flow Graph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Reality is Messy</vt:lpstr>
      <vt:lpstr>Scheduling</vt:lpstr>
      <vt:lpstr>Is This Real?</vt:lpstr>
      <vt:lpstr>What Really Happened?</vt:lpstr>
      <vt:lpstr>What Really Happened?</vt:lpstr>
      <vt:lpstr>What Really Happened?</vt:lpstr>
      <vt:lpstr>A Joke</vt:lpstr>
      <vt:lpstr>Problem 2: Visibility</vt:lpstr>
      <vt:lpstr>Volatile Variables</vt:lpstr>
      <vt:lpstr>Cohort Exercise 3</vt:lpstr>
      <vt:lpstr>Problem 3: Execution Ordering </vt:lpstr>
      <vt:lpstr>What are the order of execution?</vt:lpstr>
      <vt:lpstr>Problem 4: Deadlock</vt:lpstr>
      <vt:lpstr>Deadlock</vt:lpstr>
      <vt:lpstr>Cohort Exercise 4</vt:lpstr>
      <vt:lpstr>Lock-Ordering Deadlock</vt:lpstr>
      <vt:lpstr>Example</vt:lpstr>
      <vt:lpstr>Example</vt:lpstr>
      <vt:lpstr>Cohort Exercise 5</vt:lpstr>
      <vt:lpstr>Other Liveness Hazards</vt:lpstr>
      <vt:lpstr>Other Liveness Hazards (cont’d)</vt:lpstr>
      <vt:lpstr>Requirements</vt:lpstr>
      <vt:lpstr>Analysis</vt:lpstr>
      <vt:lpstr>Thread Safety</vt:lpstr>
      <vt:lpstr>Specification</vt:lpstr>
      <vt:lpstr>Why Is Race Condition Often Bad? </vt:lpstr>
      <vt:lpstr>No Sharing =&gt; Thread Safety</vt:lpstr>
      <vt:lpstr>Constants =&gt; Thread Safety</vt:lpstr>
      <vt:lpstr>AtomicXXX</vt:lpstr>
      <vt:lpstr>Cohort Exercise 6</vt:lpstr>
      <vt:lpstr>Compound Actions</vt:lpstr>
      <vt:lpstr>Intrinsic Locks</vt:lpstr>
      <vt:lpstr>How Lock Works</vt:lpstr>
      <vt:lpstr>Reentrancy</vt:lpstr>
      <vt:lpstr>Cohort Exercise 7</vt:lpstr>
      <vt:lpstr>Achieving Thread Safety</vt:lpstr>
      <vt:lpstr>Cohort Exercise 8</vt:lpstr>
      <vt:lpstr>Thread Safety vs. Efficiency</vt:lpstr>
      <vt:lpstr>Remedy: Visibility Issue </vt:lpstr>
      <vt:lpstr>Example</vt:lpstr>
      <vt:lpstr>Locking and Visibility</vt:lpstr>
      <vt:lpstr>Volatile Variables</vt:lpstr>
      <vt:lpstr>Cohort Exercise 9</vt:lpstr>
      <vt:lpstr>Remedy: Execution Ordering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Concurrency</dc:title>
  <dc:creator>Sun Jun</dc:creator>
  <cp:lastModifiedBy>Sun Jun</cp:lastModifiedBy>
  <cp:revision>134</cp:revision>
  <dcterms:created xsi:type="dcterms:W3CDTF">2006-08-16T00:00:00Z</dcterms:created>
  <dcterms:modified xsi:type="dcterms:W3CDTF">2018-03-18T06:09:44Z</dcterms:modified>
</cp:coreProperties>
</file>