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33" r:id="rId2"/>
    <p:sldId id="386" r:id="rId3"/>
    <p:sldId id="398" r:id="rId4"/>
    <p:sldId id="399" r:id="rId5"/>
    <p:sldId id="400" r:id="rId6"/>
    <p:sldId id="401" r:id="rId7"/>
    <p:sldId id="388" r:id="rId8"/>
    <p:sldId id="389" r:id="rId9"/>
    <p:sldId id="391" r:id="rId10"/>
    <p:sldId id="392" r:id="rId11"/>
    <p:sldId id="393" r:id="rId12"/>
    <p:sldId id="394" r:id="rId13"/>
    <p:sldId id="395" r:id="rId14"/>
    <p:sldId id="397" r:id="rId15"/>
    <p:sldId id="396" r:id="rId16"/>
    <p:sldId id="335" r:id="rId17"/>
    <p:sldId id="336" r:id="rId18"/>
    <p:sldId id="337" r:id="rId19"/>
    <p:sldId id="338" r:id="rId20"/>
    <p:sldId id="339" r:id="rId21"/>
    <p:sldId id="357" r:id="rId22"/>
    <p:sldId id="358" r:id="rId23"/>
    <p:sldId id="359" r:id="rId24"/>
    <p:sldId id="360" r:id="rId25"/>
    <p:sldId id="340" r:id="rId26"/>
    <p:sldId id="346" r:id="rId27"/>
    <p:sldId id="387" r:id="rId28"/>
    <p:sldId id="34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4660"/>
  </p:normalViewPr>
  <p:slideViewPr>
    <p:cSldViewPr>
      <p:cViewPr varScale="1">
        <p:scale>
          <a:sx n="103" d="100"/>
          <a:sy n="103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DBC45-3E25-40ED-BC73-18DD3D91000B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A5F-FD46-4B58-B1B9-B4BCB1F8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6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6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34C80-14C7-4126-9626-8381948C83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EDBA1-C78B-4BD0-8665-09D12997D5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3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altLang="zh-CN" dirty="0"/>
              <a:t>Concurrency: Testing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99106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Given MyCyclicBarrier.java, complete method await() such that you can replace </a:t>
            </a:r>
            <a:r>
              <a:rPr lang="en-SG" dirty="0" err="1"/>
              <a:t>CyclicBarrier</a:t>
            </a:r>
            <a:r>
              <a:rPr lang="en-SG" dirty="0"/>
              <a:t> in BarrierExample.java with </a:t>
            </a:r>
            <a:r>
              <a:rPr lang="en-SG" dirty="0" err="1"/>
              <a:t>MyCyclicBarrier</a:t>
            </a:r>
            <a:r>
              <a:rPr lang="en-SG" dirty="0"/>
              <a:t> without changing its behaviour.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CountDownLatch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A synchronization aid that allows one or more threads to wait until a set of operations being performed in other threads completes. </a:t>
            </a:r>
          </a:p>
        </p:txBody>
      </p:sp>
      <p:pic>
        <p:nvPicPr>
          <p:cNvPr id="3074" name="Picture 2" descr="CountdownL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183"/>
            <a:ext cx="3581400" cy="342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0872" y="5791200"/>
            <a:ext cx="6115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CountDownLatchExample.java</a:t>
            </a:r>
          </a:p>
        </p:txBody>
      </p:sp>
    </p:spTree>
    <p:extLst>
      <p:ext uri="{BB962C8B-B14F-4D97-AF65-F5344CB8AC3E}">
        <p14:creationId xmlns:p14="http://schemas.microsoft.com/office/powerpoint/2010/main" val="2223920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an (large) array of strings (of grades), write a multi-threaded program, using </a:t>
            </a:r>
            <a:r>
              <a:rPr lang="en-US" dirty="0" err="1"/>
              <a:t>CountDownLatch</a:t>
            </a:r>
            <a:r>
              <a:rPr lang="en-US" dirty="0"/>
              <a:t>, to check whether the array contains 7 “F”. Stop all threads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236085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Phaser</a:t>
            </a:r>
            <a:r>
              <a:rPr lang="en-US" dirty="0"/>
              <a:t> (introduced in Java 7)</a:t>
            </a:r>
          </a:p>
          <a:p>
            <a:pPr lvl="1"/>
            <a:r>
              <a:rPr lang="en-US" dirty="0"/>
              <a:t>A reusable synchronization barrier, similar in functionality to </a:t>
            </a:r>
            <a:r>
              <a:rPr lang="en-US" dirty="0" err="1"/>
              <a:t>CyclicBarrier</a:t>
            </a:r>
            <a:r>
              <a:rPr lang="en-US" dirty="0"/>
              <a:t> and </a:t>
            </a:r>
            <a:r>
              <a:rPr lang="en-US" dirty="0" err="1"/>
              <a:t>CountDownLatch</a:t>
            </a:r>
            <a:r>
              <a:rPr lang="en-US" dirty="0"/>
              <a:t> but supporting more flexible usage.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818655"/>
            <a:ext cx="36865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Sample program: PhaserExample.java</a:t>
            </a:r>
          </a:p>
        </p:txBody>
      </p:sp>
    </p:spTree>
    <p:extLst>
      <p:ext uri="{BB962C8B-B14F-4D97-AF65-F5344CB8AC3E}">
        <p14:creationId xmlns:p14="http://schemas.microsoft.com/office/powerpoint/2010/main" val="361649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A53C-A3C8-4482-95CA-2B4B1BBA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Cohort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0E223-1FB5-4B32-AD72-9F21EA8F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Draw the state machine diagram for a Phaser object. </a:t>
            </a:r>
          </a:p>
          <a:p>
            <a:r>
              <a:rPr lang="en-SG" dirty="0"/>
              <a:t>A state should be identified by three numbers: the phase number, the number of registrations, the number of arrivals.</a:t>
            </a:r>
          </a:p>
          <a:p>
            <a:r>
              <a:rPr lang="en-SG" dirty="0"/>
              <a:t>The transitions should be labelled with methods in the class.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4459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vs Latch vs </a:t>
            </a:r>
            <a:r>
              <a:rPr lang="en-US" dirty="0" err="1"/>
              <a:t>Phaser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CountDownLatch</a:t>
            </a:r>
            <a:endParaRPr lang="en-US" dirty="0"/>
          </a:p>
          <a:p>
            <a:r>
              <a:rPr lang="en-US" dirty="0"/>
              <a:t>Created with a fixed number of threads</a:t>
            </a:r>
          </a:p>
          <a:p>
            <a:r>
              <a:rPr lang="en-US" dirty="0"/>
              <a:t>Cannot be reset</a:t>
            </a:r>
          </a:p>
          <a:p>
            <a:r>
              <a:rPr lang="en-US" dirty="0"/>
              <a:t>Allow threads to wait (method await) or continue with its execution (method countdown())</a:t>
            </a:r>
          </a:p>
          <a:p>
            <a:pPr marL="0" indent="0">
              <a:buNone/>
            </a:pPr>
            <a:r>
              <a:rPr lang="en-US" dirty="0"/>
              <a:t>Cyclic Barrier </a:t>
            </a:r>
          </a:p>
          <a:p>
            <a:r>
              <a:rPr lang="en-US" dirty="0"/>
              <a:t>Can be reset.</a:t>
            </a:r>
          </a:p>
          <a:p>
            <a:r>
              <a:rPr lang="en-US" dirty="0"/>
              <a:t>Does not provide a method for the threads to advance. The threads have to wait till all the threads arrive.</a:t>
            </a:r>
          </a:p>
          <a:p>
            <a:r>
              <a:rPr lang="en-US" dirty="0"/>
              <a:t>Created with fixed number of threads.</a:t>
            </a:r>
          </a:p>
          <a:p>
            <a:pPr marL="0" indent="0">
              <a:buNone/>
            </a:pPr>
            <a:r>
              <a:rPr lang="en-US" dirty="0" err="1"/>
              <a:t>Phaser</a:t>
            </a:r>
            <a:r>
              <a:rPr lang="en-US" dirty="0"/>
              <a:t> </a:t>
            </a:r>
          </a:p>
          <a:p>
            <a:r>
              <a:rPr lang="en-US" dirty="0"/>
              <a:t>Number of threads need not be known at </a:t>
            </a:r>
            <a:r>
              <a:rPr lang="en-US" dirty="0" err="1"/>
              <a:t>Phaser</a:t>
            </a:r>
            <a:r>
              <a:rPr lang="en-US" dirty="0"/>
              <a:t> creation time. They can be added dynamically.</a:t>
            </a:r>
          </a:p>
          <a:p>
            <a:r>
              <a:rPr lang="en-US" dirty="0"/>
              <a:t>Can be reset and hence is, reusable.</a:t>
            </a:r>
          </a:p>
          <a:p>
            <a:r>
              <a:rPr lang="en-US" dirty="0"/>
              <a:t>Allows threads to wait (method </a:t>
            </a:r>
            <a:r>
              <a:rPr lang="en-US" dirty="0" err="1"/>
              <a:t>arriveAndAwaitAdvance</a:t>
            </a:r>
            <a:r>
              <a:rPr lang="en-US" dirty="0"/>
              <a:t>()) or continue with its execution(method arrive()).</a:t>
            </a:r>
          </a:p>
          <a:p>
            <a:r>
              <a:rPr lang="en-US" dirty="0"/>
              <a:t>Supports multiple Phases.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3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Concurrency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correctness</a:t>
            </a:r>
          </a:p>
          <a:p>
            <a:pPr lvl="1"/>
            <a:r>
              <a:rPr lang="en-US" dirty="0"/>
              <a:t>Safety: nothing bad ever happens	</a:t>
            </a:r>
          </a:p>
          <a:p>
            <a:pPr lvl="1"/>
            <a:r>
              <a:rPr lang="en-US" dirty="0"/>
              <a:t>Liveness: something good eventually happens (e.g., no deadlock)</a:t>
            </a:r>
          </a:p>
          <a:p>
            <a:r>
              <a:rPr lang="en-US" dirty="0"/>
              <a:t>Testing for performance</a:t>
            </a:r>
          </a:p>
          <a:p>
            <a:pPr lvl="1"/>
            <a:r>
              <a:rPr lang="en-US" dirty="0"/>
              <a:t>Throughput: the rate at which a set of concurrent tasks is completed</a:t>
            </a:r>
          </a:p>
          <a:p>
            <a:pPr lvl="1"/>
            <a:r>
              <a:rPr lang="en-US" dirty="0"/>
              <a:t>Responsiveness: the delay between a request and completion of some action </a:t>
            </a:r>
          </a:p>
        </p:txBody>
      </p:sp>
    </p:spTree>
    <p:extLst>
      <p:ext uri="{BB962C8B-B14F-4D97-AF65-F5344CB8AC3E}">
        <p14:creationId xmlns:p14="http://schemas.microsoft.com/office/powerpoint/2010/main" val="381514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Identifying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must know what is correct.</a:t>
            </a:r>
          </a:p>
          <a:p>
            <a:r>
              <a:rPr lang="en-US" dirty="0"/>
              <a:t>Identify </a:t>
            </a:r>
          </a:p>
          <a:p>
            <a:pPr lvl="1"/>
            <a:r>
              <a:rPr lang="en-US" dirty="0"/>
              <a:t>class invariants which specify relationships among the variables; </a:t>
            </a:r>
          </a:p>
          <a:p>
            <a:pPr lvl="1"/>
            <a:r>
              <a:rPr lang="en-US" dirty="0"/>
              <a:t>pre/post-conditions for each method; </a:t>
            </a:r>
          </a:p>
          <a:p>
            <a:pPr lvl="1"/>
            <a:r>
              <a:rPr lang="en-US" dirty="0"/>
              <a:t>whether the class is thread-safe and how its states guarded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57150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BoundedBufferWithSpec.java</a:t>
            </a:r>
          </a:p>
        </p:txBody>
      </p:sp>
    </p:spTree>
    <p:extLst>
      <p:ext uri="{BB962C8B-B14F-4D97-AF65-F5344CB8AC3E}">
        <p14:creationId xmlns:p14="http://schemas.microsoft.com/office/powerpoint/2010/main" val="29739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Basic Unit Tests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of the class, call its methods (in different sequences with different inputs) and assert post-conditions and invariants.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testIsEmptyWhenConstructued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60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Test for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up multiple threads performing operations over some amount of time and then somehow test that nothing went wrong</a:t>
            </a:r>
          </a:p>
          <a:p>
            <a:pPr lvl="1"/>
            <a:r>
              <a:rPr lang="en-US" dirty="0"/>
              <a:t>Mind that the test programs are concurrent programs too!</a:t>
            </a:r>
          </a:p>
          <a:p>
            <a:r>
              <a:rPr lang="en-US" sz="2800" dirty="0"/>
              <a:t>It’s best if checking the test property does not require any synchronization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7150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testIsFullAfterPuts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5801" y="1752600"/>
          <a:ext cx="7696200" cy="4160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938">
                  <a:extLst>
                    <a:ext uri="{9D8B030D-6E8A-4147-A177-3AD203B41FA5}">
                      <a16:colId xmlns:a16="http://schemas.microsoft.com/office/drawing/2014/main" val="226394340"/>
                    </a:ext>
                  </a:extLst>
                </a:gridCol>
                <a:gridCol w="1722187">
                  <a:extLst>
                    <a:ext uri="{9D8B030D-6E8A-4147-A177-3AD203B41FA5}">
                      <a16:colId xmlns:a16="http://schemas.microsoft.com/office/drawing/2014/main" val="674762292"/>
                    </a:ext>
                  </a:extLst>
                </a:gridCol>
                <a:gridCol w="1641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en-US" sz="1000" dirty="0"/>
                        <a:t>Week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Cohort Class 2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Cohort Class 3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Remarks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 (Jan 22)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</a:t>
                      </a:r>
                      <a:r>
                        <a:rPr lang="en-US" sz="1000" baseline="0" dirty="0"/>
                        <a:t> Development Process 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000" dirty="0"/>
                        <a:t>2 (Jan 29)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Software Design and UML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Project Meeting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1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02">
                <a:tc>
                  <a:txBody>
                    <a:bodyPr/>
                    <a:lstStyle/>
                    <a:p>
                      <a:r>
                        <a:rPr lang="en-US" sz="1000" baseline="0" dirty="0"/>
                        <a:t>3  (Feb 5)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Software Design and UML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Guest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74">
                <a:tc>
                  <a:txBody>
                    <a:bodyPr/>
                    <a:lstStyle/>
                    <a:p>
                      <a:r>
                        <a:rPr lang="en-US" sz="1000" dirty="0"/>
                        <a:t>4 (Feb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Design Patterns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2.</a:t>
                      </a:r>
                      <a:r>
                        <a:rPr lang="en-US" sz="1000" baseline="0" dirty="0"/>
                        <a:t> Quiz 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84">
                <a:tc>
                  <a:txBody>
                    <a:bodyPr/>
                    <a:lstStyle/>
                    <a:p>
                      <a:r>
                        <a:rPr lang="en-US" sz="1000" dirty="0"/>
                        <a:t>5 (Feb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</a:t>
                      </a:r>
                      <a:r>
                        <a:rPr lang="en-US" sz="1000" b="1" baseline="0" dirty="0">
                          <a:solidFill>
                            <a:srgbClr val="FF0000"/>
                          </a:solidFill>
                        </a:rPr>
                        <a:t> Meeting II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6 (Feb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Software Testing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7 (Mar</a:t>
                      </a:r>
                      <a:r>
                        <a:rPr lang="en-US" sz="1000" baseline="0" dirty="0"/>
                        <a:t> 5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Recess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/>
                        <a:t>8 (Mar 12)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Software Debugging,</a:t>
                      </a:r>
                      <a:r>
                        <a:rPr lang="en-US" sz="1000" baseline="0" dirty="0"/>
                        <a:t> Code smells and Maintenance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Quiz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9 (Mar 19)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Concurrency: Requirement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10 (Mar 26)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Concurrency: Design and Implementation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6; Quiz 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11 (Apr</a:t>
                      </a:r>
                      <a:r>
                        <a:rPr lang="en-US" sz="1000" baseline="0" dirty="0"/>
                        <a:t> 2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Testing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0000"/>
                          </a:solidFill>
                        </a:rPr>
                        <a:t>Project Meeting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12 (Apr</a:t>
                      </a:r>
                      <a:r>
                        <a:rPr lang="en-US" sz="1000" baseline="0" dirty="0"/>
                        <a:t> 9</a:t>
                      </a:r>
                      <a:r>
                        <a:rPr lang="en-US" sz="1000" dirty="0"/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Concurrency: Optimization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Problem Set 8; Quiz 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000" dirty="0"/>
                        <a:t>13 (Apr 16)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baseline="0" dirty="0"/>
                        <a:t>Final </a:t>
                      </a:r>
                      <a:r>
                        <a:rPr lang="en-US" sz="1000" b="1" dirty="0"/>
                        <a:t>Project</a:t>
                      </a:r>
                      <a:r>
                        <a:rPr lang="en-US" sz="1000" b="1" baseline="0" dirty="0"/>
                        <a:t> Presentation (15 minutes for each group)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Project Report/Code Due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14 (Apr 27)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Final Exam</a:t>
                      </a:r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BoundedBufferTest.java, </a:t>
            </a:r>
          </a:p>
          <a:p>
            <a:r>
              <a:rPr lang="en-US" dirty="0"/>
              <a:t>write two more test cases </a:t>
            </a:r>
            <a:r>
              <a:rPr lang="en-SG" dirty="0"/>
              <a:t>(with threads)</a:t>
            </a:r>
            <a:r>
              <a:rPr lang="en-US" dirty="0"/>
              <a:t> </a:t>
            </a:r>
          </a:p>
          <a:p>
            <a:r>
              <a:rPr lang="en-US" dirty="0"/>
              <a:t>document what you are testing for.</a:t>
            </a:r>
          </a:p>
        </p:txBody>
      </p:sp>
    </p:spTree>
    <p:extLst>
      <p:ext uri="{BB962C8B-B14F-4D97-AF65-F5344CB8AC3E}">
        <p14:creationId xmlns:p14="http://schemas.microsoft.com/office/powerpoint/2010/main" val="177248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Example: how do we test that everything put into the buffer comes out of it and that nothing else does, assuming there are multiple producers and consumers?</a:t>
            </a:r>
          </a:p>
          <a:p>
            <a:pPr lvl="1"/>
            <a:r>
              <a:rPr lang="en-US" dirty="0"/>
              <a:t>A naïve approach: maintain a “shadow” list and assert that the buffer is consistent with the “shadow” list</a:t>
            </a:r>
          </a:p>
          <a:p>
            <a:pPr lvl="1"/>
            <a:r>
              <a:rPr lang="en-US" sz="2800" dirty="0"/>
              <a:t>Use a check sum function would be better (see example later)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9489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test data should be generated randomly</a:t>
            </a:r>
          </a:p>
          <a:p>
            <a:r>
              <a:rPr lang="en-US" sz="2800" dirty="0"/>
              <a:t>Random number generator can create couplings between classes and timing artifacts because most random number generator classes are thread-safe and therefore introduce additional synchronization.</a:t>
            </a:r>
          </a:p>
          <a:p>
            <a:pPr lvl="1"/>
            <a:r>
              <a:rPr lang="en-US" sz="2400" dirty="0"/>
              <a:t>Use pseudo-random number generator  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0811" y="4495800"/>
            <a:ext cx="24862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xorShift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y) {</a:t>
            </a:r>
          </a:p>
          <a:p>
            <a:r>
              <a:rPr lang="en-US" dirty="0"/>
              <a:t>      y ^= (y &lt;&lt; 6);</a:t>
            </a:r>
          </a:p>
          <a:p>
            <a:r>
              <a:rPr lang="en-US" dirty="0"/>
              <a:t>      y ^= (y &gt;&gt;&gt; 21);</a:t>
            </a:r>
          </a:p>
          <a:p>
            <a:r>
              <a:rPr lang="en-US" dirty="0"/>
              <a:t>      y ^= (y &lt;&lt; 7);</a:t>
            </a:r>
          </a:p>
          <a:p>
            <a:r>
              <a:rPr lang="en-US" dirty="0"/>
              <a:t>      return y;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212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648200"/>
            <a:ext cx="6400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PutTakeTest.java</a:t>
            </a:r>
          </a:p>
        </p:txBody>
      </p:sp>
    </p:spTree>
    <p:extLst>
      <p:ext uri="{BB962C8B-B14F-4D97-AF65-F5344CB8AC3E}">
        <p14:creationId xmlns:p14="http://schemas.microsoft.com/office/powerpoint/2010/main" val="173271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More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with more active threads than CPUs</a:t>
            </a:r>
          </a:p>
          <a:p>
            <a:r>
              <a:rPr lang="en-US" sz="2800" dirty="0"/>
              <a:t>Testing with different processor counts, operating systems, and processor architectures </a:t>
            </a:r>
          </a:p>
          <a:p>
            <a:r>
              <a:rPr lang="en-US" sz="2800" dirty="0"/>
              <a:t>Encourage context switching using </a:t>
            </a:r>
            <a:r>
              <a:rPr lang="en-US" sz="2800" dirty="0" err="1"/>
              <a:t>Thread.yield</a:t>
            </a:r>
            <a:r>
              <a:rPr lang="en-US" sz="2800" dirty="0"/>
              <a:t>() or </a:t>
            </a:r>
            <a:r>
              <a:rPr lang="en-US" sz="2800" dirty="0" err="1"/>
              <a:t>Thread.sleep</a:t>
            </a:r>
            <a:r>
              <a:rPr lang="en-US" sz="2800" dirty="0"/>
              <a:t>(10)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140875"/>
            <a:ext cx="71315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Public synchronized void transfer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r>
              <a:rPr lang="en-US" i="1" dirty="0"/>
              <a:t>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r>
              <a:rPr lang="en-US" i="1" dirty="0"/>
              <a:t>	</a:t>
            </a:r>
            <a:r>
              <a:rPr lang="en-US" i="1" dirty="0">
                <a:solidFill>
                  <a:srgbClr val="FF0000"/>
                </a:solidFill>
              </a:rPr>
              <a:t>if (</a:t>
            </a:r>
            <a:r>
              <a:rPr lang="en-US" i="1" dirty="0" err="1">
                <a:solidFill>
                  <a:srgbClr val="FF0000"/>
                </a:solidFill>
              </a:rPr>
              <a:t>random.nextInt</a:t>
            </a:r>
            <a:r>
              <a:rPr lang="en-US" i="1" dirty="0">
                <a:solidFill>
                  <a:srgbClr val="FF0000"/>
                </a:solidFill>
              </a:rPr>
              <a:t>(1000) &gt; THREADHOLD) {</a:t>
            </a:r>
          </a:p>
          <a:p>
            <a:r>
              <a:rPr lang="en-US" i="1" dirty="0">
                <a:solidFill>
                  <a:srgbClr val="FF0000"/>
                </a:solidFill>
              </a:rPr>
              <a:t>		</a:t>
            </a:r>
            <a:r>
              <a:rPr lang="en-US" i="1" dirty="0" err="1">
                <a:solidFill>
                  <a:srgbClr val="FF0000"/>
                </a:solidFill>
              </a:rPr>
              <a:t>Thread.yield</a:t>
            </a:r>
            <a:r>
              <a:rPr lang="en-US" i="1" dirty="0">
                <a:solidFill>
                  <a:srgbClr val="FF0000"/>
                </a:solidFill>
              </a:rPr>
              <a:t>();</a:t>
            </a:r>
          </a:p>
          <a:p>
            <a:r>
              <a:rPr lang="en-US" i="1" dirty="0">
                <a:solidFill>
                  <a:srgbClr val="FF0000"/>
                </a:solidFill>
              </a:rPr>
              <a:t>	}</a:t>
            </a:r>
          </a:p>
          <a:p>
            <a:r>
              <a:rPr lang="en-US" i="1" dirty="0"/>
              <a:t>	</a:t>
            </a:r>
            <a:r>
              <a:rPr lang="en-US" i="1" dirty="0" err="1"/>
              <a:t>to.credit</a:t>
            </a:r>
            <a:r>
              <a:rPr lang="en-US" i="1" dirty="0"/>
              <a:t>(amount);</a:t>
            </a:r>
          </a:p>
          <a:p>
            <a:r>
              <a:rPr lang="en-US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70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Blocking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test that an operation has been blocked (in a concurrent context)?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48768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BoundedBufferTest.java</a:t>
            </a:r>
          </a:p>
          <a:p>
            <a:pPr algn="ctr"/>
            <a:r>
              <a:rPr lang="en-US" dirty="0"/>
              <a:t>Test: </a:t>
            </a:r>
            <a:r>
              <a:rPr lang="en-SG" dirty="0" err="1"/>
              <a:t>testTakeBlocksWhenEmpty</a:t>
            </a:r>
            <a:r>
              <a:rPr lang="en-SG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8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Testing for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appropriate test scenarios – how the class is used </a:t>
            </a:r>
          </a:p>
          <a:p>
            <a:r>
              <a:rPr lang="en-US" dirty="0"/>
              <a:t>Sizing empirically for various bounds, e.g., number of threads, buffer capabilities,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5029200"/>
            <a:ext cx="64008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Click here for a sample program: TimedPutTakeTest.java</a:t>
            </a:r>
          </a:p>
          <a:p>
            <a:pPr algn="ctr"/>
            <a:r>
              <a:rPr lang="en-US" dirty="0" err="1"/>
              <a:t>TimedPutTakeTestABQ</a:t>
            </a:r>
            <a:r>
              <a:rPr lang="en-US" dirty="0"/>
              <a:t>; TimedPutTakeTestLBQ.java</a:t>
            </a:r>
          </a:p>
        </p:txBody>
      </p:sp>
    </p:spTree>
    <p:extLst>
      <p:ext uri="{BB962C8B-B14F-4D97-AF65-F5344CB8AC3E}">
        <p14:creationId xmlns:p14="http://schemas.microsoft.com/office/powerpoint/2010/main" val="315201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test to compare the performance difference between </a:t>
            </a:r>
            <a:r>
              <a:rPr lang="en-US" dirty="0" err="1"/>
              <a:t>Collections.synchronizedMap</a:t>
            </a:r>
            <a:r>
              <a:rPr lang="en-US" dirty="0"/>
              <a:t> and </a:t>
            </a:r>
            <a:r>
              <a:rPr lang="en-US" dirty="0" err="1"/>
              <a:t>ConcurrrentHashMap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95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Code review (e.g. Team Explorer)</a:t>
            </a:r>
          </a:p>
          <a:p>
            <a:r>
              <a:rPr lang="en-US" dirty="0"/>
              <a:t>Static analysis (e.g. </a:t>
            </a:r>
            <a:r>
              <a:rPr lang="en-US" dirty="0" err="1"/>
              <a:t>Coverity</a:t>
            </a:r>
            <a:r>
              <a:rPr lang="en-US" dirty="0"/>
              <a:t> Scan, and Facebook Infer)</a:t>
            </a:r>
          </a:p>
          <a:p>
            <a:r>
              <a:rPr lang="en-US" dirty="0"/>
              <a:t>Symbolic execution (e.g. KLEE, and Microsoft SAGE)</a:t>
            </a:r>
          </a:p>
          <a:p>
            <a:r>
              <a:rPr lang="en-US" dirty="0"/>
              <a:t>Model checking (e.g. SPIN, </a:t>
            </a:r>
            <a:r>
              <a:rPr lang="en-US" dirty="0" err="1"/>
              <a:t>Uppaal</a:t>
            </a:r>
            <a:r>
              <a:rPr lang="en-US" dirty="0"/>
              <a:t>, and Microsoft Static Analyzer)</a:t>
            </a:r>
          </a:p>
          <a:p>
            <a:r>
              <a:rPr lang="en-US" dirty="0"/>
              <a:t>Theorem proving (e.g. Coq and PVS)</a:t>
            </a:r>
          </a:p>
        </p:txBody>
      </p:sp>
    </p:spTree>
    <p:extLst>
      <p:ext uri="{BB962C8B-B14F-4D97-AF65-F5344CB8AC3E}">
        <p14:creationId xmlns:p14="http://schemas.microsoft.com/office/powerpoint/2010/main" val="79465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Sequential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previousMax</a:t>
            </a:r>
            <a:r>
              <a:rPr lang="en-US" i="1" dirty="0"/>
              <a:t>;</a:t>
            </a:r>
          </a:p>
          <a:p>
            <a:endParaRPr lang="en-US" dirty="0"/>
          </a:p>
          <a:p>
            <a:r>
              <a:rPr lang="en-US" b="1" dirty="0"/>
              <a:t>0.</a:t>
            </a: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max (</a:t>
            </a:r>
            <a:r>
              <a:rPr lang="en-US" dirty="0" err="1"/>
              <a:t>int</a:t>
            </a:r>
            <a:r>
              <a:rPr lang="en-US" dirty="0"/>
              <a:t>[] list) {</a:t>
            </a:r>
          </a:p>
          <a:p>
            <a:r>
              <a:rPr lang="en-US" b="1" dirty="0"/>
              <a:t>1.</a:t>
            </a:r>
            <a:r>
              <a:rPr lang="en-US" dirty="0"/>
              <a:t>     </a:t>
            </a:r>
            <a:r>
              <a:rPr lang="en-US" dirty="0" err="1"/>
              <a:t>int</a:t>
            </a:r>
            <a:r>
              <a:rPr lang="en-US" dirty="0"/>
              <a:t> max = list[0]; </a:t>
            </a:r>
          </a:p>
          <a:p>
            <a:r>
              <a:rPr lang="nn-NO" b="1" dirty="0"/>
              <a:t>2.</a:t>
            </a:r>
            <a:r>
              <a:rPr lang="nn-NO" dirty="0"/>
              <a:t>     for (int i = 1; </a:t>
            </a:r>
            <a:r>
              <a:rPr lang="nn-NO" b="1" dirty="0"/>
              <a:t>3.</a:t>
            </a:r>
            <a:r>
              <a:rPr lang="nn-NO" dirty="0"/>
              <a:t> i &lt; list.length; </a:t>
            </a:r>
            <a:r>
              <a:rPr lang="nn-NO" b="1" dirty="0"/>
              <a:t>4.</a:t>
            </a:r>
            <a:r>
              <a:rPr lang="nn-NO" dirty="0"/>
              <a:t> i++) {</a:t>
            </a:r>
          </a:p>
          <a:p>
            <a:r>
              <a:rPr lang="en-US" b="1" dirty="0"/>
              <a:t>5.</a:t>
            </a:r>
            <a:r>
              <a:rPr lang="en-US" dirty="0"/>
              <a:t>          if (max &lt; list[</a:t>
            </a:r>
            <a:r>
              <a:rPr lang="en-US" dirty="0" err="1"/>
              <a:t>i</a:t>
            </a:r>
            <a:r>
              <a:rPr lang="en-US" dirty="0"/>
              <a:t>]) {</a:t>
            </a:r>
          </a:p>
          <a:p>
            <a:r>
              <a:rPr lang="en-US" b="1" dirty="0"/>
              <a:t>6.</a:t>
            </a:r>
            <a:r>
              <a:rPr lang="en-US" dirty="0"/>
              <a:t>               max = list[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b="1" dirty="0"/>
              <a:t>7.</a:t>
            </a:r>
            <a:r>
              <a:rPr lang="en-US" dirty="0"/>
              <a:t>          }</a:t>
            </a:r>
          </a:p>
          <a:p>
            <a:r>
              <a:rPr lang="en-US" b="1" dirty="0"/>
              <a:t>8.</a:t>
            </a:r>
            <a:r>
              <a:rPr lang="en-US" dirty="0"/>
              <a:t>     }</a:t>
            </a:r>
          </a:p>
          <a:p>
            <a:endParaRPr lang="en-US" dirty="0"/>
          </a:p>
          <a:p>
            <a:r>
              <a:rPr lang="en-US" b="1" dirty="0"/>
              <a:t>9.</a:t>
            </a:r>
            <a:r>
              <a:rPr lang="en-US" dirty="0"/>
              <a:t>     </a:t>
            </a:r>
            <a:r>
              <a:rPr lang="en-US" dirty="0" err="1"/>
              <a:t>previousMax</a:t>
            </a:r>
            <a:r>
              <a:rPr lang="en-US" dirty="0"/>
              <a:t> = max;</a:t>
            </a:r>
          </a:p>
          <a:p>
            <a:r>
              <a:rPr lang="en-US" b="1" dirty="0"/>
              <a:t>10.</a:t>
            </a:r>
            <a:r>
              <a:rPr lang="en-US" dirty="0"/>
              <a:t>   return max;</a:t>
            </a:r>
          </a:p>
          <a:p>
            <a:r>
              <a:rPr lang="en-US" b="1" dirty="0"/>
              <a:t>11.</a:t>
            </a:r>
            <a:r>
              <a:rPr lang="en-US" dirty="0"/>
              <a:t> }</a:t>
            </a:r>
          </a:p>
        </p:txBody>
      </p:sp>
      <p:cxnSp>
        <p:nvCxnSpPr>
          <p:cNvPr id="10" name="Straight Arrow Connector 9"/>
          <p:cNvCxnSpPr>
            <a:stCxn id="23" idx="4"/>
            <a:endCxn id="31" idx="0"/>
          </p:cNvCxnSpPr>
          <p:nvPr/>
        </p:nvCxnSpPr>
        <p:spPr>
          <a:xfrm>
            <a:off x="6900746" y="1828801"/>
            <a:ext cx="0" cy="4864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1887865"/>
            <a:ext cx="90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= … </a:t>
            </a:r>
          </a:p>
        </p:txBody>
      </p:sp>
      <p:sp>
        <p:nvSpPr>
          <p:cNvPr id="23" name="Oval 22"/>
          <p:cNvSpPr/>
          <p:nvPr/>
        </p:nvSpPr>
        <p:spPr>
          <a:xfrm>
            <a:off x="6672146" y="1371601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2743200"/>
            <a:ext cx="143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list[0]  </a:t>
            </a:r>
          </a:p>
        </p:txBody>
      </p:sp>
      <p:sp>
        <p:nvSpPr>
          <p:cNvPr id="31" name="Oval 30"/>
          <p:cNvSpPr/>
          <p:nvPr/>
        </p:nvSpPr>
        <p:spPr>
          <a:xfrm>
            <a:off x="6672146" y="23152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6672146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6" name="Straight Arrow Connector 35"/>
          <p:cNvCxnSpPr>
            <a:stCxn id="31" idx="4"/>
            <a:endCxn id="34" idx="0"/>
          </p:cNvCxnSpPr>
          <p:nvPr/>
        </p:nvCxnSpPr>
        <p:spPr>
          <a:xfrm>
            <a:off x="6900746" y="2772454"/>
            <a:ext cx="0" cy="427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72146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9" name="Straight Arrow Connector 38"/>
          <p:cNvCxnSpPr>
            <a:stCxn id="34" idx="4"/>
            <a:endCxn id="37" idx="0"/>
          </p:cNvCxnSpPr>
          <p:nvPr/>
        </p:nvCxnSpPr>
        <p:spPr>
          <a:xfrm>
            <a:off x="6900746" y="36576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8000" y="366926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41" name="Oval 40"/>
          <p:cNvSpPr/>
          <p:nvPr/>
        </p:nvSpPr>
        <p:spPr>
          <a:xfrm>
            <a:off x="6672146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Straight Arrow Connector 42"/>
          <p:cNvCxnSpPr>
            <a:stCxn id="37" idx="4"/>
            <a:endCxn id="41" idx="0"/>
          </p:cNvCxnSpPr>
          <p:nvPr/>
        </p:nvCxnSpPr>
        <p:spPr>
          <a:xfrm>
            <a:off x="6900746" y="4495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648200" y="4038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6" name="Straight Arrow Connector 45"/>
          <p:cNvCxnSpPr>
            <a:stCxn id="37" idx="2"/>
            <a:endCxn id="44" idx="6"/>
          </p:cNvCxnSpPr>
          <p:nvPr/>
        </p:nvCxnSpPr>
        <p:spPr>
          <a:xfrm flipH="1">
            <a:off x="5105400" y="4267200"/>
            <a:ext cx="156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33093" y="3886200"/>
            <a:ext cx="14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&gt;=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858000" y="4431268"/>
            <a:ext cx="138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list.length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648200" y="4876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" name="Straight Arrow Connector 4"/>
          <p:cNvCxnSpPr>
            <a:stCxn id="41" idx="2"/>
            <a:endCxn id="32" idx="7"/>
          </p:cNvCxnSpPr>
          <p:nvPr/>
        </p:nvCxnSpPr>
        <p:spPr>
          <a:xfrm flipH="1">
            <a:off x="5038445" y="5105400"/>
            <a:ext cx="1633701" cy="7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5269468"/>
            <a:ext cx="14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&gt;=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26" name="Oval 25"/>
          <p:cNvSpPr/>
          <p:nvPr/>
        </p:nvSpPr>
        <p:spPr>
          <a:xfrm>
            <a:off x="6672146" y="57841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7" name="Straight Arrow Connector 6"/>
          <p:cNvCxnSpPr>
            <a:stCxn id="41" idx="4"/>
            <a:endCxn id="26" idx="0"/>
          </p:cNvCxnSpPr>
          <p:nvPr/>
        </p:nvCxnSpPr>
        <p:spPr>
          <a:xfrm>
            <a:off x="6900746" y="5334000"/>
            <a:ext cx="0" cy="450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5345668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&lt; list[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cxnSp>
        <p:nvCxnSpPr>
          <p:cNvPr id="9" name="Straight Arrow Connector 8"/>
          <p:cNvCxnSpPr>
            <a:stCxn id="26" idx="2"/>
            <a:endCxn id="32" idx="6"/>
          </p:cNvCxnSpPr>
          <p:nvPr/>
        </p:nvCxnSpPr>
        <p:spPr>
          <a:xfrm flipH="1">
            <a:off x="5105400" y="6012766"/>
            <a:ext cx="1566746" cy="1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57800" y="5943600"/>
            <a:ext cx="131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= list[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</p:txBody>
      </p:sp>
      <p:sp>
        <p:nvSpPr>
          <p:cNvPr id="32" name="Oval 31"/>
          <p:cNvSpPr/>
          <p:nvPr/>
        </p:nvSpPr>
        <p:spPr>
          <a:xfrm>
            <a:off x="4648200" y="578539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8" name="Oval 37"/>
          <p:cNvSpPr/>
          <p:nvPr/>
        </p:nvSpPr>
        <p:spPr>
          <a:xfrm>
            <a:off x="2819400" y="5791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9" name="Straight Arrow Connector 18"/>
          <p:cNvCxnSpPr>
            <a:stCxn id="32" idx="2"/>
            <a:endCxn id="38" idx="6"/>
          </p:cNvCxnSpPr>
          <p:nvPr/>
        </p:nvCxnSpPr>
        <p:spPr>
          <a:xfrm flipH="1">
            <a:off x="3276600" y="6013993"/>
            <a:ext cx="1371600" cy="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7"/>
            <a:endCxn id="20" idx="3"/>
          </p:cNvCxnSpPr>
          <p:nvPr/>
        </p:nvCxnSpPr>
        <p:spPr>
          <a:xfrm flipV="1">
            <a:off x="3209645" y="5267045"/>
            <a:ext cx="1505510" cy="591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37" idx="3"/>
          </p:cNvCxnSpPr>
          <p:nvPr/>
        </p:nvCxnSpPr>
        <p:spPr>
          <a:xfrm flipV="1">
            <a:off x="5105400" y="4428845"/>
            <a:ext cx="1633701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73535" y="4583668"/>
            <a:ext cx="47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</p:txBody>
      </p:sp>
      <p:sp>
        <p:nvSpPr>
          <p:cNvPr id="50" name="Oval 49"/>
          <p:cNvSpPr/>
          <p:nvPr/>
        </p:nvSpPr>
        <p:spPr>
          <a:xfrm>
            <a:off x="2667000" y="48768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42" name="Straight Arrow Connector 41"/>
          <p:cNvCxnSpPr>
            <a:stCxn id="44" idx="2"/>
            <a:endCxn id="50" idx="7"/>
          </p:cNvCxnSpPr>
          <p:nvPr/>
        </p:nvCxnSpPr>
        <p:spPr>
          <a:xfrm flipH="1">
            <a:off x="3187326" y="4267200"/>
            <a:ext cx="1460874" cy="67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200400" y="4431268"/>
            <a:ext cx="149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previous=max</a:t>
            </a:r>
          </a:p>
        </p:txBody>
      </p:sp>
      <p:sp>
        <p:nvSpPr>
          <p:cNvPr id="52" name="Oval 51"/>
          <p:cNvSpPr/>
          <p:nvPr/>
        </p:nvSpPr>
        <p:spPr>
          <a:xfrm>
            <a:off x="1371600" y="5771829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53" name="Straight Arrow Connector 52"/>
          <p:cNvCxnSpPr>
            <a:stCxn id="50" idx="2"/>
            <a:endCxn id="52" idx="7"/>
          </p:cNvCxnSpPr>
          <p:nvPr/>
        </p:nvCxnSpPr>
        <p:spPr>
          <a:xfrm flipH="1">
            <a:off x="1891926" y="5105400"/>
            <a:ext cx="775074" cy="733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600200" y="4724400"/>
            <a:ext cx="122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max</a:t>
            </a:r>
          </a:p>
        </p:txBody>
      </p:sp>
      <p:cxnSp>
        <p:nvCxnSpPr>
          <p:cNvPr id="57" name="Straight Arrow Connector 56"/>
          <p:cNvCxnSpPr>
            <a:stCxn id="52" idx="2"/>
            <a:endCxn id="59" idx="3"/>
          </p:cNvCxnSpPr>
          <p:nvPr/>
        </p:nvCxnSpPr>
        <p:spPr>
          <a:xfrm flipH="1">
            <a:off x="952964" y="6000429"/>
            <a:ext cx="4186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9600" y="58157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23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input = [2,4]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162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1" idx="3"/>
            <a:endCxn id="62" idx="1"/>
          </p:cNvCxnSpPr>
          <p:nvPr/>
        </p:nvCxnSpPr>
        <p:spPr>
          <a:xfrm>
            <a:off x="66294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2" idx="2"/>
            <a:endCxn id="63" idx="0"/>
          </p:cNvCxnSpPr>
          <p:nvPr/>
        </p:nvCxnSpPr>
        <p:spPr>
          <a:xfrm>
            <a:off x="7505700" y="2819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 configuration of the program with control at line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2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92" name="Content Placeholder 9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input = [4,2]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2860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5052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7244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943600" y="2362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162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9436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7244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5052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2860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066800" y="3352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66800" y="43434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8" name="Straight Arrow Connector 7"/>
          <p:cNvCxnSpPr>
            <a:stCxn id="3" idx="3"/>
            <a:endCxn id="56" idx="1"/>
          </p:cNvCxnSpPr>
          <p:nvPr/>
        </p:nvCxnSpPr>
        <p:spPr>
          <a:xfrm>
            <a:off x="17526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6" idx="3"/>
            <a:endCxn id="58" idx="1"/>
          </p:cNvCxnSpPr>
          <p:nvPr/>
        </p:nvCxnSpPr>
        <p:spPr>
          <a:xfrm>
            <a:off x="29718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8" idx="3"/>
            <a:endCxn id="60" idx="1"/>
          </p:cNvCxnSpPr>
          <p:nvPr/>
        </p:nvCxnSpPr>
        <p:spPr>
          <a:xfrm>
            <a:off x="41910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0" idx="3"/>
            <a:endCxn id="61" idx="1"/>
          </p:cNvCxnSpPr>
          <p:nvPr/>
        </p:nvCxnSpPr>
        <p:spPr>
          <a:xfrm>
            <a:off x="5410200" y="2590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1" idx="3"/>
            <a:endCxn id="63" idx="0"/>
          </p:cNvCxnSpPr>
          <p:nvPr/>
        </p:nvCxnSpPr>
        <p:spPr>
          <a:xfrm>
            <a:off x="6629400" y="2590800"/>
            <a:ext cx="8763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1"/>
            <a:endCxn id="64" idx="3"/>
          </p:cNvCxnSpPr>
          <p:nvPr/>
        </p:nvCxnSpPr>
        <p:spPr>
          <a:xfrm flipH="1">
            <a:off x="66294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1"/>
            <a:endCxn id="65" idx="3"/>
          </p:cNvCxnSpPr>
          <p:nvPr/>
        </p:nvCxnSpPr>
        <p:spPr>
          <a:xfrm flipH="1">
            <a:off x="54102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5" idx="1"/>
            <a:endCxn id="66" idx="3"/>
          </p:cNvCxnSpPr>
          <p:nvPr/>
        </p:nvCxnSpPr>
        <p:spPr>
          <a:xfrm flipH="1">
            <a:off x="41910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" idx="1"/>
            <a:endCxn id="69" idx="3"/>
          </p:cNvCxnSpPr>
          <p:nvPr/>
        </p:nvCxnSpPr>
        <p:spPr>
          <a:xfrm flipH="1">
            <a:off x="29718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9" idx="1"/>
            <a:endCxn id="70" idx="3"/>
          </p:cNvCxnSpPr>
          <p:nvPr/>
        </p:nvCxnSpPr>
        <p:spPr>
          <a:xfrm flipH="1">
            <a:off x="1752600" y="3581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0" idx="2"/>
            <a:endCxn id="71" idx="0"/>
          </p:cNvCxnSpPr>
          <p:nvPr/>
        </p:nvCxnSpPr>
        <p:spPr>
          <a:xfrm>
            <a:off x="1409700" y="3810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1" idx="3"/>
          </p:cNvCxnSpPr>
          <p:nvPr/>
        </p:nvCxnSpPr>
        <p:spPr>
          <a:xfrm>
            <a:off x="1752600" y="4572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286000" y="4343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66800" y="5486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752600" y="5638800"/>
            <a:ext cx="512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 a configuration of the program with control at line </a:t>
            </a:r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4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sequential programs, </a:t>
            </a:r>
          </a:p>
          <a:p>
            <a:pPr lvl="1"/>
            <a:r>
              <a:rPr lang="en-US" dirty="0"/>
              <a:t>Finding the right inputs</a:t>
            </a:r>
          </a:p>
          <a:p>
            <a:r>
              <a:rPr lang="en-US" dirty="0"/>
              <a:t>For concurrent programs,</a:t>
            </a:r>
          </a:p>
          <a:p>
            <a:pPr lvl="1"/>
            <a:r>
              <a:rPr lang="en-US" dirty="0"/>
              <a:t>Finding the right inputs and scheduling</a:t>
            </a:r>
          </a:p>
          <a:p>
            <a:pPr lvl="1"/>
            <a:r>
              <a:rPr lang="en-US" altLang="zh-CN" dirty="0"/>
              <a:t>To</a:t>
            </a:r>
            <a:r>
              <a:rPr lang="en-SG" altLang="zh-CN" dirty="0"/>
              <a:t> be able to generate more scheduling, we could use </a:t>
            </a:r>
            <a:r>
              <a:rPr lang="en-SG" altLang="zh-CN" dirty="0" err="1"/>
              <a:t>Thread.sleep</a:t>
            </a:r>
            <a:r>
              <a:rPr lang="en-SG" altLang="zh-CN" dirty="0"/>
              <a:t>(), and synchronizers.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synchronizer is an object that coordinates the control flow of threads based on its state.</a:t>
            </a:r>
          </a:p>
          <a:p>
            <a:pPr lvl="1"/>
            <a:r>
              <a:rPr lang="en-US" dirty="0"/>
              <a:t>Semaphore</a:t>
            </a:r>
          </a:p>
          <a:p>
            <a:pPr lvl="1"/>
            <a:r>
              <a:rPr lang="en-US" dirty="0" err="1"/>
              <a:t>CyclicBarrier</a:t>
            </a:r>
            <a:endParaRPr lang="en-US" dirty="0"/>
          </a:p>
          <a:p>
            <a:pPr lvl="1"/>
            <a:r>
              <a:rPr lang="en-US" dirty="0" err="1"/>
              <a:t>CountDownLatch</a:t>
            </a:r>
            <a:endParaRPr lang="en-US" dirty="0"/>
          </a:p>
          <a:p>
            <a:pPr lvl="1"/>
            <a:r>
              <a:rPr lang="en-US" dirty="0"/>
              <a:t>Phaser</a:t>
            </a:r>
          </a:p>
        </p:txBody>
      </p:sp>
    </p:spTree>
    <p:extLst>
      <p:ext uri="{BB962C8B-B14F-4D97-AF65-F5344CB8AC3E}">
        <p14:creationId xmlns:p14="http://schemas.microsoft.com/office/powerpoint/2010/main" val="150753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semaphore maintains a set of permits. Each acquire() blocks if necessary until a permit is available, and then takes it. Each release() adds a permit, potentially releasing a blocked acquirer. </a:t>
            </a:r>
          </a:p>
        </p:txBody>
      </p:sp>
      <p:pic>
        <p:nvPicPr>
          <p:cNvPr id="2050" name="Picture 2" descr="http://upload.wikimedia.org/wikipedia/commons/thumb/6/67/Castleton_East_Junction_signal_box_59_signal_(1).jpg/250px-Castleton_East_Junction_signal_box_59_signal_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00400"/>
            <a:ext cx="1847850" cy="246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886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355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812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24540" y="3733800"/>
            <a:ext cx="0" cy="1600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1200" y="5257800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Semaphore</a:t>
            </a:r>
          </a:p>
          <a:p>
            <a:r>
              <a:rPr lang="en-US" dirty="0"/>
              <a:t>(with 2 permits)</a:t>
            </a: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1791641" y="4070866"/>
            <a:ext cx="1484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791641" y="4539734"/>
            <a:ext cx="1789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1791641" y="4996934"/>
            <a:ext cx="10277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66467" y="5998803"/>
            <a:ext cx="338971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Example: SemaphoreExample.java</a:t>
            </a:r>
          </a:p>
        </p:txBody>
      </p:sp>
    </p:spTree>
    <p:extLst>
      <p:ext uri="{BB962C8B-B14F-4D97-AF65-F5344CB8AC3E}">
        <p14:creationId xmlns:p14="http://schemas.microsoft.com/office/powerpoint/2010/main" val="41186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synchronization aid that allows a set of threads to all wait for each other to reach a common barrier point. The barrier is often called cyclic because it can be re-used after the waiting threads are released.</a:t>
            </a:r>
          </a:p>
        </p:txBody>
      </p:sp>
      <p:pic>
        <p:nvPicPr>
          <p:cNvPr id="1026" name="Picture 2" descr="http://upload.wikimedia.org/wikipedia/commons/b/bc/2009_Hong_Kong_Derb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35052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9740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4431268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19400" y="3124200"/>
            <a:ext cx="0" cy="228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556260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Barrier</a:t>
            </a:r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791641" y="3689866"/>
            <a:ext cx="8753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1791641" y="4158734"/>
            <a:ext cx="5705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1791641" y="4615934"/>
            <a:ext cx="7229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57400" y="6019800"/>
            <a:ext cx="51454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here for a sample program: BarrierExample.java</a:t>
            </a:r>
          </a:p>
        </p:txBody>
      </p:sp>
    </p:spTree>
    <p:extLst>
      <p:ext uri="{BB962C8B-B14F-4D97-AF65-F5344CB8AC3E}">
        <p14:creationId xmlns:p14="http://schemas.microsoft.com/office/powerpoint/2010/main" val="225026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8990</TotalTime>
  <Words>1440</Words>
  <Application>Microsoft Office PowerPoint</Application>
  <PresentationFormat>On-screen Show (4:3)</PresentationFormat>
  <Paragraphs>269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宋体</vt:lpstr>
      <vt:lpstr>Arial</vt:lpstr>
      <vt:lpstr>Calibri</vt:lpstr>
      <vt:lpstr>Office Theme</vt:lpstr>
      <vt:lpstr>50.003: Elements of Software Construction</vt:lpstr>
      <vt:lpstr>Course Plan</vt:lpstr>
      <vt:lpstr>Testing Sequential Program</vt:lpstr>
      <vt:lpstr>Test Execution</vt:lpstr>
      <vt:lpstr>Test Execution</vt:lpstr>
      <vt:lpstr>Testing</vt:lpstr>
      <vt:lpstr>Synchronizers</vt:lpstr>
      <vt:lpstr>Semaphores</vt:lpstr>
      <vt:lpstr>Cyclic Barriers</vt:lpstr>
      <vt:lpstr>Cohort Exercise 1 </vt:lpstr>
      <vt:lpstr>CountDownLatch</vt:lpstr>
      <vt:lpstr>Cohort Exercise 2</vt:lpstr>
      <vt:lpstr>Phaser</vt:lpstr>
      <vt:lpstr>Cohort Exercise 3</vt:lpstr>
      <vt:lpstr>Barrier vs Latch vs Phaser</vt:lpstr>
      <vt:lpstr>Testing for Concurrency</vt:lpstr>
      <vt:lpstr>Step 1: Identifying Specification</vt:lpstr>
      <vt:lpstr>Step 2: Basic Unit Tests </vt:lpstr>
      <vt:lpstr>Step 3: Test for Concurrency</vt:lpstr>
      <vt:lpstr>Cohort Exercise 4</vt:lpstr>
      <vt:lpstr>Additional Synchronization</vt:lpstr>
      <vt:lpstr>Example</vt:lpstr>
      <vt:lpstr>Example</vt:lpstr>
      <vt:lpstr>Generating More Scheduling</vt:lpstr>
      <vt:lpstr>Testing Blocking Operations</vt:lpstr>
      <vt:lpstr>Step 4: Testing for Performance</vt:lpstr>
      <vt:lpstr>Cohort Exercise 5</vt:lpstr>
      <vt:lpstr>Beyond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Deadlock, Liveness and fairness</dc:title>
  <dc:creator>Sun Jun</dc:creator>
  <cp:lastModifiedBy>Sun Jun</cp:lastModifiedBy>
  <cp:revision>277</cp:revision>
  <dcterms:created xsi:type="dcterms:W3CDTF">2006-08-16T00:00:00Z</dcterms:created>
  <dcterms:modified xsi:type="dcterms:W3CDTF">2018-03-29T06:44:01Z</dcterms:modified>
</cp:coreProperties>
</file>