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0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81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B:\BeCode\GitHub\BXL-Bouman-1.11\01.Statistics\First%20group%20Case\2.13.Practical-example.Descriptive-statistics-exercis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B:\BeCode\GitHub\BXL-Bouman-1.11\01.Statistics\First%20group%20Case\2.13.Practical-example.Descriptive-statistics-exerci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B:\BeCode\GitHub\BXL-Bouman-1.11\01.Statistics\First%20group%20Case\2.13.Practical-example.Descriptive-statistics-exerci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B:\BeCode\GitHub\BXL-Bouman-1.11\01.Statistics\First%20group%20Case\2.13.Practical-example.Descriptive-statistics-exerci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B:\BeCode\GitHub\BXL-Bouman-1.11\01.Statistics\First%20group%20Case\2.13.Practical-example.Descriptive-statistics-exercis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[2.13.Practical-example.Descriptive-statistics-exercise.xlsx]Age &amp; Sexe!Tableau croisé dynamique2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3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3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3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3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3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3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'Age &amp; Sexe'!$B$3:$B$4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'Age &amp; Sexe'!$A$5:$A$12</c:f>
              <c:strCache>
                <c:ptCount val="7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56-65</c:v>
                </c:pt>
                <c:pt idx="5">
                  <c:v>65+</c:v>
                </c:pt>
                <c:pt idx="6">
                  <c:v>N/A</c:v>
                </c:pt>
              </c:strCache>
            </c:strRef>
          </c:cat>
          <c:val>
            <c:numRef>
              <c:f>'Age &amp; Sexe'!$B$5:$B$12</c:f>
              <c:numCache>
                <c:formatCode>_-* #,##0\ _€_-;\-* #,##0\ _€_-;_-* "-"??\ _€_-;_-@_-</c:formatCode>
                <c:ptCount val="7"/>
                <c:pt idx="0">
                  <c:v>3</c:v>
                </c:pt>
                <c:pt idx="1">
                  <c:v>15</c:v>
                </c:pt>
                <c:pt idx="2">
                  <c:v>21</c:v>
                </c:pt>
                <c:pt idx="3">
                  <c:v>14</c:v>
                </c:pt>
                <c:pt idx="4">
                  <c:v>11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F3-4859-B98D-FC9268C2C993}"/>
            </c:ext>
          </c:extLst>
        </c:ser>
        <c:ser>
          <c:idx val="1"/>
          <c:order val="1"/>
          <c:tx>
            <c:strRef>
              <c:f>'Age &amp; Sexe'!$C$3:$C$4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'Age &amp; Sexe'!$A$5:$A$12</c:f>
              <c:strCache>
                <c:ptCount val="7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56-65</c:v>
                </c:pt>
                <c:pt idx="5">
                  <c:v>65+</c:v>
                </c:pt>
                <c:pt idx="6">
                  <c:v>N/A</c:v>
                </c:pt>
              </c:strCache>
            </c:strRef>
          </c:cat>
          <c:val>
            <c:numRef>
              <c:f>'Age &amp; Sexe'!$C$5:$C$12</c:f>
              <c:numCache>
                <c:formatCode>_-* #,##0\ _€_-;\-* #,##0\ _€_-;_-* "-"??\ _€_-;_-@_-</c:formatCode>
                <c:ptCount val="7"/>
                <c:pt idx="0">
                  <c:v>2</c:v>
                </c:pt>
                <c:pt idx="1">
                  <c:v>21</c:v>
                </c:pt>
                <c:pt idx="2">
                  <c:v>31</c:v>
                </c:pt>
                <c:pt idx="3">
                  <c:v>27</c:v>
                </c:pt>
                <c:pt idx="4">
                  <c:v>15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F3-4859-B98D-FC9268C2C993}"/>
            </c:ext>
          </c:extLst>
        </c:ser>
        <c:ser>
          <c:idx val="2"/>
          <c:order val="2"/>
          <c:tx>
            <c:strRef>
              <c:f>'Age &amp; Sexe'!$D$3:$D$4</c:f>
              <c:strCache>
                <c:ptCount val="1"/>
                <c:pt idx="0">
                  <c:v>N/A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'Age &amp; Sexe'!$A$5:$A$12</c:f>
              <c:strCache>
                <c:ptCount val="7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56-65</c:v>
                </c:pt>
                <c:pt idx="5">
                  <c:v>65+</c:v>
                </c:pt>
                <c:pt idx="6">
                  <c:v>N/A</c:v>
                </c:pt>
              </c:strCache>
            </c:strRef>
          </c:cat>
          <c:val>
            <c:numRef>
              <c:f>'Age &amp; Sexe'!$D$5:$D$12</c:f>
              <c:numCache>
                <c:formatCode>_-* #,##0\ _€_-;\-* #,##0\ _€_-;_-* "-"??\ _€_-;_-@_-</c:formatCode>
                <c:ptCount val="7"/>
                <c:pt idx="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F3-4859-B98D-FC9268C2C9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63645600"/>
        <c:axId val="470439680"/>
        <c:axId val="0"/>
      </c:bar3DChart>
      <c:catAx>
        <c:axId val="46364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0439680"/>
        <c:crosses val="autoZero"/>
        <c:auto val="1"/>
        <c:lblAlgn val="ctr"/>
        <c:lblOffset val="100"/>
        <c:noMultiLvlLbl val="0"/>
      </c:catAx>
      <c:valAx>
        <c:axId val="47043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_€_-;\-* #,##0\ _€_-;_-* &quot;-&quot;??\ _€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63645600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fr-FR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[2.13.Practical-example.Descriptive-statistics-exercise.xlsx]Invest &amp; indi!Tableau croisé dynamique3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'Invest &amp; indi'!$B$3:$B$4</c:f>
              <c:strCache>
                <c:ptCount val="1"/>
                <c:pt idx="0">
                  <c:v>Home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'Invest &amp; indi'!$A$5:$A$7</c:f>
              <c:strCache>
                <c:ptCount val="2"/>
                <c:pt idx="0">
                  <c:v>Firm</c:v>
                </c:pt>
                <c:pt idx="1">
                  <c:v>Individual</c:v>
                </c:pt>
              </c:strCache>
            </c:strRef>
          </c:cat>
          <c:val>
            <c:numRef>
              <c:f>'Invest &amp; indi'!$B$5:$B$7</c:f>
              <c:numCache>
                <c:formatCode>_-* #,##0\ _€_-;\-* #,##0\ _€_-;_-* "-"??\ _€_-;_-@_-</c:formatCode>
                <c:ptCount val="2"/>
                <c:pt idx="0">
                  <c:v>1</c:v>
                </c:pt>
                <c:pt idx="1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7B-495F-9829-FD34F4EE5FF8}"/>
            </c:ext>
          </c:extLst>
        </c:ser>
        <c:ser>
          <c:idx val="1"/>
          <c:order val="1"/>
          <c:tx>
            <c:strRef>
              <c:f>'Invest &amp; indi'!$C$3:$C$4</c:f>
              <c:strCache>
                <c:ptCount val="1"/>
                <c:pt idx="0">
                  <c:v>Investment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'Invest &amp; indi'!$A$5:$A$7</c:f>
              <c:strCache>
                <c:ptCount val="2"/>
                <c:pt idx="0">
                  <c:v>Firm</c:v>
                </c:pt>
                <c:pt idx="1">
                  <c:v>Individual</c:v>
                </c:pt>
              </c:strCache>
            </c:strRef>
          </c:cat>
          <c:val>
            <c:numRef>
              <c:f>'Invest &amp; indi'!$C$5:$C$7</c:f>
              <c:numCache>
                <c:formatCode>_-* #,##0\ _€_-;\-* #,##0\ _€_-;_-* "-"??\ _€_-;_-@_-</c:formatCode>
                <c:ptCount val="2"/>
                <c:pt idx="0">
                  <c:v>16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7B-495F-9829-FD34F4EE5F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43125024"/>
        <c:axId val="467264928"/>
        <c:axId val="0"/>
      </c:bar3DChart>
      <c:catAx>
        <c:axId val="214312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67264928"/>
        <c:crosses val="autoZero"/>
        <c:auto val="1"/>
        <c:lblAlgn val="ctr"/>
        <c:lblOffset val="100"/>
        <c:noMultiLvlLbl val="0"/>
      </c:catAx>
      <c:valAx>
        <c:axId val="46726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_€_-;\-* #,##0\ _€_-;_-* &quot;-&quot;??\ _€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43125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[2.13.Practical-example.Descriptive-statistics-exercise.xlsx]Mortgage!Tableau croisé dynamique4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Mortgage!$B$3:$B$4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Mortgage!$A$5:$A$21</c:f>
              <c:multiLvlStrCache>
                <c:ptCount val="13"/>
                <c:lvl>
                  <c:pt idx="0">
                    <c:v>18-25</c:v>
                  </c:pt>
                  <c:pt idx="1">
                    <c:v>26-35</c:v>
                  </c:pt>
                  <c:pt idx="2">
                    <c:v>36-45</c:v>
                  </c:pt>
                  <c:pt idx="3">
                    <c:v>46-55</c:v>
                  </c:pt>
                  <c:pt idx="4">
                    <c:v>56-65</c:v>
                  </c:pt>
                  <c:pt idx="5">
                    <c:v>65+</c:v>
                  </c:pt>
                  <c:pt idx="6">
                    <c:v>18-25</c:v>
                  </c:pt>
                  <c:pt idx="7">
                    <c:v>26-35</c:v>
                  </c:pt>
                  <c:pt idx="8">
                    <c:v>36-45</c:v>
                  </c:pt>
                  <c:pt idx="9">
                    <c:v>46-55</c:v>
                  </c:pt>
                  <c:pt idx="10">
                    <c:v>56-65</c:v>
                  </c:pt>
                  <c:pt idx="11">
                    <c:v>65+</c:v>
                  </c:pt>
                  <c:pt idx="12">
                    <c:v>N/A</c:v>
                  </c:pt>
                </c:lvl>
                <c:lvl>
                  <c:pt idx="0">
                    <c:v>F</c:v>
                  </c:pt>
                  <c:pt idx="6">
                    <c:v>M</c:v>
                  </c:pt>
                  <c:pt idx="12">
                    <c:v>N/A</c:v>
                  </c:pt>
                </c:lvl>
              </c:multiLvlStrCache>
            </c:multiLvlStrRef>
          </c:cat>
          <c:val>
            <c:numRef>
              <c:f>Mortgage!$B$5:$B$21</c:f>
              <c:numCache>
                <c:formatCode>_(* #,##0.00_);_(* \(#,##0.00\);_(* "-"??_);_(@_)</c:formatCode>
                <c:ptCount val="13"/>
                <c:pt idx="0">
                  <c:v>959587.89320000005</c:v>
                </c:pt>
                <c:pt idx="1">
                  <c:v>2690453.4455999997</c:v>
                </c:pt>
                <c:pt idx="2">
                  <c:v>3078550.8835999998</c:v>
                </c:pt>
                <c:pt idx="3">
                  <c:v>1725240.0895999998</c:v>
                </c:pt>
                <c:pt idx="4">
                  <c:v>1928435.2832000002</c:v>
                </c:pt>
                <c:pt idx="5">
                  <c:v>1018779.4319999999</c:v>
                </c:pt>
                <c:pt idx="7">
                  <c:v>4785645.9655999998</c:v>
                </c:pt>
                <c:pt idx="8">
                  <c:v>5491046.8868000004</c:v>
                </c:pt>
                <c:pt idx="9">
                  <c:v>4962387.7032000003</c:v>
                </c:pt>
                <c:pt idx="10">
                  <c:v>3352033.1916</c:v>
                </c:pt>
                <c:pt idx="11">
                  <c:v>2333833.7527999999</c:v>
                </c:pt>
                <c:pt idx="12">
                  <c:v>3419425.1748000002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B2-437E-B745-BB597FC629A6}"/>
            </c:ext>
          </c:extLst>
        </c:ser>
        <c:ser>
          <c:idx val="1"/>
          <c:order val="1"/>
          <c:tx>
            <c:strRef>
              <c:f>Mortgage!$C$3:$C$4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multiLvlStrRef>
              <c:f>Mortgage!$A$5:$A$21</c:f>
              <c:multiLvlStrCache>
                <c:ptCount val="13"/>
                <c:lvl>
                  <c:pt idx="0">
                    <c:v>18-25</c:v>
                  </c:pt>
                  <c:pt idx="1">
                    <c:v>26-35</c:v>
                  </c:pt>
                  <c:pt idx="2">
                    <c:v>36-45</c:v>
                  </c:pt>
                  <c:pt idx="3">
                    <c:v>46-55</c:v>
                  </c:pt>
                  <c:pt idx="4">
                    <c:v>56-65</c:v>
                  </c:pt>
                  <c:pt idx="5">
                    <c:v>65+</c:v>
                  </c:pt>
                  <c:pt idx="6">
                    <c:v>18-25</c:v>
                  </c:pt>
                  <c:pt idx="7">
                    <c:v>26-35</c:v>
                  </c:pt>
                  <c:pt idx="8">
                    <c:v>36-45</c:v>
                  </c:pt>
                  <c:pt idx="9">
                    <c:v>46-55</c:v>
                  </c:pt>
                  <c:pt idx="10">
                    <c:v>56-65</c:v>
                  </c:pt>
                  <c:pt idx="11">
                    <c:v>65+</c:v>
                  </c:pt>
                  <c:pt idx="12">
                    <c:v>N/A</c:v>
                  </c:pt>
                </c:lvl>
                <c:lvl>
                  <c:pt idx="0">
                    <c:v>F</c:v>
                  </c:pt>
                  <c:pt idx="6">
                    <c:v>M</c:v>
                  </c:pt>
                  <c:pt idx="12">
                    <c:v>N/A</c:v>
                  </c:pt>
                </c:lvl>
              </c:multiLvlStrCache>
            </c:multiLvlStrRef>
          </c:cat>
          <c:val>
            <c:numRef>
              <c:f>Mortgage!$C$5:$C$21</c:f>
              <c:numCache>
                <c:formatCode>_(* #,##0.00_);_(* \(#,##0.00\);_(* "-"??_);_(@_)</c:formatCode>
                <c:ptCount val="13"/>
                <c:pt idx="1">
                  <c:v>1283356.0255999998</c:v>
                </c:pt>
                <c:pt idx="2">
                  <c:v>3200382.3459999999</c:v>
                </c:pt>
                <c:pt idx="3">
                  <c:v>1207331.612</c:v>
                </c:pt>
                <c:pt idx="4">
                  <c:v>1070204.6443999999</c:v>
                </c:pt>
                <c:pt idx="5">
                  <c:v>480883.03519999998</c:v>
                </c:pt>
                <c:pt idx="6">
                  <c:v>661947.91680000001</c:v>
                </c:pt>
                <c:pt idx="7">
                  <c:v>1372638.9136000001</c:v>
                </c:pt>
                <c:pt idx="8">
                  <c:v>3049225.7571999999</c:v>
                </c:pt>
                <c:pt idx="9">
                  <c:v>2255666.6007999997</c:v>
                </c:pt>
                <c:pt idx="10">
                  <c:v>619863.4852</c:v>
                </c:pt>
                <c:pt idx="11">
                  <c:v>704350.9216</c:v>
                </c:pt>
                <c:pt idx="12">
                  <c:v>888468.44160000002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B2-437E-B745-BB597FC629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41707264"/>
        <c:axId val="457508736"/>
        <c:axId val="0"/>
      </c:bar3DChart>
      <c:catAx>
        <c:axId val="214170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7508736"/>
        <c:crosses val="autoZero"/>
        <c:auto val="1"/>
        <c:lblAlgn val="ctr"/>
        <c:lblOffset val="100"/>
        <c:noMultiLvlLbl val="0"/>
      </c:catAx>
      <c:valAx>
        <c:axId val="45750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4170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[2.13.Practical-example.Descriptive-statistics-exercise.xlsx]Feuil6!Tableau croisé dynamique6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Feuil6!$B$3:$B$4</c:f>
              <c:strCache>
                <c:ptCount val="1"/>
                <c:pt idx="0">
                  <c:v>Agency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Feuil6!$A$5:$A$21</c:f>
              <c:multiLvlStrCache>
                <c:ptCount val="13"/>
                <c:lvl>
                  <c:pt idx="0">
                    <c:v>18-25</c:v>
                  </c:pt>
                  <c:pt idx="1">
                    <c:v>26-35</c:v>
                  </c:pt>
                  <c:pt idx="2">
                    <c:v>36-45</c:v>
                  </c:pt>
                  <c:pt idx="3">
                    <c:v>46-55</c:v>
                  </c:pt>
                  <c:pt idx="4">
                    <c:v>56-65</c:v>
                  </c:pt>
                  <c:pt idx="5">
                    <c:v>65+</c:v>
                  </c:pt>
                  <c:pt idx="6">
                    <c:v>18-25</c:v>
                  </c:pt>
                  <c:pt idx="7">
                    <c:v>26-35</c:v>
                  </c:pt>
                  <c:pt idx="8">
                    <c:v>36-45</c:v>
                  </c:pt>
                  <c:pt idx="9">
                    <c:v>46-55</c:v>
                  </c:pt>
                  <c:pt idx="10">
                    <c:v>56-65</c:v>
                  </c:pt>
                  <c:pt idx="11">
                    <c:v>65+</c:v>
                  </c:pt>
                  <c:pt idx="12">
                    <c:v>N/A</c:v>
                  </c:pt>
                </c:lvl>
                <c:lvl>
                  <c:pt idx="0">
                    <c:v>F</c:v>
                  </c:pt>
                  <c:pt idx="6">
                    <c:v>M</c:v>
                  </c:pt>
                  <c:pt idx="12">
                    <c:v>N/A</c:v>
                  </c:pt>
                </c:lvl>
              </c:multiLvlStrCache>
            </c:multiLvlStrRef>
          </c:cat>
          <c:val>
            <c:numRef>
              <c:f>Feuil6!$B$5:$B$21</c:f>
              <c:numCache>
                <c:formatCode>_(* #,##0.00_);_(* \(#,##0.00\);_(* "-"??_);_(@_)</c:formatCode>
                <c:ptCount val="13"/>
                <c:pt idx="0">
                  <c:v>1</c:v>
                </c:pt>
                <c:pt idx="1">
                  <c:v>8</c:v>
                </c:pt>
                <c:pt idx="2">
                  <c:v>7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7">
                  <c:v>5</c:v>
                </c:pt>
                <c:pt idx="8">
                  <c:v>15</c:v>
                </c:pt>
                <c:pt idx="9">
                  <c:v>11</c:v>
                </c:pt>
                <c:pt idx="10">
                  <c:v>3</c:v>
                </c:pt>
                <c:pt idx="11">
                  <c:v>2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24-44BD-8EF5-275E722F6810}"/>
            </c:ext>
          </c:extLst>
        </c:ser>
        <c:ser>
          <c:idx val="1"/>
          <c:order val="1"/>
          <c:tx>
            <c:strRef>
              <c:f>Feuil6!$C$3:$C$4</c:f>
              <c:strCache>
                <c:ptCount val="1"/>
                <c:pt idx="0">
                  <c:v>Client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multiLvlStrRef>
              <c:f>Feuil6!$A$5:$A$21</c:f>
              <c:multiLvlStrCache>
                <c:ptCount val="13"/>
                <c:lvl>
                  <c:pt idx="0">
                    <c:v>18-25</c:v>
                  </c:pt>
                  <c:pt idx="1">
                    <c:v>26-35</c:v>
                  </c:pt>
                  <c:pt idx="2">
                    <c:v>36-45</c:v>
                  </c:pt>
                  <c:pt idx="3">
                    <c:v>46-55</c:v>
                  </c:pt>
                  <c:pt idx="4">
                    <c:v>56-65</c:v>
                  </c:pt>
                  <c:pt idx="5">
                    <c:v>65+</c:v>
                  </c:pt>
                  <c:pt idx="6">
                    <c:v>18-25</c:v>
                  </c:pt>
                  <c:pt idx="7">
                    <c:v>26-35</c:v>
                  </c:pt>
                  <c:pt idx="8">
                    <c:v>36-45</c:v>
                  </c:pt>
                  <c:pt idx="9">
                    <c:v>46-55</c:v>
                  </c:pt>
                  <c:pt idx="10">
                    <c:v>56-65</c:v>
                  </c:pt>
                  <c:pt idx="11">
                    <c:v>65+</c:v>
                  </c:pt>
                  <c:pt idx="12">
                    <c:v>N/A</c:v>
                  </c:pt>
                </c:lvl>
                <c:lvl>
                  <c:pt idx="0">
                    <c:v>F</c:v>
                  </c:pt>
                  <c:pt idx="6">
                    <c:v>M</c:v>
                  </c:pt>
                  <c:pt idx="12">
                    <c:v>N/A</c:v>
                  </c:pt>
                </c:lvl>
              </c:multiLvlStrCache>
            </c:multiLvlStrRef>
          </c:cat>
          <c:val>
            <c:numRef>
              <c:f>Feuil6!$C$5:$C$21</c:f>
              <c:numCache>
                <c:formatCode>_(* #,##0.00_);_(* \(#,##0.00\);_(* "-"??_);_(@_)</c:formatCode>
                <c:ptCount val="13"/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24-44BD-8EF5-275E722F6810}"/>
            </c:ext>
          </c:extLst>
        </c:ser>
        <c:ser>
          <c:idx val="2"/>
          <c:order val="2"/>
          <c:tx>
            <c:strRef>
              <c:f>Feuil6!$D$3:$D$4</c:f>
              <c:strCache>
                <c:ptCount val="1"/>
                <c:pt idx="0">
                  <c:v>Website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multiLvlStrRef>
              <c:f>Feuil6!$A$5:$A$21</c:f>
              <c:multiLvlStrCache>
                <c:ptCount val="13"/>
                <c:lvl>
                  <c:pt idx="0">
                    <c:v>18-25</c:v>
                  </c:pt>
                  <c:pt idx="1">
                    <c:v>26-35</c:v>
                  </c:pt>
                  <c:pt idx="2">
                    <c:v>36-45</c:v>
                  </c:pt>
                  <c:pt idx="3">
                    <c:v>46-55</c:v>
                  </c:pt>
                  <c:pt idx="4">
                    <c:v>56-65</c:v>
                  </c:pt>
                  <c:pt idx="5">
                    <c:v>65+</c:v>
                  </c:pt>
                  <c:pt idx="6">
                    <c:v>18-25</c:v>
                  </c:pt>
                  <c:pt idx="7">
                    <c:v>26-35</c:v>
                  </c:pt>
                  <c:pt idx="8">
                    <c:v>36-45</c:v>
                  </c:pt>
                  <c:pt idx="9">
                    <c:v>46-55</c:v>
                  </c:pt>
                  <c:pt idx="10">
                    <c:v>56-65</c:v>
                  </c:pt>
                  <c:pt idx="11">
                    <c:v>65+</c:v>
                  </c:pt>
                  <c:pt idx="12">
                    <c:v>N/A</c:v>
                  </c:pt>
                </c:lvl>
                <c:lvl>
                  <c:pt idx="0">
                    <c:v>F</c:v>
                  </c:pt>
                  <c:pt idx="6">
                    <c:v>M</c:v>
                  </c:pt>
                  <c:pt idx="12">
                    <c:v>N/A</c:v>
                  </c:pt>
                </c:lvl>
              </c:multiLvlStrCache>
            </c:multiLvlStrRef>
          </c:cat>
          <c:val>
            <c:numRef>
              <c:f>Feuil6!$D$5:$D$21</c:f>
              <c:numCache>
                <c:formatCode>_(* #,##0.00_);_(* \(#,##0.00\);_(* "-"??_);_(@_)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12</c:v>
                </c:pt>
                <c:pt idx="3">
                  <c:v>9</c:v>
                </c:pt>
                <c:pt idx="4">
                  <c:v>8</c:v>
                </c:pt>
                <c:pt idx="5">
                  <c:v>4</c:v>
                </c:pt>
                <c:pt idx="6">
                  <c:v>1</c:v>
                </c:pt>
                <c:pt idx="7">
                  <c:v>12</c:v>
                </c:pt>
                <c:pt idx="8">
                  <c:v>16</c:v>
                </c:pt>
                <c:pt idx="9">
                  <c:v>14</c:v>
                </c:pt>
                <c:pt idx="10">
                  <c:v>11</c:v>
                </c:pt>
                <c:pt idx="11">
                  <c:v>10</c:v>
                </c:pt>
                <c:pt idx="1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24-44BD-8EF5-275E722F6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89441488"/>
        <c:axId val="463886816"/>
        <c:axId val="0"/>
      </c:bar3DChart>
      <c:catAx>
        <c:axId val="48944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63886816"/>
        <c:crosses val="autoZero"/>
        <c:auto val="1"/>
        <c:lblAlgn val="ctr"/>
        <c:lblOffset val="100"/>
        <c:noMultiLvlLbl val="0"/>
      </c:catAx>
      <c:valAx>
        <c:axId val="46388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944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[2.13.Practical-example.Descriptive-statistics-exercise.xlsx]mois de ventes!Tableau croisé dynamique1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'mois de ventes'!$B$3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'mois de ventes'!$A$4:$A$16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'mois de ventes'!$B$4:$B$16</c:f>
              <c:numCache>
                <c:formatCode>General</c:formatCode>
                <c:ptCount val="12"/>
                <c:pt idx="0">
                  <c:v>2059563.0336</c:v>
                </c:pt>
                <c:pt idx="1">
                  <c:v>2404140.1168</c:v>
                </c:pt>
                <c:pt idx="2">
                  <c:v>6590676.0503999991</c:v>
                </c:pt>
                <c:pt idx="3">
                  <c:v>3599425.0128000001</c:v>
                </c:pt>
                <c:pt idx="4">
                  <c:v>3183496.9915999998</c:v>
                </c:pt>
                <c:pt idx="5">
                  <c:v>3982511.2435999988</c:v>
                </c:pt>
                <c:pt idx="6">
                  <c:v>4093374.7324000001</c:v>
                </c:pt>
                <c:pt idx="7">
                  <c:v>4885851.4380000001</c:v>
                </c:pt>
                <c:pt idx="8">
                  <c:v>3742728.8624000004</c:v>
                </c:pt>
                <c:pt idx="9">
                  <c:v>5044577.7051999997</c:v>
                </c:pt>
                <c:pt idx="10">
                  <c:v>7776809.6656000018</c:v>
                </c:pt>
                <c:pt idx="11">
                  <c:v>5176584.5496000005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94-4D7F-A7F0-231ECAA699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8168864"/>
        <c:axId val="2142374496"/>
      </c:lineChart>
      <c:catAx>
        <c:axId val="32816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42374496"/>
        <c:crosses val="autoZero"/>
        <c:auto val="1"/>
        <c:lblAlgn val="ctr"/>
        <c:lblOffset val="100"/>
        <c:noMultiLvlLbl val="0"/>
      </c:catAx>
      <c:valAx>
        <c:axId val="214237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816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05DBAC-6FE4-4C9E-86CE-260B49586F74}" type="datetime1">
              <a:rPr lang="fr-FR" smtClean="0"/>
              <a:t>19/04/2019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816988-F36A-4ECB-8519-F1844847DEB6}" type="datetime1">
              <a:rPr lang="fr-FR" noProof="0" smtClean="0"/>
              <a:t>19/04/2019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8772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3877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 4" descr="Vue en contre-plongée d’un ciel nuageux entouré de bâtiments en ver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8" name="Espace réservé de la date 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6817B1-0A2F-4624-BBF5-2CA711E4C484}" type="datetime1">
              <a:rPr lang="fr-FR" smtClean="0"/>
              <a:t>19/04/2019</a:t>
            </a:fld>
            <a:endParaRPr lang="fr-FR" dirty="0"/>
          </a:p>
        </p:txBody>
      </p:sp>
      <p:sp>
        <p:nvSpPr>
          <p:cNvPr id="9" name="Espace réservé du pied de page 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C4D1C7-B95F-4E41-8738-9A0DDBAD4659}" type="datetime1">
              <a:rPr lang="fr-FR" smtClean="0"/>
              <a:t>19/04/2019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8F2C74-7425-4DE6-AE97-871BCFF4B004}" type="datetime1">
              <a:rPr lang="fr-FR" smtClean="0"/>
              <a:t>19/04/2019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B9AE5-8107-420C-B93C-2CE9ED5A823A}" type="datetime1">
              <a:rPr lang="fr-FR" smtClean="0"/>
              <a:t>19/04/2019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91FF5-089E-45DB-8D94-B328DC7D2FAA}" type="datetime1">
              <a:rPr lang="fr-FR" smtClean="0"/>
              <a:t>19/04/2019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2E7C7E-4146-4E57-929F-9D5EF2E9C460}" type="datetime1">
              <a:rPr lang="fr-FR" smtClean="0"/>
              <a:t>19/04/2019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E8ADCB-92CF-4ED0-8D85-FDDE588C5984}" type="datetime1">
              <a:rPr lang="fr-FR" smtClean="0"/>
              <a:t>19/04/2019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25377-F3F1-4448-A698-05B462571A02}" type="datetime1">
              <a:rPr lang="fr-FR" smtClean="0"/>
              <a:t>19/04/2019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10D5A-8024-4154-A897-840AF9C34BBE}" type="datetime1">
              <a:rPr lang="fr-FR" smtClean="0"/>
              <a:t>19/04/2019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5378E-401D-4A0F-9FDD-FE01B07F65A6}" type="datetime1">
              <a:rPr lang="fr-FR" smtClean="0"/>
              <a:t>19/04/2019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E2746E-F0DA-42F6-ADDE-794183550280}" type="datetime1">
              <a:rPr lang="fr-FR" smtClean="0"/>
              <a:t>19/04/2019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0EE2F936-A82B-490E-8DDD-A83A3ABEC592}" type="datetime1">
              <a:rPr lang="fr-FR" noProof="0" smtClean="0"/>
              <a:t>19/04/2019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3F31473-23EB-4724-8B59-FE6D21D89FA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eb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7748" y="692696"/>
            <a:ext cx="3962400" cy="1981200"/>
          </a:xfrm>
        </p:spPr>
        <p:txBody>
          <a:bodyPr rtlCol="0">
            <a:normAutofit/>
          </a:bodyPr>
          <a:lstStyle/>
          <a:p>
            <a:pPr rtl="0"/>
            <a:r>
              <a:rPr lang="fr-FR" sz="66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HouseMe</a:t>
            </a:r>
            <a:endParaRPr lang="fr-FR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65820" y="3048000"/>
            <a:ext cx="3962400" cy="762000"/>
          </a:xfrm>
        </p:spPr>
        <p:txBody>
          <a:bodyPr rtlCol="0">
            <a:normAutofit/>
          </a:bodyPr>
          <a:lstStyle/>
          <a:p>
            <a:pPr rtl="0"/>
            <a:r>
              <a:rPr lang="fr-FR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New Marketing </a:t>
            </a:r>
            <a:r>
              <a:rPr lang="fr-FR" sz="2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Strategy</a:t>
            </a:r>
            <a:endParaRPr lang="fr-F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7FDC6361-782C-4A80-8A0A-9217A7475B26}"/>
              </a:ext>
            </a:extLst>
          </p:cNvPr>
          <p:cNvSpPr txBox="1">
            <a:spLocks/>
          </p:cNvSpPr>
          <p:nvPr/>
        </p:nvSpPr>
        <p:spPr>
          <a:xfrm>
            <a:off x="2998068" y="5949280"/>
            <a:ext cx="1584176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Ishak</a:t>
            </a:r>
            <a:endParaRPr lang="fr-FR" dirty="0"/>
          </a:p>
          <a:p>
            <a:r>
              <a:rPr lang="fr-FR" dirty="0"/>
              <a:t>Sébastien</a:t>
            </a:r>
          </a:p>
          <a:p>
            <a:r>
              <a:rPr lang="fr-FR" dirty="0"/>
              <a:t>Giuliano</a:t>
            </a:r>
          </a:p>
          <a:p>
            <a:r>
              <a:rPr lang="fr-FR" dirty="0"/>
              <a:t>Pierro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9158C-82EA-4812-8A87-F27AFBA9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698" y="404664"/>
            <a:ext cx="3843427" cy="648072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dirty="0"/>
              <a:t>II – </a:t>
            </a:r>
            <a:r>
              <a:rPr lang="fr-FR" dirty="0" err="1"/>
              <a:t>Strategy</a:t>
            </a:r>
            <a:endParaRPr lang="fr-FR" dirty="0"/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8A30365-6035-4763-B1CC-FBCFB7497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7868" y="2348880"/>
            <a:ext cx="5472608" cy="2376264"/>
          </a:xfrm>
        </p:spPr>
        <p:txBody>
          <a:bodyPr rtlCol="0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1. Target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2. </a:t>
            </a:r>
            <a:r>
              <a:rPr lang="fr-FR" dirty="0" err="1"/>
              <a:t>Mortgage</a:t>
            </a:r>
            <a:r>
              <a:rPr lang="fr-FR" dirty="0"/>
              <a:t> 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3. Communication Channels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4. Dates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9553B7-29B5-46E8-83EC-807248C43F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732" y="1772816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5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9158C-82EA-4812-8A87-F27AFBA9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587" y="404664"/>
            <a:ext cx="1345650" cy="648072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/>
            <a:r>
              <a:rPr lang="fr-FR" dirty="0"/>
              <a:t>1. Target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8A30365-6035-4763-B1CC-FBCFB7497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7868" y="2348880"/>
            <a:ext cx="5472608" cy="2376264"/>
          </a:xfrm>
        </p:spPr>
        <p:txBody>
          <a:bodyPr rtlCol="0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erererere</a:t>
            </a:r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C77949-FF41-46DB-8029-AFF5E7C2A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40" y="548680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88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9158C-82EA-4812-8A87-F27AFBA9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698" y="404664"/>
            <a:ext cx="3843427" cy="648072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dirty="0"/>
              <a:t>2. </a:t>
            </a:r>
            <a:r>
              <a:rPr lang="fr-FR" dirty="0" err="1"/>
              <a:t>Mortgage</a:t>
            </a:r>
            <a:r>
              <a:rPr lang="fr-FR" dirty="0"/>
              <a:t> Services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8A30365-6035-4763-B1CC-FBCFB7497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7868" y="2348880"/>
            <a:ext cx="5472608" cy="2376264"/>
          </a:xfrm>
        </p:spPr>
        <p:txBody>
          <a:bodyPr rtlCol="0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………………..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6E56F8-D03D-4CD5-88A2-5513A15AA4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80" y="404664"/>
            <a:ext cx="2449785" cy="1224893"/>
          </a:xfrm>
          <a:prstGeom prst="rect">
            <a:avLst/>
          </a:prstGeom>
        </p:spPr>
      </p:pic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189F985C-1A2C-4E0E-A408-EED4CF8C28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518685"/>
              </p:ext>
            </p:extLst>
          </p:nvPr>
        </p:nvGraphicFramePr>
        <p:xfrm>
          <a:off x="5878388" y="3212976"/>
          <a:ext cx="5652121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238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9158C-82EA-4812-8A87-F27AFBA9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084" y="404664"/>
            <a:ext cx="4874041" cy="648072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dirty="0"/>
              <a:t>3. Communication Channels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8A30365-6035-4763-B1CC-FBCFB7497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187" y="1812007"/>
            <a:ext cx="5472608" cy="2376264"/>
          </a:xfrm>
        </p:spPr>
        <p:txBody>
          <a:bodyPr rtlCol="0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Website</a:t>
            </a:r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4764EC2-1DCB-4576-82D1-4101CF489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828" y="404664"/>
            <a:ext cx="1754983" cy="1684784"/>
          </a:xfrm>
          <a:prstGeom prst="rect">
            <a:avLst/>
          </a:prstGeom>
        </p:spPr>
      </p:pic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FD28448F-A41E-4314-BB93-A177C5C807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320563"/>
              </p:ext>
            </p:extLst>
          </p:nvPr>
        </p:nvGraphicFramePr>
        <p:xfrm>
          <a:off x="6094412" y="2768402"/>
          <a:ext cx="5899572" cy="4000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0159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9158C-82EA-4812-8A87-F27AFBA9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084" y="404664"/>
            <a:ext cx="4874041" cy="648072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dirty="0"/>
              <a:t>4. Dates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8A30365-6035-4763-B1CC-FBCFB7497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7868" y="2348880"/>
            <a:ext cx="5472608" cy="2376264"/>
          </a:xfrm>
        </p:spPr>
        <p:txBody>
          <a:bodyPr rtlCol="0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…………..;;;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………..;;;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C6084551-017E-4059-90A4-8B3B31098F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780193"/>
              </p:ext>
            </p:extLst>
          </p:nvPr>
        </p:nvGraphicFramePr>
        <p:xfrm>
          <a:off x="5806380" y="3212976"/>
          <a:ext cx="5457825" cy="3414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C5EF7C6F-6220-45BD-AC14-2C627F2C34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80" y="230311"/>
            <a:ext cx="2305464" cy="15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3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9158C-82EA-4812-8A87-F27AFBA9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156" y="404664"/>
            <a:ext cx="4874042" cy="648072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dirty="0"/>
              <a:t>III- Marketing </a:t>
            </a:r>
            <a:r>
              <a:rPr lang="fr-FR" dirty="0" err="1"/>
              <a:t>Campain</a:t>
            </a:r>
            <a:r>
              <a:rPr lang="fr-FR" dirty="0"/>
              <a:t> 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8A30365-6035-4763-B1CC-FBCFB7497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7868" y="2348880"/>
            <a:ext cx="5472608" cy="2376264"/>
          </a:xfrm>
        </p:spPr>
        <p:txBody>
          <a:bodyPr rtlCol="0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1. Target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2. </a:t>
            </a:r>
            <a:r>
              <a:rPr lang="fr-FR" dirty="0" err="1"/>
              <a:t>Mortgage</a:t>
            </a:r>
            <a:r>
              <a:rPr lang="fr-FR" dirty="0"/>
              <a:t> 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3. Communication Channels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4. Dates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02F375-E2D0-41D2-A105-CEE7B1054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1772816"/>
            <a:ext cx="4835993" cy="210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35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9158C-82EA-4812-8A87-F27AFBA9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156" y="404664"/>
            <a:ext cx="4874042" cy="648072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8A30365-6035-4763-B1CC-FBCFB7497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7868" y="2348880"/>
            <a:ext cx="5472608" cy="2376264"/>
          </a:xfrm>
        </p:spPr>
        <p:txBody>
          <a:bodyPr rtlCol="0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….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…..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…..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089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1197868" y="685800"/>
            <a:ext cx="4439343" cy="419100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Intro – </a:t>
            </a:r>
            <a:r>
              <a:rPr lang="fr-FR" dirty="0" err="1"/>
              <a:t>Who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?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I-  A Client Segmentation</a:t>
            </a:r>
          </a:p>
          <a:p>
            <a:pPr lvl="1"/>
            <a:r>
              <a:rPr lang="fr-FR" dirty="0"/>
              <a:t>1. Age</a:t>
            </a:r>
          </a:p>
          <a:p>
            <a:pPr lvl="1"/>
            <a:r>
              <a:rPr lang="fr-FR" dirty="0"/>
              <a:t>2. </a:t>
            </a:r>
            <a:r>
              <a:rPr lang="fr-FR" dirty="0" err="1"/>
              <a:t>Sex</a:t>
            </a:r>
            <a:endParaRPr lang="fr-FR" dirty="0"/>
          </a:p>
          <a:p>
            <a:pPr lvl="1"/>
            <a:r>
              <a:rPr lang="fr-FR" dirty="0"/>
              <a:t>3. </a:t>
            </a:r>
            <a:r>
              <a:rPr lang="fr-FR" dirty="0" err="1"/>
              <a:t>Firm</a:t>
            </a:r>
            <a:r>
              <a:rPr lang="fr-FR" dirty="0"/>
              <a:t> &amp; Physical </a:t>
            </a:r>
            <a:r>
              <a:rPr lang="fr-FR" dirty="0" err="1"/>
              <a:t>persons</a:t>
            </a:r>
            <a:endParaRPr lang="fr-FR" dirty="0"/>
          </a:p>
          <a:p>
            <a:pPr lvl="1"/>
            <a:r>
              <a:rPr lang="fr-FR" dirty="0"/>
              <a:t>4. Satisfaction</a:t>
            </a:r>
          </a:p>
          <a:p>
            <a:pPr lvl="1"/>
            <a:r>
              <a:rPr lang="fr-FR" dirty="0"/>
              <a:t>5. </a:t>
            </a:r>
            <a:r>
              <a:rPr lang="fr-FR" dirty="0" err="1"/>
              <a:t>Others</a:t>
            </a:r>
            <a:endParaRPr lang="fr-FR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0169665-A2A5-44FA-BB61-06EA79DA1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5335488"/>
          </a:xfrm>
        </p:spPr>
        <p:txBody>
          <a:bodyPr>
            <a:normAutofit/>
          </a:bodyPr>
          <a:lstStyle/>
          <a:p>
            <a:r>
              <a:rPr lang="fr-FR" dirty="0"/>
              <a:t>II- </a:t>
            </a:r>
            <a:r>
              <a:rPr lang="fr-FR" dirty="0" err="1"/>
              <a:t>Unsold</a:t>
            </a:r>
            <a:r>
              <a:rPr lang="fr-FR" dirty="0"/>
              <a:t>/ Stock</a:t>
            </a:r>
          </a:p>
          <a:p>
            <a:pPr lvl="1"/>
            <a:r>
              <a:rPr lang="fr-FR" dirty="0"/>
              <a:t>Kind of </a:t>
            </a:r>
            <a:r>
              <a:rPr lang="fr-FR" dirty="0" err="1"/>
              <a:t>apprtment</a:t>
            </a:r>
            <a:endParaRPr lang="fr-FR" dirty="0"/>
          </a:p>
          <a:p>
            <a:pPr lvl="1"/>
            <a:r>
              <a:rPr lang="fr-FR" dirty="0"/>
              <a:t>Target</a:t>
            </a:r>
          </a:p>
          <a:p>
            <a:pPr lvl="1"/>
            <a:endParaRPr lang="fr-FR" dirty="0"/>
          </a:p>
          <a:p>
            <a:r>
              <a:rPr lang="fr-FR" dirty="0"/>
              <a:t>II – </a:t>
            </a:r>
            <a:r>
              <a:rPr lang="fr-FR" dirty="0" err="1"/>
              <a:t>Strategy</a:t>
            </a:r>
            <a:endParaRPr lang="fr-FR" dirty="0"/>
          </a:p>
          <a:p>
            <a:pPr lvl="1"/>
            <a:r>
              <a:rPr lang="fr-FR" dirty="0"/>
              <a:t>1. Target</a:t>
            </a:r>
          </a:p>
          <a:p>
            <a:pPr lvl="1"/>
            <a:r>
              <a:rPr lang="fr-FR" dirty="0"/>
              <a:t>2. </a:t>
            </a:r>
            <a:r>
              <a:rPr lang="fr-FR" dirty="0" err="1"/>
              <a:t>Mortgage</a:t>
            </a:r>
            <a:r>
              <a:rPr lang="fr-FR" dirty="0"/>
              <a:t> Services</a:t>
            </a:r>
          </a:p>
          <a:p>
            <a:pPr lvl="1"/>
            <a:r>
              <a:rPr lang="fr-FR" dirty="0"/>
              <a:t>3. Communication Channels</a:t>
            </a:r>
          </a:p>
          <a:p>
            <a:pPr lvl="1"/>
            <a:r>
              <a:rPr lang="fr-FR" dirty="0"/>
              <a:t>4. Dates</a:t>
            </a:r>
          </a:p>
          <a:p>
            <a:pPr lvl="1"/>
            <a:endParaRPr lang="fr-FR" dirty="0"/>
          </a:p>
          <a:p>
            <a:r>
              <a:rPr lang="fr-FR" dirty="0"/>
              <a:t>Marketing </a:t>
            </a:r>
            <a:r>
              <a:rPr lang="fr-FR" dirty="0" err="1"/>
              <a:t>Campain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9158C-82EA-4812-8A87-F27AFBA9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222" y="332656"/>
            <a:ext cx="3420380" cy="108012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dirty="0" err="1"/>
              <a:t>HouseMe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8A30365-6035-4763-B1CC-FBCFB7497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836" y="1916832"/>
            <a:ext cx="5472608" cy="419100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Real </a:t>
            </a:r>
            <a:r>
              <a:rPr lang="fr-FR" dirty="0" err="1"/>
              <a:t>Estate</a:t>
            </a:r>
            <a:r>
              <a:rPr lang="fr-FR" dirty="0"/>
              <a:t> </a:t>
            </a:r>
            <a:r>
              <a:rPr lang="fr-FR" dirty="0" err="1"/>
              <a:t>Firm</a:t>
            </a:r>
            <a:endParaRPr lang="fr-FR" dirty="0"/>
          </a:p>
          <a:p>
            <a:pPr rtl="0"/>
            <a:r>
              <a:rPr lang="fr-FR" dirty="0" err="1"/>
              <a:t>Average</a:t>
            </a:r>
            <a:r>
              <a:rPr lang="fr-FR" dirty="0"/>
              <a:t> of 1,000 </a:t>
            </a:r>
            <a:r>
              <a:rPr lang="fr-FR" dirty="0" err="1"/>
              <a:t>ft</a:t>
            </a:r>
            <a:r>
              <a:rPr lang="fr-FR" dirty="0"/>
              <a:t>² appartment</a:t>
            </a:r>
          </a:p>
          <a:p>
            <a:pPr rtl="0"/>
            <a:r>
              <a:rPr lang="fr-FR" dirty="0" err="1"/>
              <a:t>Based</a:t>
            </a:r>
            <a:r>
              <a:rPr lang="fr-FR" dirty="0"/>
              <a:t> in USA</a:t>
            </a:r>
          </a:p>
          <a:p>
            <a:pPr rtl="0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1CACB3-BF06-43D6-8543-8CC2E0A510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2132856"/>
            <a:ext cx="3866049" cy="298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6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9158C-82EA-4812-8A87-F27AFBA9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116" y="332656"/>
            <a:ext cx="4374486" cy="108012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dirty="0"/>
              <a:t>I- Client Segmentation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8A30365-6035-4763-B1CC-FBCFB7497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9876" y="1844824"/>
            <a:ext cx="5472608" cy="4191000"/>
          </a:xfrm>
        </p:spPr>
        <p:txBody>
          <a:bodyPr rtlCol="0">
            <a:normAutofit/>
          </a:bodyPr>
          <a:lstStyle/>
          <a:p>
            <a:r>
              <a:rPr lang="fr-FR" dirty="0"/>
              <a:t>1. Age &amp; Sexe</a:t>
            </a:r>
          </a:p>
          <a:p>
            <a:pPr rtl="0"/>
            <a:r>
              <a:rPr lang="fr-FR" dirty="0"/>
              <a:t>2.Firm &amp; Physical Person</a:t>
            </a:r>
          </a:p>
          <a:p>
            <a:pPr rtl="0"/>
            <a:r>
              <a:rPr lang="fr-FR" dirty="0"/>
              <a:t>3. Satisfaction</a:t>
            </a:r>
          </a:p>
          <a:p>
            <a:pPr rtl="0"/>
            <a:r>
              <a:rPr lang="fr-FR" dirty="0"/>
              <a:t>4. </a:t>
            </a:r>
            <a:r>
              <a:rPr lang="fr-FR" dirty="0" err="1"/>
              <a:t>Others</a:t>
            </a:r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E32664-3341-4EA3-9E38-235439F5D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756" y="1998588"/>
            <a:ext cx="2860824" cy="286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6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9158C-82EA-4812-8A87-F27AFBA9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084" y="948078"/>
            <a:ext cx="4374486" cy="1022648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dirty="0"/>
              <a:t>I- Client Segmentation</a:t>
            </a:r>
            <a:br>
              <a:rPr lang="fr-FR" dirty="0"/>
            </a:br>
            <a:r>
              <a:rPr lang="fr-FR" dirty="0"/>
              <a:t>1. Age &amp; Sexe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7E9D4F-8356-4A46-9F70-34C2C0719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422631"/>
            <a:ext cx="3676253" cy="1401138"/>
          </a:xfrm>
          <a:prstGeom prst="rect">
            <a:avLst/>
          </a:prstGeom>
        </p:spPr>
      </p:pic>
      <p:sp>
        <p:nvSpPr>
          <p:cNvPr id="7" name="Espace réservé du contenu 13">
            <a:extLst>
              <a:ext uri="{FF2B5EF4-FFF2-40B4-BE49-F238E27FC236}">
                <a16:creationId xmlns:a16="http://schemas.microsoft.com/office/drawing/2014/main" id="{C8CCCFF9-8302-4FF8-8010-A93DDFCF61D5}"/>
              </a:ext>
            </a:extLst>
          </p:cNvPr>
          <p:cNvSpPr txBox="1">
            <a:spLocks/>
          </p:cNvSpPr>
          <p:nvPr/>
        </p:nvSpPr>
        <p:spPr>
          <a:xfrm>
            <a:off x="827079" y="1912928"/>
            <a:ext cx="5472608" cy="158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Age: More 36-45</a:t>
            </a:r>
          </a:p>
          <a:p>
            <a:endParaRPr lang="fr-FR" dirty="0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89D214EE-FAE5-422B-BC39-97D6EA6B4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683018"/>
              </p:ext>
            </p:extLst>
          </p:nvPr>
        </p:nvGraphicFramePr>
        <p:xfrm>
          <a:off x="1131879" y="3501008"/>
          <a:ext cx="4576763" cy="2919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84CA1EB4-696B-486D-A9A5-E72D53009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281" y="3585304"/>
            <a:ext cx="4579620" cy="2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13">
            <a:extLst>
              <a:ext uri="{FF2B5EF4-FFF2-40B4-BE49-F238E27FC236}">
                <a16:creationId xmlns:a16="http://schemas.microsoft.com/office/drawing/2014/main" id="{C8CCCFF9-8302-4FF8-8010-A93DDFCF61D5}"/>
              </a:ext>
            </a:extLst>
          </p:cNvPr>
          <p:cNvSpPr txBox="1">
            <a:spLocks/>
          </p:cNvSpPr>
          <p:nvPr/>
        </p:nvSpPr>
        <p:spPr>
          <a:xfrm>
            <a:off x="827079" y="1912928"/>
            <a:ext cx="5472608" cy="158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More Physical Person</a:t>
            </a:r>
          </a:p>
          <a:p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big </a:t>
            </a:r>
            <a:r>
              <a:rPr lang="fr-FR" dirty="0" err="1"/>
              <a:t>firm</a:t>
            </a:r>
            <a:r>
              <a:rPr lang="fr-FR" dirty="0"/>
              <a:t>: …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65156B2-6B0E-4E69-83C3-0934561D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044" y="305579"/>
            <a:ext cx="4997368" cy="797253"/>
          </a:xfrm>
        </p:spPr>
        <p:txBody>
          <a:bodyPr>
            <a:normAutofit/>
          </a:bodyPr>
          <a:lstStyle/>
          <a:p>
            <a:r>
              <a:rPr lang="fr-FR" dirty="0"/>
              <a:t>2. </a:t>
            </a:r>
            <a:r>
              <a:rPr lang="fr-FR" dirty="0" err="1"/>
              <a:t>Firm</a:t>
            </a:r>
            <a:r>
              <a:rPr lang="fr-FR" dirty="0"/>
              <a:t> &amp; Physical Person</a:t>
            </a: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A480CF57-B05C-45E9-8EF2-43DF421A7F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432122"/>
              </p:ext>
            </p:extLst>
          </p:nvPr>
        </p:nvGraphicFramePr>
        <p:xfrm>
          <a:off x="5302324" y="2633866"/>
          <a:ext cx="5281985" cy="3621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C19330C1-2303-438A-9D85-F2A73CD23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08" y="476672"/>
            <a:ext cx="2836168" cy="15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3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13">
            <a:extLst>
              <a:ext uri="{FF2B5EF4-FFF2-40B4-BE49-F238E27FC236}">
                <a16:creationId xmlns:a16="http://schemas.microsoft.com/office/drawing/2014/main" id="{C8CCCFF9-8302-4FF8-8010-A93DDFCF61D5}"/>
              </a:ext>
            </a:extLst>
          </p:cNvPr>
          <p:cNvSpPr txBox="1">
            <a:spLocks/>
          </p:cNvSpPr>
          <p:nvPr/>
        </p:nvSpPr>
        <p:spPr>
          <a:xfrm>
            <a:off x="827079" y="1912928"/>
            <a:ext cx="5472608" cy="158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……………….;;</a:t>
            </a:r>
          </a:p>
          <a:p>
            <a:r>
              <a:rPr lang="fr-FR" dirty="0"/>
              <a:t>……;</a:t>
            </a:r>
          </a:p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0022820-C712-4A8F-92E4-786EF58F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188" y="422632"/>
            <a:ext cx="3388802" cy="774120"/>
          </a:xfrm>
        </p:spPr>
        <p:txBody>
          <a:bodyPr>
            <a:normAutofit fontScale="90000"/>
          </a:bodyPr>
          <a:lstStyle/>
          <a:p>
            <a:r>
              <a:rPr lang="fr-FR" dirty="0"/>
              <a:t>3. Satisfaction</a:t>
            </a:r>
            <a:br>
              <a:rPr lang="fr-FR" dirty="0"/>
            </a:b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8711131-C554-4B2D-AA5B-F8159A8063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812" y="285899"/>
            <a:ext cx="2133971" cy="104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13">
            <a:extLst>
              <a:ext uri="{FF2B5EF4-FFF2-40B4-BE49-F238E27FC236}">
                <a16:creationId xmlns:a16="http://schemas.microsoft.com/office/drawing/2014/main" id="{C8CCCFF9-8302-4FF8-8010-A93DDFCF61D5}"/>
              </a:ext>
            </a:extLst>
          </p:cNvPr>
          <p:cNvSpPr txBox="1">
            <a:spLocks/>
          </p:cNvSpPr>
          <p:nvPr/>
        </p:nvSpPr>
        <p:spPr>
          <a:xfrm>
            <a:off x="827079" y="1912928"/>
            <a:ext cx="5472608" cy="158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………………</a:t>
            </a:r>
          </a:p>
          <a:p>
            <a:r>
              <a:rPr lang="fr-FR" dirty="0"/>
              <a:t>……………..</a:t>
            </a:r>
          </a:p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3AE21E3-31A2-4995-86C0-A82FF3CF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264" y="421847"/>
            <a:ext cx="2664296" cy="843041"/>
          </a:xfrm>
        </p:spPr>
        <p:txBody>
          <a:bodyPr>
            <a:normAutofit fontScale="90000"/>
          </a:bodyPr>
          <a:lstStyle/>
          <a:p>
            <a:r>
              <a:rPr lang="fr-FR" dirty="0"/>
              <a:t>4. </a:t>
            </a:r>
            <a:r>
              <a:rPr lang="fr-FR" dirty="0" err="1"/>
              <a:t>Others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74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13">
            <a:extLst>
              <a:ext uri="{FF2B5EF4-FFF2-40B4-BE49-F238E27FC236}">
                <a16:creationId xmlns:a16="http://schemas.microsoft.com/office/drawing/2014/main" id="{C8CCCFF9-8302-4FF8-8010-A93DDFCF61D5}"/>
              </a:ext>
            </a:extLst>
          </p:cNvPr>
          <p:cNvSpPr txBox="1">
            <a:spLocks/>
          </p:cNvSpPr>
          <p:nvPr/>
        </p:nvSpPr>
        <p:spPr>
          <a:xfrm>
            <a:off x="837828" y="2564904"/>
            <a:ext cx="4752528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7400" lvl="1" indent="-457200">
              <a:buAutoNum type="arabicPeriod"/>
            </a:pPr>
            <a:r>
              <a:rPr lang="fr-FR" dirty="0"/>
              <a:t>Kind of appartement</a:t>
            </a:r>
          </a:p>
          <a:p>
            <a:pPr marL="710946" lvl="2" indent="0">
              <a:buNone/>
            </a:pPr>
            <a:r>
              <a:rPr lang="fr-FR" dirty="0"/>
              <a:t>….. </a:t>
            </a:r>
            <a:r>
              <a:rPr lang="fr-FR" dirty="0" err="1"/>
              <a:t>Ft</a:t>
            </a:r>
            <a:r>
              <a:rPr lang="fr-FR" dirty="0"/>
              <a:t>²</a:t>
            </a:r>
          </a:p>
          <a:p>
            <a:pPr marL="710946" lvl="2" indent="0">
              <a:buNone/>
            </a:pPr>
            <a:r>
              <a:rPr lang="fr-FR" dirty="0" err="1"/>
              <a:t>Prices</a:t>
            </a:r>
            <a:r>
              <a:rPr lang="fr-FR" dirty="0"/>
              <a:t>: …..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3AE21E3-31A2-4995-86C0-A82FF3CF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196" y="476672"/>
            <a:ext cx="5303337" cy="843041"/>
          </a:xfrm>
        </p:spPr>
        <p:txBody>
          <a:bodyPr>
            <a:normAutofit/>
          </a:bodyPr>
          <a:lstStyle/>
          <a:p>
            <a:r>
              <a:rPr lang="fr-FR" dirty="0"/>
              <a:t>II- </a:t>
            </a:r>
            <a:r>
              <a:rPr lang="fr-FR" dirty="0" err="1"/>
              <a:t>Unsold</a:t>
            </a:r>
            <a:r>
              <a:rPr lang="fr-FR" dirty="0"/>
              <a:t>/ Stock</a:t>
            </a:r>
          </a:p>
        </p:txBody>
      </p:sp>
      <p:pic>
        <p:nvPicPr>
          <p:cNvPr id="1026" name="Picture 2" descr="Résultat de recherche d'images pour &quot;unsold&quot;">
            <a:extLst>
              <a:ext uri="{FF2B5EF4-FFF2-40B4-BE49-F238E27FC236}">
                <a16:creationId xmlns:a16="http://schemas.microsoft.com/office/drawing/2014/main" id="{6ADE9C5D-0C9B-4A05-8C6B-5273D5EC2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66" b="32548"/>
          <a:stretch/>
        </p:blipFill>
        <p:spPr bwMode="auto">
          <a:xfrm>
            <a:off x="8974732" y="476672"/>
            <a:ext cx="2913348" cy="115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13">
            <a:extLst>
              <a:ext uri="{FF2B5EF4-FFF2-40B4-BE49-F238E27FC236}">
                <a16:creationId xmlns:a16="http://schemas.microsoft.com/office/drawing/2014/main" id="{1A3192BD-D6E1-475E-8B62-F6FE80D95133}"/>
              </a:ext>
            </a:extLst>
          </p:cNvPr>
          <p:cNvSpPr txBox="1">
            <a:spLocks/>
          </p:cNvSpPr>
          <p:nvPr/>
        </p:nvSpPr>
        <p:spPr>
          <a:xfrm>
            <a:off x="7135552" y="2420888"/>
            <a:ext cx="4752528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0200" lvl="1" indent="0">
              <a:buNone/>
            </a:pPr>
            <a:r>
              <a:rPr lang="fr-FR" dirty="0"/>
              <a:t>2. Target</a:t>
            </a:r>
          </a:p>
          <a:p>
            <a:pPr marL="330200" lvl="1" indent="0">
              <a:buNone/>
            </a:pPr>
            <a:r>
              <a:rPr lang="fr-FR" dirty="0"/>
              <a:t>     …… can </a:t>
            </a:r>
            <a:r>
              <a:rPr lang="fr-FR" dirty="0" err="1"/>
              <a:t>buy</a:t>
            </a:r>
            <a:r>
              <a:rPr lang="fr-FR" dirty="0"/>
              <a:t> </a:t>
            </a:r>
            <a:r>
              <a:rPr lang="fr-FR" dirty="0" err="1"/>
              <a:t>that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3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50_TF02801084.potx" id="{EF660543-D2B3-4835-86D9-54E4D5342FC3}" vid="{1AF82362-72CF-4465-9AA1-8D1CFA089795}"/>
    </a:ext>
  </a:extLst>
</a:theme>
</file>

<file path=ppt/theme/theme2.xml><?xml version="1.0" encoding="utf-8"?>
<a:theme xmlns:a="http://schemas.openxmlformats.org/drawingml/2006/main" name="Thème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AACE6D-8EB6-447A-8DFD-C2C0C52916AC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40262f94-9f35-4ac3-9a90-690165a166b7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a4f35948-e619-41b3-aa29-22878b09cfd2"/>
  </ds:schemaRefs>
</ds:datastoreItem>
</file>

<file path=customXml/itemProps3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marketing Cube de vitres (grand écran)</Template>
  <TotalTime>177</TotalTime>
  <Words>208</Words>
  <Application>Microsoft Office PowerPoint</Application>
  <PresentationFormat>Personnalisé</PresentationFormat>
  <Paragraphs>77</Paragraphs>
  <Slides>16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Corbel</vt:lpstr>
      <vt:lpstr>Marketing 16x9</vt:lpstr>
      <vt:lpstr>HouseMe</vt:lpstr>
      <vt:lpstr>Présentation PowerPoint</vt:lpstr>
      <vt:lpstr>HouseMe </vt:lpstr>
      <vt:lpstr>I- Client Segmentation </vt:lpstr>
      <vt:lpstr>I- Client Segmentation 1. Age &amp; Sexe  </vt:lpstr>
      <vt:lpstr>2. Firm &amp; Physical Person</vt:lpstr>
      <vt:lpstr>3. Satisfaction </vt:lpstr>
      <vt:lpstr>4. Others </vt:lpstr>
      <vt:lpstr>II- Unsold/ Stock</vt:lpstr>
      <vt:lpstr>II – Strategy</vt:lpstr>
      <vt:lpstr>1. Target</vt:lpstr>
      <vt:lpstr>2. Mortgage Services</vt:lpstr>
      <vt:lpstr>3. Communication Channels</vt:lpstr>
      <vt:lpstr>4. Dates</vt:lpstr>
      <vt:lpstr>III- Marketing Campain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HouseMe</dc:title>
  <dc:creator>Pierro Simon</dc:creator>
  <cp:lastModifiedBy>Pierro Simon</cp:lastModifiedBy>
  <cp:revision>13</cp:revision>
  <dcterms:created xsi:type="dcterms:W3CDTF">2019-04-19T12:02:11Z</dcterms:created>
  <dcterms:modified xsi:type="dcterms:W3CDTF">2019-04-19T14:59:18Z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