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sldIdLst>
    <p:sldId id="256" r:id="rId2"/>
    <p:sldId id="257" r:id="rId3"/>
    <p:sldId id="258" r:id="rId4"/>
    <p:sldId id="259" r:id="rId5"/>
    <p:sldId id="260" r:id="rId6"/>
  </p:sldIdLst>
  <p:sldSz cx="12192000" cy="6858000"/>
  <p:notesSz cx="6858000" cy="9144000"/>
  <p:embeddedFontLst>
    <p:embeddedFont>
      <p:font typeface="Barlow" pitchFamily="2" charset="77"/>
      <p:regular r:id="rId7"/>
      <p:bold r:id="rId8"/>
      <p:italic r:id="rId9"/>
      <p:boldItalic r:id="rId10"/>
    </p:embeddedFont>
    <p:embeddedFont>
      <p:font typeface="Poppins Light" panose="020B0604020202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EEDC282-BECC-43C6-9FC2-786AEDFEBADB}">
  <a:tblStyle styleId="{AEEDC282-BECC-43C6-9FC2-786AEDFEBADB}" styleName="Table_0">
    <a:wholeTbl>
      <a:tcTxStyle b="off" i="off">
        <a:font>
          <a:latin typeface="Poppins Light"/>
          <a:ea typeface="Poppins Light"/>
          <a:cs typeface="Poppins Light"/>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Poppins Light"/>
          <a:ea typeface="Poppins Light"/>
          <a:cs typeface="Poppins Light"/>
        </a:font>
        <a:schemeClr val="lt1"/>
      </a:tcTxStyle>
      <a:tcStyle>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8"/>
  </p:normalViewPr>
  <p:slideViewPr>
    <p:cSldViewPr snapToGrid="0">
      <p:cViewPr varScale="1">
        <p:scale>
          <a:sx n="120" d="100"/>
          <a:sy n="120" d="100"/>
        </p:scale>
        <p:origin x="80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ster Slide 9">
  <p:cSld name="Master Slide 9">
    <p:spTree>
      <p:nvGrpSpPr>
        <p:cNvPr id="1" name="Shape 33"/>
        <p:cNvGrpSpPr/>
        <p:nvPr/>
      </p:nvGrpSpPr>
      <p:grpSpPr>
        <a:xfrm>
          <a:off x="0" y="0"/>
          <a:ext cx="0" cy="0"/>
          <a:chOff x="0" y="0"/>
          <a:chExt cx="0" cy="0"/>
        </a:xfrm>
      </p:grpSpPr>
      <p:sp>
        <p:nvSpPr>
          <p:cNvPr id="34" name="Google Shape;34;p11"/>
          <p:cNvSpPr>
            <a:spLocks noGrp="1"/>
          </p:cNvSpPr>
          <p:nvPr>
            <p:ph type="pic" idx="2"/>
          </p:nvPr>
        </p:nvSpPr>
        <p:spPr>
          <a:xfrm>
            <a:off x="0" y="0"/>
            <a:ext cx="12192000" cy="34290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ster Slide 5">
  <p:cSld name="Master Slide 5">
    <p:spTree>
      <p:nvGrpSpPr>
        <p:cNvPr id="1" name="Shape 20"/>
        <p:cNvGrpSpPr/>
        <p:nvPr/>
      </p:nvGrpSpPr>
      <p:grpSpPr>
        <a:xfrm>
          <a:off x="0" y="0"/>
          <a:ext cx="0" cy="0"/>
          <a:chOff x="0" y="0"/>
          <a:chExt cx="0" cy="0"/>
        </a:xfrm>
      </p:grpSpPr>
      <p:sp>
        <p:nvSpPr>
          <p:cNvPr id="21" name="Google Shape;21;p7"/>
          <p:cNvSpPr>
            <a:spLocks noGrp="1"/>
          </p:cNvSpPr>
          <p:nvPr>
            <p:ph type="pic" idx="2"/>
          </p:nvPr>
        </p:nvSpPr>
        <p:spPr>
          <a:xfrm>
            <a:off x="6311217" y="1910284"/>
            <a:ext cx="5000978" cy="2739975"/>
          </a:xfrm>
          <a:prstGeom prst="rect">
            <a:avLst/>
          </a:prstGeom>
          <a:noFill/>
          <a:ln>
            <a:noFill/>
          </a:ln>
        </p:spPr>
      </p:sp>
      <p:sp>
        <p:nvSpPr>
          <p:cNvPr id="22" name="Google Shape;22;p7"/>
          <p:cNvSpPr>
            <a:spLocks noGrp="1"/>
          </p:cNvSpPr>
          <p:nvPr>
            <p:ph type="pic" idx="3"/>
          </p:nvPr>
        </p:nvSpPr>
        <p:spPr>
          <a:xfrm>
            <a:off x="879806" y="1910284"/>
            <a:ext cx="5000978" cy="2739975"/>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ster Slide 8">
  <p:cSld name="Master Slide 8">
    <p:spTree>
      <p:nvGrpSpPr>
        <p:cNvPr id="1" name="Shape 28"/>
        <p:cNvGrpSpPr/>
        <p:nvPr/>
      </p:nvGrpSpPr>
      <p:grpSpPr>
        <a:xfrm>
          <a:off x="0" y="0"/>
          <a:ext cx="0" cy="0"/>
          <a:chOff x="0" y="0"/>
          <a:chExt cx="0" cy="0"/>
        </a:xfrm>
      </p:grpSpPr>
      <p:sp>
        <p:nvSpPr>
          <p:cNvPr id="29" name="Google Shape;29;p10"/>
          <p:cNvSpPr>
            <a:spLocks noGrp="1"/>
          </p:cNvSpPr>
          <p:nvPr>
            <p:ph type="pic" idx="2"/>
          </p:nvPr>
        </p:nvSpPr>
        <p:spPr>
          <a:xfrm>
            <a:off x="1234325" y="1971348"/>
            <a:ext cx="1583696" cy="1583696"/>
          </a:xfrm>
          <a:prstGeom prst="rect">
            <a:avLst/>
          </a:prstGeom>
          <a:noFill/>
          <a:ln>
            <a:noFill/>
          </a:ln>
        </p:spPr>
      </p:sp>
      <p:sp>
        <p:nvSpPr>
          <p:cNvPr id="30" name="Google Shape;30;p10"/>
          <p:cNvSpPr>
            <a:spLocks noGrp="1"/>
          </p:cNvSpPr>
          <p:nvPr>
            <p:ph type="pic" idx="3"/>
          </p:nvPr>
        </p:nvSpPr>
        <p:spPr>
          <a:xfrm>
            <a:off x="3947121" y="1971348"/>
            <a:ext cx="1583696" cy="1583696"/>
          </a:xfrm>
          <a:prstGeom prst="rect">
            <a:avLst/>
          </a:prstGeom>
          <a:noFill/>
          <a:ln>
            <a:noFill/>
          </a:ln>
        </p:spPr>
      </p:sp>
      <p:sp>
        <p:nvSpPr>
          <p:cNvPr id="31" name="Google Shape;31;p10"/>
          <p:cNvSpPr>
            <a:spLocks noGrp="1"/>
          </p:cNvSpPr>
          <p:nvPr>
            <p:ph type="pic" idx="4"/>
          </p:nvPr>
        </p:nvSpPr>
        <p:spPr>
          <a:xfrm>
            <a:off x="6658699" y="1971348"/>
            <a:ext cx="1583696" cy="1583696"/>
          </a:xfrm>
          <a:prstGeom prst="rect">
            <a:avLst/>
          </a:prstGeom>
          <a:noFill/>
          <a:ln>
            <a:noFill/>
          </a:ln>
        </p:spPr>
      </p:sp>
      <p:sp>
        <p:nvSpPr>
          <p:cNvPr id="32" name="Google Shape;32;p10"/>
          <p:cNvSpPr>
            <a:spLocks noGrp="1"/>
          </p:cNvSpPr>
          <p:nvPr>
            <p:ph type="pic" idx="5"/>
          </p:nvPr>
        </p:nvSpPr>
        <p:spPr>
          <a:xfrm>
            <a:off x="9378697" y="1971348"/>
            <a:ext cx="1583696" cy="1583696"/>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Barlow"/>
              <a:buNone/>
              <a:defRPr sz="4400" b="0" i="0" u="none" strike="noStrike" cap="none">
                <a:solidFill>
                  <a:schemeClr val="dk1"/>
                </a:solidFill>
                <a:latin typeface="Barlow"/>
                <a:ea typeface="Barlow"/>
                <a:cs typeface="Barlow"/>
                <a:sym typeface="Barlow"/>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Light"/>
                <a:ea typeface="Poppins Light"/>
                <a:cs typeface="Poppins Light"/>
                <a:sym typeface="Poppins Ligh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Light"/>
                <a:ea typeface="Poppins Light"/>
                <a:cs typeface="Poppins Light"/>
                <a:sym typeface="Poppins Ligh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Light"/>
                <a:ea typeface="Poppins Light"/>
                <a:cs typeface="Poppins Light"/>
                <a:sym typeface="Poppins Ligh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Light"/>
                <a:ea typeface="Poppins Light"/>
                <a:cs typeface="Poppins Light"/>
                <a:sym typeface="Poppins Light"/>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Poppins Light"/>
                <a:ea typeface="Poppins Light"/>
                <a:cs typeface="Poppins Light"/>
                <a:sym typeface="Poppins Light"/>
              </a:defRPr>
            </a:lvl1pPr>
            <a:lvl2pPr marR="0" lvl="1"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2pPr>
            <a:lvl3pPr marR="0" lvl="2"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3pPr>
            <a:lvl4pPr marR="0" lvl="3"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4pPr>
            <a:lvl5pPr marR="0" lvl="4"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5pPr>
            <a:lvl6pPr marR="0" lvl="5"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6pPr>
            <a:lvl7pPr marR="0" lvl="6"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7pPr>
            <a:lvl8pPr marR="0" lvl="7"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8pPr>
            <a:lvl9pPr marR="0" lvl="8"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Poppins Light"/>
                <a:ea typeface="Poppins Light"/>
                <a:cs typeface="Poppins Light"/>
                <a:sym typeface="Poppins Light"/>
              </a:defRPr>
            </a:lvl1pPr>
            <a:lvl2pPr marR="0" lvl="1"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2pPr>
            <a:lvl3pPr marR="0" lvl="2"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3pPr>
            <a:lvl4pPr marR="0" lvl="3"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4pPr>
            <a:lvl5pPr marR="0" lvl="4"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5pPr>
            <a:lvl6pPr marR="0" lvl="5"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6pPr>
            <a:lvl7pPr marR="0" lvl="6"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7pPr>
            <a:lvl8pPr marR="0" lvl="7"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8pPr>
            <a:lvl9pPr marR="0" lvl="8" algn="l" rtl="0">
              <a:spcBef>
                <a:spcPts val="0"/>
              </a:spcBef>
              <a:spcAft>
                <a:spcPts val="0"/>
              </a:spcAft>
              <a:buSzPts val="1400"/>
              <a:buNone/>
              <a:defRPr sz="1800" b="0" i="0" u="none" strike="noStrike" cap="none">
                <a:solidFill>
                  <a:schemeClr val="dk1"/>
                </a:solidFill>
                <a:latin typeface="Poppins Light"/>
                <a:ea typeface="Poppins Light"/>
                <a:cs typeface="Poppins Light"/>
                <a:sym typeface="Poppins Light"/>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Poppins Light"/>
                <a:ea typeface="Poppins Light"/>
                <a:cs typeface="Poppins Light"/>
                <a:sym typeface="Poppins Light"/>
              </a:defRPr>
            </a:lvl1pPr>
            <a:lvl2pPr marL="0" marR="0" lvl="1" indent="0" algn="r" rtl="0">
              <a:spcBef>
                <a:spcPts val="0"/>
              </a:spcBef>
              <a:buNone/>
              <a:defRPr sz="1200" b="0" i="0" u="none" strike="noStrike" cap="none">
                <a:solidFill>
                  <a:srgbClr val="888888"/>
                </a:solidFill>
                <a:latin typeface="Poppins Light"/>
                <a:ea typeface="Poppins Light"/>
                <a:cs typeface="Poppins Light"/>
                <a:sym typeface="Poppins Light"/>
              </a:defRPr>
            </a:lvl2pPr>
            <a:lvl3pPr marL="0" marR="0" lvl="2" indent="0" algn="r" rtl="0">
              <a:spcBef>
                <a:spcPts val="0"/>
              </a:spcBef>
              <a:buNone/>
              <a:defRPr sz="1200" b="0" i="0" u="none" strike="noStrike" cap="none">
                <a:solidFill>
                  <a:srgbClr val="888888"/>
                </a:solidFill>
                <a:latin typeface="Poppins Light"/>
                <a:ea typeface="Poppins Light"/>
                <a:cs typeface="Poppins Light"/>
                <a:sym typeface="Poppins Light"/>
              </a:defRPr>
            </a:lvl3pPr>
            <a:lvl4pPr marL="0" marR="0" lvl="3" indent="0" algn="r" rtl="0">
              <a:spcBef>
                <a:spcPts val="0"/>
              </a:spcBef>
              <a:buNone/>
              <a:defRPr sz="1200" b="0" i="0" u="none" strike="noStrike" cap="none">
                <a:solidFill>
                  <a:srgbClr val="888888"/>
                </a:solidFill>
                <a:latin typeface="Poppins Light"/>
                <a:ea typeface="Poppins Light"/>
                <a:cs typeface="Poppins Light"/>
                <a:sym typeface="Poppins Light"/>
              </a:defRPr>
            </a:lvl4pPr>
            <a:lvl5pPr marL="0" marR="0" lvl="4" indent="0" algn="r" rtl="0">
              <a:spcBef>
                <a:spcPts val="0"/>
              </a:spcBef>
              <a:buNone/>
              <a:defRPr sz="1200" b="0" i="0" u="none" strike="noStrike" cap="none">
                <a:solidFill>
                  <a:srgbClr val="888888"/>
                </a:solidFill>
                <a:latin typeface="Poppins Light"/>
                <a:ea typeface="Poppins Light"/>
                <a:cs typeface="Poppins Light"/>
                <a:sym typeface="Poppins Light"/>
              </a:defRPr>
            </a:lvl5pPr>
            <a:lvl6pPr marL="0" marR="0" lvl="5" indent="0" algn="r" rtl="0">
              <a:spcBef>
                <a:spcPts val="0"/>
              </a:spcBef>
              <a:buNone/>
              <a:defRPr sz="1200" b="0" i="0" u="none" strike="noStrike" cap="none">
                <a:solidFill>
                  <a:srgbClr val="888888"/>
                </a:solidFill>
                <a:latin typeface="Poppins Light"/>
                <a:ea typeface="Poppins Light"/>
                <a:cs typeface="Poppins Light"/>
                <a:sym typeface="Poppins Light"/>
              </a:defRPr>
            </a:lvl6pPr>
            <a:lvl7pPr marL="0" marR="0" lvl="6" indent="0" algn="r" rtl="0">
              <a:spcBef>
                <a:spcPts val="0"/>
              </a:spcBef>
              <a:buNone/>
              <a:defRPr sz="1200" b="0" i="0" u="none" strike="noStrike" cap="none">
                <a:solidFill>
                  <a:srgbClr val="888888"/>
                </a:solidFill>
                <a:latin typeface="Poppins Light"/>
                <a:ea typeface="Poppins Light"/>
                <a:cs typeface="Poppins Light"/>
                <a:sym typeface="Poppins Light"/>
              </a:defRPr>
            </a:lvl7pPr>
            <a:lvl8pPr marL="0" marR="0" lvl="7" indent="0" algn="r" rtl="0">
              <a:spcBef>
                <a:spcPts val="0"/>
              </a:spcBef>
              <a:buNone/>
              <a:defRPr sz="1200" b="0" i="0" u="none" strike="noStrike" cap="none">
                <a:solidFill>
                  <a:srgbClr val="888888"/>
                </a:solidFill>
                <a:latin typeface="Poppins Light"/>
                <a:ea typeface="Poppins Light"/>
                <a:cs typeface="Poppins Light"/>
                <a:sym typeface="Poppins Light"/>
              </a:defRPr>
            </a:lvl8pPr>
            <a:lvl9pPr marL="0" marR="0" lvl="8" indent="0" algn="r" rtl="0">
              <a:spcBef>
                <a:spcPts val="0"/>
              </a:spcBef>
              <a:buNone/>
              <a:defRPr sz="1200" b="0" i="0" u="none" strike="noStrike" cap="none">
                <a:solidFill>
                  <a:srgbClr val="888888"/>
                </a:solidFill>
                <a:latin typeface="Poppins Light"/>
                <a:ea typeface="Poppins Light"/>
                <a:cs typeface="Poppins Light"/>
                <a:sym typeface="Poppins Ligh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railofbits.com/blog/llm-red-team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OWASP Top 10 LLM08-2025: 💥Faiblesses des Vecteurs et des Embeddings💥</a:t>
            </a:r>
          </a:p>
        </p:txBody>
      </p:sp>
      <p:sp>
        <p:nvSpPr>
          <p:cNvPr id="3" name="Subtitle 2"/>
          <p:cNvSpPr>
            <a:spLocks noGrp="1"/>
          </p:cNvSpPr>
          <p:nvPr>
            <p:ph type="body" idx="1"/>
          </p:nvPr>
        </p:nvSpPr>
        <p:spPr/>
        <p:txBody>
          <a:bodyPr/>
          <a:lstStyle/>
          <a:p>
            <a:pPr marL="0" lvl="0" indent="0">
              <a:buNone/>
            </a:pPr>
            <a:br/>
            <a:br/>
            <a:endParaRPr/>
          </a:p>
        </p:txBody>
      </p:sp>
      <p:sp>
        <p:nvSpPr>
          <p:cNvPr id="4" name="Date Placeholder 3"/>
          <p:cNvSpPr>
            <a:spLocks noGrp="1"/>
          </p:cNvSpPr>
          <p:nvPr>
            <p:ph type="dt" sz="half" idx="10"/>
          </p:nvPr>
        </p:nvSpPr>
        <p:spPr/>
        <p:txBody>
          <a:bodyPr/>
          <a:lstStyle/>
          <a:p>
            <a:pPr marL="0" lvl="0" indent="0">
              <a:buNone/>
            </a:pPr>
            <a:r>
              <a:t>2025-03-13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Pourquoi est-ce important ?</a:t>
            </a:r>
          </a:p>
        </p:txBody>
      </p:sp>
      <p:sp>
        <p:nvSpPr>
          <p:cNvPr id="3" name="Content Placeholder 2"/>
          <p:cNvSpPr>
            <a:spLocks noGrp="1"/>
          </p:cNvSpPr>
          <p:nvPr>
            <p:ph idx="1"/>
          </p:nvPr>
        </p:nvSpPr>
        <p:spPr/>
        <p:txBody>
          <a:bodyPr/>
          <a:lstStyle/>
          <a:p>
            <a:pPr marL="0" lvl="0" indent="0">
              <a:buNone/>
            </a:pPr>
            <a:r>
              <a:t>Les Faiblesses des Vecteurs et des Embeddings sont liés à l’utilisation de la Génération Augmentée par Recherche (RAG) avec les modèles de langage à grande échelle (LLM).</a:t>
            </a:r>
          </a:p>
          <a:p>
            <a:pPr marL="0" lvl="0" indent="0">
              <a:buNone/>
            </a:pPr>
            <a:r>
              <a:t>Les faiblesses dans la génération, le stockage ou la récupération des vecteurs et des embeddings peuvent être exploitées pour injecter du contenu nuisible, manipuler les sorties du modèle ou accéder à des informations sensibles.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Comment fonctionne une attaque liée aux Faiblesses des Vecteurs et des Embeddings ?</a:t>
            </a:r>
          </a:p>
        </p:txBody>
      </p:sp>
      <p:sp>
        <p:nvSpPr>
          <p:cNvPr id="3" name="Content Placeholder 2"/>
          <p:cNvSpPr>
            <a:spLocks noGrp="1"/>
          </p:cNvSpPr>
          <p:nvPr>
            <p:ph idx="1"/>
          </p:nvPr>
        </p:nvSpPr>
        <p:spPr/>
        <p:txBody>
          <a:bodyPr/>
          <a:lstStyle/>
          <a:p>
            <a:pPr marL="0" lvl="0" indent="0">
              <a:buNone/>
            </a:pPr>
            <a:r>
              <a:t>Une attaque exploitant cette vulnérabilité repose sur l’exploitation des faiblesses dans les mécanismes de vecteurs et d’embeddings utilisés par la RAG. Ces faiblesses peuvent permettre aux attaquants d’inverser les embeddings pour récupérer des informations sensibles ou de manipuler les sorties du modèle pour obtenir des résultats malveillants.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Exemples de Faille Connue</a:t>
            </a:r>
          </a:p>
        </p:txBody>
      </p:sp>
      <p:sp>
        <p:nvSpPr>
          <p:cNvPr id="3" name="Content Placeholder 2"/>
          <p:cNvSpPr>
            <a:spLocks noGrp="1"/>
          </p:cNvSpPr>
          <p:nvPr>
            <p:ph idx="1"/>
          </p:nvPr>
        </p:nvSpPr>
        <p:spPr/>
        <p:txBody>
          <a:bodyPr>
            <a:normAutofit fontScale="85000" lnSpcReduction="20000"/>
          </a:bodyPr>
          <a:lstStyle/>
          <a:p>
            <a:pPr marL="0" lvl="0" indent="0">
              <a:buNone/>
            </a:pPr>
            <a:r>
              <a:rPr b="1"/>
              <a:t>Génération de Contenu Préjudiciable</a:t>
            </a:r>
            <a:r>
              <a:t> : Un attaquant pourrait injecter un vecteur conçu pour inciter le LLM à générer de la propagande haineuse, de la désinformation ou des instructions pour des activités illégales.</a:t>
            </a:r>
          </a:p>
          <a:p>
            <a:pPr marL="0" lvl="0" indent="0">
              <a:buNone/>
            </a:pPr>
            <a:r>
              <a:rPr b="1"/>
              <a:t>Contournement des Filtres de Sécurité</a:t>
            </a:r>
            <a:r>
              <a:t> : En façonnant soigneusement des vecteurs, un attaquant pourrait être capable de contourner les systèmes de modération de contenu.</a:t>
            </a:r>
          </a:p>
          <a:p>
            <a:pPr marL="0" lvl="0" indent="0">
              <a:buNone/>
            </a:pPr>
            <a:r>
              <a:rPr b="1"/>
              <a:t>Manipulation des Recommandations</a:t>
            </a:r>
            <a:r>
              <a:t> : Un attaquant pourrait injecter des vecteurs pour influencer les recommandations du LLM, poussant les utilisateurs vers des produits, services ou points de vue spécifiques.</a:t>
            </a:r>
          </a:p>
          <a:p>
            <a:pPr marL="0" lvl="0" indent="0">
              <a:buNone/>
            </a:pPr>
            <a:r>
              <a:rPr b="1"/>
              <a:t>Extraction de Données</a:t>
            </a:r>
            <a:r>
              <a:t> : Les attaquants pourraient utiliser la similarité vectorielle pour identifier des informations sensibles intégrées dans la base de connaissances du LLM.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Comment se protéger ?</a:t>
            </a:r>
          </a:p>
        </p:txBody>
      </p:sp>
      <p:sp>
        <p:nvSpPr>
          <p:cNvPr id="3" name="Content Placeholder 2"/>
          <p:cNvSpPr>
            <a:spLocks noGrp="1"/>
          </p:cNvSpPr>
          <p:nvPr>
            <p:ph idx="1"/>
          </p:nvPr>
        </p:nvSpPr>
        <p:spPr/>
        <p:txBody>
          <a:bodyPr>
            <a:normAutofit fontScale="62500" lnSpcReduction="20000"/>
          </a:bodyPr>
          <a:lstStyle/>
          <a:p>
            <a:pPr marL="0" lvl="0" indent="0">
              <a:buNone/>
            </a:pPr>
            <a:r>
              <a:rPr b="1"/>
              <a:t>Mettre en place des contrôles d’accès fins</a:t>
            </a:r>
            <a:r>
              <a:t> : Assurez-vous que les magasins de vecteurs et d’embeddings sont accessibles uniquement aux utilisateurs autorisés. Consultez le Access Control Cheat Sheet pour des conseils sur la mise en œuvre d’un contrôle d’accès robuste.</a:t>
            </a:r>
          </a:p>
          <a:p>
            <a:pPr marL="0" lvl="0" indent="0">
              <a:buNone/>
            </a:pPr>
            <a:r>
              <a:rPr b="1"/>
              <a:t>Partitionner logiquement les données</a:t>
            </a:r>
            <a:r>
              <a:t> : Séparez strictement les ensembles de données dans la base de données vectorielle pour éviter l’accès non autorisé entre différents groupes d’utilisateurs. Utilisez des techniques de validation des entrées pour garantir que les données sont correctement formatées et ne contiennent pas d’informations sensibles, comme indiqué dans l’Input Validation Cheat Sheet.</a:t>
            </a:r>
          </a:p>
          <a:p>
            <a:pPr marL="0" lvl="0" indent="0">
              <a:buNone/>
            </a:pPr>
            <a:r>
              <a:rPr b="1"/>
              <a:t>Valider les données</a:t>
            </a:r>
            <a:r>
              <a:t> : Mettez en place des pipelines de validation robustes pour les sources de connaissances et vérifiez régulièrement l’intégrité de la base de connaissances pour détecter les codes cachés et l’empoisonnement des données. Utilisez des techniques de logging sécurisées pour suivre les accès et modifications, comme décrit dans le Logging Cheat Sheet.</a:t>
            </a:r>
          </a:p>
          <a:p>
            <a:pPr marL="0" lvl="0" indent="0">
              <a:buNone/>
            </a:pPr>
            <a:r>
              <a:rPr b="1"/>
              <a:t>Maintenir des journaux immuables</a:t>
            </a:r>
            <a:r>
              <a:t> : Enregistrez les activités de récupération pour détecter et répondre rapidement aux comportements suspects. Assurez-vous que les journaux sont sécurisés et ne peuvent pas être modifiés ou supprimés par des utilisateurs non autorisés.</a:t>
            </a:r>
          </a:p>
          <a:p>
            <a:pPr marL="0" lvl="0" indent="0">
              <a:buNone/>
            </a:pPr>
            <a:r>
              <a:rPr b="1"/>
              <a:t>Références :</a:t>
            </a:r>
          </a:p>
          <a:p>
            <a:pPr lvl="0"/>
            <a:r>
              <a:rPr>
                <a:hlinkClick r:id="rId2"/>
              </a:rPr>
              <a:t>The “Red Teaming” Report by Trail of Bits (2023)</a:t>
            </a:r>
          </a:p>
        </p:txBody>
      </p:sp>
    </p:spTree>
  </p:cSld>
  <p:clrMapOvr>
    <a:masterClrMapping/>
  </p:clrMapOvr>
</p:sld>
</file>

<file path=ppt/theme/theme1.xml><?xml version="1.0" encoding="utf-8"?>
<a:theme xmlns:a="http://schemas.openxmlformats.org/drawingml/2006/main" name="Office Theme">
  <a:themeElements>
    <a:clrScheme name="OWASP">
      <a:dk1>
        <a:srgbClr val="000000"/>
      </a:dk1>
      <a:lt1>
        <a:srgbClr val="FFFFFF"/>
      </a:lt1>
      <a:dk2>
        <a:srgbClr val="44546A"/>
      </a:dk2>
      <a:lt2>
        <a:srgbClr val="E7E6E6"/>
      </a:lt2>
      <a:accent1>
        <a:srgbClr val="253E8E"/>
      </a:accent1>
      <a:accent2>
        <a:srgbClr val="28AAE2"/>
      </a:accent2>
      <a:accent3>
        <a:srgbClr val="FFFFFF"/>
      </a:accent3>
      <a:accent4>
        <a:srgbClr val="F4B71E"/>
      </a:accent4>
      <a:accent5>
        <a:srgbClr val="5F605F"/>
      </a:accent5>
      <a:accent6>
        <a:srgbClr val="898989"/>
      </a:accent6>
      <a:hlink>
        <a:srgbClr val="28AAE2"/>
      </a:hlink>
      <a:folHlink>
        <a:srgbClr val="28AAE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484</Words>
  <Application>Microsoft Macintosh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Barlow</vt:lpstr>
      <vt:lpstr>Arial</vt:lpstr>
      <vt:lpstr>Poppins Light</vt:lpstr>
      <vt:lpstr>Office Theme</vt:lpstr>
      <vt:lpstr>OWASP Top 10 LLM08-2025: 💥Faiblesses des Vecteurs et des Embeddings💥</vt:lpstr>
      <vt:lpstr>Pourquoi est-ce important ?</vt:lpstr>
      <vt:lpstr>Comment fonctionne une attaque liée aux Faiblesses des Vecteurs et des Embeddings ?</vt:lpstr>
      <vt:lpstr>Exemples de Faille Connue</vt:lpstr>
      <vt:lpstr>Comment se protéger ?</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LLM08-2025: 💥Faiblesses des Vecteurs et des Embeddings💥</dc:title>
  <dc:creator/>
  <cp:keywords/>
  <cp:lastModifiedBy>sebastien gioria</cp:lastModifiedBy>
  <cp:revision>1</cp:revision>
  <dcterms:created xsi:type="dcterms:W3CDTF">2025-03-21T10:16:56Z</dcterms:created>
  <dcterms:modified xsi:type="dcterms:W3CDTF">2025-03-21T12:55:49Z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2025-03-13</vt:lpwstr>
  </property>
  <property fmtid="{D5CDD505-2E9C-101B-9397-08002B2CF9AE}" pid="4" name="layout">
    <vt:lpwstr>post</vt:lpwstr>
  </property>
</Properties>
</file>