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 Id="rId1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11/LLM07-2025/"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13/LLM08-2025/"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14/LLM09-2025/"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17/LLM10-2025/" TargetMode="External" /><Relationship Id="rId3" Type="http://schemas.openxmlformats.org/officeDocument/2006/relationships/hyperlink" Target="/2025/02/21/OWASPTop10LLMNouveautes/"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2/26/prompt/"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03/LLM02-2025/" TargetMode="External" /><Relationship Id="rId3" Type="http://schemas.openxmlformats.org/officeDocument/2006/relationships/hyperlink" Targe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06/LLM03-2025/"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07/LLM04-2025/"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09/LLM05-2025/"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10/LLM06-2025/"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 10 pour les Applications LLM en 2025 : La Liste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LLM07: Fuite des Prompts Système</a:t>
            </a:r>
          </a:p>
        </p:txBody>
      </p:sp>
      <p:sp>
        <p:nvSpPr>
          <p:cNvPr id="3" name="Content Placeholder 2"/>
          <p:cNvSpPr>
            <a:spLocks noGrp="1"/>
          </p:cNvSpPr>
          <p:nvPr>
            <p:ph idx="1"/>
          </p:nvPr>
        </p:nvSpPr>
        <p:spPr/>
        <p:txBody>
          <a:bodyPr/>
          <a:lstStyle/>
          <a:p>
            <a:pPr lvl="0" indent="0" marL="0">
              <a:buNone/>
            </a:pPr>
            <a:r>
              <a:rPr/>
              <a:t>La Fuite des Prompts Système concerne les risques liés à la fuite d’informations sensibles contenues dans les prompts système utilisés pour guider les modèles de langage. Ces prompts peuvent révéler divers secrets tels que des clés API, des chaînes de connexion ou des structures de rôles et permissions.</a:t>
            </a:r>
          </a:p>
        </p:txBody>
      </p:sp>
      <p:sp>
        <p:nvSpPr>
          <p:cNvPr id="4" name="Date Placeholder 3"/>
          <p:cNvSpPr>
            <a:spLocks noGrp="1"/>
          </p:cNvSpPr>
          <p:nvPr>
            <p:ph idx="10" sz="half" type="dt"/>
          </p:nvPr>
        </p:nvSpPr>
        <p:spPr/>
        <p:txBody>
          <a:bodyPr/>
          <a:lstStyle/>
          <a:p>
            <a:fld id="{0B781631-1672-BF49-B5E3-8E80C29B302C}"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LLM08: Faiblesses des Vecteurs et des Embeddings</a:t>
            </a:r>
          </a:p>
        </p:txBody>
      </p:sp>
      <p:sp>
        <p:nvSpPr>
          <p:cNvPr id="3" name="Content Placeholder 2"/>
          <p:cNvSpPr>
            <a:spLocks noGrp="1"/>
          </p:cNvSpPr>
          <p:nvPr>
            <p:ph idx="1"/>
          </p:nvPr>
        </p:nvSpPr>
        <p:spPr/>
        <p:txBody>
          <a:bodyPr/>
          <a:lstStyle/>
          <a:p>
            <a:pPr lvl="0" indent="0" marL="0">
              <a:buNone/>
            </a:pPr>
            <a:r>
              <a:rPr/>
              <a:t>Les Faiblesses des Vecteurs et des Embeddings sont liés à l’utilisation de la Génération Augmentée par Recherche ( RAG) avec les modèles de langage à grande échelle (LLM). Les faiblesses dans la génération, le stockage ou la récupération des vecteurs et des embeddings peuvent être exploitées pour injecter du contenu nuisible, manipuler les sorties du modèle ou accéder à des informations sensibles.</a:t>
            </a:r>
          </a:p>
        </p:txBody>
      </p:sp>
      <p:sp>
        <p:nvSpPr>
          <p:cNvPr id="4" name="Date Placeholder 3"/>
          <p:cNvSpPr>
            <a:spLocks noGrp="1"/>
          </p:cNvSpPr>
          <p:nvPr>
            <p:ph idx="10" sz="half" type="dt"/>
          </p:nvPr>
        </p:nvSpPr>
        <p:spPr/>
        <p:txBody>
          <a:bodyPr/>
          <a:lstStyle/>
          <a:p>
            <a:fld id="{0B781631-1672-BF49-B5E3-8E80C29B302C}"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LLM09: Désinformation</a:t>
            </a:r>
          </a:p>
        </p:txBody>
      </p:sp>
      <p:sp>
        <p:nvSpPr>
          <p:cNvPr id="3" name="Content Placeholder 2"/>
          <p:cNvSpPr>
            <a:spLocks noGrp="1"/>
          </p:cNvSpPr>
          <p:nvPr>
            <p:ph idx="1"/>
          </p:nvPr>
        </p:nvSpPr>
        <p:spPr/>
        <p:txBody>
          <a:bodyPr/>
          <a:lstStyle/>
          <a:p>
            <a:pPr lvl="0" indent="0" marL="0">
              <a:buNone/>
            </a:pPr>
            <a:r>
              <a:rPr/>
              <a:t>Les modèles de langage à grande échelle (LLMs) ont révolutionné de nombreux secteurs grâce à leur capacité à générer du contenu automatisé et à interagir avec les utilisateurs. Cependant, ces avancées sont accompagnées de défis importants, notamment la propagation de la Désinformation.</a:t>
            </a:r>
          </a:p>
        </p:txBody>
      </p:sp>
      <p:sp>
        <p:nvSpPr>
          <p:cNvPr id="4" name="Date Placeholder 3"/>
          <p:cNvSpPr>
            <a:spLocks noGrp="1"/>
          </p:cNvSpPr>
          <p:nvPr>
            <p:ph idx="10" sz="half" type="dt"/>
          </p:nvPr>
        </p:nvSpPr>
        <p:spPr/>
        <p:txBody>
          <a:bodyPr/>
          <a:lstStyle/>
          <a:p>
            <a:fld id="{0B781631-1672-BF49-B5E3-8E80C29B302C}"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LLM10: Consommation Excessive</a:t>
            </a:r>
          </a:p>
        </p:txBody>
      </p:sp>
      <p:sp>
        <p:nvSpPr>
          <p:cNvPr id="3" name="Content Placeholder 2"/>
          <p:cNvSpPr>
            <a:spLocks noGrp="1"/>
          </p:cNvSpPr>
          <p:nvPr>
            <p:ph idx="1"/>
          </p:nvPr>
        </p:nvSpPr>
        <p:spPr/>
        <p:txBody>
          <a:bodyPr/>
          <a:lstStyle/>
          <a:p>
            <a:pPr lvl="0" indent="0" marL="0">
              <a:buNone/>
            </a:pPr>
            <a:r>
              <a:rPr/>
              <a:t>La Consommation Excessive (Unbounded Consumption) est une vulnérabilité critique des modèles de langage (LLM), où des utilisateurs peuvent effectuer des inférences excessives et incontrôlées. Cela entraîne des risques tels que la dégradation du service, des pertes économiques, le vol de propriété intellectuelle et une exploitation abusive des ressources informatiques, particulièrement dans les environnements cloud.</a:t>
            </a:r>
          </a:p>
          <a:p>
            <a:pPr lvl="0" indent="0" marL="0">
              <a:buNone/>
            </a:pPr>
            <a:r>
              <a:rPr/>
              <a:t>Pour découvrir les nouveautés par rapport à la version 2024, consultez l’article dédié : </a:t>
            </a:r>
            <a:r>
              <a:rPr>
                <a:hlinkClick r:id="rId3"/>
              </a:rPr>
              <a:t>Nouveautés de l’OWASP Top 10 pour LLM 2025</a:t>
            </a:r>
          </a:p>
        </p:txBody>
      </p:sp>
      <p:sp>
        <p:nvSpPr>
          <p:cNvPr id="4" name="Date Placeholder 3"/>
          <p:cNvSpPr>
            <a:spLocks noGrp="1"/>
          </p:cNvSpPr>
          <p:nvPr>
            <p:ph idx="10" sz="half" type="dt"/>
          </p:nvPr>
        </p:nvSpPr>
        <p:spPr/>
        <p:txBody>
          <a:bodyPr/>
          <a:lstStyle/>
          <a:p>
            <a:fld id="{0B781631-1672-BF49-B5E3-8E80C29B302C}"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L’OWASP a publié la version 2025 de son “Top 10 pour les Applications LLM” le 18 novembre 2024. Ce guide vise à aider les organisations à identifier et atténuer les principaux risques de sécurité dans les applications LLM, telles que les chatbots et les systèmes RAG. Voici un aperçu des points clés de cette nouvelle version :</a:t>
            </a:r>
          </a:p>
        </p:txBody>
      </p:sp>
      <p:sp>
        <p:nvSpPr>
          <p:cNvPr id="4" name="Date Placeholder 3"/>
          <p:cNvSpPr>
            <a:spLocks noGrp="1"/>
          </p:cNvSpPr>
          <p:nvPr>
            <p:ph idx="10" sz="half" type="dt"/>
          </p:nvPr>
        </p:nvSpPr>
        <p:spPr/>
        <p:txBody>
          <a:bodyPr/>
          <a:lstStyle/>
          <a:p>
            <a:fld id="{0B781631-1672-BF49-B5E3-8E80C29B302C}"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Liste des Vulnérabilités OWASP Top 10 pour LLM 2025</a:t>
            </a:r>
          </a:p>
        </p:txBody>
      </p:sp>
      <p:sp>
        <p:nvSpPr>
          <p:cNvPr id="4" name="Date Placeholder 3"/>
          <p:cNvSpPr>
            <a:spLocks noGrp="1"/>
          </p:cNvSpPr>
          <p:nvPr>
            <p:ph idx="10" sz="half" type="dt"/>
          </p:nvPr>
        </p:nvSpPr>
        <p:spPr/>
        <p:txBody>
          <a:bodyPr/>
          <a:lstStyle/>
          <a:p>
            <a:fld id="{C201A344-E875-A04B-841A-D2F2BB1E51E7}"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LLM01: Injection de Prompt</a:t>
            </a:r>
          </a:p>
        </p:txBody>
      </p:sp>
      <p:sp>
        <p:nvSpPr>
          <p:cNvPr id="3" name="Content Placeholder 2"/>
          <p:cNvSpPr>
            <a:spLocks noGrp="1"/>
          </p:cNvSpPr>
          <p:nvPr>
            <p:ph idx="1"/>
          </p:nvPr>
        </p:nvSpPr>
        <p:spPr/>
        <p:txBody>
          <a:bodyPr/>
          <a:lstStyle/>
          <a:p>
            <a:pPr lvl="0" indent="0" marL="0">
              <a:buNone/>
            </a:pPr>
            <a:r>
              <a:rPr/>
              <a:t>L’injection de prompt est une vulnérabilité qui permet à un utilisateur malveillant de modifier le comportement ou la sortie d’un LLM en insérant des instructions cachées dans les entrées utilisateur. Ces instructions peuvent amener le modèle à divulguer des informations sensibles, exécuter des actions non autorisées, ou même altérer son fonctionnement de manière imprévue.</a:t>
            </a:r>
          </a:p>
        </p:txBody>
      </p:sp>
      <p:sp>
        <p:nvSpPr>
          <p:cNvPr id="4" name="Date Placeholder 3"/>
          <p:cNvSpPr>
            <a:spLocks noGrp="1"/>
          </p:cNvSpPr>
          <p:nvPr>
            <p:ph idx="10" sz="half" type="dt"/>
          </p:nvPr>
        </p:nvSpPr>
        <p:spPr/>
        <p:txBody>
          <a:bodyPr/>
          <a:lstStyle/>
          <a:p>
            <a:fld id="{0B781631-1672-BF49-B5E3-8E80C29B302C}"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LLM02: Gestion de Sortie Non Sécurisée</a:t>
            </a:r>
          </a:p>
        </p:txBody>
      </p:sp>
      <p:sp>
        <p:nvSpPr>
          <p:cNvPr id="3" name="Content Placeholder 2"/>
          <p:cNvSpPr>
            <a:spLocks noGrp="1"/>
          </p:cNvSpPr>
          <p:nvPr>
            <p:ph idx="1"/>
          </p:nvPr>
        </p:nvSpPr>
        <p:spPr/>
        <p:txBody>
          <a:bodyPr/>
          <a:lstStyle/>
          <a:p>
            <a:pPr lvl="0" indent="0" marL="0">
              <a:buNone/>
            </a:pPr>
            <a:r>
              <a:rPr/>
              <a:t>La gestion de sortie non sécurisée fait référence à l’absence de contrôle ou de filtrage des données envoyées par une application à l’utilisateur. Cela ne vous rappelle rien ? </a:t>
            </a:r>
            <a:r>
              <a:rPr>
                <a:hlinkClick r:id="rId3"/>
              </a:rPr>
              <a:t>XSS</a:t>
            </a:r>
            <a:r>
              <a:rPr/>
              <a:t>, etc.), où un attaquant peut manipuler les données affichées pour exécuter du code malveillant.</a:t>
            </a:r>
          </a:p>
        </p:txBody>
      </p:sp>
      <p:sp>
        <p:nvSpPr>
          <p:cNvPr id="4" name="Date Placeholder 3"/>
          <p:cNvSpPr>
            <a:spLocks noGrp="1"/>
          </p:cNvSpPr>
          <p:nvPr>
            <p:ph idx="10" sz="half" type="dt"/>
          </p:nvPr>
        </p:nvSpPr>
        <p:spPr/>
        <p:txBody>
          <a:bodyPr/>
          <a:lstStyle/>
          <a:p>
            <a:fld id="{0B781631-1672-BF49-B5E3-8E80C29B302C}"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LLM03: Empoisonnement de la chaîne d’approvisionnement</a:t>
            </a:r>
          </a:p>
        </p:txBody>
      </p:sp>
      <p:sp>
        <p:nvSpPr>
          <p:cNvPr id="3" name="Content Placeholder 2"/>
          <p:cNvSpPr>
            <a:spLocks noGrp="1"/>
          </p:cNvSpPr>
          <p:nvPr>
            <p:ph idx="1"/>
          </p:nvPr>
        </p:nvSpPr>
        <p:spPr/>
        <p:txBody>
          <a:bodyPr/>
          <a:lstStyle/>
          <a:p>
            <a:pPr lvl="0" indent="0" marL="0">
              <a:buNone/>
            </a:pPr>
            <a:r>
              <a:rPr/>
              <a:t>L’empoisonnement de la chaîne d’approvisionnement dans le contexte des Large Language Models (LLM) fait référence aux vulnérabilités qui affectent l’intégrité des données d’entraînement, des modèles et des plateformes de déploiement.</a:t>
            </a:r>
          </a:p>
        </p:txBody>
      </p:sp>
      <p:sp>
        <p:nvSpPr>
          <p:cNvPr id="4" name="Date Placeholder 3"/>
          <p:cNvSpPr>
            <a:spLocks noGrp="1"/>
          </p:cNvSpPr>
          <p:nvPr>
            <p:ph idx="10" sz="half" type="dt"/>
          </p:nvPr>
        </p:nvSpPr>
        <p:spPr/>
        <p:txBody>
          <a:bodyPr/>
          <a:lstStyle/>
          <a:p>
            <a:fld id="{0B781631-1672-BF49-B5E3-8E80C29B302C}"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LLM04: Empoisonnement des données et des modèles</a:t>
            </a:r>
          </a:p>
        </p:txBody>
      </p:sp>
      <p:sp>
        <p:nvSpPr>
          <p:cNvPr id="3" name="Content Placeholder 2"/>
          <p:cNvSpPr>
            <a:spLocks noGrp="1"/>
          </p:cNvSpPr>
          <p:nvPr>
            <p:ph idx="1"/>
          </p:nvPr>
        </p:nvSpPr>
        <p:spPr/>
        <p:txBody>
          <a:bodyPr/>
          <a:lstStyle/>
          <a:p>
            <a:pPr lvl="0" indent="0" marL="0">
              <a:buNone/>
            </a:pPr>
            <a:r>
              <a:rPr/>
              <a:t>L’empoisonnement des données et des modèles se produit lorsque les données utilisées pour le pré-entraînement, l’ajustement ou l’intégration sont manipulées pour introduire des vulnérabilités, des portes dérobées ou des biais. Cette manipulation peut compromettre la sécurité, les performances ou le comportement éthique du modèle, entraînant des sorties nuisibles ou des capacités altérées.</a:t>
            </a:r>
          </a:p>
        </p:txBody>
      </p:sp>
      <p:sp>
        <p:nvSpPr>
          <p:cNvPr id="4" name="Date Placeholder 3"/>
          <p:cNvSpPr>
            <a:spLocks noGrp="1"/>
          </p:cNvSpPr>
          <p:nvPr>
            <p:ph idx="10" sz="half" type="dt"/>
          </p:nvPr>
        </p:nvSpPr>
        <p:spPr/>
        <p:txBody>
          <a:bodyPr/>
          <a:lstStyle/>
          <a:p>
            <a:fld id="{0B781631-1672-BF49-B5E3-8E80C29B302C}"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LLM05: Gestion Inappropriée des Sorties</a:t>
            </a:r>
          </a:p>
        </p:txBody>
      </p:sp>
      <p:sp>
        <p:nvSpPr>
          <p:cNvPr id="3" name="Content Placeholder 2"/>
          <p:cNvSpPr>
            <a:spLocks noGrp="1"/>
          </p:cNvSpPr>
          <p:nvPr>
            <p:ph idx="1"/>
          </p:nvPr>
        </p:nvSpPr>
        <p:spPr/>
        <p:txBody>
          <a:bodyPr/>
          <a:lstStyle/>
          <a:p>
            <a:pPr lvl="0" indent="0" marL="0">
              <a:buNone/>
            </a:pPr>
            <a:r>
              <a:rPr/>
              <a:t>La Gestion Inappropriée des Sorties concerne les défauts dans la gestion des contenus générés par les LLM avant leur traitement par d’autres systèmes, exposant les applications à divers risques de sécurité.</a:t>
            </a:r>
          </a:p>
        </p:txBody>
      </p:sp>
      <p:sp>
        <p:nvSpPr>
          <p:cNvPr id="4" name="Date Placeholder 3"/>
          <p:cNvSpPr>
            <a:spLocks noGrp="1"/>
          </p:cNvSpPr>
          <p:nvPr>
            <p:ph idx="10" sz="half" type="dt"/>
          </p:nvPr>
        </p:nvSpPr>
        <p:spPr/>
        <p:txBody>
          <a:bodyPr/>
          <a:lstStyle/>
          <a:p>
            <a:fld id="{0B781631-1672-BF49-B5E3-8E80C29B302C}"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LLM06: Autonomie Excessive</a:t>
            </a:r>
          </a:p>
        </p:txBody>
      </p:sp>
      <p:sp>
        <p:nvSpPr>
          <p:cNvPr id="3" name="Content Placeholder 2"/>
          <p:cNvSpPr>
            <a:spLocks noGrp="1"/>
          </p:cNvSpPr>
          <p:nvPr>
            <p:ph idx="1"/>
          </p:nvPr>
        </p:nvSpPr>
        <p:spPr/>
        <p:txBody>
          <a:bodyPr/>
          <a:lstStyle/>
          <a:p>
            <a:pPr lvl="0" indent="0" marL="0">
              <a:buNone/>
            </a:pPr>
            <a:r>
              <a:rPr/>
              <a:t>Octroyer trop d’autonomie aux systèmes basés sur les modèles de langage peut mener a de graves vulnérabilités. Ces systèmes peuvent être configurés pour appeler des fonctions ou interagir avec d’autres systèmes via des extensions, ce qui peut entraîner des actions dommageables en réponse à des sorties inattendues ou manipulées des LLM.</a:t>
            </a:r>
          </a:p>
        </p:txBody>
      </p:sp>
      <p:sp>
        <p:nvSpPr>
          <p:cNvPr id="4" name="Date Placeholder 3"/>
          <p:cNvSpPr>
            <a:spLocks noGrp="1"/>
          </p:cNvSpPr>
          <p:nvPr>
            <p:ph idx="10" sz="half" type="dt"/>
          </p:nvPr>
        </p:nvSpPr>
        <p:spPr/>
        <p:txBody>
          <a:bodyPr/>
          <a:lstStyle/>
          <a:p>
            <a:fld id="{0B781631-1672-BF49-B5E3-8E80C29B302C}" type="datetime1">
              <a:rPr lang="fr-FR" smtClean="0"/>
              <a:t>2025-02-20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pour les Applications LLM en 2025 : La Liste</dc:title>
  <dc:creator/>
  <cp:keywords/>
  <dcterms:created xsi:type="dcterms:W3CDTF">2025-03-24T14:05:45Z</dcterms:created>
  <dcterms:modified xsi:type="dcterms:W3CDTF">2025-03-24T14:05:45Z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2025-02-20</vt:lpwstr>
  </property>
  <property fmtid="{D5CDD505-2E9C-101B-9397-08002B2CF9AE}" pid="4" name="last_modified_at">
    <vt:lpwstr>2025-03-21</vt:lpwstr>
  </property>
  <property fmtid="{D5CDD505-2E9C-101B-9397-08002B2CF9AE}" pid="5" name="layout">
    <vt:lpwstr>post</vt:lpwstr>
  </property>
</Properties>
</file>