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9028"/>
    <p:restoredTop autoAdjust="0" sz="94689"/>
  </p:normalViewPr>
  <p:slideViewPr>
    <p:cSldViewPr snapToGrid="0" snapToObjects="1">
      <p:cViewPr varScale="1">
        <p:scale>
          <a:sx d="100" n="197"/>
          <a:sy d="100" n="197"/>
        </p:scale>
        <p:origin x="1440"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 Id="rId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D5A289-D3C7-5742-9425-E092DD1BBE45}"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897390-92FF-D041-B438-E5A5EE32F553}"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F018FC-5F1D-0B48-89A3-0E38F07843A0}"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r>
              <a:rPr lang="en-US"/>
              <a:t>(c) S.Gioria (OWASP) 2025</a:t>
            </a:r>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781631-1672-BF49-B5E3-8E80C29B302C}"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9C0B5BC-8FF6-F44C-B322-FA558B9E95EB}" type="datetime1">
              <a:rPr lang="fr-FR" smtClean="0"/>
              <a:t>24/03/2025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r>
              <a:rPr lang="en-US"/>
              <a:t>(c) S.Gioria (OWASP) 2025</a:t>
            </a:r>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r>
              <a:rPr lang="en-US"/>
              <a:t>(c) S.Gioria (OWASP) 2025</a:t>
            </a:r>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r>
              <a:rPr lang="en-US"/>
              <a:t>(c) S.Gioria (OWASP) 2025</a:t>
            </a:r>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52AD1C19-383C-284A-BE7B-3F602FDDDB0B}" type="datetime1">
              <a:rPr lang="fr-FR" smtClean="0"/>
              <a:t>24/03/2025</a:t>
            </a:fld>
            <a:endParaRPr lang="en-US"/>
          </a:p>
        </p:txBody>
      </p:sp>
      <p:sp>
        <p:nvSpPr>
          <p:cNvPr id="5" name="Espace réservé du pied de page 4"/>
          <p:cNvSpPr>
            <a:spLocks noGrp="1"/>
          </p:cNvSpPr>
          <p:nvPr>
            <p:ph type="ftr" sz="quarter" idx="12"/>
          </p:nvPr>
        </p:nvSpPr>
        <p:spPr/>
        <p:txBody>
          <a:bodyPr/>
          <a:lstStyle/>
          <a:p>
            <a:r>
              <a:rPr lang="en-US"/>
              <a:t>(c) S.Gioria (OWASP) 2025</a:t>
            </a:r>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01A344-E875-A04B-841A-D2F2BB1E51E7}" type="datetime1">
              <a:rPr lang="fr-FR" smtClean="0"/>
              <a:t>24/03/2025</a:t>
            </a:fld>
            <a:endParaRPr lang="en-US"/>
          </a:p>
        </p:txBody>
      </p:sp>
      <p:sp>
        <p:nvSpPr>
          <p:cNvPr id="5" name="Footer Placeholder 4"/>
          <p:cNvSpPr>
            <a:spLocks noGrp="1"/>
          </p:cNvSpPr>
          <p:nvPr>
            <p:ph type="ftr" sz="quarter" idx="11"/>
          </p:nvPr>
        </p:nvSpPr>
        <p:spPr/>
        <p:txBody>
          <a:bodyPr/>
          <a:lstStyle/>
          <a:p>
            <a:r>
              <a:rPr lang="en-US"/>
              <a:t>(c) S.Gioria (OWASP) 2025</a:t>
            </a:r>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CBCFA8-C189-954E-BB5A-0D14D4985720}"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6B5FB1-E87D-5845-879C-47D0D5356C8B}" type="datetime1">
              <a:rPr lang="fr-FR" smtClean="0"/>
              <a:t>24/03/2025</a:t>
            </a:fld>
            <a:endParaRPr lang="en-US"/>
          </a:p>
        </p:txBody>
      </p:sp>
      <p:sp>
        <p:nvSpPr>
          <p:cNvPr id="8" name="Footer Placeholder 7"/>
          <p:cNvSpPr>
            <a:spLocks noGrp="1"/>
          </p:cNvSpPr>
          <p:nvPr>
            <p:ph type="ftr" sz="quarter" idx="11"/>
          </p:nvPr>
        </p:nvSpPr>
        <p:spPr/>
        <p:txBody>
          <a:bodyPr/>
          <a:lstStyle/>
          <a:p>
            <a:r>
              <a:rPr lang="en-US"/>
              <a:t>(c) S.Gioria (OWASP) 2025</a:t>
            </a:r>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9A83D8-C2FC-9143-AB23-6D4364D1C98A}" type="datetime1">
              <a:rPr lang="fr-FR" smtClean="0"/>
              <a:t>24/03/2025</a:t>
            </a:fld>
            <a:endParaRPr lang="en-US"/>
          </a:p>
        </p:txBody>
      </p:sp>
      <p:sp>
        <p:nvSpPr>
          <p:cNvPr id="4" name="Footer Placeholder 3"/>
          <p:cNvSpPr>
            <a:spLocks noGrp="1"/>
          </p:cNvSpPr>
          <p:nvPr>
            <p:ph type="ftr" sz="quarter" idx="11"/>
          </p:nvPr>
        </p:nvSpPr>
        <p:spPr/>
        <p:txBody>
          <a:bodyPr/>
          <a:lstStyle/>
          <a:p>
            <a:r>
              <a:rPr lang="en-US"/>
              <a:t>(c) S.Gioria (OWASP) 2025</a:t>
            </a:r>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D0C6F0-FAB5-FB46-BB33-27E554DBA755}" type="datetime1">
              <a:rPr lang="fr-FR" smtClean="0"/>
              <a:t>24/03/2025</a:t>
            </a:fld>
            <a:endParaRPr lang="en-US"/>
          </a:p>
        </p:txBody>
      </p:sp>
      <p:sp>
        <p:nvSpPr>
          <p:cNvPr id="3" name="Footer Placeholder 2"/>
          <p:cNvSpPr>
            <a:spLocks noGrp="1"/>
          </p:cNvSpPr>
          <p:nvPr>
            <p:ph type="ftr" sz="quarter" idx="11"/>
          </p:nvPr>
        </p:nvSpPr>
        <p:spPr/>
        <p:txBody>
          <a:bodyPr/>
          <a:lstStyle/>
          <a:p>
            <a:r>
              <a:rPr lang="en-US"/>
              <a:t>(c) S.Gioria (OWASP) 2025</a:t>
            </a:r>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E8EDDFB-C761-E84A-AFF5-9242F89ADBA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8250ED8-6649-864F-A1FC-D32B753E63EE}" type="datetime1">
              <a:rPr lang="fr-FR" smtClean="0"/>
              <a:t>24/03/2025</a:t>
            </a:fld>
            <a:endParaRPr lang="en-US"/>
          </a:p>
        </p:txBody>
      </p:sp>
      <p:sp>
        <p:nvSpPr>
          <p:cNvPr id="6" name="Footer Placeholder 5"/>
          <p:cNvSpPr>
            <a:spLocks noGrp="1"/>
          </p:cNvSpPr>
          <p:nvPr>
            <p:ph type="ftr" sz="quarter" idx="11"/>
          </p:nvPr>
        </p:nvSpPr>
        <p:spPr/>
        <p:txBody>
          <a:bodyPr/>
          <a:lstStyle/>
          <a:p>
            <a:r>
              <a:rPr lang="en-US"/>
              <a:t>(c) S.Gioria (OWASP) 2025</a:t>
            </a:r>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FF499C46-BE6A-254A-B335-2A092F210F38}" type="datetime1">
              <a:rPr lang="fr-FR" smtClean="0"/>
              <a:t>24/03/2025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r>
              <a:rPr lang="en-US"/>
              <a:t>(c) S.Gioria (OWASP) 2025</a:t>
            </a:r>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20home%20%7D%7D/2025/02/27/prompt2/" TargetMode="External" /><Relationship Id="rId3" Type="http://schemas.openxmlformats.org/officeDocument/2006/relationships/hyperlink" Target="%7B%7B%20home%20%7D%7D/2025/02/28/prompt3/" TargetMode="External" /><Relationship Id="rId4" Type="http://schemas.openxmlformats.org/officeDocument/2006/relationships/hyperlink" Target="%7B%7B%20home%20%7D%7D/2025/03/01/prompt4" TargetMode="External" /><Relationship Id="rId5" Type="http://schemas.openxmlformats.org/officeDocument/2006/relationships/hyperlink" Target="https://genaisecurityproject.com/llmrisk/llm01-prompt-injection/"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Top10 LLM01-2025 - 💥L’Injection de Prompt💥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fld id="{0BD5A289-D3C7-5742-9425-E092DD1BBE45}" type="datetime1">
              <a:rPr lang="fr-FR" smtClean="0"/>
              <a:t>2025-02-26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Les Large Language Models (LLM) sont de plus en plus intégrés dans diverses applications, allant des chatbots aux systèmes de recommandation. Cependant, leur utilisation croissante s’accompagne de risques de sécurité significatifs. L’un des principaux risques identifiés par l’OWASP Top 10 pour les applications LLM est l’</a:t>
            </a:r>
            <a:r>
              <a:rPr b="1"/>
              <a:t>injection de prompt</a:t>
            </a:r>
            <a:r>
              <a:rPr/>
              <a:t>.</a:t>
            </a:r>
          </a:p>
          <a:p>
            <a:pPr lvl="0" indent="0" marL="0">
              <a:buNone/>
            </a:pPr>
            <a:r>
              <a:rPr/>
              <a:t>L’injection de prompt est une vulnérabilité qui permet à un utilisateur malveillant de modifier le comportement ou la sortie d’un LLM en insérant des instructions cachées dans les entrées utilisateur. Ces instructions peuvent amener le modèle à divulguer des informations sensibles, exécuter des actions non autorisées, ou même altérer son fonctionnement de manière imprévue.</a:t>
            </a:r>
          </a:p>
        </p:txBody>
      </p:sp>
      <p:sp>
        <p:nvSpPr>
          <p:cNvPr id="4" name="Date Placeholder 3"/>
          <p:cNvSpPr>
            <a:spLocks noGrp="1"/>
          </p:cNvSpPr>
          <p:nvPr>
            <p:ph idx="10" sz="half" type="dt"/>
          </p:nvPr>
        </p:nvSpPr>
        <p:spPr/>
        <p:txBody>
          <a:bodyPr/>
          <a:lstStyle/>
          <a:p>
            <a:fld id="{0B781631-1672-BF49-B5E3-8E80C29B302C}" type="datetime1">
              <a:rPr lang="fr-FR" smtClean="0"/>
              <a:t>2025-02-26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est-ce un Risque Majeur ? 💥</a:t>
            </a:r>
          </a:p>
        </p:txBody>
      </p:sp>
      <p:sp>
        <p:nvSpPr>
          <p:cNvPr id="3" name="Content Placeholder 2"/>
          <p:cNvSpPr>
            <a:spLocks noGrp="1"/>
          </p:cNvSpPr>
          <p:nvPr>
            <p:ph idx="1"/>
          </p:nvPr>
        </p:nvSpPr>
        <p:spPr/>
        <p:txBody>
          <a:bodyPr/>
          <a:lstStyle/>
          <a:p>
            <a:pPr lvl="0" indent="0" marL="0">
              <a:spcBef>
                <a:spcPts val="3000"/>
              </a:spcBef>
              <a:buNone/>
            </a:pPr>
            <a:r>
              <a:rPr b="1"/>
              <a:t>Exposition de Données Sensibles 🔓</a:t>
            </a:r>
          </a:p>
          <a:p>
            <a:pPr lvl="0" indent="0" marL="0">
              <a:buNone/>
            </a:pPr>
            <a:r>
              <a:rPr/>
              <a:t>Les LLM peuvent être exploités pour révéler des informations confidentielles. Par exemple, un attaquant pourrait formuler une requête qui incite le modèle à divulguer des données personnelles ou des secrets commerciaux.</a:t>
            </a:r>
          </a:p>
          <a:p>
            <a:pPr lvl="0" indent="0" marL="0">
              <a:spcBef>
                <a:spcPts val="3000"/>
              </a:spcBef>
              <a:buNone/>
            </a:pPr>
            <a:r>
              <a:rPr b="1"/>
              <a:t>Exécution de Commandes Non Autorisées 🛑</a:t>
            </a:r>
          </a:p>
          <a:p>
            <a:pPr lvl="0" indent="0" marL="0">
              <a:buNone/>
            </a:pPr>
            <a:r>
              <a:rPr/>
              <a:t>L’injection de prompt peut permettre l’exécution de commandes ou d’actions qui ne sont pas prévues par le système. Cela peut inclure la modification de paramètres critiques ou l’accès à des fonctionnalités restreintes.</a:t>
            </a:r>
          </a:p>
          <a:p>
            <a:pPr lvl="0" indent="0" marL="0">
              <a:spcBef>
                <a:spcPts val="3000"/>
              </a:spcBef>
              <a:buNone/>
            </a:pPr>
            <a:r>
              <a:rPr b="1"/>
              <a:t>Dégradation des Performances 📉</a:t>
            </a:r>
          </a:p>
          <a:p>
            <a:pPr lvl="0" indent="0" marL="0">
              <a:buNone/>
            </a:pPr>
            <a:r>
              <a:rPr/>
              <a:t>Des requêtes malveillantes peuvent surcharger le système, entraînant une consommation excessive de ressources et une dégradation des performances globales.</a:t>
            </a:r>
          </a:p>
        </p:txBody>
      </p:sp>
      <p:sp>
        <p:nvSpPr>
          <p:cNvPr id="4" name="Date Placeholder 3"/>
          <p:cNvSpPr>
            <a:spLocks noGrp="1"/>
          </p:cNvSpPr>
          <p:nvPr>
            <p:ph idx="10" sz="half" type="dt"/>
          </p:nvPr>
        </p:nvSpPr>
        <p:spPr/>
        <p:txBody>
          <a:bodyPr/>
          <a:lstStyle/>
          <a:p>
            <a:fld id="{0B781631-1672-BF49-B5E3-8E80C29B302C}" type="datetime1">
              <a:rPr lang="fr-FR" smtClean="0"/>
              <a:t>2025-02-26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Types d’Injection de Prompt</a:t>
            </a:r>
          </a:p>
        </p:txBody>
      </p:sp>
      <p:sp>
        <p:nvSpPr>
          <p:cNvPr id="3" name="Content Placeholder 2"/>
          <p:cNvSpPr>
            <a:spLocks noGrp="1"/>
          </p:cNvSpPr>
          <p:nvPr>
            <p:ph idx="1"/>
          </p:nvPr>
        </p:nvSpPr>
        <p:spPr/>
        <p:txBody>
          <a:bodyPr/>
          <a:lstStyle/>
          <a:p>
            <a:pPr lvl="0" indent="0" marL="0">
              <a:buNone/>
            </a:pPr>
            <a:r>
              <a:rPr/>
              <a:t>L’injection de prompt existe principalement sous deux formes : l’injection directe et l’injection indirecte ou contextuelle. Chaque type présente des elements différents en matière de sécurité. Pour en savoir plus, consultez les articles dédiés :</a:t>
            </a:r>
          </a:p>
          <a:p>
            <a:pPr lvl="0" indent="-342900" marL="342900">
              <a:buAutoNum type="arabicPeriod"/>
            </a:pPr>
            <a:r>
              <a:rPr>
                <a:hlinkClick r:id="rId2"/>
              </a:rPr>
              <a:t>L’Injection Directe de Prompt</a:t>
            </a:r>
          </a:p>
          <a:p>
            <a:pPr lvl="0" indent="-342900" marL="342900">
              <a:buAutoNum type="arabicPeriod"/>
            </a:pPr>
            <a:r>
              <a:rPr>
                <a:hlinkClick r:id="rId3"/>
              </a:rPr>
              <a:t>L’Injection Indirecte ou Contextuelle de Prompt</a:t>
            </a:r>
          </a:p>
          <a:p>
            <a:pPr lvl="0" indent="0" marL="0">
              <a:buNone/>
            </a:pPr>
            <a:r>
              <a:rPr/>
              <a:t>En comprenant ces risques et en mettant en œuvre des </a:t>
            </a:r>
            <a:r>
              <a:rPr>
                <a:hlinkClick r:id="rId4"/>
              </a:rPr>
              <a:t>mesures de sécurité appropriées</a:t>
            </a:r>
            <a:r>
              <a:rPr/>
              <a:t> , les développeurs et les organisations peuvent protéger leurs systèmes contre ces attaques.</a:t>
            </a:r>
          </a:p>
          <a:p>
            <a:pPr lvl="0" indent="0" marL="0">
              <a:buNone/>
            </a:pPr>
            <a:r>
              <a:rPr/>
              <a:t>References: - </a:t>
            </a:r>
            <a:r>
              <a:rPr>
                <a:hlinkClick r:id="rId5"/>
              </a:rPr>
              <a:t>OWASP Top 10 LLM-01-2025 - Prompt Injection</a:t>
            </a:r>
          </a:p>
        </p:txBody>
      </p:sp>
      <p:sp>
        <p:nvSpPr>
          <p:cNvPr id="4" name="Date Placeholder 3"/>
          <p:cNvSpPr>
            <a:spLocks noGrp="1"/>
          </p:cNvSpPr>
          <p:nvPr>
            <p:ph idx="10" sz="half" type="dt"/>
          </p:nvPr>
        </p:nvSpPr>
        <p:spPr/>
        <p:txBody>
          <a:bodyPr/>
          <a:lstStyle/>
          <a:p>
            <a:fld id="{0B781631-1672-BF49-B5E3-8E80C29B302C}" type="datetime1">
              <a:rPr lang="fr-FR" smtClean="0"/>
              <a:t>2025-02-26</a:t>
            </a:fld>
            <a:endParaRPr lang="en-US"/>
          </a:p>
        </p:txBody>
      </p:sp>
      <p:sp>
        <p:nvSpPr>
          <p:cNvPr id="5" name="Footer Placeholder 4"/>
          <p:cNvSpPr>
            <a:spLocks noGrp="1"/>
          </p:cNvSpPr>
          <p:nvPr>
            <p:ph idx="11" sz="quarter" type="ftr"/>
          </p:nvPr>
        </p:nvSpPr>
        <p:spPr/>
        <p:txBody>
          <a:bodyPr/>
          <a:lstStyle/>
          <a:p>
            <a:r>
              <a:rPr lang="en-US"/>
              <a:t>(c) S.Gioria (OWASP) 2025</a:t>
            </a:r>
          </a:p>
        </p:txBody>
      </p:sp>
      <p:sp>
        <p:nvSpPr>
          <p:cNvPr id="6" name="Slide Number Placeholder 5"/>
          <p:cNvSpPr>
            <a:spLocks noGrp="1"/>
          </p:cNvSpPr>
          <p:nvPr>
            <p:ph idx="12" sz="quarter" type="sldNum"/>
          </p:nvPr>
        </p:nvSpPr>
        <p:spPr/>
        <p:txBody>
          <a:bodyPr/>
          <a:lstStyle/>
          <a:p>
            <a:fld id="{C5EF2332-01BF-834F-8236-50238282D533}" type="slidenum">
              <a:rPr lang="en-US" smtClean="0"/>
              <a:t>‹#›</a:t>
            </a:fld>
            <a:endParaRPr lang="en-US"/>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7</TotalTime>
  <Words>78</Words>
  <Application>Microsoft Macintosh PowerPoint</Application>
  <PresentationFormat>On-screen Show (16:9)</PresentationFormat>
  <Paragraphs>21</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Top10 LLM01-2025 - 💥L’Injection de Prompt💥</dc:title>
  <dc:creator/>
  <cp:keywords/>
  <dcterms:created xsi:type="dcterms:W3CDTF">2025-03-24T14:05:45Z</dcterms:created>
  <dcterms:modified xsi:type="dcterms:W3CDTF">2025-03-24T14:05:45Z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2025-02-26</vt:lpwstr>
  </property>
  <property fmtid="{D5CDD505-2E9C-101B-9397-08002B2CF9AE}" pid="4" name="last_modified_at">
    <vt:lpwstr>2025-03-04</vt:lpwstr>
  </property>
  <property fmtid="{D5CDD505-2E9C-101B-9397-08002B2CF9AE}" pid="5" name="layout">
    <vt:lpwstr>post</vt:lpwstr>
  </property>
</Properties>
</file>