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 Id="rId1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heatsheetseries.owasp.org/cheatsheets/Input_Validation_Cheat_Sheet.html"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heatsheetseries.owasp.org/cheatsheets/Access_Control_Cheat_Sheet.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heatsheetseries.owasp.org/cheatsheets/Logging_Cheat_Sheet.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seb+blog-formation@gioria.org"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wasp.org/www-project-web-security-testing-guide/" TargetMode="External" /><Relationship Id="rId3" Type="http://schemas.openxmlformats.org/officeDocument/2006/relationships/hyperlink" Target="https://www.promptfoo.dev/docs/red-team/owasp-llm-top-10/"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wasp.org/www-project-top-10-for-large-language-model-applications/" TargetMode="External" /><Relationship Id="rId3" Type="http://schemas.openxmlformats.org/officeDocument/2006/relationships/hyperlink" Target="https://genai.owasp.org/llm-top-10/" TargetMode="External" /><Relationship Id="rId4" Type="http://schemas.openxmlformats.org/officeDocument/2006/relationships/hyperlink" Target="https://cheatsheetseries.owasp.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Top10 LLM01-2025 - 🛡️ Se protéger de l’Injection de Prompt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2025-03-01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L’injection de prompt est une menace sérieuse pour les applications utilisant des Large Language Models (LLM). Pour protéger vos systèmes contre ces attaques, il est crucial de mettre en place des contre-mesures robustes. Voici quelques stratégies efficaces pour atténuer les risques associés à l’injection de prompt.</a:t>
            </a:r>
          </a:p>
        </p:txBody>
      </p:sp>
      <p:sp>
        <p:nvSpPr>
          <p:cNvPr id="4" name="Date Placeholder 3"/>
          <p:cNvSpPr>
            <a:spLocks noGrp="1"/>
          </p:cNvSpPr>
          <p:nvPr>
            <p:ph idx="10" sz="half" type="dt"/>
          </p:nvPr>
        </p:nvSpPr>
        <p:spPr/>
        <p:txBody>
          <a:bodyPr/>
          <a:lstStyle/>
          <a:p>
            <a:fld id="{0B781631-1672-BF49-B5E3-8E80C29B302C}" type="datetime1">
              <a:rPr lang="fr-FR" smtClean="0"/>
              <a:t>2025-03-01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Validation et Sanitization des Entrées 🔍</a:t>
            </a:r>
          </a:p>
        </p:txBody>
      </p:sp>
      <p:sp>
        <p:nvSpPr>
          <p:cNvPr id="3" name="Content Placeholder 2"/>
          <p:cNvSpPr>
            <a:spLocks noGrp="1"/>
          </p:cNvSpPr>
          <p:nvPr>
            <p:ph idx="1"/>
          </p:nvPr>
        </p:nvSpPr>
        <p:spPr/>
        <p:txBody>
          <a:bodyPr/>
          <a:lstStyle/>
          <a:p>
            <a:pPr lvl="0"/>
            <a:r>
              <a:rPr b="1"/>
              <a:t>Description</a:t>
            </a:r>
            <a:r>
              <a:rPr/>
              <a:t> : Il est essentiel de valider et de nettoyer toutes les entrées utilisateur pour détecter et rejeter les tentatives d’injection de prompt. Cela peut inclure la limitation de la longueur des entrées et l’utilisation de listes blanches pour les formats acceptés.</a:t>
            </a:r>
          </a:p>
          <a:p>
            <a:pPr lvl="0"/>
            <a:r>
              <a:rPr b="1"/>
              <a:t>Mise en œuvre</a:t>
            </a:r>
            <a:r>
              <a:rPr/>
              <a:t> : Utilisez des expressions régulières pour filtrer les entrées et rejeter celles qui contiennent des motifs suspects. Implémentez des vérifications côté serveur pour renforcer la sécurité.</a:t>
            </a:r>
          </a:p>
          <a:p>
            <a:pPr lvl="0"/>
            <a:r>
              <a:rPr b="1"/>
              <a:t>Référence</a:t>
            </a:r>
            <a:r>
              <a:rPr/>
              <a:t> : </a:t>
            </a:r>
            <a:r>
              <a:rPr>
                <a:hlinkClick r:id="rId2"/>
              </a:rPr>
              <a:t>OWASP Input Validation Cheat Sheet</a:t>
            </a:r>
          </a:p>
        </p:txBody>
      </p:sp>
      <p:sp>
        <p:nvSpPr>
          <p:cNvPr id="4" name="Date Placeholder 3"/>
          <p:cNvSpPr>
            <a:spLocks noGrp="1"/>
          </p:cNvSpPr>
          <p:nvPr>
            <p:ph idx="10" sz="half" type="dt"/>
          </p:nvPr>
        </p:nvSpPr>
        <p:spPr/>
        <p:txBody>
          <a:bodyPr/>
          <a:lstStyle/>
          <a:p>
            <a:fld id="{0B781631-1672-BF49-B5E3-8E80C29B302C}" type="datetime1">
              <a:rPr lang="fr-FR" smtClean="0"/>
              <a:t>2025-03-01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Contrôles d’Accès Robustes 🔐</a:t>
            </a:r>
          </a:p>
        </p:txBody>
      </p:sp>
      <p:sp>
        <p:nvSpPr>
          <p:cNvPr id="3" name="Content Placeholder 2"/>
          <p:cNvSpPr>
            <a:spLocks noGrp="1"/>
          </p:cNvSpPr>
          <p:nvPr>
            <p:ph idx="1"/>
          </p:nvPr>
        </p:nvSpPr>
        <p:spPr/>
        <p:txBody>
          <a:bodyPr/>
          <a:lstStyle/>
          <a:p>
            <a:pPr lvl="0"/>
            <a:r>
              <a:rPr b="1"/>
              <a:t>Description</a:t>
            </a:r>
            <a:r>
              <a:rPr/>
              <a:t> : Mettre en place des contrôles d’accès stricts pour limiter les actions que le LLM peut entreprendre. Utiliser des rôles et des permissions pour restreindre l’accès aux fonctionnalités sensibles.</a:t>
            </a:r>
          </a:p>
          <a:p>
            <a:pPr lvl="0"/>
            <a:r>
              <a:rPr b="1"/>
              <a:t>Mise en œuvre</a:t>
            </a:r>
            <a:r>
              <a:rPr/>
              <a:t> : Implémentez des politiques de contrôle d’accès basées sur les rôles (RBAC) pour définir clairement les permissions des utilisateurs. Surveillez les accès et révoquez les privilèges inutiles.</a:t>
            </a:r>
          </a:p>
          <a:p>
            <a:pPr lvl="0"/>
            <a:r>
              <a:rPr b="1"/>
              <a:t>Référence</a:t>
            </a:r>
            <a:r>
              <a:rPr/>
              <a:t> : </a:t>
            </a:r>
            <a:r>
              <a:rPr>
                <a:hlinkClick r:id="rId2"/>
              </a:rPr>
              <a:t>OWASP Access Control Cheat Sheet</a:t>
            </a:r>
          </a:p>
        </p:txBody>
      </p:sp>
      <p:sp>
        <p:nvSpPr>
          <p:cNvPr id="4" name="Date Placeholder 3"/>
          <p:cNvSpPr>
            <a:spLocks noGrp="1"/>
          </p:cNvSpPr>
          <p:nvPr>
            <p:ph idx="10" sz="half" type="dt"/>
          </p:nvPr>
        </p:nvSpPr>
        <p:spPr/>
        <p:txBody>
          <a:bodyPr/>
          <a:lstStyle/>
          <a:p>
            <a:fld id="{0B781631-1672-BF49-B5E3-8E80C29B302C}" type="datetime1">
              <a:rPr lang="fr-FR" smtClean="0"/>
              <a:t>2025-03-01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Surveillance et Journalisation 📊</a:t>
            </a:r>
          </a:p>
        </p:txBody>
      </p:sp>
      <p:sp>
        <p:nvSpPr>
          <p:cNvPr id="3" name="Content Placeholder 2"/>
          <p:cNvSpPr>
            <a:spLocks noGrp="1"/>
          </p:cNvSpPr>
          <p:nvPr>
            <p:ph idx="1"/>
          </p:nvPr>
        </p:nvSpPr>
        <p:spPr/>
        <p:txBody>
          <a:bodyPr/>
          <a:lstStyle/>
          <a:p>
            <a:pPr lvl="0"/>
            <a:r>
              <a:rPr b="1"/>
              <a:t>Description</a:t>
            </a:r>
            <a:r>
              <a:rPr/>
              <a:t> : Implémenter des mécanismes de surveillance pour détecter les comportements anormaux. La journalisation des interactions peut aider à identifier et à répondre rapidement aux tentatives d’injection.</a:t>
            </a:r>
          </a:p>
          <a:p>
            <a:pPr lvl="0"/>
            <a:r>
              <a:rPr b="1"/>
              <a:t>Mise en œuvre</a:t>
            </a:r>
            <a:r>
              <a:rPr/>
              <a:t> : Utilisez des outils de surveillance pour analyser les logs en temps réel et détecter les anomalies. Configurez des alertes pour être informé des activités suspectes.</a:t>
            </a:r>
          </a:p>
          <a:p>
            <a:pPr lvl="0"/>
            <a:r>
              <a:rPr b="1"/>
              <a:t>Référence</a:t>
            </a:r>
            <a:r>
              <a:rPr/>
              <a:t> : </a:t>
            </a:r>
            <a:r>
              <a:rPr>
                <a:hlinkClick r:id="rId2"/>
              </a:rPr>
              <a:t>OWASP Logging Cheat Sheet</a:t>
            </a:r>
          </a:p>
        </p:txBody>
      </p:sp>
      <p:sp>
        <p:nvSpPr>
          <p:cNvPr id="4" name="Date Placeholder 3"/>
          <p:cNvSpPr>
            <a:spLocks noGrp="1"/>
          </p:cNvSpPr>
          <p:nvPr>
            <p:ph idx="10" sz="half" type="dt"/>
          </p:nvPr>
        </p:nvSpPr>
        <p:spPr/>
        <p:txBody>
          <a:bodyPr/>
          <a:lstStyle/>
          <a:p>
            <a:fld id="{0B781631-1672-BF49-B5E3-8E80C29B302C}" type="datetime1">
              <a:rPr lang="fr-FR" smtClean="0"/>
              <a:t>2025-03-01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Formation et Sensibilisation 🧑‍🏫</a:t>
            </a:r>
          </a:p>
        </p:txBody>
      </p:sp>
      <p:sp>
        <p:nvSpPr>
          <p:cNvPr id="3" name="Content Placeholder 2"/>
          <p:cNvSpPr>
            <a:spLocks noGrp="1"/>
          </p:cNvSpPr>
          <p:nvPr>
            <p:ph idx="1"/>
          </p:nvPr>
        </p:nvSpPr>
        <p:spPr/>
        <p:txBody>
          <a:bodyPr/>
          <a:lstStyle/>
          <a:p>
            <a:pPr lvl="0"/>
            <a:r>
              <a:rPr b="1"/>
              <a:t>Description</a:t>
            </a:r>
            <a:r>
              <a:rPr/>
              <a:t> : Former les développeurs et les utilisateurs aux meilleures pratiques de sécurité de développement pour les LLM; qui ressemble fortement aux développements classiques applicatifs. La sensibilisation aux risques d’injection de prompt peut aider à prévenir les erreurs humaines.</a:t>
            </a:r>
          </a:p>
          <a:p>
            <a:pPr lvl="0"/>
            <a:r>
              <a:rPr b="1"/>
              <a:t>Mise en œuvre</a:t>
            </a:r>
            <a:r>
              <a:rPr/>
              <a:t> : </a:t>
            </a:r>
            <a:r>
              <a:rPr>
                <a:hlinkClick r:id="rId2"/>
              </a:rPr>
              <a:t>Organisez des sessions de formation régulières</a:t>
            </a:r>
            <a:r>
              <a:rPr/>
              <a:t> et fournissez des ressources éducatives sur les risques de sécurité liés aux LLM.</a:t>
            </a:r>
          </a:p>
        </p:txBody>
      </p:sp>
      <p:sp>
        <p:nvSpPr>
          <p:cNvPr id="4" name="Date Placeholder 3"/>
          <p:cNvSpPr>
            <a:spLocks noGrp="1"/>
          </p:cNvSpPr>
          <p:nvPr>
            <p:ph idx="10" sz="half" type="dt"/>
          </p:nvPr>
        </p:nvSpPr>
        <p:spPr/>
        <p:txBody>
          <a:bodyPr/>
          <a:lstStyle/>
          <a:p>
            <a:fld id="{0B781631-1672-BF49-B5E3-8E80C29B302C}" type="datetime1">
              <a:rPr lang="fr-FR" smtClean="0"/>
              <a:t>2025-03-01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Tests de Sécurité Réguliers 🛡️</a:t>
            </a:r>
          </a:p>
        </p:txBody>
      </p:sp>
      <p:sp>
        <p:nvSpPr>
          <p:cNvPr id="3" name="Content Placeholder 2"/>
          <p:cNvSpPr>
            <a:spLocks noGrp="1"/>
          </p:cNvSpPr>
          <p:nvPr>
            <p:ph idx="1"/>
          </p:nvPr>
        </p:nvSpPr>
        <p:spPr/>
        <p:txBody>
          <a:bodyPr/>
          <a:lstStyle/>
          <a:p>
            <a:pPr lvl="0"/>
            <a:r>
              <a:rPr b="1"/>
              <a:t>Description</a:t>
            </a:r>
            <a:r>
              <a:rPr/>
              <a:t> : Effectuer des tests de sécurité réguliers, y compris des tests d’intrusion et des audits de code, pour identifier et corriger les vulnérabilités.</a:t>
            </a:r>
          </a:p>
          <a:p>
            <a:pPr lvl="0"/>
            <a:r>
              <a:rPr b="1"/>
              <a:t>Mise en œuvre</a:t>
            </a:r>
            <a:r>
              <a:rPr/>
              <a:t> : Intégrez des tests de sécurité dans votre pipeline CI/CD et collaborez avec des experts en sécurité pour effectuer des audits approfondis.</a:t>
            </a:r>
          </a:p>
          <a:p>
            <a:pPr lvl="0"/>
            <a:r>
              <a:rPr b="1"/>
              <a:t>Référence</a:t>
            </a:r>
            <a:r>
              <a:rPr/>
              <a:t> : </a:t>
            </a:r>
            <a:r>
              <a:rPr>
                <a:hlinkClick r:id="rId2"/>
              </a:rPr>
              <a:t>OWASP Testing Guide</a:t>
            </a:r>
            <a:r>
              <a:rPr/>
              <a:t>, </a:t>
            </a:r>
            <a:r>
              <a:rPr>
                <a:hlinkClick r:id="rId3"/>
              </a:rPr>
              <a:t>L’Utilisation de PromptFoo</a:t>
            </a:r>
            <a:r>
              <a:rPr/>
              <a:t> peut être une bonne idée.</a:t>
            </a:r>
          </a:p>
        </p:txBody>
      </p:sp>
      <p:sp>
        <p:nvSpPr>
          <p:cNvPr id="4" name="Date Placeholder 3"/>
          <p:cNvSpPr>
            <a:spLocks noGrp="1"/>
          </p:cNvSpPr>
          <p:nvPr>
            <p:ph idx="10" sz="half" type="dt"/>
          </p:nvPr>
        </p:nvSpPr>
        <p:spPr/>
        <p:txBody>
          <a:bodyPr/>
          <a:lstStyle/>
          <a:p>
            <a:fld id="{0B781631-1672-BF49-B5E3-8E80C29B302C}" type="datetime1">
              <a:rPr lang="fr-FR" smtClean="0"/>
              <a:t>2025-03-01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Utilisation de Bibliothèques Sécurisées 📚</a:t>
            </a:r>
          </a:p>
        </p:txBody>
      </p:sp>
      <p:sp>
        <p:nvSpPr>
          <p:cNvPr id="3" name="Content Placeholder 2"/>
          <p:cNvSpPr>
            <a:spLocks noGrp="1"/>
          </p:cNvSpPr>
          <p:nvPr>
            <p:ph idx="1"/>
          </p:nvPr>
        </p:nvSpPr>
        <p:spPr/>
        <p:txBody>
          <a:bodyPr/>
          <a:lstStyle/>
          <a:p>
            <a:pPr lvl="0"/>
            <a:r>
              <a:rPr b="1"/>
              <a:t>Description</a:t>
            </a:r>
            <a:r>
              <a:rPr/>
              <a:t> : Utilisez des bibliothèques et des frameworks éprouvés qui intègrent des mesures de sécurité contre l’injection de prompt.</a:t>
            </a:r>
          </a:p>
          <a:p>
            <a:pPr lvl="0"/>
            <a:r>
              <a:rPr b="1"/>
              <a:t>Mise en œuvre</a:t>
            </a:r>
            <a:r>
              <a:rPr/>
              <a:t> : Optez pour des bibliothèques open-source bien maintenues et vérifiez régulièrement les mises à jour de sécurité.</a:t>
            </a:r>
          </a:p>
          <a:p>
            <a:pPr lvl="0" indent="0" marL="0">
              <a:buNone/>
            </a:pPr>
            <a:r>
              <a:rPr/>
              <a:t>En mettant en œuvre ces contre-mesures, vous pouvez renforcer la sécurité de vos applications LLM et protéger vos systèmes contre les attaques par injection de prompt. Pour plus d’informations, consultez les ressources OWASP sur les risques liés aux LLM :</a:t>
            </a:r>
          </a:p>
          <a:p>
            <a:pPr lvl="0"/>
            <a:r>
              <a:rPr>
                <a:hlinkClick r:id="rId2"/>
              </a:rPr>
              <a:t>OWASP Top 10 for LLM Applications</a:t>
            </a:r>
          </a:p>
          <a:p>
            <a:pPr lvl="0"/>
            <a:r>
              <a:rPr>
                <a:hlinkClick r:id="rId3"/>
              </a:rPr>
              <a:t>OWASP LLM &amp; Generative AI Security Risks</a:t>
            </a:r>
          </a:p>
          <a:p>
            <a:pPr lvl="0"/>
            <a:r>
              <a:rPr>
                <a:hlinkClick r:id="rId4"/>
              </a:rPr>
              <a:t>OWASP Cheat Sheet Series</a:t>
            </a:r>
          </a:p>
        </p:txBody>
      </p:sp>
      <p:sp>
        <p:nvSpPr>
          <p:cNvPr id="4" name="Date Placeholder 3"/>
          <p:cNvSpPr>
            <a:spLocks noGrp="1"/>
          </p:cNvSpPr>
          <p:nvPr>
            <p:ph idx="10" sz="half" type="dt"/>
          </p:nvPr>
        </p:nvSpPr>
        <p:spPr/>
        <p:txBody>
          <a:bodyPr/>
          <a:lstStyle/>
          <a:p>
            <a:fld id="{0B781631-1672-BF49-B5E3-8E80C29B302C}" type="datetime1">
              <a:rPr lang="fr-FR" smtClean="0"/>
              <a:t>2025-03-01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Top10 LLM01-2025 - 🛡️ Se protéger de l’Injection de Prompt</dc:title>
  <dc:creator/>
  <cp:keywords/>
  <dcterms:created xsi:type="dcterms:W3CDTF">2025-03-24T14:05:45Z</dcterms:created>
  <dcterms:modified xsi:type="dcterms:W3CDTF">2025-03-24T14:05:45Z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2025-03-01</vt:lpwstr>
  </property>
  <property fmtid="{D5CDD505-2E9C-101B-9397-08002B2CF9AE}" pid="4" name="last_modified_at">
    <vt:lpwstr>2025-03-11</vt:lpwstr>
  </property>
  <property fmtid="{D5CDD505-2E9C-101B-9397-08002B2CF9AE}" pid="5" name="layout">
    <vt:lpwstr>post</vt:lpwstr>
  </property>
</Properties>
</file>