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 Id="rId1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bleepingcomputer.com/news/security/malicious-ai-models-on-hugging-face-backdoor-users-machine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enaisecurityproject.com/llmrisk/llm042025-data-and-model-poisoning/" TargetMode="External" /><Relationship Id="rId3" Type="http://schemas.openxmlformats.org/officeDocument/2006/relationships/hyperlink" Target="https://owasp.org/www-project-cyclonedx/" TargetMode="External" /><Relationship Id="rId4" Type="http://schemas.openxmlformats.org/officeDocument/2006/relationships/hyperlink" Target="https://towardsdatascience.com/backdoor-attacks-on-language-models-can-we-trust-our-models-weights-73108f9dcb1f/" TargetMode="External" /><Relationship Id="rId5" Type="http://schemas.openxmlformats.org/officeDocument/2006/relationships/hyperlink" Target="https://cyclonedx.org/capabilities/mlbom/" TargetMode="External" /><Relationship Id="rId6" Type="http://schemas.openxmlformats.org/officeDocument/2006/relationships/hyperlink" Target="https://www.darkreading.com/application-security/hugging-face-ai-platform-100-malicious-code-execution-model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LLM04-2025 - 💥Empoisonnement des données et des modèles💥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2025-03-07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L’empoisonnement des données et des modèles se produit lorsque les données utilisées pour le pré-entraînement, l’ajustement ou l’intégration sont manipulées pour introduire des vulnérabilités, des portes dérobées ou des biais. Cette manipulation peut compromettre la sécurité, les performances ou le comportement éthique du modèle, entraînant des sorties nuisibles ou des capacités altérées.</a:t>
            </a:r>
          </a:p>
        </p:txBody>
      </p:sp>
      <p:sp>
        <p:nvSpPr>
          <p:cNvPr id="4" name="Date Placeholder 3"/>
          <p:cNvSpPr>
            <a:spLocks noGrp="1"/>
          </p:cNvSpPr>
          <p:nvPr>
            <p:ph idx="10" sz="half" type="dt"/>
          </p:nvPr>
        </p:nvSpPr>
        <p:spPr/>
        <p:txBody>
          <a:bodyPr/>
          <a:lstStyle/>
          <a:p>
            <a:fld id="{0B781631-1672-BF49-B5E3-8E80C29B302C}" type="datetime1">
              <a:rPr lang="fr-FR" smtClean="0"/>
              <a:t>2025-03-07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L’empoisonnement des données et des modèles est crucial car il peut conduire à des sorties biaisées, des failles de sécurité ou des comportements éthiques compromis. Les attaquants peuvent exploiter ces vulnérabilités pour accéder à des informations sensibles, manipuler les comportements des modèles ou introduire des contenus toxiques .</a:t>
            </a:r>
          </a:p>
        </p:txBody>
      </p:sp>
      <p:sp>
        <p:nvSpPr>
          <p:cNvPr id="4" name="Date Placeholder 3"/>
          <p:cNvSpPr>
            <a:spLocks noGrp="1"/>
          </p:cNvSpPr>
          <p:nvPr>
            <p:ph idx="10" sz="half" type="dt"/>
          </p:nvPr>
        </p:nvSpPr>
        <p:spPr/>
        <p:txBody>
          <a:bodyPr/>
          <a:lstStyle/>
          <a:p>
            <a:fld id="{0B781631-1672-BF49-B5E3-8E80C29B302C}" type="datetime1">
              <a:rPr lang="fr-FR" smtClean="0"/>
              <a:t>2025-03-07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une Attaque par Empoisonnement des données et des modèles ?</a:t>
            </a:r>
          </a:p>
        </p:txBody>
      </p:sp>
      <p:sp>
        <p:nvSpPr>
          <p:cNvPr id="3" name="Content Placeholder 2"/>
          <p:cNvSpPr>
            <a:spLocks noGrp="1"/>
          </p:cNvSpPr>
          <p:nvPr>
            <p:ph idx="1"/>
          </p:nvPr>
        </p:nvSpPr>
        <p:spPr/>
        <p:txBody>
          <a:bodyPr/>
          <a:lstStyle/>
          <a:p>
            <a:pPr lvl="0" indent="0" marL="0">
              <a:buNone/>
            </a:pPr>
            <a:r>
              <a:rPr/>
              <a:t>Une attaque par empoisonnement peut se produire à différentes étapes du cycle de vie d’un LLM :</a:t>
            </a:r>
          </a:p>
          <a:p>
            <a:pPr lvl="0" indent="-342900" marL="342900">
              <a:buAutoNum type="arabicPeriod"/>
            </a:pPr>
            <a:r>
              <a:rPr b="1"/>
              <a:t>Pré-entraînement</a:t>
            </a:r>
            <a:r>
              <a:rPr/>
              <a:t> : Les attaquants peuvent introduire des données malveillantes dans les jeux de données utilisés pour l’entraînement initial des modèles.</a:t>
            </a:r>
          </a:p>
          <a:p>
            <a:pPr lvl="0" indent="-342900" marL="342900">
              <a:buAutoNum type="arabicPeriod"/>
            </a:pPr>
            <a:r>
              <a:rPr b="1"/>
              <a:t>Ajustement</a:t>
            </a:r>
            <a:r>
              <a:rPr/>
              <a:t> : Les modèles peuvent être manipulés lors de l’ajustement pour des tâches spécifiques.</a:t>
            </a:r>
          </a:p>
          <a:p>
            <a:pPr lvl="0" indent="-342900" marL="342900">
              <a:buAutoNum type="arabicPeriod"/>
            </a:pPr>
            <a:r>
              <a:rPr b="1"/>
              <a:t>Intégration</a:t>
            </a:r>
            <a:r>
              <a:rPr/>
              <a:t> : Les données textuelles converties en vecteurs numériques peuvent être altérées pour inclure des vulnérabilités.</a:t>
            </a:r>
          </a:p>
          <a:p>
            <a:pPr lvl="0" indent="0" marL="0">
              <a:buNone/>
            </a:pPr>
            <a:r>
              <a:rPr/>
              <a:t>Ces attaques peuvent passer inaperçues, car les modèles peuvent sembler fonctionner correctement tout en produisant des résultats biaisés ou malveillants.</a:t>
            </a:r>
          </a:p>
        </p:txBody>
      </p:sp>
      <p:sp>
        <p:nvSpPr>
          <p:cNvPr id="4" name="Date Placeholder 3"/>
          <p:cNvSpPr>
            <a:spLocks noGrp="1"/>
          </p:cNvSpPr>
          <p:nvPr>
            <p:ph idx="10" sz="half" type="dt"/>
          </p:nvPr>
        </p:nvSpPr>
        <p:spPr/>
        <p:txBody>
          <a:bodyPr/>
          <a:lstStyle/>
          <a:p>
            <a:fld id="{0B781631-1672-BF49-B5E3-8E80C29B302C}" type="datetime1">
              <a:rPr lang="fr-FR" smtClean="0"/>
              <a:t>2025-03-07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Exemples de Faille Connue</a:t>
            </a:r>
          </a:p>
        </p:txBody>
      </p:sp>
      <p:sp>
        <p:nvSpPr>
          <p:cNvPr id="3" name="Content Placeholder 2"/>
          <p:cNvSpPr>
            <a:spLocks noGrp="1"/>
          </p:cNvSpPr>
          <p:nvPr>
            <p:ph idx="1"/>
          </p:nvPr>
        </p:nvSpPr>
        <p:spPr/>
        <p:txBody>
          <a:bodyPr/>
          <a:lstStyle/>
          <a:p>
            <a:pPr lvl="0" indent="0" marL="0">
              <a:buNone/>
            </a:pPr>
            <a:r>
              <a:rPr/>
              <a:t>En 2024, un modèle PyTorch nommé “baller423/goober2” permettait l’exécution de code arbitraire sur la machine de la victime16. Ce modèle établissait un shell inversé vers une adresse IP spécifique (210.117.212.93), donnant aux attaquants un accès persistant à la machine compromise.</a:t>
            </a:r>
          </a:p>
          <a:p>
            <a:pPr lvl="0" indent="0" marL="0">
              <a:spcBef>
                <a:spcPts val="3000"/>
              </a:spcBef>
              <a:buNone/>
            </a:pPr>
            <a:r>
              <a:rPr b="1"/>
              <a:t>Référence</a:t>
            </a:r>
          </a:p>
          <a:p>
            <a:pPr lvl="0" indent="0" marL="0">
              <a:buNone/>
            </a:pPr>
            <a:r>
              <a:rPr>
                <a:hlinkClick r:id="rId2"/>
              </a:rPr>
              <a:t>Backdooring HugginFace</a:t>
            </a:r>
          </a:p>
        </p:txBody>
      </p:sp>
      <p:sp>
        <p:nvSpPr>
          <p:cNvPr id="4" name="Date Placeholder 3"/>
          <p:cNvSpPr>
            <a:spLocks noGrp="1"/>
          </p:cNvSpPr>
          <p:nvPr>
            <p:ph idx="10" sz="half" type="dt"/>
          </p:nvPr>
        </p:nvSpPr>
        <p:spPr/>
        <p:txBody>
          <a:bodyPr/>
          <a:lstStyle/>
          <a:p>
            <a:fld id="{0B781631-1672-BF49-B5E3-8E80C29B302C}" type="datetime1">
              <a:rPr lang="fr-FR" smtClean="0"/>
              <a:t>2025-03-07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indent="0" marL="0">
              <a:buNone/>
            </a:pPr>
            <a:r>
              <a:rPr/>
              <a:t>Pour se protéger contre l’empoisonnement des données et des modèles, il est essentiel de :</a:t>
            </a:r>
          </a:p>
          <a:p>
            <a:pPr lvl="0" indent="-342900" marL="342900">
              <a:buAutoNum type="arabicPeriod"/>
            </a:pPr>
            <a:r>
              <a:rPr b="1"/>
              <a:t>Suivre les Origines des Données</a:t>
            </a:r>
            <a:r>
              <a:rPr/>
              <a:t> : Utiliser des outils comme OWASP CycloneDX ou ML-BOM pour suivre les origines et les transformations des données.</a:t>
            </a:r>
          </a:p>
          <a:p>
            <a:pPr lvl="0" indent="-342900" marL="342900">
              <a:buAutoNum type="arabicPeriod"/>
            </a:pPr>
            <a:r>
              <a:rPr b="1"/>
              <a:t>Vérifier les Fournisseurs de Données</a:t>
            </a:r>
            <a:r>
              <a:rPr/>
              <a:t> : Effectuer une vérification rigoureuse des fournisseurs de données et valider les sorties des modèles par rapport à des sources de confiance.</a:t>
            </a:r>
          </a:p>
          <a:p>
            <a:pPr lvl="0" indent="-342900" marL="342900">
              <a:buAutoNum type="arabicPeriod"/>
            </a:pPr>
            <a:r>
              <a:rPr b="1"/>
              <a:t>Mettre en Place un Sandboxing Strict</a:t>
            </a:r>
            <a:r>
              <a:rPr/>
              <a:t> : Limiter l’exposition des modèles aux sources de données non vérifiées et utiliser des techniques de détection d’anomalies pour filtrer les données adverses.</a:t>
            </a:r>
          </a:p>
          <a:p>
            <a:pPr lvl="0" indent="-342900" marL="342900">
              <a:buAutoNum type="arabicPeriod"/>
            </a:pPr>
            <a:r>
              <a:rPr b="1"/>
              <a:t>Contrôles d’Infrastructure</a:t>
            </a:r>
            <a:r>
              <a:rPr/>
              <a:t> :</a:t>
            </a:r>
          </a:p>
          <a:p>
            <a:pPr lvl="1"/>
            <a:r>
              <a:rPr/>
              <a:t>Mettre en place des contrôles d’infrastructure suffisants pour empêcher le modèle d’ accéder à des sources de données non désirées.</a:t>
            </a:r>
          </a:p>
          <a:p>
            <a:pPr lvl="1"/>
            <a:r>
              <a:rPr/>
              <a:t>Versionner les modèles</a:t>
            </a:r>
          </a:p>
          <a:p>
            <a:pPr lvl="0" indent="-342900" marL="342900">
              <a:buAutoNum type="arabicPeriod"/>
            </a:pPr>
            <a:r>
              <a:rPr b="1"/>
              <a:t>Surveillance Continue</a:t>
            </a:r>
            <a:r>
              <a:rPr/>
              <a:t> : Surveiller en permanence les sorties des modèles pour détecter les signes d’empoisonnement ou de comportements anormaux.</a:t>
            </a:r>
          </a:p>
          <a:p>
            <a:pPr lvl="0" indent="-342900" marL="342900">
              <a:buAutoNum type="arabicPeriod"/>
            </a:pPr>
            <a:r>
              <a:rPr b="1"/>
              <a:t>Tests de Sécurité</a:t>
            </a:r>
            <a:r>
              <a:rPr/>
              <a:t> : Effectuer des tests de sécurité réguliers pour identifier les vulnérabilités potentielles dans les données et les modèles.</a:t>
            </a:r>
          </a:p>
          <a:p>
            <a:pPr lvl="0" indent="0" marL="0">
              <a:buNone/>
            </a:pPr>
            <a:r>
              <a:rPr b="1"/>
              <a:t>Références :</a:t>
            </a:r>
          </a:p>
          <a:p>
            <a:pPr lvl="0"/>
            <a:r>
              <a:rPr>
                <a:hlinkClick r:id="rId2"/>
              </a:rPr>
              <a:t>OWASP Top 10 LLM04:2025 Data and Model Poisoning</a:t>
            </a:r>
          </a:p>
          <a:p>
            <a:pPr lvl="0"/>
            <a:r>
              <a:rPr>
                <a:hlinkClick r:id="rId3"/>
              </a:rPr>
              <a:t>OWASP CycloneDX</a:t>
            </a:r>
          </a:p>
          <a:p>
            <a:pPr lvl="0"/>
            <a:r>
              <a:rPr>
                <a:hlinkClick r:id="rId4"/>
              </a:rPr>
              <a:t>Backdoor Attacks on Language Models</a:t>
            </a:r>
          </a:p>
          <a:p>
            <a:pPr lvl="0"/>
            <a:r>
              <a:rPr>
                <a:hlinkClick r:id="rId5"/>
              </a:rPr>
              <a:t>ML-BOM</a:t>
            </a:r>
          </a:p>
          <a:p>
            <a:pPr lvl="0"/>
            <a:r>
              <a:rPr>
                <a:hlinkClick r:id="rId6"/>
              </a:rPr>
              <a:t>Hugging Face Poisonning</a:t>
            </a:r>
          </a:p>
        </p:txBody>
      </p:sp>
      <p:sp>
        <p:nvSpPr>
          <p:cNvPr id="4" name="Date Placeholder 3"/>
          <p:cNvSpPr>
            <a:spLocks noGrp="1"/>
          </p:cNvSpPr>
          <p:nvPr>
            <p:ph idx="10" sz="half" type="dt"/>
          </p:nvPr>
        </p:nvSpPr>
        <p:spPr/>
        <p:txBody>
          <a:bodyPr/>
          <a:lstStyle/>
          <a:p>
            <a:fld id="{0B781631-1672-BF49-B5E3-8E80C29B302C}" type="datetime1">
              <a:rPr lang="fr-FR" smtClean="0"/>
              <a:t>2025-03-07</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LLM04-2025 - 💥Empoisonnement des données et des modèles💥</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2025-03-07</vt:lpwstr>
  </property>
  <property fmtid="{D5CDD505-2E9C-101B-9397-08002B2CF9AE}" pid="4" name="last_modified_at">
    <vt:lpwstr>2025-03-11</vt:lpwstr>
  </property>
  <property fmtid="{D5CDD505-2E9C-101B-9397-08002B2CF9AE}" pid="5" name="layout">
    <vt:lpwstr>post</vt:lpwstr>
  </property>
</Properties>
</file>