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 Id="rId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graph.com/blog/security-update-august-2023" TargetMode="External" /><Relationship Id="rId3" Type="http://schemas.openxmlformats.org/officeDocument/2006/relationships/hyperlink" Target="https://www.deeplearning.ai/the-batch/how-metas-llama-nlp-model-leake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owasp.org/llmrisk/llm102025-unbounded-consumption/" TargetMode="External" /><Relationship Id="rId3" Type="http://schemas.openxmlformats.org/officeDocument/2006/relationships/hyperlink" Target="https://owasp.org/www-project-machine-learning-security-top-1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LLM10-2025: 💥Consommation Excessive💥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Consommation Excessive (Unbounded Consumption) est une vulnérabilité critique des modèles de langage (LLM), où des utilisateurs peuvent effectuer des inférences excessives et incontrôlées. Cela entraîne des risques tels que la dégradation du service, des pertes économiques, le vol de propriété intellectuelle et une exploitation abusive des ressources informatiques, particulièrement dans les environnements cloud.</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Les modèles de langage nécessitent des ressources informatiques importantes pour fonctionner. Lorsqu’ils sont exploités sans contrôle, cela peut :</a:t>
            </a:r>
          </a:p>
          <a:p>
            <a:pPr lvl="0"/>
            <a:r>
              <a:rPr/>
              <a:t>Perturber la disponibilité du service (attaques par déni de service - DoS).</a:t>
            </a:r>
          </a:p>
          <a:p>
            <a:pPr lvl="0"/>
            <a:r>
              <a:rPr/>
              <a:t>Engendrer des coûts financiers insoutenables pour les fournisseurs utilisant un modèle de facturation à l’usage.</a:t>
            </a:r>
          </a:p>
          <a:p>
            <a:pPr lvl="0"/>
            <a:r>
              <a:rPr/>
              <a:t>Permettre le vol de modèles via des techniques d’extraction ou de clonage.</a:t>
            </a:r>
          </a:p>
          <a:p>
            <a:pPr lvl="0"/>
            <a:r>
              <a:rPr/>
              <a:t>Dégrader les performances globales du système.</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a:t>
            </a:r>
          </a:p>
        </p:txBody>
      </p:sp>
      <p:sp>
        <p:nvSpPr>
          <p:cNvPr id="3" name="Content Placeholder 2"/>
          <p:cNvSpPr>
            <a:spLocks noGrp="1"/>
          </p:cNvSpPr>
          <p:nvPr>
            <p:ph idx="1"/>
          </p:nvPr>
        </p:nvSpPr>
        <p:spPr/>
        <p:txBody>
          <a:bodyPr/>
          <a:lstStyle/>
          <a:p>
            <a:pPr lvl="0" indent="0" marL="0">
              <a:buNone/>
            </a:pPr>
            <a:r>
              <a:rPr/>
              <a:t>Les attaques exploitent divers mécanismes pour provoquer une consommation excessive des ressources :</a:t>
            </a:r>
          </a:p>
          <a:p>
            <a:pPr lvl="0" indent="-342900" marL="342900">
              <a:buAutoNum type="arabicPeriod"/>
            </a:pPr>
            <a:r>
              <a:rPr b="1"/>
              <a:t>Surcharge d’entrées</a:t>
            </a:r>
            <a:r>
              <a:rPr/>
              <a:t> : Les attaquants soumettent un grand nombre d’entrées ou des requêtes complexes qui dépassent la fenêtre contextuelle du modèle, entraînant une utilisation excessive de la mémoire et du CPU.</a:t>
            </a:r>
          </a:p>
          <a:p>
            <a:pPr lvl="0" indent="-342900" marL="342900">
              <a:buAutoNum type="arabicPeriod"/>
            </a:pPr>
            <a:r>
              <a:rPr b="1"/>
              <a:t>Exploitation économique</a:t>
            </a:r>
            <a:r>
              <a:rPr/>
              <a:t> : En générant un volume élevé d’opérations, les attaquants exploitent le modèle économique basé sur l’usage, créant des coûts insoutenables pour le fournisseur.</a:t>
            </a:r>
          </a:p>
          <a:p>
            <a:pPr lvl="0" indent="-342900" marL="342900">
              <a:buAutoNum type="arabicPeriod"/>
            </a:pPr>
            <a:r>
              <a:rPr b="1"/>
              <a:t>Vol de modèle</a:t>
            </a:r>
            <a:r>
              <a:rPr/>
              <a:t> : Les attaquants utilisent l’API pour extraire suffisamment de données afin de créer un modèle équivalent ou un “shadow model”.</a:t>
            </a:r>
          </a:p>
          <a:p>
            <a:pPr lvl="0" indent="-342900" marL="342900">
              <a:buAutoNum type="arabicPeriod"/>
            </a:pPr>
            <a:r>
              <a:rPr b="1"/>
              <a:t>Attaques par canal auxiliaire</a:t>
            </a:r>
            <a:r>
              <a:rPr/>
              <a:t> : Exploitation des techniques de filtrage d’entrée pour récupérer les poids du modèle ou ses informations architecturales.</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typologie failles</a:t>
            </a:r>
          </a:p>
        </p:txBody>
      </p:sp>
      <p:sp>
        <p:nvSpPr>
          <p:cNvPr id="3" name="Content Placeholder 2"/>
          <p:cNvSpPr>
            <a:spLocks noGrp="1"/>
          </p:cNvSpPr>
          <p:nvPr>
            <p:ph idx="1"/>
          </p:nvPr>
        </p:nvSpPr>
        <p:spPr/>
        <p:txBody>
          <a:bodyPr/>
          <a:lstStyle/>
          <a:p>
            <a:pPr lvl="0" indent="-342900" marL="342900">
              <a:buAutoNum type="arabicPeriod"/>
            </a:pPr>
            <a:r>
              <a:rPr b="1"/>
              <a:t>Déni de service (DoS)</a:t>
            </a:r>
            <a:r>
              <a:rPr/>
              <a:t> : Un attaquant soumet une entrée volumineuse qui surcharge la mémoire et le CPU, rendant le système indisponible.</a:t>
            </a:r>
          </a:p>
          <a:p>
            <a:pPr lvl="0" indent="-342900" marL="342900">
              <a:buAutoNum type="arabicPeriod"/>
            </a:pPr>
            <a:r>
              <a:rPr b="1"/>
              <a:t>Coût excessif (Denial of Wallet)</a:t>
            </a:r>
            <a:r>
              <a:rPr/>
              <a:t> : Des requêtes massives exploitent le modèle économique à l’usage, entraînant une ruine financière pour le fournisseur.</a:t>
            </a:r>
          </a:p>
          <a:p>
            <a:pPr lvl="0" indent="-342900" marL="342900">
              <a:buAutoNum type="arabicPeriod"/>
            </a:pPr>
            <a:r>
              <a:rPr b="1"/>
              <a:t>Extraction de données synthétiques</a:t>
            </a:r>
            <a:r>
              <a:rPr/>
              <a:t> : Utilisation de l’API pour générer des données d’entraînement et affiner un autre modèle.</a:t>
            </a:r>
          </a:p>
          <a:p>
            <a:pPr lvl="0" indent="-342900" marL="342900">
              <a:buAutoNum type="arabicPeriod"/>
            </a:pPr>
            <a:r>
              <a:rPr b="1"/>
              <a:t>Attaque par canal auxiliaire</a:t>
            </a:r>
            <a:r>
              <a:rPr/>
              <a:t> : Bypass des filtres d’entrée pour récupérer des informations critiques sur le modèle.</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 de failles connues ayant été exploité</a:t>
            </a:r>
          </a:p>
        </p:txBody>
      </p:sp>
      <p:sp>
        <p:nvSpPr>
          <p:cNvPr id="3" name="Content Placeholder 2"/>
          <p:cNvSpPr>
            <a:spLocks noGrp="1"/>
          </p:cNvSpPr>
          <p:nvPr>
            <p:ph idx="1"/>
          </p:nvPr>
        </p:nvSpPr>
        <p:spPr/>
        <p:txBody>
          <a:bodyPr/>
          <a:lstStyle/>
          <a:p>
            <a:pPr lvl="0" indent="0" marL="0">
              <a:buNone/>
            </a:pPr>
            <a:r>
              <a:rPr>
                <a:hlinkClick r:id="rId2"/>
              </a:rPr>
              <a:t>Sourcegraph</a:t>
            </a:r>
            <a:r>
              <a:rPr/>
              <a:t> a subi une faille de sécurité en août 2023, où un jeton d’accès administrateur a été divulgué, permettant à un attaquant d’accéder à certaines données sur Sourcegraph.com. L’impact a été limité aux noms et adresses e-mail des destinataires des clés de licence pour les clients payants et aux adresses e-mail des utilisateurs communautaires. Les mesures correctives incluent la révocation de l’accès et la rotation des clés de licence affectées</a:t>
            </a:r>
          </a:p>
          <a:p>
            <a:pPr lvl="0" indent="0" marL="0">
              <a:buNone/>
            </a:pPr>
            <a:r>
              <a:rPr>
                <a:hlinkClick r:id="rId3"/>
              </a:rPr>
              <a:t>Meta</a:t>
            </a:r>
            <a:r>
              <a:rPr/>
              <a:t> a tenté de rendre son modèle LLaMA accessible aux chercheurs, mais celui-ci a été divulgué sur 4chan peu après. Le modèle a été rapidement hébergé sur des plateformes comme GitHub et Hugging Face, malgré les demandes de retrait de Meta. LLaMA offrait un accès sans précédent à l’IA de pointe, mais sa fuite a soulever des inquiétudes quant à son utilisation abusive pour générer du spam, des arnaques ou de la désinformation.</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prémunir contre ces attaques, plusieurs mesures peuvent être mises en place :</a:t>
            </a:r>
          </a:p>
          <a:p>
            <a:pPr lvl="0" indent="0" marL="0">
              <a:spcBef>
                <a:spcPts val="3000"/>
              </a:spcBef>
              <a:buNone/>
            </a:pPr>
            <a:r>
              <a:rPr b="1"/>
              <a:t>Contrôles sur les entrées</a:t>
            </a:r>
          </a:p>
          <a:p>
            <a:pPr lvl="0"/>
            <a:r>
              <a:rPr/>
              <a:t>Valider strictement les entrées pour éviter qu’elles ne dépassent les limites raisonnables.</a:t>
            </a:r>
          </a:p>
          <a:p>
            <a:pPr lvl="0"/>
            <a:r>
              <a:rPr/>
              <a:t>Limiter ou masquer l’exposition des paramètres sensibles tels que </a:t>
            </a:r>
            <a:r>
              <a:rPr>
                <a:latin typeface="Courier"/>
              </a:rPr>
              <a:t>logit_bias</a:t>
            </a:r>
            <a:r>
              <a:rPr/>
              <a:t> et </a:t>
            </a:r>
            <a:r>
              <a:rPr>
                <a:latin typeface="Courier"/>
              </a:rPr>
              <a:t>logprobs</a:t>
            </a:r>
            <a:r>
              <a:rPr/>
              <a:t>.</a:t>
            </a:r>
          </a:p>
          <a:p>
            <a:pPr lvl="0" indent="0" marL="0">
              <a:spcBef>
                <a:spcPts val="3000"/>
              </a:spcBef>
              <a:buNone/>
            </a:pPr>
            <a:r>
              <a:rPr b="1"/>
              <a:t>Gestion des ressources</a:t>
            </a:r>
          </a:p>
          <a:p>
            <a:pPr lvl="0"/>
            <a:r>
              <a:rPr/>
              <a:t>Appliquer des limites de taux (rate limiting) et quotas utilisateur pour restreindre le nombre de requêtes.</a:t>
            </a:r>
          </a:p>
          <a:p>
            <a:pPr lvl="0"/>
            <a:r>
              <a:rPr/>
              <a:t>Surveiller dynamiquement l’allocation des ressources et implémenter un journalisation pour détecter les schémas inhabituels.</a:t>
            </a:r>
          </a:p>
          <a:p>
            <a:pPr lvl="0" indent="0" marL="0">
              <a:spcBef>
                <a:spcPts val="3000"/>
              </a:spcBef>
              <a:buNone/>
            </a:pPr>
            <a:r>
              <a:rPr b="1"/>
              <a:t>Dégradation contrôlée</a:t>
            </a:r>
          </a:p>
          <a:p>
            <a:pPr lvl="0"/>
            <a:r>
              <a:rPr/>
              <a:t>Concevoir le système pour maintenir une fonctionnalité partielle sous forte charge au lieu d’une panne complète.</a:t>
            </a:r>
          </a:p>
          <a:p>
            <a:pPr lvl="0"/>
            <a:r>
              <a:rPr/>
              <a:t>Mettre en place un équilibrage dynamique et une mise à l’échelle automatique.</a:t>
            </a:r>
          </a:p>
          <a:p>
            <a:pPr lvl="0" indent="0" marL="0">
              <a:spcBef>
                <a:spcPts val="3000"/>
              </a:spcBef>
              <a:buNone/>
            </a:pPr>
            <a:r>
              <a:rPr b="1"/>
              <a:t>Accès sécurisé</a:t>
            </a:r>
          </a:p>
          <a:p>
            <a:pPr lvl="0"/>
            <a:r>
              <a:rPr/>
              <a:t>Implémenter un contrôle strict d’accès basé sur les rôles (RBAC) et appliquer le principe du moindre privilège.</a:t>
            </a:r>
          </a:p>
          <a:p>
            <a:pPr lvl="0"/>
            <a:r>
              <a:rPr/>
              <a:t>Utiliser un registre centralisé pour gérer les modèles en production avec une gouvernance appropriée.</a:t>
            </a:r>
          </a:p>
          <a:p>
            <a:pPr lvl="0" indent="0" marL="0">
              <a:spcBef>
                <a:spcPts val="3000"/>
              </a:spcBef>
              <a:buNone/>
            </a:pPr>
            <a:r>
              <a:rPr b="1"/>
              <a:t>Prévention du vol de modèle</a:t>
            </a:r>
          </a:p>
          <a:p>
            <a:pPr lvl="0"/>
            <a:r>
              <a:rPr/>
              <a:t>Intégrer des frameworks de watermarking pour détecter les utilisations non autorisées.</a:t>
            </a:r>
          </a:p>
          <a:p>
            <a:pPr lvl="0"/>
            <a:r>
              <a:rPr/>
              <a:t>Former les modèles à détecter et atténuer les requêtes adverses.</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Références</a:t>
            </a:r>
          </a:p>
        </p:txBody>
      </p:sp>
      <p:sp>
        <p:nvSpPr>
          <p:cNvPr id="3" name="Content Placeholder 2"/>
          <p:cNvSpPr>
            <a:spLocks noGrp="1"/>
          </p:cNvSpPr>
          <p:nvPr>
            <p:ph idx="1"/>
          </p:nvPr>
        </p:nvSpPr>
        <p:spPr/>
        <p:txBody>
          <a:bodyPr/>
          <a:lstStyle/>
          <a:p>
            <a:pPr lvl="0"/>
            <a:r>
              <a:rPr>
                <a:hlinkClick r:id="rId2"/>
              </a:rPr>
              <a:t>OWASP Top 10 LLM10-2025: Unbounded Consumption</a:t>
            </a:r>
          </a:p>
          <a:p>
            <a:pPr lvl="0"/>
            <a:r>
              <a:rPr>
                <a:hlinkClick r:id="rId3"/>
              </a:rPr>
              <a:t>OWASP Machine Learning Security Top Ten</a:t>
            </a:r>
          </a:p>
        </p:txBody>
      </p:sp>
      <p:sp>
        <p:nvSpPr>
          <p:cNvPr id="4" name="Date Placeholder 3"/>
          <p:cNvSpPr>
            <a:spLocks noGrp="1"/>
          </p:cNvSpPr>
          <p:nvPr>
            <p:ph idx="10" sz="half" type="dt"/>
          </p:nvPr>
        </p:nvSpPr>
        <p:spPr/>
        <p:txBody>
          <a:bodyPr/>
          <a:lstStyle/>
          <a:p>
            <a:fld id="{0B781631-1672-BF49-B5E3-8E80C29B302C}" type="datetime1">
              <a:rPr lang="fr-FR" smtClean="0"/>
              <a:t>2025-03-17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LLM10-2025: 💥Consommation Excessive💥</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2025-03-17</vt:lpwstr>
  </property>
  <property fmtid="{D5CDD505-2E9C-101B-9397-08002B2CF9AE}" pid="4" name="layout">
    <vt:lpwstr>post</vt:lpwstr>
  </property>
</Properties>
</file>