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sldIdLst>
    <p:sldId id="256" r:id="rId2"/>
    <p:sldId id="257" r:id="rId3"/>
    <p:sldId id="258" r:id="rId4"/>
    <p:sldId id="259" r:id="rId5"/>
    <p:sldId id="260" r:id="rId6"/>
    <p:sldId id="261" r:id="rId7"/>
  </p:sldIdLst>
  <p:sldSz cx="12192000" cy="6858000"/>
  <p:notesSz cx="6858000" cy="9144000"/>
  <p:embeddedFontLst>
    <p:embeddedFont>
      <p:font typeface="Barlow" pitchFamily="2" charset="77"/>
      <p:regular r:id="rId8"/>
      <p:bold r:id="rId9"/>
      <p:italic r:id="rId10"/>
      <p:boldItalic r:id="rId11"/>
    </p:embeddedFont>
    <p:embeddedFont>
      <p:font typeface="Courier" panose="02070309020205020404" pitchFamily="49" charset="0"/>
      <p:regular r:id="rId12"/>
      <p:bold r:id="rId13"/>
      <p:italic r:id="rId14"/>
      <p:boldItalic r:id="rId15"/>
    </p:embeddedFont>
    <p:embeddedFont>
      <p:font typeface="Poppins Light" panose="020B0604020202020204" pitchFamily="3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EEDC282-BECC-43C6-9FC2-786AEDFEBADB}">
  <a:tblStyle styleId="{AEEDC282-BECC-43C6-9FC2-786AEDFEBADB}" styleName="Table_0">
    <a:wholeTbl>
      <a:tcTxStyle b="off" i="off">
        <a:font>
          <a:latin typeface="Poppins Light"/>
          <a:ea typeface="Poppins Light"/>
          <a:cs typeface="Poppins Light"/>
        </a:font>
        <a:schemeClr val="dk1"/>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tcBdr>
      </a:tcStyle>
    </a:band1H>
    <a:band2H>
      <a:tcTxStyle/>
      <a:tcStyle>
        <a:tcBdr/>
      </a:tcStyle>
    </a:band2H>
    <a:band1V>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cBdr>
      </a:tcStyle>
    </a:band1V>
    <a:band2V>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cBdr>
      </a:tcStyle>
    </a:band2V>
    <a:lastCol>
      <a:tcTxStyle b="on" i="off"/>
      <a:tcStyle>
        <a:tcBdr/>
      </a:tcStyle>
    </a:lastCol>
    <a:firstCol>
      <a:tcTxStyle b="on" i="off"/>
      <a:tcStyle>
        <a:tcBdr/>
      </a:tcStyle>
    </a:firstCol>
    <a:lastRow>
      <a:tcTxStyle b="on" i="off"/>
      <a:tcStyle>
        <a:tcBdr>
          <a:top>
            <a:ln w="50800" cap="flat" cmpd="sng">
              <a:solidFill>
                <a:schemeClr val="accent1"/>
              </a:solidFill>
              <a:prstDash val="solid"/>
              <a:round/>
              <a:headEnd type="none" w="sm" len="sm"/>
              <a:tailEnd type="none" w="sm" len="sm"/>
            </a:ln>
          </a:top>
        </a:tcBdr>
      </a:tcStyle>
    </a:lastRow>
    <a:seCell>
      <a:tcTxStyle/>
      <a:tcStyle>
        <a:tcBdr/>
      </a:tcStyle>
    </a:seCell>
    <a:swCell>
      <a:tcTxStyle/>
      <a:tcStyle>
        <a:tcBdr/>
      </a:tcStyle>
    </a:swCell>
    <a:firstRow>
      <a:tcTxStyle b="on" i="off">
        <a:font>
          <a:latin typeface="Poppins Light"/>
          <a:ea typeface="Poppins Light"/>
          <a:cs typeface="Poppins Light"/>
        </a:font>
        <a:schemeClr val="lt1"/>
      </a:tcTxStyle>
      <a:tcStyle>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8"/>
  </p:normalViewPr>
  <p:slideViewPr>
    <p:cSldViewPr snapToGrid="0">
      <p:cViewPr varScale="1">
        <p:scale>
          <a:sx n="120" d="100"/>
          <a:sy n="120" d="100"/>
        </p:scale>
        <p:origin x="800" y="1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5.fntdata"/><Relationship Id="rId17"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tableStyles" Target="tableStyles.xml"/><Relationship Id="rId10" Type="http://schemas.openxmlformats.org/officeDocument/2006/relationships/font" Target="fonts/font3.fntdata"/><Relationship Id="rId19"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3/21/25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Master Slide 9">
  <p:cSld name="Master Slide 9">
    <p:spTree>
      <p:nvGrpSpPr>
        <p:cNvPr id="1" name="Shape 33"/>
        <p:cNvGrpSpPr/>
        <p:nvPr/>
      </p:nvGrpSpPr>
      <p:grpSpPr>
        <a:xfrm>
          <a:off x="0" y="0"/>
          <a:ext cx="0" cy="0"/>
          <a:chOff x="0" y="0"/>
          <a:chExt cx="0" cy="0"/>
        </a:xfrm>
      </p:grpSpPr>
      <p:sp>
        <p:nvSpPr>
          <p:cNvPr id="34" name="Google Shape;34;p11"/>
          <p:cNvSpPr>
            <a:spLocks noGrp="1"/>
          </p:cNvSpPr>
          <p:nvPr>
            <p:ph type="pic" idx="2"/>
          </p:nvPr>
        </p:nvSpPr>
        <p:spPr>
          <a:xfrm>
            <a:off x="0" y="0"/>
            <a:ext cx="12192000" cy="3429000"/>
          </a:xfrm>
          <a:prstGeom prst="rect">
            <a:avLst/>
          </a:prstGeom>
          <a:noFill/>
          <a:ln>
            <a:noFill/>
          </a:ln>
        </p:spPr>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3/21/25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3/21/25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3/21/25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ster Slide 5">
  <p:cSld name="Master Slide 5">
    <p:spTree>
      <p:nvGrpSpPr>
        <p:cNvPr id="1" name="Shape 20"/>
        <p:cNvGrpSpPr/>
        <p:nvPr/>
      </p:nvGrpSpPr>
      <p:grpSpPr>
        <a:xfrm>
          <a:off x="0" y="0"/>
          <a:ext cx="0" cy="0"/>
          <a:chOff x="0" y="0"/>
          <a:chExt cx="0" cy="0"/>
        </a:xfrm>
      </p:grpSpPr>
      <p:sp>
        <p:nvSpPr>
          <p:cNvPr id="21" name="Google Shape;21;p7"/>
          <p:cNvSpPr>
            <a:spLocks noGrp="1"/>
          </p:cNvSpPr>
          <p:nvPr>
            <p:ph type="pic" idx="2"/>
          </p:nvPr>
        </p:nvSpPr>
        <p:spPr>
          <a:xfrm>
            <a:off x="6311217" y="1910284"/>
            <a:ext cx="5000978" cy="2739975"/>
          </a:xfrm>
          <a:prstGeom prst="rect">
            <a:avLst/>
          </a:prstGeom>
          <a:noFill/>
          <a:ln>
            <a:noFill/>
          </a:ln>
        </p:spPr>
      </p:sp>
      <p:sp>
        <p:nvSpPr>
          <p:cNvPr id="22" name="Google Shape;22;p7"/>
          <p:cNvSpPr>
            <a:spLocks noGrp="1"/>
          </p:cNvSpPr>
          <p:nvPr>
            <p:ph type="pic" idx="3"/>
          </p:nvPr>
        </p:nvSpPr>
        <p:spPr>
          <a:xfrm>
            <a:off x="879806" y="1910284"/>
            <a:ext cx="5000978" cy="2739975"/>
          </a:xfrm>
          <a:prstGeom prst="rect">
            <a:avLst/>
          </a:prstGeom>
          <a:noFill/>
          <a:ln>
            <a:noFill/>
          </a:ln>
        </p:spPr>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3/21/25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ster Slide 8">
  <p:cSld name="Master Slide 8">
    <p:spTree>
      <p:nvGrpSpPr>
        <p:cNvPr id="1" name="Shape 28"/>
        <p:cNvGrpSpPr/>
        <p:nvPr/>
      </p:nvGrpSpPr>
      <p:grpSpPr>
        <a:xfrm>
          <a:off x="0" y="0"/>
          <a:ext cx="0" cy="0"/>
          <a:chOff x="0" y="0"/>
          <a:chExt cx="0" cy="0"/>
        </a:xfrm>
      </p:grpSpPr>
      <p:sp>
        <p:nvSpPr>
          <p:cNvPr id="29" name="Google Shape;29;p10"/>
          <p:cNvSpPr>
            <a:spLocks noGrp="1"/>
          </p:cNvSpPr>
          <p:nvPr>
            <p:ph type="pic" idx="2"/>
          </p:nvPr>
        </p:nvSpPr>
        <p:spPr>
          <a:xfrm>
            <a:off x="1234325" y="1971348"/>
            <a:ext cx="1583696" cy="1583696"/>
          </a:xfrm>
          <a:prstGeom prst="rect">
            <a:avLst/>
          </a:prstGeom>
          <a:noFill/>
          <a:ln>
            <a:noFill/>
          </a:ln>
        </p:spPr>
      </p:sp>
      <p:sp>
        <p:nvSpPr>
          <p:cNvPr id="30" name="Google Shape;30;p10"/>
          <p:cNvSpPr>
            <a:spLocks noGrp="1"/>
          </p:cNvSpPr>
          <p:nvPr>
            <p:ph type="pic" idx="3"/>
          </p:nvPr>
        </p:nvSpPr>
        <p:spPr>
          <a:xfrm>
            <a:off x="3947121" y="1971348"/>
            <a:ext cx="1583696" cy="1583696"/>
          </a:xfrm>
          <a:prstGeom prst="rect">
            <a:avLst/>
          </a:prstGeom>
          <a:noFill/>
          <a:ln>
            <a:noFill/>
          </a:ln>
        </p:spPr>
      </p:sp>
      <p:sp>
        <p:nvSpPr>
          <p:cNvPr id="31" name="Google Shape;31;p10"/>
          <p:cNvSpPr>
            <a:spLocks noGrp="1"/>
          </p:cNvSpPr>
          <p:nvPr>
            <p:ph type="pic" idx="4"/>
          </p:nvPr>
        </p:nvSpPr>
        <p:spPr>
          <a:xfrm>
            <a:off x="6658699" y="1971348"/>
            <a:ext cx="1583696" cy="1583696"/>
          </a:xfrm>
          <a:prstGeom prst="rect">
            <a:avLst/>
          </a:prstGeom>
          <a:noFill/>
          <a:ln>
            <a:noFill/>
          </a:ln>
        </p:spPr>
      </p:sp>
      <p:sp>
        <p:nvSpPr>
          <p:cNvPr id="32" name="Google Shape;32;p10"/>
          <p:cNvSpPr>
            <a:spLocks noGrp="1"/>
          </p:cNvSpPr>
          <p:nvPr>
            <p:ph type="pic" idx="5"/>
          </p:nvPr>
        </p:nvSpPr>
        <p:spPr>
          <a:xfrm>
            <a:off x="9378697" y="1971348"/>
            <a:ext cx="1583696" cy="1583696"/>
          </a:xfrm>
          <a:prstGeom prst="rect">
            <a:avLst/>
          </a:prstGeom>
          <a:noFill/>
          <a:ln>
            <a:noFill/>
          </a:ln>
        </p:spPr>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Barlow"/>
              <a:buNone/>
              <a:defRPr sz="4400" b="0" i="0" u="none" strike="noStrike" cap="none">
                <a:solidFill>
                  <a:schemeClr val="dk1"/>
                </a:solidFill>
                <a:latin typeface="Barlow"/>
                <a:ea typeface="Barlow"/>
                <a:cs typeface="Barlow"/>
                <a:sym typeface="Barlow"/>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Poppins Light"/>
                <a:ea typeface="Poppins Light"/>
                <a:cs typeface="Poppins Light"/>
                <a:sym typeface="Poppins Light"/>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Poppins Light"/>
                <a:ea typeface="Poppins Light"/>
                <a:cs typeface="Poppins Light"/>
                <a:sym typeface="Poppins Light"/>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Poppins Light"/>
                <a:ea typeface="Poppins Light"/>
                <a:cs typeface="Poppins Light"/>
                <a:sym typeface="Poppins Light"/>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Light"/>
                <a:ea typeface="Poppins Light"/>
                <a:cs typeface="Poppins Light"/>
                <a:sym typeface="Poppins Light"/>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Light"/>
                <a:ea typeface="Poppins Light"/>
                <a:cs typeface="Poppins Light"/>
                <a:sym typeface="Poppi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Light"/>
                <a:ea typeface="Poppins Light"/>
                <a:cs typeface="Poppins Light"/>
                <a:sym typeface="Poppi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Light"/>
                <a:ea typeface="Poppins Light"/>
                <a:cs typeface="Poppins Light"/>
                <a:sym typeface="Poppi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Light"/>
                <a:ea typeface="Poppins Light"/>
                <a:cs typeface="Poppins Light"/>
                <a:sym typeface="Poppi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Light"/>
                <a:ea typeface="Poppins Light"/>
                <a:cs typeface="Poppins Light"/>
                <a:sym typeface="Poppins Light"/>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Poppins Light"/>
                <a:ea typeface="Poppins Light"/>
                <a:cs typeface="Poppins Light"/>
                <a:sym typeface="Poppins Light"/>
              </a:defRPr>
            </a:lvl1pPr>
            <a:lvl2pPr marR="0" lvl="1"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2pPr>
            <a:lvl3pPr marR="0" lvl="2"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3pPr>
            <a:lvl4pPr marR="0" lvl="3"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4pPr>
            <a:lvl5pPr marR="0" lvl="4"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5pPr>
            <a:lvl6pPr marR="0" lvl="5"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6pPr>
            <a:lvl7pPr marR="0" lvl="6"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7pPr>
            <a:lvl8pPr marR="0" lvl="7"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8pPr>
            <a:lvl9pPr marR="0" lvl="8"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Poppins Light"/>
                <a:ea typeface="Poppins Light"/>
                <a:cs typeface="Poppins Light"/>
                <a:sym typeface="Poppins Light"/>
              </a:defRPr>
            </a:lvl1pPr>
            <a:lvl2pPr marR="0" lvl="1"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2pPr>
            <a:lvl3pPr marR="0" lvl="2"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3pPr>
            <a:lvl4pPr marR="0" lvl="3"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4pPr>
            <a:lvl5pPr marR="0" lvl="4"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5pPr>
            <a:lvl6pPr marR="0" lvl="5"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6pPr>
            <a:lvl7pPr marR="0" lvl="6"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7pPr>
            <a:lvl8pPr marR="0" lvl="7"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8pPr>
            <a:lvl9pPr marR="0" lvl="8"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Poppins Light"/>
                <a:ea typeface="Poppins Light"/>
                <a:cs typeface="Poppins Light"/>
                <a:sym typeface="Poppins Light"/>
              </a:defRPr>
            </a:lvl1pPr>
            <a:lvl2pPr marL="0" marR="0" lvl="1" indent="0" algn="r" rtl="0">
              <a:spcBef>
                <a:spcPts val="0"/>
              </a:spcBef>
              <a:buNone/>
              <a:defRPr sz="1200" b="0" i="0" u="none" strike="noStrike" cap="none">
                <a:solidFill>
                  <a:srgbClr val="888888"/>
                </a:solidFill>
                <a:latin typeface="Poppins Light"/>
                <a:ea typeface="Poppins Light"/>
                <a:cs typeface="Poppins Light"/>
                <a:sym typeface="Poppins Light"/>
              </a:defRPr>
            </a:lvl2pPr>
            <a:lvl3pPr marL="0" marR="0" lvl="2" indent="0" algn="r" rtl="0">
              <a:spcBef>
                <a:spcPts val="0"/>
              </a:spcBef>
              <a:buNone/>
              <a:defRPr sz="1200" b="0" i="0" u="none" strike="noStrike" cap="none">
                <a:solidFill>
                  <a:srgbClr val="888888"/>
                </a:solidFill>
                <a:latin typeface="Poppins Light"/>
                <a:ea typeface="Poppins Light"/>
                <a:cs typeface="Poppins Light"/>
                <a:sym typeface="Poppins Light"/>
              </a:defRPr>
            </a:lvl3pPr>
            <a:lvl4pPr marL="0" marR="0" lvl="3" indent="0" algn="r" rtl="0">
              <a:spcBef>
                <a:spcPts val="0"/>
              </a:spcBef>
              <a:buNone/>
              <a:defRPr sz="1200" b="0" i="0" u="none" strike="noStrike" cap="none">
                <a:solidFill>
                  <a:srgbClr val="888888"/>
                </a:solidFill>
                <a:latin typeface="Poppins Light"/>
                <a:ea typeface="Poppins Light"/>
                <a:cs typeface="Poppins Light"/>
                <a:sym typeface="Poppins Light"/>
              </a:defRPr>
            </a:lvl4pPr>
            <a:lvl5pPr marL="0" marR="0" lvl="4" indent="0" algn="r" rtl="0">
              <a:spcBef>
                <a:spcPts val="0"/>
              </a:spcBef>
              <a:buNone/>
              <a:defRPr sz="1200" b="0" i="0" u="none" strike="noStrike" cap="none">
                <a:solidFill>
                  <a:srgbClr val="888888"/>
                </a:solidFill>
                <a:latin typeface="Poppins Light"/>
                <a:ea typeface="Poppins Light"/>
                <a:cs typeface="Poppins Light"/>
                <a:sym typeface="Poppins Light"/>
              </a:defRPr>
            </a:lvl5pPr>
            <a:lvl6pPr marL="0" marR="0" lvl="5" indent="0" algn="r" rtl="0">
              <a:spcBef>
                <a:spcPts val="0"/>
              </a:spcBef>
              <a:buNone/>
              <a:defRPr sz="1200" b="0" i="0" u="none" strike="noStrike" cap="none">
                <a:solidFill>
                  <a:srgbClr val="888888"/>
                </a:solidFill>
                <a:latin typeface="Poppins Light"/>
                <a:ea typeface="Poppins Light"/>
                <a:cs typeface="Poppins Light"/>
                <a:sym typeface="Poppins Light"/>
              </a:defRPr>
            </a:lvl6pPr>
            <a:lvl7pPr marL="0" marR="0" lvl="6" indent="0" algn="r" rtl="0">
              <a:spcBef>
                <a:spcPts val="0"/>
              </a:spcBef>
              <a:buNone/>
              <a:defRPr sz="1200" b="0" i="0" u="none" strike="noStrike" cap="none">
                <a:solidFill>
                  <a:srgbClr val="888888"/>
                </a:solidFill>
                <a:latin typeface="Poppins Light"/>
                <a:ea typeface="Poppins Light"/>
                <a:cs typeface="Poppins Light"/>
                <a:sym typeface="Poppins Light"/>
              </a:defRPr>
            </a:lvl7pPr>
            <a:lvl8pPr marL="0" marR="0" lvl="7" indent="0" algn="r" rtl="0">
              <a:spcBef>
                <a:spcPts val="0"/>
              </a:spcBef>
              <a:buNone/>
              <a:defRPr sz="1200" b="0" i="0" u="none" strike="noStrike" cap="none">
                <a:solidFill>
                  <a:srgbClr val="888888"/>
                </a:solidFill>
                <a:latin typeface="Poppins Light"/>
                <a:ea typeface="Poppins Light"/>
                <a:cs typeface="Poppins Light"/>
                <a:sym typeface="Poppins Light"/>
              </a:defRPr>
            </a:lvl8pPr>
            <a:lvl9pPr marL="0" marR="0" lvl="8" indent="0" algn="r" rtl="0">
              <a:spcBef>
                <a:spcPts val="0"/>
              </a:spcBef>
              <a:buNone/>
              <a:defRPr sz="1200" b="0" i="0" u="none" strike="noStrike" cap="none">
                <a:solidFill>
                  <a:srgbClr val="888888"/>
                </a:solidFill>
                <a:latin typeface="Poppins Light"/>
                <a:ea typeface="Poppins Light"/>
                <a:cs typeface="Poppins Light"/>
                <a:sym typeface="Poppins Light"/>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mbracethered.com/blog/posts/2023/chatgpt-cross-plugin-request-forgery-and-prompt-inject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cheatsheetseries.owasp.org/cheatsheets/Content_Security_Policy_Cheat_Sheet.html" TargetMode="External"/><Relationship Id="rId2" Type="http://schemas.openxmlformats.org/officeDocument/2006/relationships/hyperlink" Target="https://cheatsheetseries.owasp.org/cheatsheets/Cross_Site_Scripting_Prevention_Cheat_Sheet.html" TargetMode="External"/><Relationship Id="rId1" Type="http://schemas.openxmlformats.org/officeDocument/2006/relationships/slideLayout" Target="../slideLayouts/slideLayout2.xml"/><Relationship Id="rId6" Type="http://schemas.openxmlformats.org/officeDocument/2006/relationships/hyperlink" Target="https://genai.owasp.org/llmrisk/llm052025-improper-output-handling/" TargetMode="External"/><Relationship Id="rId5" Type="http://schemas.openxmlformats.org/officeDocument/2006/relationships/hyperlink" Target="https://www.promptfoo.dev/docs/red-team/owasp-llm-top-10/" TargetMode="External"/><Relationship Id="rId4" Type="http://schemas.openxmlformats.org/officeDocument/2006/relationships/hyperlink" Target="https://owasp.org/www-project-web-security-testing-guid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OWASP Top 10 LLM05 -2025 - 💥Gestion Inappropriée des Sorties 💥</a:t>
            </a:r>
          </a:p>
        </p:txBody>
      </p:sp>
      <p:sp>
        <p:nvSpPr>
          <p:cNvPr id="3" name="Subtitle 2"/>
          <p:cNvSpPr>
            <a:spLocks noGrp="1"/>
          </p:cNvSpPr>
          <p:nvPr>
            <p:ph type="body" idx="1"/>
          </p:nvPr>
        </p:nvSpPr>
        <p:spPr/>
        <p:txBody>
          <a:bodyPr/>
          <a:lstStyle/>
          <a:p>
            <a:pPr marL="0" lvl="0" indent="0">
              <a:buNone/>
            </a:pPr>
            <a:br/>
            <a:br/>
            <a:endParaRPr/>
          </a:p>
        </p:txBody>
      </p:sp>
      <p:sp>
        <p:nvSpPr>
          <p:cNvPr id="4" name="Date Placeholder 3"/>
          <p:cNvSpPr>
            <a:spLocks noGrp="1"/>
          </p:cNvSpPr>
          <p:nvPr>
            <p:ph type="dt" sz="half" idx="10"/>
          </p:nvPr>
        </p:nvSpPr>
        <p:spPr/>
        <p:txBody>
          <a:bodyPr/>
          <a:lstStyle/>
          <a:p>
            <a:pPr marL="0" lvl="0" indent="0">
              <a:buNone/>
            </a:pPr>
            <a:r>
              <a:t>2025-03-09</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742A4-40D8-369A-0647-ACD1D7E7CC00}"/>
              </a:ext>
            </a:extLst>
          </p:cNvPr>
          <p:cNvSpPr>
            <a:spLocks noGrp="1"/>
          </p:cNvSpPr>
          <p:nvPr>
            <p:ph type="title"/>
          </p:nvPr>
        </p:nvSpPr>
        <p:spPr/>
        <p:txBody>
          <a:bodyPr/>
          <a:lstStyle/>
          <a:p>
            <a:endParaRPr lang="en-FR"/>
          </a:p>
        </p:txBody>
      </p:sp>
      <p:sp>
        <p:nvSpPr>
          <p:cNvPr id="3" name="Content Placeholder 2"/>
          <p:cNvSpPr>
            <a:spLocks noGrp="1"/>
          </p:cNvSpPr>
          <p:nvPr>
            <p:ph idx="1"/>
          </p:nvPr>
        </p:nvSpPr>
        <p:spPr/>
        <p:txBody>
          <a:bodyPr/>
          <a:lstStyle/>
          <a:p>
            <a:pPr marL="0" lvl="0" indent="0">
              <a:buNone/>
            </a:pPr>
            <a:r>
              <a:t>La Gestion Inappropriée des Sorties concerne les défauts dans la gestion des contenus générés par les LLM avant leur traitement par d’autres systèmes, exposant les applications à divers risques de sécurité.</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Pourquoi est-ce important ?</a:t>
            </a:r>
          </a:p>
        </p:txBody>
      </p:sp>
      <p:sp>
        <p:nvSpPr>
          <p:cNvPr id="3" name="Content Placeholder 2"/>
          <p:cNvSpPr>
            <a:spLocks noGrp="1"/>
          </p:cNvSpPr>
          <p:nvPr>
            <p:ph idx="1"/>
          </p:nvPr>
        </p:nvSpPr>
        <p:spPr/>
        <p:txBody>
          <a:bodyPr/>
          <a:lstStyle/>
          <a:p>
            <a:pPr marL="0" lvl="0" indent="0">
              <a:buNone/>
            </a:pPr>
            <a:r>
              <a:t>Les sorties générées par les modèles de langage peuvent contenir des données non validées ou mal nettoyées, ce qui peut entraîner des failles telles que des injections SQL, des attaques XSS ou même des exécutions de code à distance.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Comment fonctionne une attaque liée à Gestion Inappropriée des Sorties ?</a:t>
            </a:r>
          </a:p>
        </p:txBody>
      </p:sp>
      <p:sp>
        <p:nvSpPr>
          <p:cNvPr id="3" name="Content Placeholder 2"/>
          <p:cNvSpPr>
            <a:spLocks noGrp="1"/>
          </p:cNvSpPr>
          <p:nvPr>
            <p:ph idx="1"/>
          </p:nvPr>
        </p:nvSpPr>
        <p:spPr/>
        <p:txBody>
          <a:bodyPr>
            <a:normAutofit fontScale="85000" lnSpcReduction="20000"/>
          </a:bodyPr>
          <a:lstStyle/>
          <a:p>
            <a:pPr marL="0" lvl="0" indent="0">
              <a:buNone/>
            </a:pPr>
            <a:r>
              <a:t>Une attaque exploitant cette vulnérabilité repose sur l’utilisation de prompts malveillants pour manipuler les sorties générées par le LLM. Ces sorties peuvent ensuite être interprétées ou exécutées par d’autres systèmes sans validation adéquate. Par exemple :</a:t>
            </a:r>
          </a:p>
          <a:p>
            <a:pPr lvl="0"/>
            <a:r>
              <a:rPr b="1"/>
              <a:t>Injection SQL</a:t>
            </a:r>
            <a:r>
              <a:t> : Un LLM génère une requête SQL basée sur un prompt, qui est ensuite exécutée directement sans paramétrage dans une autre application.</a:t>
            </a:r>
          </a:p>
          <a:p>
            <a:pPr lvl="0"/>
            <a:r>
              <a:rPr b="1"/>
              <a:t>XSS</a:t>
            </a:r>
            <a:r>
              <a:t> : Du JavaScript ou autre code client généré par le LLM est inséré dans une page web sans échappement, permettant une exécution malveillante.</a:t>
            </a:r>
          </a:p>
          <a:p>
            <a:pPr lvl="0"/>
            <a:r>
              <a:rPr b="1"/>
              <a:t>Exécution de code</a:t>
            </a:r>
            <a:r>
              <a:t> : Les sorties sont utilisées dans des fonctions comme </a:t>
            </a:r>
            <a:r>
              <a:rPr>
                <a:latin typeface="Courier"/>
              </a:rPr>
              <a:t>eval</a:t>
            </a:r>
            <a:r>
              <a:t> ou </a:t>
            </a:r>
            <a:r>
              <a:rPr>
                <a:latin typeface="Courier"/>
              </a:rPr>
              <a:t>exec</a:t>
            </a:r>
            <a:r>
              <a:t>, conduisant à une exécution de code arbitraire.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Exemples de faille connue</a:t>
            </a:r>
          </a:p>
        </p:txBody>
      </p:sp>
      <p:sp>
        <p:nvSpPr>
          <p:cNvPr id="3" name="Content Placeholder 2"/>
          <p:cNvSpPr>
            <a:spLocks noGrp="1"/>
          </p:cNvSpPr>
          <p:nvPr>
            <p:ph idx="1"/>
          </p:nvPr>
        </p:nvSpPr>
        <p:spPr/>
        <p:txBody>
          <a:bodyPr/>
          <a:lstStyle/>
          <a:p>
            <a:pPr marL="0" lvl="0" indent="0">
              <a:buNone/>
            </a:pPr>
            <a:r>
              <a:t>En 2023, ChatGPT a été victime d’une attaque de Cross-Plugin Request Forgery et de Prompt Injection, où des prompts malveillants ont été utilisés pour exécuter des actions non autorisées ou injecter du contenu malveillant dans les sorties générées. </a:t>
            </a:r>
            <a:r>
              <a:rPr>
                <a:hlinkClick r:id="rId2"/>
              </a:rPr>
              <a:t>Référence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Comment se protéger ?</a:t>
            </a:r>
          </a:p>
        </p:txBody>
      </p:sp>
      <p:sp>
        <p:nvSpPr>
          <p:cNvPr id="3" name="Content Placeholder 2"/>
          <p:cNvSpPr>
            <a:spLocks noGrp="1"/>
          </p:cNvSpPr>
          <p:nvPr>
            <p:ph idx="1"/>
          </p:nvPr>
        </p:nvSpPr>
        <p:spPr/>
        <p:txBody>
          <a:bodyPr>
            <a:normAutofit fontScale="55000" lnSpcReduction="20000"/>
          </a:bodyPr>
          <a:lstStyle/>
          <a:p>
            <a:pPr marL="0" lvl="0" indent="0">
              <a:buNone/>
            </a:pPr>
            <a:r>
              <a:t>Pour se protéger contre une </a:t>
            </a:r>
            <a:r>
              <a:rPr b="1"/>
              <a:t>Gestion Inappropriée des Sorties</a:t>
            </a:r>
            <a:r>
              <a:t>, il est essentiel de :</a:t>
            </a:r>
          </a:p>
          <a:p>
            <a:pPr marL="347663" lvl="0" indent="0">
              <a:buAutoNum type="arabicPeriod"/>
            </a:pPr>
            <a:r>
              <a:rPr b="1"/>
              <a:t>Valider et nettoyer toutes les sorties</a:t>
            </a:r>
            <a:r>
              <a:t> : Chaque contenu généré doit être vérifié avant son utilisation. </a:t>
            </a:r>
            <a:r>
              <a:rPr>
                <a:hlinkClick r:id="rId2"/>
              </a:rPr>
              <a:t>Prevenir les XSS</a:t>
            </a:r>
          </a:p>
          <a:p>
            <a:pPr marL="347663" lvl="0" indent="0">
              <a:buAutoNum type="arabicPeriod"/>
            </a:pPr>
            <a:r>
              <a:rPr b="1"/>
              <a:t>Deployer les politiques de contenu</a:t>
            </a:r>
            <a:r>
              <a:t>: Implémentez des politiques de sécurité strictes, comme le </a:t>
            </a:r>
            <a:r>
              <a:rPr>
                <a:hlinkClick r:id="rId3"/>
              </a:rPr>
              <a:t>Content Security Policies (CSP)</a:t>
            </a:r>
            <a:r>
              <a:t>, pour limiter les sources de scripts exécutables.</a:t>
            </a:r>
          </a:p>
          <a:p>
            <a:pPr marL="347663" lvl="0" indent="0">
              <a:buAutoNum type="arabicPeriod"/>
            </a:pPr>
            <a:r>
              <a:rPr b="1"/>
              <a:t>Utiliser des modèles prédéfinis</a:t>
            </a:r>
            <a:r>
              <a:t> : Limitez les formats de sortie pour éviter les comportements inattendus. Par exemple, n’envoyer que des retours en format texte brut ou markdown</a:t>
            </a:r>
          </a:p>
          <a:p>
            <a:pPr marL="347663" lvl="0" indent="0">
              <a:buAutoNum type="arabicPeriod"/>
            </a:pPr>
            <a:r>
              <a:rPr b="1"/>
              <a:t>Limiter les privilèges</a:t>
            </a:r>
            <a:r>
              <a:t> : Réduisez l’accès aux composants qui interprètent ou exécutent les sorties des LLM.</a:t>
            </a:r>
          </a:p>
          <a:p>
            <a:pPr marL="347663" lvl="0" indent="0">
              <a:buAutoNum type="arabicPeriod"/>
            </a:pPr>
            <a:r>
              <a:rPr b="1"/>
              <a:t>Effectuer des tests de sécurité réguliers</a:t>
            </a:r>
            <a:r>
              <a:t>:y compris des tests d’intrusion et des audits de code, pour identifier et corriger les vulnérabilités. Intégrez des tests de sécurité dans votre pipeline CI/CD et collaborez avec des experts en sécurité pour effectuer des audits approfondis. Référence : </a:t>
            </a:r>
            <a:r>
              <a:rPr>
                <a:hlinkClick r:id="rId4"/>
              </a:rPr>
              <a:t>OWASP Testing Guide</a:t>
            </a:r>
            <a:r>
              <a:t>, </a:t>
            </a:r>
            <a:r>
              <a:rPr>
                <a:hlinkClick r:id="rId5"/>
              </a:rPr>
              <a:t>L’Utilisation de PromptFoo</a:t>
            </a:r>
          </a:p>
          <a:p>
            <a:pPr marL="347663" lvl="0" indent="0">
              <a:buAutoNum type="arabicPeriod"/>
            </a:pPr>
            <a:r>
              <a:rPr b="1"/>
              <a:t>Détecter les anomalies</a:t>
            </a:r>
            <a:r>
              <a:t> : Implémentez des outils pour identifier les sorties inhabituelles ou dangereuses.</a:t>
            </a:r>
          </a:p>
          <a:p>
            <a:pPr marL="0" lvl="0" indent="0">
              <a:buNone/>
            </a:pPr>
            <a:r>
              <a:rPr b="1"/>
              <a:t>Références :</a:t>
            </a:r>
          </a:p>
          <a:p>
            <a:pPr lvl="0"/>
            <a:r>
              <a:rPr>
                <a:hlinkClick r:id="rId6"/>
              </a:rPr>
              <a:t>OWASP Top10 LLM05-2025</a:t>
            </a:r>
          </a:p>
        </p:txBody>
      </p:sp>
    </p:spTree>
  </p:cSld>
  <p:clrMapOvr>
    <a:masterClrMapping/>
  </p:clrMapOvr>
</p:sld>
</file>

<file path=ppt/theme/theme1.xml><?xml version="1.0" encoding="utf-8"?>
<a:theme xmlns:a="http://schemas.openxmlformats.org/drawingml/2006/main" name="Office Theme">
  <a:themeElements>
    <a:clrScheme name="OWASP">
      <a:dk1>
        <a:srgbClr val="000000"/>
      </a:dk1>
      <a:lt1>
        <a:srgbClr val="FFFFFF"/>
      </a:lt1>
      <a:dk2>
        <a:srgbClr val="44546A"/>
      </a:dk2>
      <a:lt2>
        <a:srgbClr val="E7E6E6"/>
      </a:lt2>
      <a:accent1>
        <a:srgbClr val="253E8E"/>
      </a:accent1>
      <a:accent2>
        <a:srgbClr val="28AAE2"/>
      </a:accent2>
      <a:accent3>
        <a:srgbClr val="FFFFFF"/>
      </a:accent3>
      <a:accent4>
        <a:srgbClr val="F4B71E"/>
      </a:accent4>
      <a:accent5>
        <a:srgbClr val="5F605F"/>
      </a:accent5>
      <a:accent6>
        <a:srgbClr val="898989"/>
      </a:accent6>
      <a:hlink>
        <a:srgbClr val="28AAE2"/>
      </a:hlink>
      <a:folHlink>
        <a:srgbClr val="28AAE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458</Words>
  <Application>Microsoft Macintosh PowerPoint</Application>
  <PresentationFormat>Widescreen</PresentationFormat>
  <Paragraphs>23</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Barlow</vt:lpstr>
      <vt:lpstr>Courier</vt:lpstr>
      <vt:lpstr>Arial</vt:lpstr>
      <vt:lpstr>Poppins Light</vt:lpstr>
      <vt:lpstr>Office Theme</vt:lpstr>
      <vt:lpstr>OWASP Top 10 LLM05 -2025 - 💥Gestion Inappropriée des Sorties 💥</vt:lpstr>
      <vt:lpstr>PowerPoint Presentation</vt:lpstr>
      <vt:lpstr>Pourquoi est-ce important ?</vt:lpstr>
      <vt:lpstr>Comment fonctionne une attaque liée à Gestion Inappropriée des Sorties ?</vt:lpstr>
      <vt:lpstr>Exemples de faille connue</vt:lpstr>
      <vt:lpstr>Comment se protéger ?</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Top 10 LLM05 -2025 - 💥Gestion Inappropriée des Sorties 💥</dc:title>
  <dc:creator/>
  <cp:keywords/>
  <cp:lastModifiedBy>sebastien gioria</cp:lastModifiedBy>
  <cp:revision>1</cp:revision>
  <dcterms:created xsi:type="dcterms:W3CDTF">2025-03-21T10:16:02Z</dcterms:created>
  <dcterms:modified xsi:type="dcterms:W3CDTF">2025-03-21T12:58:38Z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ategories">
    <vt:lpwstr/>
  </property>
  <property fmtid="{D5CDD505-2E9C-101B-9397-08002B2CF9AE}" pid="3" name="date">
    <vt:lpwstr>2025-03-09</vt:lpwstr>
  </property>
  <property fmtid="{D5CDD505-2E9C-101B-9397-08002B2CF9AE}" pid="4" name="last_modified_at">
    <vt:lpwstr>2025-03-11</vt:lpwstr>
  </property>
  <property fmtid="{D5CDD505-2E9C-101B-9397-08002B2CF9AE}" pid="5" name="layout">
    <vt:lpwstr>post</vt:lpwstr>
  </property>
</Properties>
</file>