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Lst>
  <p:sldSz cx="12192000" cy="6858000"/>
  <p:notesSz cx="6858000" cy="9144000"/>
  <p:embeddedFontLst>
    <p:embeddedFont>
      <p:font typeface="Barlow" pitchFamily="2" charset="77"/>
      <p:regular r:id="rId7"/>
      <p:bold r:id="rId8"/>
      <p:italic r:id="rId9"/>
      <p:boldItalic r:id="rId10"/>
    </p:embeddedFont>
    <p:embeddedFont>
      <p:font typeface="Poppins Light" panose="020B0604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04" d="100"/>
          <a:sy n="104" d="100"/>
        </p:scale>
        <p:origin x="232" y="5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nai.owasp.org/llmrisk/llm092025-misinform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LLM09-2025: 💥Désinformation💥</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5A62-F982-F734-C891-7490DE49C79F}"/>
              </a:ext>
            </a:extLst>
          </p:cNvPr>
          <p:cNvSpPr>
            <a:spLocks noGrp="1"/>
          </p:cNvSpPr>
          <p:nvPr>
            <p:ph type="title"/>
          </p:nvPr>
        </p:nvSpPr>
        <p:spPr/>
        <p:txBody>
          <a:bodyPr/>
          <a:lstStyle/>
          <a:p>
            <a:endParaRPr lang="en-FR"/>
          </a:p>
        </p:txBody>
      </p:sp>
      <p:sp>
        <p:nvSpPr>
          <p:cNvPr id="3" name="Content Placeholder 2"/>
          <p:cNvSpPr>
            <a:spLocks noGrp="1"/>
          </p:cNvSpPr>
          <p:nvPr>
            <p:ph idx="1"/>
          </p:nvPr>
        </p:nvSpPr>
        <p:spPr/>
        <p:txBody>
          <a:bodyPr/>
          <a:lstStyle/>
          <a:p>
            <a:pPr marL="0" lvl="0" indent="0">
              <a:buNone/>
            </a:pPr>
            <a:r>
              <a:t>Les modèles de langage à grande échelle (LLMs) ont révolutionné de nombreux secteurs grâce à leur capacité à générer du contenu automatisé et à interagir avec les utilisateurs. Cependant, ces avancées sont accompagnées de défis importants, notamment la propagation de la Désinformation.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normAutofit fontScale="47500" lnSpcReduction="20000"/>
          </a:bodyPr>
          <a:lstStyle/>
          <a:p>
            <a:pPr marL="0" lvl="0" indent="0">
              <a:buNone/>
            </a:pPr>
            <a:r>
              <a:t>La Désinformation se réfère à la génération de contenu faux, trompeur ou biaisé par les LLMs. Contrairement à la désinformation intentionnelle, cette issue est souvent involontaire et résulte des limitations inhérentes aux modèles, telles que des données d’entraînement incomplètes ou biaisées, ou des limitations algorithmiques.</a:t>
            </a:r>
          </a:p>
          <a:p>
            <a:pPr marL="0" lvl="0" indent="0">
              <a:spcBef>
                <a:spcPts val="3000"/>
              </a:spcBef>
              <a:buNone/>
            </a:pPr>
            <a:r>
              <a:rPr b="1"/>
              <a:t>Causes de la Désinformation</a:t>
            </a:r>
          </a:p>
          <a:p>
            <a:pPr lvl="0"/>
            <a:r>
              <a:rPr b="1"/>
              <a:t>Données d’entraînement biaisées ou incomplètes</a:t>
            </a:r>
            <a:r>
              <a:t> : Les LLMs sont entraînés sur des ensembles de données massifs qui peuvent contenir des biais ou des inexactitudes, ce qui se reflète dans leurs sorties2.</a:t>
            </a:r>
          </a:p>
          <a:p>
            <a:pPr lvl="0"/>
            <a:r>
              <a:rPr b="1"/>
              <a:t>Hallucinations</a:t>
            </a:r>
            <a:r>
              <a:t> : Les LLMs peuvent générer des informations plausibles mais fabriquées, un phénomène connu sous le nom d’hallucination. Cela se produit souvent en raison de lacunes dans les données d’entraînement ou de modèles statistiques.</a:t>
            </a:r>
          </a:p>
          <a:p>
            <a:pPr lvl="0"/>
            <a:r>
              <a:rPr b="1"/>
              <a:t>Manipulation des requêtes utilisateur</a:t>
            </a:r>
            <a:r>
              <a:t> : Une mauvaise gestion des requêtes utilisateur peut conduire à des sorties qui déforment les faits ou les intentions.</a:t>
            </a:r>
          </a:p>
          <a:p>
            <a:pPr marL="0" lvl="0" indent="0">
              <a:spcBef>
                <a:spcPts val="3000"/>
              </a:spcBef>
              <a:buNone/>
            </a:pPr>
            <a:r>
              <a:rPr b="1"/>
              <a:t>Impacts de la Désinformation</a:t>
            </a:r>
          </a:p>
          <a:p>
            <a:pPr lvl="0"/>
            <a:r>
              <a:rPr b="1"/>
              <a:t>Érosion de la confiance</a:t>
            </a:r>
            <a:r>
              <a:t> : Les inexactitudes fréquentes sapent la confiance des utilisateurs dans les systèmes basés sur l’IA, surtout dans des secteurs critiques comme la santé, la finance et les services juridiques.</a:t>
            </a:r>
          </a:p>
          <a:p>
            <a:pPr lvl="0"/>
            <a:r>
              <a:rPr b="1"/>
              <a:t>Risques réglementaires</a:t>
            </a:r>
            <a:r>
              <a:t> : Les organisations qui déployent des LLMs peuvent faire face à des problèmes juridiques et de conformité si la Désinformation entraîne des dommages ou des violations des lois.</a:t>
            </a:r>
          </a:p>
          <a:p>
            <a:pPr lvl="0"/>
            <a:r>
              <a:rPr b="1"/>
              <a:t>Risques opérationnels</a:t>
            </a:r>
            <a:r>
              <a:t> : La Désinformation peut propager des erreurs dans les flux de travail ou les applications en aval, aggravant les risques.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lstStyle/>
          <a:p>
            <a:pPr marL="0" lvl="0" indent="0">
              <a:buNone/>
            </a:pPr>
            <a:r>
              <a:t>Un exemple notable de désinformation liée à l’utilisation de l’IA est l’image AI-générée du Pape François portant un manteau gonflable. Cette image a été largement diffusée et a suscité une grande attention, car elle semblait réaliste et a été prise pour une photo authentique par de nombreuses personnes.</a:t>
            </a:r>
          </a:p>
          <a:p>
            <a:pPr marL="0" lvl="0" indent="0">
              <a:buNone/>
            </a:pPr>
            <a:r>
              <a:t>Référence : https://www.nbcnews.com/tech/tech-news/ai-image-Désinformation-surged-google-research-finds-rcna154333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85000" lnSpcReduction="20000"/>
          </a:bodyPr>
          <a:lstStyle/>
          <a:p>
            <a:pPr lvl="0"/>
            <a:r>
              <a:rPr b="1"/>
              <a:t>Amélioration des données d’entraînement</a:t>
            </a:r>
            <a:r>
              <a:t> : Assurer que les données d’entraînement soient complètes, précises et exemptes de biais est crucial pour réduire la Désinformation.</a:t>
            </a:r>
          </a:p>
          <a:p>
            <a:pPr lvl="0"/>
            <a:r>
              <a:rPr b="1"/>
              <a:t>Techniques de génération assistée par récupération (RAG)</a:t>
            </a:r>
            <a:r>
              <a:t> : Ces techniques aident à ancrer les sorties dans des sources fiables, minimisant ainsi les risques de Désinformation.</a:t>
            </a:r>
          </a:p>
          <a:p>
            <a:pPr lvl="0"/>
            <a:r>
              <a:rPr b="1"/>
              <a:t>Transparence et vérification</a:t>
            </a:r>
            <a:r>
              <a:t> : Encourager la transparence dans les sorties des LLMs et vérifier systématiquement les informations générées avant leur utilisation dans des décisions critiques.</a:t>
            </a:r>
          </a:p>
          <a:p>
            <a:pPr lvl="0"/>
            <a:r>
              <a:rPr b="1"/>
              <a:t>Technologies émergentes</a:t>
            </a:r>
            <a:r>
              <a:t> : L’utilisation de technologies comme l’apprentissage fédéré et la confidentialité différentielle peut garantir que les données d’entraînement restent exactes et sécurisées.</a:t>
            </a:r>
          </a:p>
          <a:p>
            <a:pPr marL="0" lvl="0" indent="0">
              <a:buNone/>
            </a:pPr>
            <a:r>
              <a:rPr b="1"/>
              <a:t>Références :</a:t>
            </a:r>
            <a:r>
              <a:t> - </a:t>
            </a:r>
            <a:r>
              <a:rPr>
                <a:hlinkClick r:id="rId2"/>
              </a:rPr>
              <a:t>OWASP Top10 LLM09-2025</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491</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Barlow</vt:lpstr>
      <vt:lpstr>Arial</vt:lpstr>
      <vt:lpstr>Poppins Light</vt:lpstr>
      <vt:lpstr>Office Theme</vt:lpstr>
      <vt:lpstr>OWASP Top 10 LLM09-2025: 💥Désinformation💥</vt:lpstr>
      <vt:lpstr>PowerPoint Presentation</vt:lpstr>
      <vt:lpstr>Pourquoi est-ce important ?</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LLM09-2025: 💥Désinformation💥</dc:title>
  <dc:creator/>
  <cp:keywords/>
  <cp:lastModifiedBy>sebastien gioria</cp:lastModifiedBy>
  <cp:revision>1</cp:revision>
  <dcterms:created xsi:type="dcterms:W3CDTF">2025-03-21T10:17:03Z</dcterms:created>
  <dcterms:modified xsi:type="dcterms:W3CDTF">2025-03-21T12:55:24Z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2025-03-14</vt:lpwstr>
  </property>
  <property fmtid="{D5CDD505-2E9C-101B-9397-08002B2CF9AE}" pid="4" name="layout">
    <vt:lpwstr>post</vt:lpwstr>
  </property>
</Properties>
</file>