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sldIdLst>
    <p:sldId id="256" r:id="rId2"/>
    <p:sldId id="257" r:id="rId3"/>
    <p:sldId id="258" r:id="rId4"/>
    <p:sldId id="259" r:id="rId5"/>
    <p:sldId id="260" r:id="rId6"/>
    <p:sldId id="261" r:id="rId7"/>
  </p:sldIdLst>
  <p:sldSz cx="12192000" cy="6858000"/>
  <p:notesSz cx="6858000" cy="9144000"/>
  <p:embeddedFontLst>
    <p:embeddedFont>
      <p:font typeface="Barlow" pitchFamily="2" charset="77"/>
      <p:regular r:id="rId8"/>
      <p:bold r:id="rId9"/>
      <p:italic r:id="rId10"/>
      <p:boldItalic r:id="rId11"/>
    </p:embeddedFont>
    <p:embeddedFont>
      <p:font typeface="Poppins Light" panose="020B0604020202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EDC282-BECC-43C6-9FC2-786AEDFEBADB}">
  <a:tblStyle styleId="{AEEDC282-BECC-43C6-9FC2-786AEDFEBADB}" styleName="Table_0">
    <a:wholeTbl>
      <a:tcTxStyle b="off" i="off">
        <a:font>
          <a:latin typeface="Poppins Light"/>
          <a:ea typeface="Poppins Light"/>
          <a:cs typeface="Poppins Light"/>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Poppins Light"/>
          <a:ea typeface="Poppins Light"/>
          <a:cs typeface="Poppins Light"/>
        </a:font>
        <a:schemeClr val="lt1"/>
      </a:tcTxStyle>
      <a:tcStyle>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8"/>
  </p:normalViewPr>
  <p:slideViewPr>
    <p:cSldViewPr snapToGrid="0">
      <p:cViewPr varScale="1">
        <p:scale>
          <a:sx n="120" d="100"/>
          <a:sy n="120" d="100"/>
        </p:scale>
        <p:origin x="80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ster Slide 9">
  <p:cSld name="Master Slide 9">
    <p:spTree>
      <p:nvGrpSpPr>
        <p:cNvPr id="1" name="Shape 33"/>
        <p:cNvGrpSpPr/>
        <p:nvPr/>
      </p:nvGrpSpPr>
      <p:grpSpPr>
        <a:xfrm>
          <a:off x="0" y="0"/>
          <a:ext cx="0" cy="0"/>
          <a:chOff x="0" y="0"/>
          <a:chExt cx="0" cy="0"/>
        </a:xfrm>
      </p:grpSpPr>
      <p:sp>
        <p:nvSpPr>
          <p:cNvPr id="34" name="Google Shape;34;p11"/>
          <p:cNvSpPr>
            <a:spLocks noGrp="1"/>
          </p:cNvSpPr>
          <p:nvPr>
            <p:ph type="pic" idx="2"/>
          </p:nvPr>
        </p:nvSpPr>
        <p:spPr>
          <a:xfrm>
            <a:off x="0" y="0"/>
            <a:ext cx="12192000" cy="34290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ster Slide 5">
  <p:cSld name="Master Slide 5">
    <p:spTree>
      <p:nvGrpSpPr>
        <p:cNvPr id="1" name="Shape 20"/>
        <p:cNvGrpSpPr/>
        <p:nvPr/>
      </p:nvGrpSpPr>
      <p:grpSpPr>
        <a:xfrm>
          <a:off x="0" y="0"/>
          <a:ext cx="0" cy="0"/>
          <a:chOff x="0" y="0"/>
          <a:chExt cx="0" cy="0"/>
        </a:xfrm>
      </p:grpSpPr>
      <p:sp>
        <p:nvSpPr>
          <p:cNvPr id="21" name="Google Shape;21;p7"/>
          <p:cNvSpPr>
            <a:spLocks noGrp="1"/>
          </p:cNvSpPr>
          <p:nvPr>
            <p:ph type="pic" idx="2"/>
          </p:nvPr>
        </p:nvSpPr>
        <p:spPr>
          <a:xfrm>
            <a:off x="6311217" y="1910284"/>
            <a:ext cx="5000978" cy="2739975"/>
          </a:xfrm>
          <a:prstGeom prst="rect">
            <a:avLst/>
          </a:prstGeom>
          <a:noFill/>
          <a:ln>
            <a:noFill/>
          </a:ln>
        </p:spPr>
      </p:sp>
      <p:sp>
        <p:nvSpPr>
          <p:cNvPr id="22" name="Google Shape;22;p7"/>
          <p:cNvSpPr>
            <a:spLocks noGrp="1"/>
          </p:cNvSpPr>
          <p:nvPr>
            <p:ph type="pic" idx="3"/>
          </p:nvPr>
        </p:nvSpPr>
        <p:spPr>
          <a:xfrm>
            <a:off x="879806" y="1910284"/>
            <a:ext cx="5000978" cy="2739975"/>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ster Slide 8">
  <p:cSld name="Master Slide 8">
    <p:spTree>
      <p:nvGrpSpPr>
        <p:cNvPr id="1" name="Shape 28"/>
        <p:cNvGrpSpPr/>
        <p:nvPr/>
      </p:nvGrpSpPr>
      <p:grpSpPr>
        <a:xfrm>
          <a:off x="0" y="0"/>
          <a:ext cx="0" cy="0"/>
          <a:chOff x="0" y="0"/>
          <a:chExt cx="0" cy="0"/>
        </a:xfrm>
      </p:grpSpPr>
      <p:sp>
        <p:nvSpPr>
          <p:cNvPr id="29" name="Google Shape;29;p10"/>
          <p:cNvSpPr>
            <a:spLocks noGrp="1"/>
          </p:cNvSpPr>
          <p:nvPr>
            <p:ph type="pic" idx="2"/>
          </p:nvPr>
        </p:nvSpPr>
        <p:spPr>
          <a:xfrm>
            <a:off x="1234325" y="1971348"/>
            <a:ext cx="1583696" cy="1583696"/>
          </a:xfrm>
          <a:prstGeom prst="rect">
            <a:avLst/>
          </a:prstGeom>
          <a:noFill/>
          <a:ln>
            <a:noFill/>
          </a:ln>
        </p:spPr>
      </p:sp>
      <p:sp>
        <p:nvSpPr>
          <p:cNvPr id="30" name="Google Shape;30;p10"/>
          <p:cNvSpPr>
            <a:spLocks noGrp="1"/>
          </p:cNvSpPr>
          <p:nvPr>
            <p:ph type="pic" idx="3"/>
          </p:nvPr>
        </p:nvSpPr>
        <p:spPr>
          <a:xfrm>
            <a:off x="3947121" y="1971348"/>
            <a:ext cx="1583696" cy="1583696"/>
          </a:xfrm>
          <a:prstGeom prst="rect">
            <a:avLst/>
          </a:prstGeom>
          <a:noFill/>
          <a:ln>
            <a:noFill/>
          </a:ln>
        </p:spPr>
      </p:sp>
      <p:sp>
        <p:nvSpPr>
          <p:cNvPr id="31" name="Google Shape;31;p10"/>
          <p:cNvSpPr>
            <a:spLocks noGrp="1"/>
          </p:cNvSpPr>
          <p:nvPr>
            <p:ph type="pic" idx="4"/>
          </p:nvPr>
        </p:nvSpPr>
        <p:spPr>
          <a:xfrm>
            <a:off x="6658699" y="1971348"/>
            <a:ext cx="1583696" cy="1583696"/>
          </a:xfrm>
          <a:prstGeom prst="rect">
            <a:avLst/>
          </a:prstGeom>
          <a:noFill/>
          <a:ln>
            <a:noFill/>
          </a:ln>
        </p:spPr>
      </p:sp>
      <p:sp>
        <p:nvSpPr>
          <p:cNvPr id="32" name="Google Shape;32;p10"/>
          <p:cNvSpPr>
            <a:spLocks noGrp="1"/>
          </p:cNvSpPr>
          <p:nvPr>
            <p:ph type="pic" idx="5"/>
          </p:nvPr>
        </p:nvSpPr>
        <p:spPr>
          <a:xfrm>
            <a:off x="9378697" y="1971348"/>
            <a:ext cx="1583696" cy="1583696"/>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Barlow"/>
              <a:buNone/>
              <a:defRPr sz="4400" b="0" i="0" u="none" strike="noStrike" cap="none">
                <a:solidFill>
                  <a:schemeClr val="dk1"/>
                </a:solidFill>
                <a:latin typeface="Barlow"/>
                <a:ea typeface="Barlow"/>
                <a:cs typeface="Barlow"/>
                <a:sym typeface="Barl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Light"/>
                <a:ea typeface="Poppins Light"/>
                <a:cs typeface="Poppins Light"/>
                <a:sym typeface="Poppins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Light"/>
                <a:ea typeface="Poppins Light"/>
                <a:cs typeface="Poppins Light"/>
                <a:sym typeface="Poppi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Light"/>
                <a:ea typeface="Poppins Light"/>
                <a:cs typeface="Poppins Light"/>
                <a:sym typeface="Poppi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Poppins Light"/>
                <a:ea typeface="Poppins Light"/>
                <a:cs typeface="Poppins Light"/>
                <a:sym typeface="Poppins Light"/>
              </a:defRPr>
            </a:lvl1pPr>
            <a:lvl2pPr marR="0" lvl="1"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2pPr>
            <a:lvl3pPr marR="0" lvl="2"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3pPr>
            <a:lvl4pPr marR="0" lvl="3"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4pPr>
            <a:lvl5pPr marR="0" lvl="4"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5pPr>
            <a:lvl6pPr marR="0" lvl="5"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6pPr>
            <a:lvl7pPr marR="0" lvl="6"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7pPr>
            <a:lvl8pPr marR="0" lvl="7"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8pPr>
            <a:lvl9pPr marR="0" lvl="8"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Poppins Light"/>
                <a:ea typeface="Poppins Light"/>
                <a:cs typeface="Poppins Light"/>
                <a:sym typeface="Poppins Light"/>
              </a:defRPr>
            </a:lvl1pPr>
            <a:lvl2pPr marR="0" lvl="1"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2pPr>
            <a:lvl3pPr marR="0" lvl="2"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3pPr>
            <a:lvl4pPr marR="0" lvl="3"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4pPr>
            <a:lvl5pPr marR="0" lvl="4"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5pPr>
            <a:lvl6pPr marR="0" lvl="5"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6pPr>
            <a:lvl7pPr marR="0" lvl="6"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7pPr>
            <a:lvl8pPr marR="0" lvl="7"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8pPr>
            <a:lvl9pPr marR="0" lvl="8"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Poppins Light"/>
                <a:ea typeface="Poppins Light"/>
                <a:cs typeface="Poppins Light"/>
                <a:sym typeface="Poppins Light"/>
              </a:defRPr>
            </a:lvl1pPr>
            <a:lvl2pPr marL="0" marR="0" lvl="1" indent="0" algn="r" rtl="0">
              <a:spcBef>
                <a:spcPts val="0"/>
              </a:spcBef>
              <a:buNone/>
              <a:defRPr sz="1200" b="0" i="0" u="none" strike="noStrike" cap="none">
                <a:solidFill>
                  <a:srgbClr val="888888"/>
                </a:solidFill>
                <a:latin typeface="Poppins Light"/>
                <a:ea typeface="Poppins Light"/>
                <a:cs typeface="Poppins Light"/>
                <a:sym typeface="Poppins Light"/>
              </a:defRPr>
            </a:lvl2pPr>
            <a:lvl3pPr marL="0" marR="0" lvl="2" indent="0" algn="r" rtl="0">
              <a:spcBef>
                <a:spcPts val="0"/>
              </a:spcBef>
              <a:buNone/>
              <a:defRPr sz="1200" b="0" i="0" u="none" strike="noStrike" cap="none">
                <a:solidFill>
                  <a:srgbClr val="888888"/>
                </a:solidFill>
                <a:latin typeface="Poppins Light"/>
                <a:ea typeface="Poppins Light"/>
                <a:cs typeface="Poppins Light"/>
                <a:sym typeface="Poppins Light"/>
              </a:defRPr>
            </a:lvl3pPr>
            <a:lvl4pPr marL="0" marR="0" lvl="3" indent="0" algn="r" rtl="0">
              <a:spcBef>
                <a:spcPts val="0"/>
              </a:spcBef>
              <a:buNone/>
              <a:defRPr sz="1200" b="0" i="0" u="none" strike="noStrike" cap="none">
                <a:solidFill>
                  <a:srgbClr val="888888"/>
                </a:solidFill>
                <a:latin typeface="Poppins Light"/>
                <a:ea typeface="Poppins Light"/>
                <a:cs typeface="Poppins Light"/>
                <a:sym typeface="Poppins Light"/>
              </a:defRPr>
            </a:lvl4pPr>
            <a:lvl5pPr marL="0" marR="0" lvl="4" indent="0" algn="r" rtl="0">
              <a:spcBef>
                <a:spcPts val="0"/>
              </a:spcBef>
              <a:buNone/>
              <a:defRPr sz="1200" b="0" i="0" u="none" strike="noStrike" cap="none">
                <a:solidFill>
                  <a:srgbClr val="888888"/>
                </a:solidFill>
                <a:latin typeface="Poppins Light"/>
                <a:ea typeface="Poppins Light"/>
                <a:cs typeface="Poppins Light"/>
                <a:sym typeface="Poppins Light"/>
              </a:defRPr>
            </a:lvl5pPr>
            <a:lvl6pPr marL="0" marR="0" lvl="5" indent="0" algn="r" rtl="0">
              <a:spcBef>
                <a:spcPts val="0"/>
              </a:spcBef>
              <a:buNone/>
              <a:defRPr sz="1200" b="0" i="0" u="none" strike="noStrike" cap="none">
                <a:solidFill>
                  <a:srgbClr val="888888"/>
                </a:solidFill>
                <a:latin typeface="Poppins Light"/>
                <a:ea typeface="Poppins Light"/>
                <a:cs typeface="Poppins Light"/>
                <a:sym typeface="Poppins Light"/>
              </a:defRPr>
            </a:lvl6pPr>
            <a:lvl7pPr marL="0" marR="0" lvl="6" indent="0" algn="r" rtl="0">
              <a:spcBef>
                <a:spcPts val="0"/>
              </a:spcBef>
              <a:buNone/>
              <a:defRPr sz="1200" b="0" i="0" u="none" strike="noStrike" cap="none">
                <a:solidFill>
                  <a:srgbClr val="888888"/>
                </a:solidFill>
                <a:latin typeface="Poppins Light"/>
                <a:ea typeface="Poppins Light"/>
                <a:cs typeface="Poppins Light"/>
                <a:sym typeface="Poppins Light"/>
              </a:defRPr>
            </a:lvl7pPr>
            <a:lvl8pPr marL="0" marR="0" lvl="7" indent="0" algn="r" rtl="0">
              <a:spcBef>
                <a:spcPts val="0"/>
              </a:spcBef>
              <a:buNone/>
              <a:defRPr sz="1200" b="0" i="0" u="none" strike="noStrike" cap="none">
                <a:solidFill>
                  <a:srgbClr val="888888"/>
                </a:solidFill>
                <a:latin typeface="Poppins Light"/>
                <a:ea typeface="Poppins Light"/>
                <a:cs typeface="Poppins Light"/>
                <a:sym typeface="Poppins Light"/>
              </a:defRPr>
            </a:lvl8pPr>
            <a:lvl9pPr marL="0" marR="0" lvl="8" indent="0" algn="r" rtl="0">
              <a:spcBef>
                <a:spcPts val="0"/>
              </a:spcBef>
              <a:buNone/>
              <a:defRPr sz="1200" b="0" i="0" u="none" strike="noStrike" cap="none">
                <a:solidFill>
                  <a:srgbClr val="888888"/>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leepingcomputer.com/news/security/malicious-ai-models-on-hugging-face-backdoor-users-machin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wasp.org/www-project-cyclonedx/" TargetMode="External"/><Relationship Id="rId2" Type="http://schemas.openxmlformats.org/officeDocument/2006/relationships/hyperlink" Target="https://genaisecurityproject.com/llmrisk/llm042025-data-and-model-poisoning/" TargetMode="External"/><Relationship Id="rId1" Type="http://schemas.openxmlformats.org/officeDocument/2006/relationships/slideLayout" Target="../slideLayouts/slideLayout2.xml"/><Relationship Id="rId6" Type="http://schemas.openxmlformats.org/officeDocument/2006/relationships/hyperlink" Target="https://www.darkreading.com/application-security/hugging-face-ai-platform-100-malicious-code-execution-models" TargetMode="External"/><Relationship Id="rId5" Type="http://schemas.openxmlformats.org/officeDocument/2006/relationships/hyperlink" Target="https://cyclonedx.org/capabilities/mlbom/" TargetMode="External"/><Relationship Id="rId4" Type="http://schemas.openxmlformats.org/officeDocument/2006/relationships/hyperlink" Target="https://towardsdatascience.com/backdoor-attacks-on-language-models-can-we-trust-our-models-weights-73108f9dcb1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OWASP Top 10 LLM04-2025 - 💥Empoisonnement des données et des modèles💥</a:t>
            </a:r>
          </a:p>
        </p:txBody>
      </p:sp>
      <p:sp>
        <p:nvSpPr>
          <p:cNvPr id="3" name="Subtitle 2"/>
          <p:cNvSpPr>
            <a:spLocks noGrp="1"/>
          </p:cNvSpPr>
          <p:nvPr>
            <p:ph type="body" idx="1"/>
          </p:nvPr>
        </p:nvSpPr>
        <p:spPr/>
        <p:txBody>
          <a:bodyPr/>
          <a:lstStyle/>
          <a:p>
            <a:pPr marL="0" lvl="0" indent="0">
              <a:buNone/>
            </a:pPr>
            <a:br/>
            <a:br/>
            <a:endParaRPr/>
          </a:p>
        </p:txBody>
      </p:sp>
      <p:sp>
        <p:nvSpPr>
          <p:cNvPr id="4" name="Date Placeholder 3"/>
          <p:cNvSpPr>
            <a:spLocks noGrp="1"/>
          </p:cNvSpPr>
          <p:nvPr>
            <p:ph type="dt" sz="half" idx="10"/>
          </p:nvPr>
        </p:nvSpPr>
        <p:spPr/>
        <p:txBody>
          <a:bodyPr/>
          <a:lstStyle/>
          <a:p>
            <a:pPr marL="0" lvl="0" indent="0">
              <a:buNone/>
            </a:pPr>
            <a:r>
              <a:t>2025-03-07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8484-17EB-8917-7342-4B56F2417CBD}"/>
              </a:ext>
            </a:extLst>
          </p:cNvPr>
          <p:cNvSpPr>
            <a:spLocks noGrp="1"/>
          </p:cNvSpPr>
          <p:nvPr>
            <p:ph type="title"/>
          </p:nvPr>
        </p:nvSpPr>
        <p:spPr/>
        <p:txBody>
          <a:bodyPr/>
          <a:lstStyle/>
          <a:p>
            <a:endParaRPr lang="en-FR"/>
          </a:p>
        </p:txBody>
      </p:sp>
      <p:sp>
        <p:nvSpPr>
          <p:cNvPr id="3" name="Content Placeholder 2"/>
          <p:cNvSpPr>
            <a:spLocks noGrp="1"/>
          </p:cNvSpPr>
          <p:nvPr>
            <p:ph idx="1"/>
          </p:nvPr>
        </p:nvSpPr>
        <p:spPr/>
        <p:txBody>
          <a:bodyPr/>
          <a:lstStyle/>
          <a:p>
            <a:pPr marL="0" lvl="0" indent="0">
              <a:buNone/>
            </a:pPr>
            <a:r>
              <a:t>L’empoisonnement des données et des modèles se produit lorsque les données utilisées pour le pré-entraînement, l’ajustement ou l’intégration sont manipulées pour introduire des vulnérabilités, des portes dérobées ou des biais. Cette manipulation peut compromettre la sécurité, les performances ou le comportement éthique du modèle, entraînant des sorties nuisibles ou des capacités altérées.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Pourquoi est-ce important ?</a:t>
            </a:r>
          </a:p>
        </p:txBody>
      </p:sp>
      <p:sp>
        <p:nvSpPr>
          <p:cNvPr id="3" name="Content Placeholder 2"/>
          <p:cNvSpPr>
            <a:spLocks noGrp="1"/>
          </p:cNvSpPr>
          <p:nvPr>
            <p:ph idx="1"/>
          </p:nvPr>
        </p:nvSpPr>
        <p:spPr/>
        <p:txBody>
          <a:bodyPr/>
          <a:lstStyle/>
          <a:p>
            <a:pPr marL="0" lvl="0" indent="0">
              <a:buNone/>
            </a:pPr>
            <a:r>
              <a:t>L’empoisonnement des données et des modèles est crucial car il peut conduire à des sorties biaisées, des failles de sécurité ou des comportements éthiques compromis. Les attaquants peuvent exploiter ces vulnérabilités pour accéder à des informations sensibles, manipuler les comportements des modèles ou introduire des contenus toxiques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Comment fonctionne une Attaque par Empoisonnement des données et des modèles ?</a:t>
            </a:r>
          </a:p>
        </p:txBody>
      </p:sp>
      <p:sp>
        <p:nvSpPr>
          <p:cNvPr id="3" name="Content Placeholder 2"/>
          <p:cNvSpPr>
            <a:spLocks noGrp="1"/>
          </p:cNvSpPr>
          <p:nvPr>
            <p:ph idx="1"/>
          </p:nvPr>
        </p:nvSpPr>
        <p:spPr/>
        <p:txBody>
          <a:bodyPr>
            <a:normAutofit fontScale="92500" lnSpcReduction="20000"/>
          </a:bodyPr>
          <a:lstStyle/>
          <a:p>
            <a:pPr marL="0" lvl="0" indent="0">
              <a:buNone/>
            </a:pPr>
            <a:r>
              <a:t>Une attaque par empoisonnement peut se produire à différentes étapes du cycle de vie d’un LLM :</a:t>
            </a:r>
          </a:p>
          <a:p>
            <a:pPr marL="347663" lvl="0" indent="0">
              <a:buAutoNum type="arabicPeriod"/>
            </a:pPr>
            <a:r>
              <a:rPr b="1"/>
              <a:t>Pré-entraînement</a:t>
            </a:r>
            <a:r>
              <a:t> : Les attaquants peuvent introduire des données malveillantes dans les jeux de données utilisés pour l’entraînement initial des modèles.</a:t>
            </a:r>
          </a:p>
          <a:p>
            <a:pPr marL="347663" lvl="0" indent="0">
              <a:buAutoNum type="arabicPeriod"/>
            </a:pPr>
            <a:r>
              <a:rPr b="1"/>
              <a:t>Ajustement</a:t>
            </a:r>
            <a:r>
              <a:t> : Les modèles peuvent être manipulés lors de l’ajustement pour des tâches spécifiques.</a:t>
            </a:r>
          </a:p>
          <a:p>
            <a:pPr marL="347663" lvl="0" indent="0">
              <a:buAutoNum type="arabicPeriod"/>
            </a:pPr>
            <a:r>
              <a:rPr b="1"/>
              <a:t>Intégration</a:t>
            </a:r>
            <a:r>
              <a:t> : Les données textuelles converties en vecteurs numériques peuvent être altérées pour inclure des vulnérabilités.</a:t>
            </a:r>
          </a:p>
          <a:p>
            <a:pPr marL="0" lvl="0" indent="0">
              <a:buNone/>
            </a:pPr>
            <a:r>
              <a:t>Ces attaques peuvent passer inaperçues, car les modèles peuvent sembler fonctionner correctement tout en produisant des résultats biaisés ou malveillants.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Exemples de Faille Connue</a:t>
            </a:r>
          </a:p>
        </p:txBody>
      </p:sp>
      <p:sp>
        <p:nvSpPr>
          <p:cNvPr id="3" name="Content Placeholder 2"/>
          <p:cNvSpPr>
            <a:spLocks noGrp="1"/>
          </p:cNvSpPr>
          <p:nvPr>
            <p:ph idx="1"/>
          </p:nvPr>
        </p:nvSpPr>
        <p:spPr/>
        <p:txBody>
          <a:bodyPr/>
          <a:lstStyle/>
          <a:p>
            <a:pPr marL="0" lvl="0" indent="0">
              <a:buNone/>
            </a:pPr>
            <a:r>
              <a:t>En 2024, un modèle PyTorch nommé “baller423/goober2” permettait l’exécution de code arbitraire sur la machine de la victime16. Ce modèle établissait un shell inversé vers une adresse IP spécifique (210.117.212.93), donnant aux attaquants un accès persistant à la machine compromise.</a:t>
            </a:r>
          </a:p>
          <a:p>
            <a:pPr lvl="0"/>
            <a:r>
              <a:rPr b="1"/>
              <a:t>Référence </a:t>
            </a:r>
            <a:r>
              <a:t> : </a:t>
            </a:r>
            <a:r>
              <a:rPr>
                <a:hlinkClick r:id="rId2"/>
              </a:rPr>
              <a:t>Backdooring HugginFace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Comment se protéger ?</a:t>
            </a:r>
          </a:p>
        </p:txBody>
      </p:sp>
      <p:sp>
        <p:nvSpPr>
          <p:cNvPr id="3" name="Content Placeholder 2"/>
          <p:cNvSpPr>
            <a:spLocks noGrp="1"/>
          </p:cNvSpPr>
          <p:nvPr>
            <p:ph idx="1"/>
          </p:nvPr>
        </p:nvSpPr>
        <p:spPr/>
        <p:txBody>
          <a:bodyPr>
            <a:normAutofit fontScale="40000" lnSpcReduction="20000"/>
          </a:bodyPr>
          <a:lstStyle/>
          <a:p>
            <a:pPr marL="0" lvl="0" indent="0">
              <a:buNone/>
            </a:pPr>
            <a:r>
              <a:t>Pour se protéger contre l’empoisonnement des données et des modèles, il est essentiel de :</a:t>
            </a:r>
          </a:p>
          <a:p>
            <a:pPr marL="347663" lvl="0" indent="0">
              <a:buAutoNum type="arabicPeriod"/>
            </a:pPr>
            <a:r>
              <a:rPr b="1"/>
              <a:t>Suivre les Origines des Données</a:t>
            </a:r>
            <a:r>
              <a:t> : Utiliser des outils comme OWASP CycloneDX ou ML-BOM pour suivre les origines et les transformations des données.</a:t>
            </a:r>
          </a:p>
          <a:p>
            <a:pPr marL="347663" lvl="0" indent="0">
              <a:buAutoNum type="arabicPeriod"/>
            </a:pPr>
            <a:r>
              <a:rPr b="1"/>
              <a:t>Vérifier les Fournisseurs de Données</a:t>
            </a:r>
            <a:r>
              <a:t> : Effectuer une vérification rigoureuse des fournisseurs de données et valider les sorties des modèles par rapport à des sources de confiance.</a:t>
            </a:r>
          </a:p>
          <a:p>
            <a:pPr marL="347663" lvl="0" indent="0">
              <a:buAutoNum type="arabicPeriod"/>
            </a:pPr>
            <a:r>
              <a:rPr b="1"/>
              <a:t>Mettre en Place un Sandboxing Strict</a:t>
            </a:r>
            <a:r>
              <a:t> : Limiter l’exposition des modèles aux sources de données non vérifiées et utiliser des techniques de détection d’anomalies pour filtrer les données adverses.</a:t>
            </a:r>
          </a:p>
          <a:p>
            <a:pPr marL="347663" lvl="0" indent="0">
              <a:buAutoNum type="arabicPeriod"/>
            </a:pPr>
            <a:r>
              <a:rPr b="1"/>
              <a:t>Contrôles d’Infrastructure</a:t>
            </a:r>
            <a:r>
              <a:t> :</a:t>
            </a:r>
          </a:p>
          <a:p>
            <a:pPr lvl="1"/>
            <a:r>
              <a:t>Mettre en place des contrôles d’infrastructure suffisants pour empêcher le modèle d’ accéder à des sources de données non désirées.</a:t>
            </a:r>
          </a:p>
          <a:p>
            <a:pPr lvl="1"/>
            <a:r>
              <a:t>Versionner les modèles</a:t>
            </a:r>
          </a:p>
          <a:p>
            <a:pPr marL="347663" lvl="0" indent="0">
              <a:buAutoNum type="arabicPeriod"/>
            </a:pPr>
            <a:r>
              <a:rPr b="1"/>
              <a:t>Surveillance Continue</a:t>
            </a:r>
            <a:r>
              <a:t> : Surveiller en permanence les sorties des modèles pour détecter les signes d’empoisonnement ou de comportements anormaux.</a:t>
            </a:r>
          </a:p>
          <a:p>
            <a:pPr marL="347663" lvl="0" indent="0">
              <a:buAutoNum type="arabicPeriod"/>
            </a:pPr>
            <a:r>
              <a:rPr b="1"/>
              <a:t>Tests de Sécurité</a:t>
            </a:r>
            <a:r>
              <a:t> : Effectuer des tests de sécurité réguliers pour identifier les vulnérabilités potentielles dans les données et les modèles.</a:t>
            </a:r>
          </a:p>
          <a:p>
            <a:pPr marL="0" lvl="0" indent="0">
              <a:buNone/>
            </a:pPr>
            <a:r>
              <a:rPr b="1"/>
              <a:t>Références :</a:t>
            </a:r>
          </a:p>
          <a:p>
            <a:pPr lvl="0"/>
            <a:r>
              <a:rPr>
                <a:hlinkClick r:id="rId2"/>
              </a:rPr>
              <a:t>OWASP Top 10 LLM04:2025 Data and Model Poisoning</a:t>
            </a:r>
          </a:p>
          <a:p>
            <a:pPr lvl="0"/>
            <a:r>
              <a:rPr>
                <a:hlinkClick r:id="rId3"/>
              </a:rPr>
              <a:t>OWASP CycloneDX</a:t>
            </a:r>
          </a:p>
          <a:p>
            <a:pPr lvl="0"/>
            <a:r>
              <a:rPr>
                <a:hlinkClick r:id="rId4"/>
              </a:rPr>
              <a:t>Backdoor Attacks on Language Models</a:t>
            </a:r>
          </a:p>
          <a:p>
            <a:pPr lvl="0"/>
            <a:r>
              <a:rPr>
                <a:hlinkClick r:id="rId5"/>
              </a:rPr>
              <a:t>ML-BOM</a:t>
            </a:r>
          </a:p>
          <a:p>
            <a:pPr lvl="0"/>
            <a:r>
              <a:rPr>
                <a:hlinkClick r:id="rId6"/>
              </a:rPr>
              <a:t>Hugging Face Poisonning</a:t>
            </a:r>
          </a:p>
        </p:txBody>
      </p:sp>
    </p:spTree>
  </p:cSld>
  <p:clrMapOvr>
    <a:masterClrMapping/>
  </p:clrMapOvr>
</p:sld>
</file>

<file path=ppt/theme/theme1.xml><?xml version="1.0" encoding="utf-8"?>
<a:theme xmlns:a="http://schemas.openxmlformats.org/drawingml/2006/main" name="Office Theme">
  <a:themeElements>
    <a:clrScheme name="OWASP">
      <a:dk1>
        <a:srgbClr val="000000"/>
      </a:dk1>
      <a:lt1>
        <a:srgbClr val="FFFFFF"/>
      </a:lt1>
      <a:dk2>
        <a:srgbClr val="44546A"/>
      </a:dk2>
      <a:lt2>
        <a:srgbClr val="E7E6E6"/>
      </a:lt2>
      <a:accent1>
        <a:srgbClr val="253E8E"/>
      </a:accent1>
      <a:accent2>
        <a:srgbClr val="28AAE2"/>
      </a:accent2>
      <a:accent3>
        <a:srgbClr val="FFFFFF"/>
      </a:accent3>
      <a:accent4>
        <a:srgbClr val="F4B71E"/>
      </a:accent4>
      <a:accent5>
        <a:srgbClr val="5F605F"/>
      </a:accent5>
      <a:accent6>
        <a:srgbClr val="898989"/>
      </a:accent6>
      <a:hlink>
        <a:srgbClr val="28AAE2"/>
      </a:hlink>
      <a:folHlink>
        <a:srgbClr val="28AAE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483</Words>
  <Application>Microsoft Macintosh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Barlow</vt:lpstr>
      <vt:lpstr>Arial</vt:lpstr>
      <vt:lpstr>Poppins Light</vt:lpstr>
      <vt:lpstr>Office Theme</vt:lpstr>
      <vt:lpstr>OWASP Top 10 LLM04-2025 - 💥Empoisonnement des données et des modèles💥</vt:lpstr>
      <vt:lpstr>PowerPoint Presentation</vt:lpstr>
      <vt:lpstr>Pourquoi est-ce important ?</vt:lpstr>
      <vt:lpstr>Comment fonctionne une Attaque par Empoisonnement des données et des modèles ?</vt:lpstr>
      <vt:lpstr>Exemples de Faille Connue</vt:lpstr>
      <vt:lpstr>Comment se protéger ?</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LLM04-2025 - 💥Empoisonnement des données et des modèles💥</dc:title>
  <dc:creator/>
  <cp:keywords/>
  <cp:lastModifiedBy>sebastien gioria</cp:lastModifiedBy>
  <cp:revision>1</cp:revision>
  <dcterms:created xsi:type="dcterms:W3CDTF">2025-03-21T10:15:55Z</dcterms:created>
  <dcterms:modified xsi:type="dcterms:W3CDTF">2025-03-21T13:00:55Z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2025-03-07</vt:lpwstr>
  </property>
  <property fmtid="{D5CDD505-2E9C-101B-9397-08002B2CF9AE}" pid="4" name="last_modified_at">
    <vt:lpwstr>2025-03-11</vt:lpwstr>
  </property>
  <property fmtid="{D5CDD505-2E9C-101B-9397-08002B2CF9AE}" pid="5" name="layout">
    <vt:lpwstr>post</vt:lpwstr>
  </property>
</Properties>
</file>