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sldIdLst>
    <p:sldId id="256" r:id="rId2"/>
    <p:sldId id="257" r:id="rId3"/>
    <p:sldId id="258" r:id="rId4"/>
    <p:sldId id="259" r:id="rId5"/>
    <p:sldId id="260" r:id="rId6"/>
  </p:sldIdLst>
  <p:sldSz cx="12192000" cy="6858000"/>
  <p:notesSz cx="6858000" cy="9144000"/>
  <p:embeddedFontLst>
    <p:embeddedFont>
      <p:font typeface="Barlow" pitchFamily="2" charset="77"/>
      <p:regular r:id="rId7"/>
      <p:bold r:id="rId8"/>
      <p:italic r:id="rId9"/>
      <p:boldItalic r:id="rId10"/>
    </p:embeddedFont>
    <p:embeddedFont>
      <p:font typeface="Poppins Light" panose="020B0604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EDC282-BECC-43C6-9FC2-786AEDFEBADB}">
  <a:tblStyle styleId="{AEEDC282-BECC-43C6-9FC2-786AEDFEBADB}" styleName="Table_0">
    <a:wholeTbl>
      <a:tcTxStyle b="off" i="off">
        <a:font>
          <a:latin typeface="Poppins Light"/>
          <a:ea typeface="Poppins Light"/>
          <a:cs typeface="Poppins Light"/>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Poppins Light"/>
          <a:ea typeface="Poppins Light"/>
          <a:cs typeface="Poppins Light"/>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20" d="100"/>
          <a:sy n="120" d="100"/>
        </p:scale>
        <p:origin x="80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ster Slide 9">
  <p:cSld name="Master Slide 9">
    <p:spTree>
      <p:nvGrpSpPr>
        <p:cNvPr id="1" name="Shape 33"/>
        <p:cNvGrpSpPr/>
        <p:nvPr/>
      </p:nvGrpSpPr>
      <p:grpSpPr>
        <a:xfrm>
          <a:off x="0" y="0"/>
          <a:ext cx="0" cy="0"/>
          <a:chOff x="0" y="0"/>
          <a:chExt cx="0" cy="0"/>
        </a:xfrm>
      </p:grpSpPr>
      <p:sp>
        <p:nvSpPr>
          <p:cNvPr id="34" name="Google Shape;34;p11"/>
          <p:cNvSpPr>
            <a:spLocks noGrp="1"/>
          </p:cNvSpPr>
          <p:nvPr>
            <p:ph type="pic" idx="2"/>
          </p:nvPr>
        </p:nvSpPr>
        <p:spPr>
          <a:xfrm>
            <a:off x="0" y="0"/>
            <a:ext cx="12192000" cy="3429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ster Slide 5">
  <p:cSld name="Master Slide 5">
    <p:spTree>
      <p:nvGrpSpPr>
        <p:cNvPr id="1" name="Shape 20"/>
        <p:cNvGrpSpPr/>
        <p:nvPr/>
      </p:nvGrpSpPr>
      <p:grpSpPr>
        <a:xfrm>
          <a:off x="0" y="0"/>
          <a:ext cx="0" cy="0"/>
          <a:chOff x="0" y="0"/>
          <a:chExt cx="0" cy="0"/>
        </a:xfrm>
      </p:grpSpPr>
      <p:sp>
        <p:nvSpPr>
          <p:cNvPr id="21" name="Google Shape;21;p7"/>
          <p:cNvSpPr>
            <a:spLocks noGrp="1"/>
          </p:cNvSpPr>
          <p:nvPr>
            <p:ph type="pic" idx="2"/>
          </p:nvPr>
        </p:nvSpPr>
        <p:spPr>
          <a:xfrm>
            <a:off x="6311217" y="1910284"/>
            <a:ext cx="5000978" cy="2739975"/>
          </a:xfrm>
          <a:prstGeom prst="rect">
            <a:avLst/>
          </a:prstGeom>
          <a:noFill/>
          <a:ln>
            <a:noFill/>
          </a:ln>
        </p:spPr>
      </p:sp>
      <p:sp>
        <p:nvSpPr>
          <p:cNvPr id="22" name="Google Shape;22;p7"/>
          <p:cNvSpPr>
            <a:spLocks noGrp="1"/>
          </p:cNvSpPr>
          <p:nvPr>
            <p:ph type="pic" idx="3"/>
          </p:nvPr>
        </p:nvSpPr>
        <p:spPr>
          <a:xfrm>
            <a:off x="879806" y="1910284"/>
            <a:ext cx="5000978" cy="2739975"/>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ster Slide 8">
  <p:cSld name="Master Slide 8">
    <p:spTree>
      <p:nvGrpSpPr>
        <p:cNvPr id="1" name="Shape 28"/>
        <p:cNvGrpSpPr/>
        <p:nvPr/>
      </p:nvGrpSpPr>
      <p:grpSpPr>
        <a:xfrm>
          <a:off x="0" y="0"/>
          <a:ext cx="0" cy="0"/>
          <a:chOff x="0" y="0"/>
          <a:chExt cx="0" cy="0"/>
        </a:xfrm>
      </p:grpSpPr>
      <p:sp>
        <p:nvSpPr>
          <p:cNvPr id="29" name="Google Shape;29;p10"/>
          <p:cNvSpPr>
            <a:spLocks noGrp="1"/>
          </p:cNvSpPr>
          <p:nvPr>
            <p:ph type="pic" idx="2"/>
          </p:nvPr>
        </p:nvSpPr>
        <p:spPr>
          <a:xfrm>
            <a:off x="1234325" y="1971348"/>
            <a:ext cx="1583696" cy="1583696"/>
          </a:xfrm>
          <a:prstGeom prst="rect">
            <a:avLst/>
          </a:prstGeom>
          <a:noFill/>
          <a:ln>
            <a:noFill/>
          </a:ln>
        </p:spPr>
      </p:sp>
      <p:sp>
        <p:nvSpPr>
          <p:cNvPr id="30" name="Google Shape;30;p10"/>
          <p:cNvSpPr>
            <a:spLocks noGrp="1"/>
          </p:cNvSpPr>
          <p:nvPr>
            <p:ph type="pic" idx="3"/>
          </p:nvPr>
        </p:nvSpPr>
        <p:spPr>
          <a:xfrm>
            <a:off x="3947121" y="1971348"/>
            <a:ext cx="1583696" cy="1583696"/>
          </a:xfrm>
          <a:prstGeom prst="rect">
            <a:avLst/>
          </a:prstGeom>
          <a:noFill/>
          <a:ln>
            <a:noFill/>
          </a:ln>
        </p:spPr>
      </p:sp>
      <p:sp>
        <p:nvSpPr>
          <p:cNvPr id="31" name="Google Shape;31;p10"/>
          <p:cNvSpPr>
            <a:spLocks noGrp="1"/>
          </p:cNvSpPr>
          <p:nvPr>
            <p:ph type="pic" idx="4"/>
          </p:nvPr>
        </p:nvSpPr>
        <p:spPr>
          <a:xfrm>
            <a:off x="6658699" y="1971348"/>
            <a:ext cx="1583696" cy="1583696"/>
          </a:xfrm>
          <a:prstGeom prst="rect">
            <a:avLst/>
          </a:prstGeom>
          <a:noFill/>
          <a:ln>
            <a:noFill/>
          </a:ln>
        </p:spPr>
      </p:sp>
      <p:sp>
        <p:nvSpPr>
          <p:cNvPr id="32" name="Google Shape;32;p10"/>
          <p:cNvSpPr>
            <a:spLocks noGrp="1"/>
          </p:cNvSpPr>
          <p:nvPr>
            <p:ph type="pic" idx="5"/>
          </p:nvPr>
        </p:nvSpPr>
        <p:spPr>
          <a:xfrm>
            <a:off x="9378697" y="1971348"/>
            <a:ext cx="1583696" cy="1583696"/>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arlow"/>
              <a:buNone/>
              <a:defRPr sz="44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Light"/>
                <a:ea typeface="Poppins Light"/>
                <a:cs typeface="Poppins Light"/>
                <a:sym typeface="Poppins Light"/>
              </a:defRPr>
            </a:lvl1pPr>
            <a:lvl2pPr marL="0" marR="0" lvl="1" indent="0" algn="r" rtl="0">
              <a:spcBef>
                <a:spcPts val="0"/>
              </a:spcBef>
              <a:buNone/>
              <a:defRPr sz="1200" b="0" i="0" u="none" strike="noStrike" cap="none">
                <a:solidFill>
                  <a:srgbClr val="888888"/>
                </a:solidFill>
                <a:latin typeface="Poppins Light"/>
                <a:ea typeface="Poppins Light"/>
                <a:cs typeface="Poppins Light"/>
                <a:sym typeface="Poppins Light"/>
              </a:defRPr>
            </a:lvl2pPr>
            <a:lvl3pPr marL="0" marR="0" lvl="2" indent="0" algn="r" rtl="0">
              <a:spcBef>
                <a:spcPts val="0"/>
              </a:spcBef>
              <a:buNone/>
              <a:defRPr sz="1200" b="0" i="0" u="none" strike="noStrike" cap="none">
                <a:solidFill>
                  <a:srgbClr val="888888"/>
                </a:solidFill>
                <a:latin typeface="Poppins Light"/>
                <a:ea typeface="Poppins Light"/>
                <a:cs typeface="Poppins Light"/>
                <a:sym typeface="Poppins Light"/>
              </a:defRPr>
            </a:lvl3pPr>
            <a:lvl4pPr marL="0" marR="0" lvl="3" indent="0" algn="r" rtl="0">
              <a:spcBef>
                <a:spcPts val="0"/>
              </a:spcBef>
              <a:buNone/>
              <a:defRPr sz="1200" b="0" i="0" u="none" strike="noStrike" cap="none">
                <a:solidFill>
                  <a:srgbClr val="888888"/>
                </a:solidFill>
                <a:latin typeface="Poppins Light"/>
                <a:ea typeface="Poppins Light"/>
                <a:cs typeface="Poppins Light"/>
                <a:sym typeface="Poppins Light"/>
              </a:defRPr>
            </a:lvl4pPr>
            <a:lvl5pPr marL="0" marR="0" lvl="4" indent="0" algn="r" rtl="0">
              <a:spcBef>
                <a:spcPts val="0"/>
              </a:spcBef>
              <a:buNone/>
              <a:defRPr sz="1200" b="0" i="0" u="none" strike="noStrike" cap="none">
                <a:solidFill>
                  <a:srgbClr val="888888"/>
                </a:solidFill>
                <a:latin typeface="Poppins Light"/>
                <a:ea typeface="Poppins Light"/>
                <a:cs typeface="Poppins Light"/>
                <a:sym typeface="Poppins Light"/>
              </a:defRPr>
            </a:lvl5pPr>
            <a:lvl6pPr marL="0" marR="0" lvl="5" indent="0" algn="r" rtl="0">
              <a:spcBef>
                <a:spcPts val="0"/>
              </a:spcBef>
              <a:buNone/>
              <a:defRPr sz="1200" b="0" i="0" u="none" strike="noStrike" cap="none">
                <a:solidFill>
                  <a:srgbClr val="888888"/>
                </a:solidFill>
                <a:latin typeface="Poppins Light"/>
                <a:ea typeface="Poppins Light"/>
                <a:cs typeface="Poppins Light"/>
                <a:sym typeface="Poppins Light"/>
              </a:defRPr>
            </a:lvl6pPr>
            <a:lvl7pPr marL="0" marR="0" lvl="6" indent="0" algn="r" rtl="0">
              <a:spcBef>
                <a:spcPts val="0"/>
              </a:spcBef>
              <a:buNone/>
              <a:defRPr sz="1200" b="0" i="0" u="none" strike="noStrike" cap="none">
                <a:solidFill>
                  <a:srgbClr val="888888"/>
                </a:solidFill>
                <a:latin typeface="Poppins Light"/>
                <a:ea typeface="Poppins Light"/>
                <a:cs typeface="Poppins Light"/>
                <a:sym typeface="Poppins Light"/>
              </a:defRPr>
            </a:lvl7pPr>
            <a:lvl8pPr marL="0" marR="0" lvl="7" indent="0" algn="r" rtl="0">
              <a:spcBef>
                <a:spcPts val="0"/>
              </a:spcBef>
              <a:buNone/>
              <a:defRPr sz="1200" b="0" i="0" u="none" strike="noStrike" cap="none">
                <a:solidFill>
                  <a:srgbClr val="888888"/>
                </a:solidFill>
                <a:latin typeface="Poppins Light"/>
                <a:ea typeface="Poppins Light"/>
                <a:cs typeface="Poppins Light"/>
                <a:sym typeface="Poppins Light"/>
              </a:defRPr>
            </a:lvl8pPr>
            <a:lvl9pPr marL="0" marR="0" lvl="8" indent="0" algn="r" rtl="0">
              <a:spcBef>
                <a:spcPts val="0"/>
              </a:spcBef>
              <a:buNone/>
              <a:defRPr sz="1200" b="0" i="0" u="none" strike="noStrike" cap="none">
                <a:solidFill>
                  <a:srgbClr val="888888"/>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romptarmor.substack.com/p/slack-ai-data-exfiltration-from-priv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nai.owasp.org/llmrisk/llm062025-excessive-agenc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OWASP Top 10 LLM06-2025 -💥Autonomie Excessive💥</a:t>
            </a:r>
          </a:p>
        </p:txBody>
      </p:sp>
      <p:sp>
        <p:nvSpPr>
          <p:cNvPr id="3" name="Subtitle 2"/>
          <p:cNvSpPr>
            <a:spLocks noGrp="1"/>
          </p:cNvSpPr>
          <p:nvPr>
            <p:ph type="body" idx="1"/>
          </p:nvPr>
        </p:nvSpPr>
        <p:spPr/>
        <p:txBody>
          <a:bodyPr/>
          <a:lstStyle/>
          <a:p>
            <a:pPr marL="0" lvl="0" indent="0">
              <a:buNone/>
            </a:pPr>
            <a:br/>
            <a:br/>
            <a:endParaRPr/>
          </a:p>
        </p:txBody>
      </p:sp>
      <p:sp>
        <p:nvSpPr>
          <p:cNvPr id="4" name="Date Placeholder 3"/>
          <p:cNvSpPr>
            <a:spLocks noGrp="1"/>
          </p:cNvSpPr>
          <p:nvPr>
            <p:ph type="dt" sz="half" idx="10"/>
          </p:nvPr>
        </p:nvSpPr>
        <p:spPr/>
        <p:txBody>
          <a:bodyPr/>
          <a:lstStyle/>
          <a:p>
            <a:pPr marL="0" lvl="0" indent="0">
              <a:buNone/>
            </a:pPr>
            <a:r>
              <a:t>2025-03-10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Pourquoi est-ce important ?</a:t>
            </a:r>
          </a:p>
        </p:txBody>
      </p:sp>
      <p:sp>
        <p:nvSpPr>
          <p:cNvPr id="3" name="Content Placeholder 2"/>
          <p:cNvSpPr>
            <a:spLocks noGrp="1"/>
          </p:cNvSpPr>
          <p:nvPr>
            <p:ph idx="1"/>
          </p:nvPr>
        </p:nvSpPr>
        <p:spPr/>
        <p:txBody>
          <a:bodyPr/>
          <a:lstStyle/>
          <a:p>
            <a:pPr marL="0" lvl="0" indent="0">
              <a:buNone/>
            </a:pPr>
            <a:r>
              <a:t>Octroyer trop d’autonomie aux systèmes basés sur les modèles de langage peut mener a de graves vulnerabilités. Ces systèmes peuvent être configurés pour appeler des fonctions ou interagir avec d’autres systèmes via des extensions, ce qui peut entraîner des actions dommageables en réponse à des sorties inattendues ou manipulées des LLM.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fonctionne une attaque ?</a:t>
            </a:r>
          </a:p>
        </p:txBody>
      </p:sp>
      <p:sp>
        <p:nvSpPr>
          <p:cNvPr id="3" name="Content Placeholder 2"/>
          <p:cNvSpPr>
            <a:spLocks noGrp="1"/>
          </p:cNvSpPr>
          <p:nvPr>
            <p:ph idx="1"/>
          </p:nvPr>
        </p:nvSpPr>
        <p:spPr/>
        <p:txBody>
          <a:bodyPr/>
          <a:lstStyle/>
          <a:p>
            <a:pPr marL="0" lvl="0" indent="0">
              <a:buNone/>
            </a:pPr>
            <a:r>
              <a:t>Une attaque exploitant cette vulnérabilité repose sur l’utilisation de sorties malveillantes ou ambiguës pour déclencher des actions non autorisées via des extensions, ou agents AI. Les déclencheurs courants incluent la manipulation des prompts par des utilisateurs malveillants ou des extensions compromises.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Exemples de Faille Connue</a:t>
            </a:r>
          </a:p>
        </p:txBody>
      </p:sp>
      <p:sp>
        <p:nvSpPr>
          <p:cNvPr id="3" name="Content Placeholder 2"/>
          <p:cNvSpPr>
            <a:spLocks noGrp="1"/>
          </p:cNvSpPr>
          <p:nvPr>
            <p:ph idx="1"/>
          </p:nvPr>
        </p:nvSpPr>
        <p:spPr/>
        <p:txBody>
          <a:bodyPr/>
          <a:lstStyle/>
          <a:p>
            <a:pPr marL="0" lvl="0" indent="0">
              <a:buNone/>
            </a:pPr>
            <a:r>
              <a:t>En 2024 Slack AI est vulnérable à une attaque par injection de prompt indirecte, permettant aux attaquants d’exfiltrer des données sensibles de canaux privés sans y avoir accès. Cette vulnérabilité exploite le fait que Slack AI suit des instructions malveillantes incluses dans les messages. Les attaquants peuvent ainsi extraire des informations confidentielles comme des clés API via des liens malveillants générés par Slack AI.</a:t>
            </a:r>
          </a:p>
          <a:p>
            <a:pPr marL="0" lvl="0" indent="0">
              <a:buNone/>
            </a:pPr>
            <a:r>
              <a:rPr b="1"/>
              <a:t>Reference</a:t>
            </a:r>
            <a:r>
              <a:t> : </a:t>
            </a:r>
            <a:r>
              <a:rPr>
                <a:hlinkClick r:id="rId2"/>
              </a:rPr>
              <a:t>Exfiltration de données via des agents Slack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se protéger ?</a:t>
            </a:r>
          </a:p>
        </p:txBody>
      </p:sp>
      <p:sp>
        <p:nvSpPr>
          <p:cNvPr id="3" name="Content Placeholder 2"/>
          <p:cNvSpPr>
            <a:spLocks noGrp="1"/>
          </p:cNvSpPr>
          <p:nvPr>
            <p:ph idx="1"/>
          </p:nvPr>
        </p:nvSpPr>
        <p:spPr/>
        <p:txBody>
          <a:bodyPr>
            <a:normAutofit fontScale="77500" lnSpcReduction="20000"/>
          </a:bodyPr>
          <a:lstStyle/>
          <a:p>
            <a:pPr marL="0" lvl="0" indent="0">
              <a:buNone/>
            </a:pPr>
            <a:r>
              <a:t>Pour se protéger il est essentiel de travailler sur les interactions entre le LLM et les extensions.</a:t>
            </a:r>
          </a:p>
          <a:p>
            <a:pPr marL="347663" lvl="0" indent="0">
              <a:buAutoNum type="arabicPeriod"/>
            </a:pPr>
            <a:r>
              <a:t>Limiter les extensions : Restreignez les extensions accessibles aux agents LLM aux seules nécessaires pour l’opération prévue.</a:t>
            </a:r>
          </a:p>
          <a:p>
            <a:pPr marL="347663" lvl="0" indent="0">
              <a:buAutoNum type="arabicPeriod"/>
            </a:pPr>
            <a:r>
              <a:t>Réduire la fonctionnalité : Évitez les extensions à fonctionnalité ouverte et utilisez des extensions avec des fonctionnalités plus granulaires.</a:t>
            </a:r>
          </a:p>
          <a:p>
            <a:pPr marL="347663" lvl="0" indent="0">
              <a:buAutoNum type="arabicPeriod"/>
            </a:pPr>
            <a:r>
              <a:t>Limiter les permissions : Assurez-vous que les extensions n’ont que les permissions minimales nécessaires pour fonctionner.</a:t>
            </a:r>
          </a:p>
          <a:p>
            <a:pPr marL="347663" lvl="0" indent="0">
              <a:buAutoNum type="arabicPeriod"/>
            </a:pPr>
            <a:r>
              <a:t>Mettre en place un contrôle humain : Exigez une approbation humaine pour les actions à impact élevé.</a:t>
            </a:r>
          </a:p>
          <a:p>
            <a:pPr marL="1270000" lvl="0" indent="0">
              <a:buNone/>
            </a:pPr>
            <a:r>
              <a:rPr sz="2000"/>
              <a:t>Une extension de LLM est une fonctionnalité comme la possibilité d’extraire du contenu depuis une URL ou de générer un fichier Excel, …</a:t>
            </a:r>
          </a:p>
          <a:p>
            <a:pPr marL="0" lvl="0" indent="0">
              <a:buNone/>
            </a:pPr>
            <a:r>
              <a:rPr b="1"/>
              <a:t>Références :</a:t>
            </a:r>
          </a:p>
          <a:p>
            <a:pPr lvl="0"/>
            <a:r>
              <a:rPr>
                <a:hlinkClick r:id="rId2"/>
              </a:rPr>
              <a:t>OWASP LLM06-2025</a:t>
            </a:r>
          </a:p>
        </p:txBody>
      </p:sp>
    </p:spTree>
  </p:cSld>
  <p:clrMapOvr>
    <a:masterClrMapping/>
  </p:clrMapOvr>
</p:sld>
</file>

<file path=ppt/theme/theme1.xml><?xml version="1.0" encoding="utf-8"?>
<a:theme xmlns:a="http://schemas.openxmlformats.org/drawingml/2006/main" name="Office Theme">
  <a:themeElements>
    <a:clrScheme name="OWASP">
      <a:dk1>
        <a:srgbClr val="000000"/>
      </a:dk1>
      <a:lt1>
        <a:srgbClr val="FFFFFF"/>
      </a:lt1>
      <a:dk2>
        <a:srgbClr val="44546A"/>
      </a:dk2>
      <a:lt2>
        <a:srgbClr val="E7E6E6"/>
      </a:lt2>
      <a:accent1>
        <a:srgbClr val="253E8E"/>
      </a:accent1>
      <a:accent2>
        <a:srgbClr val="28AAE2"/>
      </a:accent2>
      <a:accent3>
        <a:srgbClr val="FFFFFF"/>
      </a:accent3>
      <a:accent4>
        <a:srgbClr val="F4B71E"/>
      </a:accent4>
      <a:accent5>
        <a:srgbClr val="5F605F"/>
      </a:accent5>
      <a:accent6>
        <a:srgbClr val="898989"/>
      </a:accent6>
      <a:hlink>
        <a:srgbClr val="28AAE2"/>
      </a:hlink>
      <a:folHlink>
        <a:srgbClr val="28AA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Barlow</vt:lpstr>
      <vt:lpstr>Arial</vt:lpstr>
      <vt:lpstr>Poppins Light</vt:lpstr>
      <vt:lpstr>Office Theme</vt:lpstr>
      <vt:lpstr>OWASP Top 10 LLM06-2025 -💥Autonomie Excessive💥</vt:lpstr>
      <vt:lpstr>Pourquoi est-ce important ?</vt:lpstr>
      <vt:lpstr>Comment fonctionne une attaque ?</vt:lpstr>
      <vt:lpstr>Exemples de Faille Connue</vt:lpstr>
      <vt:lpstr>Comment se protéger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LLM06-2025 -💥Autonomie Excessive💥</dc:title>
  <dc:creator/>
  <cp:keywords/>
  <cp:lastModifiedBy>sebastien gioria</cp:lastModifiedBy>
  <cp:revision>1</cp:revision>
  <dcterms:created xsi:type="dcterms:W3CDTF">2025-03-21T10:16:17Z</dcterms:created>
  <dcterms:modified xsi:type="dcterms:W3CDTF">2025-03-21T12:58:20Z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2025-03-10</vt:lpwstr>
  </property>
  <property fmtid="{D5CDD505-2E9C-101B-9397-08002B2CF9AE}" pid="4" name="last_modified_at">
    <vt:lpwstr>2025-03-11</vt:lpwstr>
  </property>
  <property fmtid="{D5CDD505-2E9C-101B-9397-08002B2CF9AE}" pid="5" name="layout">
    <vt:lpwstr>post</vt:lpwstr>
  </property>
</Properties>
</file>