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sldIdLst>
    <p:sldId id="256" r:id="rId2"/>
    <p:sldId id="257" r:id="rId3"/>
    <p:sldId id="258" r:id="rId4"/>
    <p:sldId id="259" r:id="rId5"/>
    <p:sldId id="260" r:id="rId6"/>
    <p:sldId id="261" r:id="rId7"/>
    <p:sldId id="262" r:id="rId8"/>
    <p:sldId id="263" r:id="rId9"/>
  </p:sldIdLst>
  <p:sldSz cx="12192000" cy="6858000"/>
  <p:notesSz cx="6858000" cy="9144000"/>
  <p:embeddedFontLst>
    <p:embeddedFont>
      <p:font typeface="Barlow" pitchFamily="2" charset="77"/>
      <p:regular r:id="rId10"/>
      <p:bold r:id="rId11"/>
      <p:italic r:id="rId12"/>
      <p:boldItalic r:id="rId13"/>
    </p:embeddedFont>
    <p:embeddedFont>
      <p:font typeface="Courier" panose="02070309020205020404" pitchFamily="49" charset="0"/>
      <p:regular r:id="rId14"/>
      <p:bold r:id="rId15"/>
      <p:italic r:id="rId16"/>
      <p:boldItalic r:id="rId17"/>
    </p:embeddedFont>
    <p:embeddedFont>
      <p:font typeface="Poppins Light" panose="020B0604020202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EDC282-BECC-43C6-9FC2-786AEDFEBADB}">
  <a:tblStyle styleId="{AEEDC282-BECC-43C6-9FC2-786AEDFEBADB}" styleName="Table_0">
    <a:wholeTbl>
      <a:tcTxStyle b="off" i="off">
        <a:font>
          <a:latin typeface="Poppins Light"/>
          <a:ea typeface="Poppins Light"/>
          <a:cs typeface="Poppins Light"/>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Poppins Light"/>
          <a:ea typeface="Poppins Light"/>
          <a:cs typeface="Poppins Light"/>
        </a:font>
        <a:schemeClr val="lt1"/>
      </a:tcTxStyle>
      <a:tcStyle>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8"/>
  </p:normalViewPr>
  <p:slideViewPr>
    <p:cSldViewPr snapToGrid="0">
      <p:cViewPr varScale="1">
        <p:scale>
          <a:sx n="104" d="100"/>
          <a:sy n="104" d="100"/>
        </p:scale>
        <p:origin x="232" y="5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ster Slide 9">
  <p:cSld name="Master Slide 9">
    <p:spTree>
      <p:nvGrpSpPr>
        <p:cNvPr id="1" name="Shape 33"/>
        <p:cNvGrpSpPr/>
        <p:nvPr/>
      </p:nvGrpSpPr>
      <p:grpSpPr>
        <a:xfrm>
          <a:off x="0" y="0"/>
          <a:ext cx="0" cy="0"/>
          <a:chOff x="0" y="0"/>
          <a:chExt cx="0" cy="0"/>
        </a:xfrm>
      </p:grpSpPr>
      <p:sp>
        <p:nvSpPr>
          <p:cNvPr id="34" name="Google Shape;34;p11"/>
          <p:cNvSpPr>
            <a:spLocks noGrp="1"/>
          </p:cNvSpPr>
          <p:nvPr>
            <p:ph type="pic" idx="2"/>
          </p:nvPr>
        </p:nvSpPr>
        <p:spPr>
          <a:xfrm>
            <a:off x="0" y="0"/>
            <a:ext cx="12192000" cy="34290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ster Slide 5">
  <p:cSld name="Master Slide 5">
    <p:spTree>
      <p:nvGrpSpPr>
        <p:cNvPr id="1" name="Shape 20"/>
        <p:cNvGrpSpPr/>
        <p:nvPr/>
      </p:nvGrpSpPr>
      <p:grpSpPr>
        <a:xfrm>
          <a:off x="0" y="0"/>
          <a:ext cx="0" cy="0"/>
          <a:chOff x="0" y="0"/>
          <a:chExt cx="0" cy="0"/>
        </a:xfrm>
      </p:grpSpPr>
      <p:sp>
        <p:nvSpPr>
          <p:cNvPr id="21" name="Google Shape;21;p7"/>
          <p:cNvSpPr>
            <a:spLocks noGrp="1"/>
          </p:cNvSpPr>
          <p:nvPr>
            <p:ph type="pic" idx="2"/>
          </p:nvPr>
        </p:nvSpPr>
        <p:spPr>
          <a:xfrm>
            <a:off x="6311217" y="1910284"/>
            <a:ext cx="5000978" cy="2739975"/>
          </a:xfrm>
          <a:prstGeom prst="rect">
            <a:avLst/>
          </a:prstGeom>
          <a:noFill/>
          <a:ln>
            <a:noFill/>
          </a:ln>
        </p:spPr>
      </p:sp>
      <p:sp>
        <p:nvSpPr>
          <p:cNvPr id="22" name="Google Shape;22;p7"/>
          <p:cNvSpPr>
            <a:spLocks noGrp="1"/>
          </p:cNvSpPr>
          <p:nvPr>
            <p:ph type="pic" idx="3"/>
          </p:nvPr>
        </p:nvSpPr>
        <p:spPr>
          <a:xfrm>
            <a:off x="879806" y="1910284"/>
            <a:ext cx="5000978" cy="2739975"/>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ster Slide 8">
  <p:cSld name="Master Slide 8">
    <p:spTree>
      <p:nvGrpSpPr>
        <p:cNvPr id="1" name="Shape 28"/>
        <p:cNvGrpSpPr/>
        <p:nvPr/>
      </p:nvGrpSpPr>
      <p:grpSpPr>
        <a:xfrm>
          <a:off x="0" y="0"/>
          <a:ext cx="0" cy="0"/>
          <a:chOff x="0" y="0"/>
          <a:chExt cx="0" cy="0"/>
        </a:xfrm>
      </p:grpSpPr>
      <p:sp>
        <p:nvSpPr>
          <p:cNvPr id="29" name="Google Shape;29;p10"/>
          <p:cNvSpPr>
            <a:spLocks noGrp="1"/>
          </p:cNvSpPr>
          <p:nvPr>
            <p:ph type="pic" idx="2"/>
          </p:nvPr>
        </p:nvSpPr>
        <p:spPr>
          <a:xfrm>
            <a:off x="1234325" y="1971348"/>
            <a:ext cx="1583696" cy="1583696"/>
          </a:xfrm>
          <a:prstGeom prst="rect">
            <a:avLst/>
          </a:prstGeom>
          <a:noFill/>
          <a:ln>
            <a:noFill/>
          </a:ln>
        </p:spPr>
      </p:sp>
      <p:sp>
        <p:nvSpPr>
          <p:cNvPr id="30" name="Google Shape;30;p10"/>
          <p:cNvSpPr>
            <a:spLocks noGrp="1"/>
          </p:cNvSpPr>
          <p:nvPr>
            <p:ph type="pic" idx="3"/>
          </p:nvPr>
        </p:nvSpPr>
        <p:spPr>
          <a:xfrm>
            <a:off x="3947121" y="1971348"/>
            <a:ext cx="1583696" cy="1583696"/>
          </a:xfrm>
          <a:prstGeom prst="rect">
            <a:avLst/>
          </a:prstGeom>
          <a:noFill/>
          <a:ln>
            <a:noFill/>
          </a:ln>
        </p:spPr>
      </p:sp>
      <p:sp>
        <p:nvSpPr>
          <p:cNvPr id="31" name="Google Shape;31;p10"/>
          <p:cNvSpPr>
            <a:spLocks noGrp="1"/>
          </p:cNvSpPr>
          <p:nvPr>
            <p:ph type="pic" idx="4"/>
          </p:nvPr>
        </p:nvSpPr>
        <p:spPr>
          <a:xfrm>
            <a:off x="6658699" y="1971348"/>
            <a:ext cx="1583696" cy="1583696"/>
          </a:xfrm>
          <a:prstGeom prst="rect">
            <a:avLst/>
          </a:prstGeom>
          <a:noFill/>
          <a:ln>
            <a:noFill/>
          </a:ln>
        </p:spPr>
      </p:sp>
      <p:sp>
        <p:nvSpPr>
          <p:cNvPr id="32" name="Google Shape;32;p10"/>
          <p:cNvSpPr>
            <a:spLocks noGrp="1"/>
          </p:cNvSpPr>
          <p:nvPr>
            <p:ph type="pic" idx="5"/>
          </p:nvPr>
        </p:nvSpPr>
        <p:spPr>
          <a:xfrm>
            <a:off x="9378697" y="1971348"/>
            <a:ext cx="1583696" cy="1583696"/>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Barlow"/>
              <a:buNone/>
              <a:defRPr sz="4400" b="0" i="0" u="none" strike="noStrike" cap="none">
                <a:solidFill>
                  <a:schemeClr val="dk1"/>
                </a:solidFill>
                <a:latin typeface="Barlow"/>
                <a:ea typeface="Barlow"/>
                <a:cs typeface="Barlow"/>
                <a:sym typeface="Barl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Poppins Light"/>
                <a:ea typeface="Poppins Light"/>
                <a:cs typeface="Poppins Light"/>
                <a:sym typeface="Poppins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Poppins Light"/>
                <a:ea typeface="Poppins Light"/>
                <a:cs typeface="Poppins Light"/>
                <a:sym typeface="Poppins 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Light"/>
                <a:ea typeface="Poppins Light"/>
                <a:cs typeface="Poppins Light"/>
                <a:sym typeface="Poppins 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Poppins Light"/>
                <a:ea typeface="Poppins Light"/>
                <a:cs typeface="Poppins Light"/>
                <a:sym typeface="Poppins Light"/>
              </a:defRPr>
            </a:lvl1pPr>
            <a:lvl2pPr marR="0" lvl="1"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2pPr>
            <a:lvl3pPr marR="0" lvl="2"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3pPr>
            <a:lvl4pPr marR="0" lvl="3"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4pPr>
            <a:lvl5pPr marR="0" lvl="4"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5pPr>
            <a:lvl6pPr marR="0" lvl="5"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6pPr>
            <a:lvl7pPr marR="0" lvl="6"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7pPr>
            <a:lvl8pPr marR="0" lvl="7"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8pPr>
            <a:lvl9pPr marR="0" lvl="8"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Poppins Light"/>
                <a:ea typeface="Poppins Light"/>
                <a:cs typeface="Poppins Light"/>
                <a:sym typeface="Poppins Light"/>
              </a:defRPr>
            </a:lvl1pPr>
            <a:lvl2pPr marR="0" lvl="1"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2pPr>
            <a:lvl3pPr marR="0" lvl="2"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3pPr>
            <a:lvl4pPr marR="0" lvl="3"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4pPr>
            <a:lvl5pPr marR="0" lvl="4"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5pPr>
            <a:lvl6pPr marR="0" lvl="5"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6pPr>
            <a:lvl7pPr marR="0" lvl="6"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7pPr>
            <a:lvl8pPr marR="0" lvl="7"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8pPr>
            <a:lvl9pPr marR="0" lvl="8"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Poppins Light"/>
                <a:ea typeface="Poppins Light"/>
                <a:cs typeface="Poppins Light"/>
                <a:sym typeface="Poppins Light"/>
              </a:defRPr>
            </a:lvl1pPr>
            <a:lvl2pPr marL="0" marR="0" lvl="1" indent="0" algn="r" rtl="0">
              <a:spcBef>
                <a:spcPts val="0"/>
              </a:spcBef>
              <a:buNone/>
              <a:defRPr sz="1200" b="0" i="0" u="none" strike="noStrike" cap="none">
                <a:solidFill>
                  <a:srgbClr val="888888"/>
                </a:solidFill>
                <a:latin typeface="Poppins Light"/>
                <a:ea typeface="Poppins Light"/>
                <a:cs typeface="Poppins Light"/>
                <a:sym typeface="Poppins Light"/>
              </a:defRPr>
            </a:lvl2pPr>
            <a:lvl3pPr marL="0" marR="0" lvl="2" indent="0" algn="r" rtl="0">
              <a:spcBef>
                <a:spcPts val="0"/>
              </a:spcBef>
              <a:buNone/>
              <a:defRPr sz="1200" b="0" i="0" u="none" strike="noStrike" cap="none">
                <a:solidFill>
                  <a:srgbClr val="888888"/>
                </a:solidFill>
                <a:latin typeface="Poppins Light"/>
                <a:ea typeface="Poppins Light"/>
                <a:cs typeface="Poppins Light"/>
                <a:sym typeface="Poppins Light"/>
              </a:defRPr>
            </a:lvl3pPr>
            <a:lvl4pPr marL="0" marR="0" lvl="3" indent="0" algn="r" rtl="0">
              <a:spcBef>
                <a:spcPts val="0"/>
              </a:spcBef>
              <a:buNone/>
              <a:defRPr sz="1200" b="0" i="0" u="none" strike="noStrike" cap="none">
                <a:solidFill>
                  <a:srgbClr val="888888"/>
                </a:solidFill>
                <a:latin typeface="Poppins Light"/>
                <a:ea typeface="Poppins Light"/>
                <a:cs typeface="Poppins Light"/>
                <a:sym typeface="Poppins Light"/>
              </a:defRPr>
            </a:lvl4pPr>
            <a:lvl5pPr marL="0" marR="0" lvl="4" indent="0" algn="r" rtl="0">
              <a:spcBef>
                <a:spcPts val="0"/>
              </a:spcBef>
              <a:buNone/>
              <a:defRPr sz="1200" b="0" i="0" u="none" strike="noStrike" cap="none">
                <a:solidFill>
                  <a:srgbClr val="888888"/>
                </a:solidFill>
                <a:latin typeface="Poppins Light"/>
                <a:ea typeface="Poppins Light"/>
                <a:cs typeface="Poppins Light"/>
                <a:sym typeface="Poppins Light"/>
              </a:defRPr>
            </a:lvl5pPr>
            <a:lvl6pPr marL="0" marR="0" lvl="5" indent="0" algn="r" rtl="0">
              <a:spcBef>
                <a:spcPts val="0"/>
              </a:spcBef>
              <a:buNone/>
              <a:defRPr sz="1200" b="0" i="0" u="none" strike="noStrike" cap="none">
                <a:solidFill>
                  <a:srgbClr val="888888"/>
                </a:solidFill>
                <a:latin typeface="Poppins Light"/>
                <a:ea typeface="Poppins Light"/>
                <a:cs typeface="Poppins Light"/>
                <a:sym typeface="Poppins Light"/>
              </a:defRPr>
            </a:lvl6pPr>
            <a:lvl7pPr marL="0" marR="0" lvl="6" indent="0" algn="r" rtl="0">
              <a:spcBef>
                <a:spcPts val="0"/>
              </a:spcBef>
              <a:buNone/>
              <a:defRPr sz="1200" b="0" i="0" u="none" strike="noStrike" cap="none">
                <a:solidFill>
                  <a:srgbClr val="888888"/>
                </a:solidFill>
                <a:latin typeface="Poppins Light"/>
                <a:ea typeface="Poppins Light"/>
                <a:cs typeface="Poppins Light"/>
                <a:sym typeface="Poppins Light"/>
              </a:defRPr>
            </a:lvl7pPr>
            <a:lvl8pPr marL="0" marR="0" lvl="7" indent="0" algn="r" rtl="0">
              <a:spcBef>
                <a:spcPts val="0"/>
              </a:spcBef>
              <a:buNone/>
              <a:defRPr sz="1200" b="0" i="0" u="none" strike="noStrike" cap="none">
                <a:solidFill>
                  <a:srgbClr val="888888"/>
                </a:solidFill>
                <a:latin typeface="Poppins Light"/>
                <a:ea typeface="Poppins Light"/>
                <a:cs typeface="Poppins Light"/>
                <a:sym typeface="Poppins Light"/>
              </a:defRPr>
            </a:lvl8pPr>
            <a:lvl9pPr marL="0" marR="0" lvl="8" indent="0" algn="r" rtl="0">
              <a:spcBef>
                <a:spcPts val="0"/>
              </a:spcBef>
              <a:buNone/>
              <a:defRPr sz="1200" b="0" i="0" u="none" strike="noStrike" cap="none">
                <a:solidFill>
                  <a:srgbClr val="888888"/>
                </a:solidFill>
                <a:latin typeface="Poppins Light"/>
                <a:ea typeface="Poppins Light"/>
                <a:cs typeface="Poppins Light"/>
                <a:sym typeface="Poppins Light"/>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deeplearning.ai/the-batch/how-metas-llama-nlp-model-leaked/" TargetMode="External"/><Relationship Id="rId2" Type="http://schemas.openxmlformats.org/officeDocument/2006/relationships/hyperlink" Target="https://sourcegraph.com/blog/security-update-august-202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owasp.org/www-project-machine-learning-security-top-10/" TargetMode="External"/><Relationship Id="rId2" Type="http://schemas.openxmlformats.org/officeDocument/2006/relationships/hyperlink" Target="https://genai.owasp.org/llmrisk/llm102025-unbounded-consump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OWASP Top 10 LLM10-2025: 💥Consommation Excessive💥</a:t>
            </a:r>
          </a:p>
        </p:txBody>
      </p:sp>
      <p:sp>
        <p:nvSpPr>
          <p:cNvPr id="3" name="Subtitle 2"/>
          <p:cNvSpPr>
            <a:spLocks noGrp="1"/>
          </p:cNvSpPr>
          <p:nvPr>
            <p:ph type="body" idx="1"/>
          </p:nvPr>
        </p:nvSpPr>
        <p:spPr/>
        <p:txBody>
          <a:bodyPr/>
          <a:lstStyle/>
          <a:p>
            <a:pPr marL="0" lvl="0" indent="0">
              <a:buNone/>
            </a:pPr>
            <a:br/>
            <a:br/>
            <a:endParaRPr/>
          </a:p>
        </p:txBody>
      </p:sp>
      <p:sp>
        <p:nvSpPr>
          <p:cNvPr id="4" name="Date Placeholder 3"/>
          <p:cNvSpPr>
            <a:spLocks noGrp="1"/>
          </p:cNvSpPr>
          <p:nvPr>
            <p:ph type="dt" sz="half" idx="10"/>
          </p:nvPr>
        </p:nvSpPr>
        <p:spPr/>
        <p:txBody>
          <a:bodyPr/>
          <a:lstStyle/>
          <a:p>
            <a:pPr marL="0" lvl="0" indent="0">
              <a:buNone/>
            </a:pPr>
            <a:r>
              <a:t>2025-03-17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La Consommation Excessive (Unbounded Consumption) est une vulnérabilité critique des modèles de langage (LLM), où des utilisateurs peuvent effectuer des inférences excessives et incontrôlées. Cela entraîne des risques tels que la dégradation du service, des pertes économiques, le vol de propriété intellectuelle et une exploitation abusive des ressources informatiques, particulièrement dans les environnements cloud.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Pourquoi est-ce important ?</a:t>
            </a:r>
          </a:p>
        </p:txBody>
      </p:sp>
      <p:sp>
        <p:nvSpPr>
          <p:cNvPr id="3" name="Content Placeholder 2"/>
          <p:cNvSpPr>
            <a:spLocks noGrp="1"/>
          </p:cNvSpPr>
          <p:nvPr>
            <p:ph idx="1"/>
          </p:nvPr>
        </p:nvSpPr>
        <p:spPr/>
        <p:txBody>
          <a:bodyPr/>
          <a:lstStyle/>
          <a:p>
            <a:pPr marL="0" lvl="0" indent="0">
              <a:buNone/>
            </a:pPr>
            <a:r>
              <a:t>Les modèles de langage nécessitent des ressources informatiques importantes pour fonctionner. Lorsqu’ils sont exploités sans contrôle, cela peut :</a:t>
            </a:r>
          </a:p>
          <a:p>
            <a:pPr lvl="0"/>
            <a:r>
              <a:t>Perturber la disponibilité du service (attaques par déni de service - DoS).</a:t>
            </a:r>
          </a:p>
          <a:p>
            <a:pPr lvl="0"/>
            <a:r>
              <a:t>Engendrer des coûts financiers insoutenables pour les fournisseurs utilisant un modèle de facturation à l’usage.</a:t>
            </a:r>
          </a:p>
          <a:p>
            <a:pPr lvl="0"/>
            <a:r>
              <a:t>Permettre le vol de modèles via des techniques d’extraction ou de clonage.</a:t>
            </a:r>
          </a:p>
          <a:p>
            <a:pPr lvl="0"/>
            <a:r>
              <a:t>Dégrader les performances globales du système.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Comment fonctionne une attaque ?</a:t>
            </a:r>
          </a:p>
        </p:txBody>
      </p:sp>
      <p:sp>
        <p:nvSpPr>
          <p:cNvPr id="3" name="Content Placeholder 2"/>
          <p:cNvSpPr>
            <a:spLocks noGrp="1"/>
          </p:cNvSpPr>
          <p:nvPr>
            <p:ph idx="1"/>
          </p:nvPr>
        </p:nvSpPr>
        <p:spPr/>
        <p:txBody>
          <a:bodyPr/>
          <a:lstStyle/>
          <a:p>
            <a:pPr marL="0" lvl="0" indent="0">
              <a:buNone/>
            </a:pPr>
            <a:r>
              <a:t>Les attaques exploitent divers mécanismes pour provoquer une consommation excessive des ressources :</a:t>
            </a:r>
          </a:p>
          <a:p>
            <a:pPr marL="347663" lvl="0" indent="0">
              <a:buAutoNum type="arabicPeriod"/>
            </a:pPr>
            <a:r>
              <a:rPr b="1"/>
              <a:t>Surcharge d’entrées</a:t>
            </a:r>
            <a:r>
              <a:t> : Les attaquants soumettent un grand nombre d’entrées ou des requêtes complexes qui dépassent la fenêtre contextuelle du modèle, entraînant une utilisation excessive de la mémoire et du CPU.</a:t>
            </a:r>
          </a:p>
          <a:p>
            <a:pPr marL="347663" lvl="0" indent="0">
              <a:buAutoNum type="arabicPeriod"/>
            </a:pPr>
            <a:r>
              <a:rPr b="1"/>
              <a:t>Exploitation économique</a:t>
            </a:r>
            <a:r>
              <a:t> : En générant un volume élevé d’opérations, les attaquants exploitent le modèle économique basé sur l’usage, créant des coûts insoutenables pour le fournisseur.</a:t>
            </a:r>
          </a:p>
          <a:p>
            <a:pPr marL="347663" lvl="0" indent="0">
              <a:buAutoNum type="arabicPeriod"/>
            </a:pPr>
            <a:r>
              <a:rPr b="1"/>
              <a:t>Vol de modèle</a:t>
            </a:r>
            <a:r>
              <a:t> : Les attaquants utilisent l’API pour extraire suffisamment de données afin de créer un modèle équivalent ou un “shadow model”.</a:t>
            </a:r>
          </a:p>
          <a:p>
            <a:pPr marL="347663" lvl="0" indent="0">
              <a:buAutoNum type="arabicPeriod"/>
            </a:pPr>
            <a:r>
              <a:rPr b="1"/>
              <a:t>Attaques par canal auxiliaire</a:t>
            </a:r>
            <a:r>
              <a:t> : Exploitation des techniques de filtrage d’entrée pour récupérer les poids du modèle ou ses informations architecturales.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Exemples de typologie failles</a:t>
            </a:r>
          </a:p>
        </p:txBody>
      </p:sp>
      <p:sp>
        <p:nvSpPr>
          <p:cNvPr id="3" name="Content Placeholder 2"/>
          <p:cNvSpPr>
            <a:spLocks noGrp="1"/>
          </p:cNvSpPr>
          <p:nvPr>
            <p:ph idx="1"/>
          </p:nvPr>
        </p:nvSpPr>
        <p:spPr/>
        <p:txBody>
          <a:bodyPr/>
          <a:lstStyle/>
          <a:p>
            <a:pPr marL="347663" lvl="0" indent="0">
              <a:buAutoNum type="arabicPeriod"/>
            </a:pPr>
            <a:r>
              <a:rPr b="1"/>
              <a:t>Déni de service (DoS)</a:t>
            </a:r>
            <a:r>
              <a:t> : Un attaquant soumet une entrée volumineuse qui surcharge la mémoire et le CPU, rendant le système indisponible.</a:t>
            </a:r>
          </a:p>
          <a:p>
            <a:pPr marL="347663" lvl="0" indent="0">
              <a:buAutoNum type="arabicPeriod"/>
            </a:pPr>
            <a:r>
              <a:rPr b="1"/>
              <a:t>Coût excessif (Denial of Wallet)</a:t>
            </a:r>
            <a:r>
              <a:t> : Des requêtes massives exploitent le modèle économique à l’usage, entraînant une ruine financière pour le fournisseur.</a:t>
            </a:r>
          </a:p>
          <a:p>
            <a:pPr marL="347663" lvl="0" indent="0">
              <a:buAutoNum type="arabicPeriod"/>
            </a:pPr>
            <a:r>
              <a:rPr b="1"/>
              <a:t>Extraction de données synthétiques</a:t>
            </a:r>
            <a:r>
              <a:t> : Utilisation de l’API pour générer des données d’entraînement et affiner un autre modèle.</a:t>
            </a:r>
          </a:p>
          <a:p>
            <a:pPr marL="347663" lvl="0" indent="0">
              <a:buAutoNum type="arabicPeriod"/>
            </a:pPr>
            <a:r>
              <a:rPr b="1"/>
              <a:t>Attaque par canal auxiliaire</a:t>
            </a:r>
            <a:r>
              <a:t> : Bypass des filtres d’entrée pour récupérer des informations critiques sur le modèle.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Exemple de failles connues ayant été exploité</a:t>
            </a:r>
          </a:p>
        </p:txBody>
      </p:sp>
      <p:sp>
        <p:nvSpPr>
          <p:cNvPr id="3" name="Content Placeholder 2"/>
          <p:cNvSpPr>
            <a:spLocks noGrp="1"/>
          </p:cNvSpPr>
          <p:nvPr>
            <p:ph idx="1"/>
          </p:nvPr>
        </p:nvSpPr>
        <p:spPr/>
        <p:txBody>
          <a:bodyPr/>
          <a:lstStyle/>
          <a:p>
            <a:pPr marL="0" lvl="0" indent="0">
              <a:buNone/>
            </a:pPr>
            <a:r>
              <a:rPr>
                <a:hlinkClick r:id="rId2"/>
              </a:rPr>
              <a:t>Sourcegraph</a:t>
            </a:r>
            <a:r>
              <a:t> a subi une faille de sécurité en août 2023, où un jeton d’accès administrateur a été divulgué, permettant à un attaquant d’accéder à certaines données sur Sourcegraph.com. L’impact a été limité aux noms et adresses e-mail des destinataires des clés de licence pour les clients payants et aux adresses e-mail des utilisateurs communautaires. Les mesures correctives incluent la révocation de l’accès et la rotation des clés de licence affectées</a:t>
            </a:r>
          </a:p>
          <a:p>
            <a:pPr marL="0" lvl="0" indent="0">
              <a:buNone/>
            </a:pPr>
            <a:r>
              <a:rPr>
                <a:hlinkClick r:id="rId3"/>
              </a:rPr>
              <a:t>Meta</a:t>
            </a:r>
            <a:r>
              <a:t> a tenté de rendre son modèle LLaMA accessible aux chercheurs, mais celui-ci a été divulgué sur 4chan peu après. Le modèle a été rapidement hébergé sur des plateformes comme GitHub et Hugging Face, malgré les demandes de retrait de Meta. LLaMA offrait un accès sans précédent à l’IA de pointe, mais sa fuite a soulever des inquiétudes quant à son utilisation abusive pour générer du spam, des arnaques ou de la désinformation.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Comment se protéger ?</a:t>
            </a:r>
          </a:p>
        </p:txBody>
      </p:sp>
      <p:sp>
        <p:nvSpPr>
          <p:cNvPr id="3" name="Content Placeholder 2"/>
          <p:cNvSpPr>
            <a:spLocks noGrp="1"/>
          </p:cNvSpPr>
          <p:nvPr>
            <p:ph idx="1"/>
          </p:nvPr>
        </p:nvSpPr>
        <p:spPr/>
        <p:txBody>
          <a:bodyPr>
            <a:normAutofit fontScale="25000" lnSpcReduction="20000"/>
          </a:bodyPr>
          <a:lstStyle/>
          <a:p>
            <a:pPr marL="0" lvl="0" indent="0">
              <a:buNone/>
            </a:pPr>
            <a:r>
              <a:t>Pour se prémunir contre ces attaques, plusieurs mesures peuvent être mises en place :</a:t>
            </a:r>
          </a:p>
          <a:p>
            <a:pPr marL="0" lvl="0" indent="0">
              <a:spcBef>
                <a:spcPts val="3000"/>
              </a:spcBef>
              <a:buNone/>
            </a:pPr>
            <a:r>
              <a:rPr b="1"/>
              <a:t>Contrôles sur les entrées</a:t>
            </a:r>
          </a:p>
          <a:p>
            <a:pPr lvl="0"/>
            <a:r>
              <a:t>Valider strictement les entrées pour éviter qu’elles ne dépassent les limites raisonnables.</a:t>
            </a:r>
          </a:p>
          <a:p>
            <a:pPr lvl="0"/>
            <a:r>
              <a:t>Limiter ou masquer l’exposition des paramètres sensibles tels que </a:t>
            </a:r>
            <a:r>
              <a:rPr>
                <a:latin typeface="Courier"/>
              </a:rPr>
              <a:t>logit_bias</a:t>
            </a:r>
            <a:r>
              <a:t> et </a:t>
            </a:r>
            <a:r>
              <a:rPr>
                <a:latin typeface="Courier"/>
              </a:rPr>
              <a:t>logprobs</a:t>
            </a:r>
            <a:r>
              <a:t>.</a:t>
            </a:r>
          </a:p>
          <a:p>
            <a:pPr marL="0" lvl="0" indent="0">
              <a:spcBef>
                <a:spcPts val="3000"/>
              </a:spcBef>
              <a:buNone/>
            </a:pPr>
            <a:r>
              <a:rPr b="1"/>
              <a:t>Gestion des ressources</a:t>
            </a:r>
          </a:p>
          <a:p>
            <a:pPr lvl="0"/>
            <a:r>
              <a:t>Appliquer des limites de taux (rate limiting) et quotas utilisateur pour restreindre le nombre de requêtes.</a:t>
            </a:r>
          </a:p>
          <a:p>
            <a:pPr lvl="0"/>
            <a:r>
              <a:t>Surveiller dynamiquement l’allocation des ressources et implémenter un journalisation pour détecter les schémas inhabituels.</a:t>
            </a:r>
          </a:p>
          <a:p>
            <a:pPr marL="0" lvl="0" indent="0">
              <a:spcBef>
                <a:spcPts val="3000"/>
              </a:spcBef>
              <a:buNone/>
            </a:pPr>
            <a:r>
              <a:rPr b="1"/>
              <a:t>Dégradation contrôlée</a:t>
            </a:r>
          </a:p>
          <a:p>
            <a:pPr lvl="0"/>
            <a:r>
              <a:t>Concevoir le système pour maintenir une fonctionnalité partielle sous forte charge au lieu d’une panne complète.</a:t>
            </a:r>
          </a:p>
          <a:p>
            <a:pPr lvl="0"/>
            <a:r>
              <a:t>Mettre en place un équilibrage dynamique et une mise à l’échelle automatique.</a:t>
            </a:r>
          </a:p>
          <a:p>
            <a:pPr marL="0" lvl="0" indent="0">
              <a:spcBef>
                <a:spcPts val="3000"/>
              </a:spcBef>
              <a:buNone/>
            </a:pPr>
            <a:r>
              <a:rPr b="1"/>
              <a:t>Accès sécurisé</a:t>
            </a:r>
          </a:p>
          <a:p>
            <a:pPr lvl="0"/>
            <a:r>
              <a:t>Implémenter un contrôle strict d’accès basé sur les rôles (RBAC) et appliquer le principe du moindre privilège.</a:t>
            </a:r>
          </a:p>
          <a:p>
            <a:pPr lvl="0"/>
            <a:r>
              <a:t>Utiliser un registre centralisé pour gérer les modèles en production avec une gouvernance appropriée.</a:t>
            </a:r>
          </a:p>
          <a:p>
            <a:pPr marL="0" lvl="0" indent="0">
              <a:spcBef>
                <a:spcPts val="3000"/>
              </a:spcBef>
              <a:buNone/>
            </a:pPr>
            <a:r>
              <a:rPr b="1"/>
              <a:t>Prévention du vol de modèle</a:t>
            </a:r>
          </a:p>
          <a:p>
            <a:pPr lvl="0"/>
            <a:r>
              <a:t>Intégrer des frameworks de watermarking pour détecter les utilisations non autorisées.</a:t>
            </a:r>
          </a:p>
          <a:p>
            <a:pPr lvl="0"/>
            <a:r>
              <a:t>Former les modèles à détecter et atténuer les requêtes adverses.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Références</a:t>
            </a:r>
          </a:p>
        </p:txBody>
      </p:sp>
      <p:sp>
        <p:nvSpPr>
          <p:cNvPr id="3" name="Content Placeholder 2"/>
          <p:cNvSpPr>
            <a:spLocks noGrp="1"/>
          </p:cNvSpPr>
          <p:nvPr>
            <p:ph idx="1"/>
          </p:nvPr>
        </p:nvSpPr>
        <p:spPr/>
        <p:txBody>
          <a:bodyPr/>
          <a:lstStyle/>
          <a:p>
            <a:pPr lvl="0"/>
            <a:r>
              <a:rPr>
                <a:hlinkClick r:id="rId2"/>
              </a:rPr>
              <a:t>OWASP Top 10 LLM10-2025: Unbounded Consumption</a:t>
            </a:r>
          </a:p>
          <a:p>
            <a:pPr lvl="0"/>
            <a:r>
              <a:rPr>
                <a:hlinkClick r:id="rId3"/>
              </a:rPr>
              <a:t>OWASP Machine Learning Security Top Ten</a:t>
            </a:r>
          </a:p>
        </p:txBody>
      </p:sp>
    </p:spTree>
  </p:cSld>
  <p:clrMapOvr>
    <a:masterClrMapping/>
  </p:clrMapOvr>
</p:sld>
</file>

<file path=ppt/theme/theme1.xml><?xml version="1.0" encoding="utf-8"?>
<a:theme xmlns:a="http://schemas.openxmlformats.org/drawingml/2006/main" name="Office Theme">
  <a:themeElements>
    <a:clrScheme name="OWASP">
      <a:dk1>
        <a:srgbClr val="000000"/>
      </a:dk1>
      <a:lt1>
        <a:srgbClr val="FFFFFF"/>
      </a:lt1>
      <a:dk2>
        <a:srgbClr val="44546A"/>
      </a:dk2>
      <a:lt2>
        <a:srgbClr val="E7E6E6"/>
      </a:lt2>
      <a:accent1>
        <a:srgbClr val="253E8E"/>
      </a:accent1>
      <a:accent2>
        <a:srgbClr val="28AAE2"/>
      </a:accent2>
      <a:accent3>
        <a:srgbClr val="FFFFFF"/>
      </a:accent3>
      <a:accent4>
        <a:srgbClr val="F4B71E"/>
      </a:accent4>
      <a:accent5>
        <a:srgbClr val="5F605F"/>
      </a:accent5>
      <a:accent6>
        <a:srgbClr val="898989"/>
      </a:accent6>
      <a:hlink>
        <a:srgbClr val="28AAE2"/>
      </a:hlink>
      <a:folHlink>
        <a:srgbClr val="28AAE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731</Words>
  <Application>Microsoft Macintosh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Barlow</vt:lpstr>
      <vt:lpstr>Courier</vt:lpstr>
      <vt:lpstr>Arial</vt:lpstr>
      <vt:lpstr>Poppins Light</vt:lpstr>
      <vt:lpstr>Office Theme</vt:lpstr>
      <vt:lpstr>OWASP Top 10 LLM10-2025: 💥Consommation Excessive💥</vt:lpstr>
      <vt:lpstr>PowerPoint Presentation</vt:lpstr>
      <vt:lpstr>Pourquoi est-ce important ?</vt:lpstr>
      <vt:lpstr>Comment fonctionne une attaque ?</vt:lpstr>
      <vt:lpstr>Exemples de typologie failles</vt:lpstr>
      <vt:lpstr>Exemple de failles connues ayant été exploité</vt:lpstr>
      <vt:lpstr>Comment se protéger ?</vt:lpstr>
      <vt:lpstr>Références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LLM10-2025: 💥Consommation Excessive💥</dc:title>
  <dc:creator/>
  <cp:keywords/>
  <cp:lastModifiedBy>sebastien gioria</cp:lastModifiedBy>
  <cp:revision>1</cp:revision>
  <dcterms:created xsi:type="dcterms:W3CDTF">2025-03-21T10:17:16Z</dcterms:created>
  <dcterms:modified xsi:type="dcterms:W3CDTF">2025-03-21T12:54:42Z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ies">
    <vt:lpwstr/>
  </property>
  <property fmtid="{D5CDD505-2E9C-101B-9397-08002B2CF9AE}" pid="3" name="date">
    <vt:lpwstr>2025-03-17</vt:lpwstr>
  </property>
  <property fmtid="{D5CDD505-2E9C-101B-9397-08002B2CF9AE}" pid="4" name="layout">
    <vt:lpwstr>post</vt:lpwstr>
  </property>
</Properties>
</file>