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5"/>
  </p:notesMasterIdLst>
  <p:sldIdLst>
    <p:sldId id="265" r:id="rId2"/>
    <p:sldId id="267" r:id="rId3"/>
    <p:sldId id="258" r:id="rId4"/>
    <p:sldId id="298" r:id="rId5"/>
    <p:sldId id="299" r:id="rId6"/>
    <p:sldId id="295" r:id="rId7"/>
    <p:sldId id="324" r:id="rId8"/>
    <p:sldId id="297" r:id="rId9"/>
    <p:sldId id="296" r:id="rId10"/>
    <p:sldId id="325" r:id="rId11"/>
    <p:sldId id="270" r:id="rId12"/>
    <p:sldId id="300" r:id="rId13"/>
    <p:sldId id="303" r:id="rId14"/>
    <p:sldId id="304" r:id="rId15"/>
    <p:sldId id="301" r:id="rId16"/>
    <p:sldId id="305" r:id="rId17"/>
    <p:sldId id="307" r:id="rId18"/>
    <p:sldId id="326" r:id="rId19"/>
    <p:sldId id="322" r:id="rId20"/>
    <p:sldId id="306" r:id="rId21"/>
    <p:sldId id="308" r:id="rId22"/>
    <p:sldId id="309" r:id="rId23"/>
    <p:sldId id="323" r:id="rId24"/>
    <p:sldId id="320" r:id="rId25"/>
    <p:sldId id="311" r:id="rId26"/>
    <p:sldId id="327" r:id="rId27"/>
    <p:sldId id="313" r:id="rId28"/>
    <p:sldId id="318" r:id="rId29"/>
    <p:sldId id="312" r:id="rId30"/>
    <p:sldId id="315" r:id="rId31"/>
    <p:sldId id="328" r:id="rId32"/>
    <p:sldId id="321" r:id="rId33"/>
    <p:sldId id="285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91"/>
    <a:srgbClr val="739ABC"/>
    <a:srgbClr val="585858"/>
    <a:srgbClr val="D2492A"/>
    <a:srgbClr val="F3741D"/>
    <a:srgbClr val="DBDBDB"/>
    <a:srgbClr val="64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C7F537-33DF-4B15-8B15-87BAC2A9BDF9}">
  <a:tblStyle styleId="{0AC7F537-33DF-4B15-8B15-87BAC2A9BDF9}" styleName="ELCA">
    <a:wholeTbl>
      <a:tcTxStyle>
        <a:fontRef idx="minor">
          <a:scrgbClr r="88" g="88" b="88"/>
        </a:fontRef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38100" cmpd="sng">
              <a:solidFill>
                <a:schemeClr val="dk2"/>
              </a:solidFill>
            </a:ln>
          </a:bottom>
          <a:insideH>
            <a:ln w="12700" cmpd="sng">
              <a:solidFill>
                <a:schemeClr val="dk2"/>
              </a:solidFill>
            </a:ln>
          </a:insideH>
          <a:insideV>
            <a:ln w="12700" cmpd="sng">
              <a:solidFill>
                <a:schemeClr val="dk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>
        <a:fontRef idx="minor"/>
        <a:schemeClr val="accent6"/>
      </a:tcTxStyle>
      <a:tcStyle>
        <a:tcBdr/>
      </a:tcStyle>
    </a:firstCol>
    <a:lastRow>
      <a:tcTxStyle b="on"/>
      <a:tcStyle>
        <a:tcBdr>
          <a:top>
            <a:ln w="38100" cmpd="sng">
              <a:solidFill>
                <a:schemeClr val="dk2"/>
              </a:solidFill>
            </a:ln>
          </a:top>
        </a:tcBdr>
        <a:fill>
          <a:noFill/>
        </a:fill>
      </a:tcStyle>
    </a:lastRow>
    <a:firstRow>
      <a:tcTxStyle b="on">
        <a:fontRef idx="minor"/>
        <a:schemeClr val="accent6"/>
      </a:tcTxStyle>
      <a:tcStyle>
        <a:tcBdr>
          <a:bottom>
            <a:ln w="38100" cmpd="sng">
              <a:solidFill>
                <a:schemeClr val="dk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88" g="88" b="88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>
        <a:fontRef idx="minor">
          <a:scrgbClr r="0" g="0" b="0"/>
        </a:fontRef>
        <a:schemeClr val="bg1"/>
      </a:tcTxStyle>
      <a:tcStyle>
        <a:tcBdr>
          <a:bottom>
            <a:ln w="508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2362" autoAdjust="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9F9A0-1F3A-49CD-878A-523D9C97C4E7}" type="datetimeFigureOut">
              <a:rPr lang="de-DE" smtClean="0"/>
              <a:pPr/>
              <a:t>15.12.2014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C7911-C0B9-4723-94B8-9091CF1616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0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presentation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we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going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cover</a:t>
            </a:r>
            <a:r>
              <a:rPr lang="fr-CH" baseline="0" dirty="0" smtClean="0"/>
              <a:t> the topic of </a:t>
            </a:r>
            <a:r>
              <a:rPr lang="fr-CH" baseline="0" dirty="0" err="1" smtClean="0"/>
              <a:t>threat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modelling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We’ll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present</a:t>
            </a:r>
            <a:r>
              <a:rPr lang="fr-CH" baseline="0" dirty="0" smtClean="0"/>
              <a:t> an </a:t>
            </a:r>
            <a:r>
              <a:rPr lang="fr-CH" baseline="0" dirty="0" err="1" smtClean="0"/>
              <a:t>overview</a:t>
            </a:r>
            <a:r>
              <a:rPr lang="fr-CH" baseline="0" dirty="0" smtClean="0"/>
              <a:t> of the </a:t>
            </a:r>
            <a:r>
              <a:rPr lang="fr-CH" baseline="0" dirty="0" err="1" smtClean="0"/>
              <a:t>methodology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well</a:t>
            </a:r>
            <a:r>
              <a:rPr lang="fr-CH" baseline="0" dirty="0" smtClean="0"/>
              <a:t> as a case </a:t>
            </a:r>
            <a:r>
              <a:rPr lang="fr-CH" baseline="0" dirty="0" err="1" smtClean="0"/>
              <a:t>study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 prime objective, </a:t>
            </a:r>
            <a:r>
              <a:rPr lang="fr-CH" baseline="0" dirty="0" err="1" smtClean="0"/>
              <a:t>however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to </a:t>
            </a:r>
            <a:r>
              <a:rPr lang="fr-CH" baseline="0" dirty="0" err="1" smtClean="0"/>
              <a:t>explain</a:t>
            </a:r>
            <a:r>
              <a:rPr lang="fr-CH" baseline="0" dirty="0" smtClean="0"/>
              <a:t> how to </a:t>
            </a:r>
            <a:r>
              <a:rPr lang="fr-CH" baseline="0" dirty="0" err="1" smtClean="0"/>
              <a:t>perform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threat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modelling</a:t>
            </a:r>
            <a:r>
              <a:rPr lang="fr-CH" baseline="0" dirty="0" smtClean="0"/>
              <a:t>, but to </a:t>
            </a:r>
            <a:r>
              <a:rPr lang="fr-CH" baseline="0" dirty="0" err="1" smtClean="0"/>
              <a:t>demonstrate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threat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modelling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greatly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contributes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addressing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common</a:t>
            </a:r>
            <a:r>
              <a:rPr lang="fr-CH" baseline="0" dirty="0" smtClean="0"/>
              <a:t> issues </a:t>
            </a:r>
            <a:r>
              <a:rPr lang="fr-CH" baseline="0" dirty="0" err="1" smtClean="0"/>
              <a:t>regarding</a:t>
            </a:r>
            <a:r>
              <a:rPr lang="fr-CH" baseline="0" dirty="0" smtClean="0"/>
              <a:t> information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in IT </a:t>
            </a:r>
            <a:r>
              <a:rPr lang="fr-CH" baseline="0" dirty="0" err="1" smtClean="0"/>
              <a:t>projects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7911-C0B9-4723-94B8-9091CF1616D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906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We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often</a:t>
            </a:r>
            <a:r>
              <a:rPr lang="fr-CH" baseline="0" dirty="0" smtClean="0"/>
              <a:t> notice in the </a:t>
            </a:r>
            <a:r>
              <a:rPr lang="fr-CH" baseline="0" dirty="0" err="1" smtClean="0"/>
              <a:t>projects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deliver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discussing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aspects leads to </a:t>
            </a:r>
            <a:r>
              <a:rPr lang="fr-CH" baseline="0" dirty="0" err="1" smtClean="0"/>
              <a:t>endless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debates</a:t>
            </a:r>
            <a:r>
              <a:rPr lang="fr-CH" baseline="0" dirty="0" smtClean="0"/>
              <a:t>. One of the </a:t>
            </a:r>
            <a:r>
              <a:rPr lang="fr-CH" baseline="0" dirty="0" err="1" smtClean="0"/>
              <a:t>reasons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fact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common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understanding</a:t>
            </a:r>
            <a:r>
              <a:rPr lang="fr-CH" baseline="0" dirty="0" smtClean="0"/>
              <a:t> of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information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in a </a:t>
            </a:r>
            <a:r>
              <a:rPr lang="fr-CH" baseline="0" dirty="0" err="1" smtClean="0"/>
              <a:t>project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means</a:t>
            </a:r>
            <a:r>
              <a:rPr lang="fr-CH" baseline="0" dirty="0" smtClean="0"/>
              <a:t>, and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information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management </a:t>
            </a:r>
            <a:r>
              <a:rPr lang="fr-CH" baseline="0" dirty="0" err="1" smtClean="0"/>
              <a:t>consists</a:t>
            </a:r>
            <a:r>
              <a:rPr lang="fr-CH" baseline="0" dirty="0" smtClean="0"/>
              <a:t> of.</a:t>
            </a:r>
          </a:p>
          <a:p>
            <a:r>
              <a:rPr lang="fr-CH" baseline="0" dirty="0" err="1" smtClean="0"/>
              <a:t>Hence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quickly</a:t>
            </a:r>
            <a:r>
              <a:rPr lang="fr-CH" baseline="0" dirty="0" smtClean="0"/>
              <a:t> go </a:t>
            </a:r>
            <a:r>
              <a:rPr lang="fr-CH" baseline="0" dirty="0" err="1" smtClean="0"/>
              <a:t>through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</a:t>
            </a:r>
            <a:r>
              <a:rPr lang="fr-CH" baseline="0" dirty="0" err="1" smtClean="0"/>
              <a:t>definitions</a:t>
            </a:r>
            <a:r>
              <a:rPr lang="fr-CH" baseline="0" dirty="0" smtClean="0"/>
              <a:t> and concepts...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7911-C0B9-4723-94B8-9091CF1616D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18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 data type </a:t>
            </a:r>
            <a:r>
              <a:rPr lang="fr-CH" dirty="0" err="1" smtClean="0"/>
              <a:t>is</a:t>
            </a:r>
            <a:r>
              <a:rPr lang="fr-CH" dirty="0" smtClean="0"/>
              <a:t> a collection of data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share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common</a:t>
            </a:r>
            <a:r>
              <a:rPr lang="fr-CH" baseline="0" dirty="0" smtClean="0"/>
              <a:t> description and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similar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requirements</a:t>
            </a:r>
            <a:endParaRPr lang="fr-CH" baseline="0" dirty="0" smtClean="0"/>
          </a:p>
          <a:p>
            <a:r>
              <a:rPr lang="fr-CH" dirty="0" smtClean="0"/>
              <a:t>The «</a:t>
            </a:r>
            <a:r>
              <a:rPr lang="fr-CH" dirty="0" err="1" smtClean="0"/>
              <a:t>owner</a:t>
            </a:r>
            <a:r>
              <a:rPr lang="fr-CH" dirty="0" smtClean="0"/>
              <a:t>» </a:t>
            </a:r>
            <a:r>
              <a:rPr lang="fr-CH" dirty="0" err="1" smtClean="0"/>
              <a:t>column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important,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brings</a:t>
            </a:r>
            <a:r>
              <a:rPr lang="fr-CH" baseline="0" dirty="0" smtClean="0"/>
              <a:t> an </a:t>
            </a:r>
            <a:r>
              <a:rPr lang="fr-CH" baseline="0" dirty="0" err="1" smtClean="0"/>
              <a:t>answer</a:t>
            </a:r>
            <a:r>
              <a:rPr lang="fr-CH" baseline="0" dirty="0" smtClean="0"/>
              <a:t> to the </a:t>
            </a:r>
            <a:r>
              <a:rPr lang="fr-CH" baseline="0" dirty="0" err="1" smtClean="0"/>
              <a:t>previously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mentioned</a:t>
            </a:r>
            <a:r>
              <a:rPr lang="fr-CH" baseline="0" dirty="0" smtClean="0"/>
              <a:t> gap «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7911-C0B9-4723-94B8-9091CF1616D5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08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7911-C0B9-4723-94B8-9091CF161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61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7911-C0B9-4723-94B8-9091CF161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70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ISACA stands for</a:t>
            </a:r>
            <a:r>
              <a:rPr lang="fr-CH" baseline="0" dirty="0" smtClean="0"/>
              <a:t> Information </a:t>
            </a:r>
            <a:r>
              <a:rPr lang="fr-CH" baseline="0" dirty="0" err="1" smtClean="0"/>
              <a:t>Systems</a:t>
            </a:r>
            <a:r>
              <a:rPr lang="fr-CH" baseline="0" dirty="0" smtClean="0"/>
              <a:t> Audit and Control Association. </a:t>
            </a:r>
            <a:r>
              <a:rPr lang="fr-CH" baseline="0" dirty="0" err="1" smtClean="0"/>
              <a:t>Known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delivering</a:t>
            </a:r>
            <a:r>
              <a:rPr lang="fr-CH" baseline="0" dirty="0" smtClean="0"/>
              <a:t> the CISA </a:t>
            </a:r>
            <a:r>
              <a:rPr lang="fr-CH" baseline="0" dirty="0" err="1" smtClean="0"/>
              <a:t>certïfication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authoring</a:t>
            </a:r>
            <a:r>
              <a:rPr lang="fr-CH" baseline="0" dirty="0" smtClean="0"/>
              <a:t> the COBIT </a:t>
            </a:r>
            <a:r>
              <a:rPr lang="fr-CH" baseline="0" dirty="0" err="1" smtClean="0"/>
              <a:t>framework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7911-C0B9-4723-94B8-9091CF1616D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2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7911-C0B9-4723-94B8-9091CF1616D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63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Let’s</a:t>
            </a:r>
            <a:r>
              <a:rPr lang="fr-CH" dirty="0" smtClean="0"/>
              <a:t> </a:t>
            </a:r>
            <a:r>
              <a:rPr lang="fr-CH" dirty="0" err="1" smtClean="0"/>
              <a:t>consider</a:t>
            </a:r>
            <a:r>
              <a:rPr lang="fr-CH" dirty="0" smtClean="0"/>
              <a:t> the </a:t>
            </a:r>
            <a:r>
              <a:rPr lang="fr-CH" dirty="0" err="1" smtClean="0"/>
              <a:t>example</a:t>
            </a:r>
            <a:r>
              <a:rPr lang="fr-CH" dirty="0" smtClean="0"/>
              <a:t> of a marketing </a:t>
            </a:r>
            <a:r>
              <a:rPr lang="fr-CH" dirty="0" err="1" smtClean="0"/>
              <a:t>department</a:t>
            </a:r>
            <a:r>
              <a:rPr lang="fr-CH" dirty="0" smtClean="0"/>
              <a:t> </a:t>
            </a:r>
            <a:r>
              <a:rPr lang="fr-CH" dirty="0" err="1" smtClean="0"/>
              <a:t>willing</a:t>
            </a:r>
            <a:r>
              <a:rPr lang="fr-CH" dirty="0" smtClean="0"/>
              <a:t> to </a:t>
            </a:r>
            <a:r>
              <a:rPr lang="fr-CH" dirty="0" err="1" smtClean="0"/>
              <a:t>launch</a:t>
            </a:r>
            <a:r>
              <a:rPr lang="fr-CH" dirty="0" smtClean="0"/>
              <a:t> a new </a:t>
            </a:r>
            <a:r>
              <a:rPr lang="fr-CH" dirty="0" err="1" smtClean="0"/>
              <a:t>corporate</a:t>
            </a:r>
            <a:r>
              <a:rPr lang="fr-CH" dirty="0" smtClean="0"/>
              <a:t> </a:t>
            </a:r>
            <a:r>
              <a:rPr lang="fr-CH" dirty="0" err="1" smtClean="0"/>
              <a:t>website</a:t>
            </a:r>
            <a:r>
              <a:rPr lang="fr-CH" dirty="0" smtClean="0"/>
              <a:t>. The </a:t>
            </a:r>
            <a:r>
              <a:rPr lang="fr-CH" dirty="0" err="1" smtClean="0"/>
              <a:t>requirements</a:t>
            </a:r>
            <a:r>
              <a:rPr lang="fr-CH" dirty="0" smtClean="0"/>
              <a:t> </a:t>
            </a:r>
            <a:r>
              <a:rPr lang="fr-CH" dirty="0" err="1" smtClean="0"/>
              <a:t>will</a:t>
            </a:r>
            <a:r>
              <a:rPr lang="fr-CH" dirty="0" smtClean="0"/>
              <a:t> focus on the design of the logo, the look and </a:t>
            </a:r>
            <a:r>
              <a:rPr lang="fr-CH" dirty="0" err="1" smtClean="0"/>
              <a:t>feel</a:t>
            </a:r>
            <a:r>
              <a:rPr lang="fr-CH" dirty="0" smtClean="0"/>
              <a:t>, user </a:t>
            </a:r>
            <a:r>
              <a:rPr lang="fr-CH" dirty="0" err="1" smtClean="0"/>
              <a:t>experience</a:t>
            </a:r>
            <a:r>
              <a:rPr lang="fr-CH" dirty="0" smtClean="0"/>
              <a:t>, </a:t>
            </a:r>
            <a:r>
              <a:rPr lang="fr-CH" dirty="0" err="1" smtClean="0"/>
              <a:t>fancy</a:t>
            </a:r>
            <a:r>
              <a:rPr lang="fr-CH" dirty="0" smtClean="0"/>
              <a:t> </a:t>
            </a:r>
            <a:r>
              <a:rPr lang="fr-CH" dirty="0" err="1" smtClean="0"/>
              <a:t>functionalities</a:t>
            </a:r>
            <a:r>
              <a:rPr lang="fr-CH" dirty="0" smtClean="0"/>
              <a:t> (</a:t>
            </a:r>
            <a:r>
              <a:rPr lang="fr-CH" dirty="0" err="1" smtClean="0"/>
              <a:t>picture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carousel</a:t>
            </a:r>
            <a:r>
              <a:rPr lang="fr-CH" baseline="0" dirty="0" smtClean="0"/>
              <a:t>, </a:t>
            </a:r>
            <a:r>
              <a:rPr lang="fr-CH" dirty="0" smtClean="0"/>
              <a:t>social login, etc…).</a:t>
            </a:r>
            <a:endParaRPr lang="en-GB" dirty="0" smtClean="0"/>
          </a:p>
          <a:p>
            <a:r>
              <a:rPr lang="fr-CH" dirty="0" smtClean="0"/>
              <a:t>But</a:t>
            </a:r>
            <a:r>
              <a:rPr lang="fr-CH" baseline="0" dirty="0" smtClean="0"/>
              <a:t> the marketing </a:t>
            </a:r>
            <a:r>
              <a:rPr lang="fr-CH" baseline="0" dirty="0" err="1" smtClean="0"/>
              <a:t>department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never</a:t>
            </a:r>
            <a:r>
              <a:rPr lang="fr-CH" baseline="0" dirty="0" smtClean="0"/>
              <a:t> mention </a:t>
            </a:r>
            <a:r>
              <a:rPr lang="fr-CH" baseline="0" dirty="0" err="1" smtClean="0"/>
              <a:t>requirements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such</a:t>
            </a:r>
            <a:r>
              <a:rPr lang="fr-CH" baseline="0" dirty="0" smtClean="0"/>
              <a:t> as «</a:t>
            </a:r>
            <a:r>
              <a:rPr lang="fr-CH" baseline="0" dirty="0" err="1" smtClean="0"/>
              <a:t>we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https to </a:t>
            </a:r>
            <a:r>
              <a:rPr lang="fr-CH" baseline="0" dirty="0" err="1" smtClean="0"/>
              <a:t>make</a:t>
            </a:r>
            <a:r>
              <a:rPr lang="fr-CH" baseline="0" dirty="0" smtClean="0"/>
              <a:t> sure </a:t>
            </a:r>
            <a:r>
              <a:rPr lang="fr-CH" baseline="0" dirty="0" err="1" smtClean="0"/>
              <a:t>personal</a:t>
            </a:r>
            <a:r>
              <a:rPr lang="fr-CH" baseline="0" dirty="0" smtClean="0"/>
              <a:t> data </a:t>
            </a:r>
            <a:r>
              <a:rPr lang="fr-CH" baseline="0" dirty="0" err="1" smtClean="0"/>
              <a:t>transmited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creating</a:t>
            </a:r>
            <a:r>
              <a:rPr lang="fr-CH" baseline="0" dirty="0" smtClean="0"/>
              <a:t> an </a:t>
            </a:r>
            <a:r>
              <a:rPr lang="fr-CH" baseline="0" dirty="0" err="1" smtClean="0"/>
              <a:t>account</a:t>
            </a:r>
            <a:r>
              <a:rPr lang="fr-CH" baseline="0" dirty="0" smtClean="0"/>
              <a:t> are not </a:t>
            </a:r>
            <a:r>
              <a:rPr lang="fr-CH" baseline="0" dirty="0" err="1" smtClean="0"/>
              <a:t>intercepted</a:t>
            </a:r>
            <a:r>
              <a:rPr lang="fr-CH" baseline="0" dirty="0" smtClean="0"/>
              <a:t>», or «</a:t>
            </a:r>
            <a:r>
              <a:rPr lang="fr-CH" baseline="0" dirty="0" err="1" smtClean="0"/>
              <a:t>we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 network </a:t>
            </a:r>
            <a:r>
              <a:rPr lang="fr-CH" baseline="0" dirty="0" err="1" smtClean="0"/>
              <a:t>access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list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ensure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remote</a:t>
            </a:r>
            <a:r>
              <a:rPr lang="fr-CH" baseline="0" dirty="0" smtClean="0"/>
              <a:t> administration interface of the CMS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exposed</a:t>
            </a:r>
            <a:r>
              <a:rPr lang="fr-CH" baseline="0" dirty="0" smtClean="0"/>
              <a:t> on Internet».</a:t>
            </a:r>
          </a:p>
          <a:p>
            <a:endParaRPr lang="fr-CH" dirty="0" smtClean="0"/>
          </a:p>
          <a:p>
            <a:r>
              <a:rPr lang="fr-CH" baseline="0" dirty="0" smtClean="0"/>
              <a:t>In </a:t>
            </a:r>
            <a:r>
              <a:rPr lang="fr-CH" baseline="0" dirty="0" err="1" smtClean="0"/>
              <a:t>such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threat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modelling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facilitates</a:t>
            </a:r>
            <a:r>
              <a:rPr lang="fr-CH" baseline="0" dirty="0" smtClean="0"/>
              <a:t> the communication </a:t>
            </a:r>
            <a:r>
              <a:rPr lang="fr-CH" baseline="0" dirty="0" err="1" smtClean="0"/>
              <a:t>around</a:t>
            </a:r>
            <a:r>
              <a:rPr lang="fr-CH" baseline="0" dirty="0" smtClean="0"/>
              <a:t> information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various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stakeholder</a:t>
            </a:r>
            <a:r>
              <a:rPr lang="fr-CH" baseline="0" dirty="0" smtClean="0"/>
              <a:t> in an </a:t>
            </a:r>
            <a:r>
              <a:rPr lang="fr-CH" baseline="0" dirty="0" err="1" smtClean="0"/>
              <a:t>optimized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way</a:t>
            </a:r>
            <a:endParaRPr lang="fr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7911-C0B9-4723-94B8-9091CF1616D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26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case, the </a:t>
            </a:r>
            <a:r>
              <a:rPr lang="fr-CH" baseline="0" dirty="0" err="1" smtClean="0"/>
              <a:t>risk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solution </a:t>
            </a:r>
            <a:r>
              <a:rPr lang="fr-CH" baseline="0" dirty="0" err="1" smtClean="0"/>
              <a:t>proposed</a:t>
            </a:r>
            <a:r>
              <a:rPr lang="fr-CH" baseline="0" dirty="0" smtClean="0"/>
              <a:t> by the supplier </a:t>
            </a:r>
            <a:r>
              <a:rPr lang="fr-CH" baseline="0" dirty="0" err="1" smtClean="0"/>
              <a:t>does</a:t>
            </a:r>
            <a:r>
              <a:rPr lang="fr-CH" baseline="0" dirty="0" smtClean="0"/>
              <a:t> not correspond to the </a:t>
            </a:r>
            <a:r>
              <a:rPr lang="fr-CH" baseline="0" dirty="0" err="1" smtClean="0"/>
              <a:t>customer’s</a:t>
            </a:r>
            <a:r>
              <a:rPr lang="fr-CH" baseline="0" dirty="0" smtClean="0"/>
              <a:t> effective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requirements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client’s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role</a:t>
            </a:r>
            <a:r>
              <a:rPr lang="fr-CH" baseline="0" dirty="0" smtClean="0"/>
              <a:t> to set the </a:t>
            </a:r>
            <a:r>
              <a:rPr lang="fr-CH" baseline="0" dirty="0" err="1" smtClean="0"/>
              <a:t>level</a:t>
            </a:r>
            <a:r>
              <a:rPr lang="fr-CH" baseline="0" dirty="0" smtClean="0"/>
              <a:t> of protection </a:t>
            </a:r>
            <a:r>
              <a:rPr lang="fr-CH" baseline="0" dirty="0" err="1" smtClean="0"/>
              <a:t>required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she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endorse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responsibility</a:t>
            </a:r>
            <a:r>
              <a:rPr lang="fr-CH" baseline="0" dirty="0" smtClean="0"/>
              <a:t> in case of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incident</a:t>
            </a:r>
          </a:p>
          <a:p>
            <a:endParaRPr lang="fr-CH" baseline="0" dirty="0" smtClean="0"/>
          </a:p>
          <a:p>
            <a:r>
              <a:rPr lang="fr-CH" baseline="0" dirty="0" err="1" smtClean="0"/>
              <a:t>We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later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presentation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threat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modelling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helps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determining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adequate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level</a:t>
            </a:r>
            <a:r>
              <a:rPr lang="fr-CH" baseline="0" dirty="0" smtClean="0"/>
              <a:t> of protection </a:t>
            </a:r>
            <a:r>
              <a:rPr lang="fr-CH" baseline="0" dirty="0" err="1" smtClean="0"/>
              <a:t>required</a:t>
            </a:r>
            <a:r>
              <a:rPr lang="fr-CH" baseline="0" dirty="0" smtClean="0"/>
              <a:t> in an IT </a:t>
            </a:r>
            <a:r>
              <a:rPr lang="fr-CH" baseline="0" dirty="0" err="1" smtClean="0"/>
              <a:t>project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7911-C0B9-4723-94B8-9091CF1616D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33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aseline="0" dirty="0" smtClean="0"/>
              <a:t>If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aspects are not </a:t>
            </a:r>
            <a:r>
              <a:rPr lang="fr-CH" baseline="0" dirty="0" err="1" smtClean="0"/>
              <a:t>discussed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responsibilities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a fortiori not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. It </a:t>
            </a:r>
            <a:r>
              <a:rPr lang="fr-CH" baseline="0" dirty="0" err="1" smtClean="0"/>
              <a:t>may</a:t>
            </a:r>
            <a:r>
              <a:rPr lang="fr-CH" baseline="0" dirty="0" smtClean="0"/>
              <a:t> lead to a </a:t>
            </a:r>
            <a:r>
              <a:rPr lang="fr-CH" baseline="0" dirty="0" err="1" smtClean="0"/>
              <a:t>conflict</a:t>
            </a:r>
            <a:r>
              <a:rPr lang="fr-CH" baseline="0" dirty="0" smtClean="0"/>
              <a:t> situation.</a:t>
            </a:r>
          </a:p>
          <a:p>
            <a:r>
              <a:rPr lang="fr-CH" baseline="0" dirty="0" smtClean="0"/>
              <a:t>Back to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the marketing </a:t>
            </a:r>
            <a:r>
              <a:rPr lang="fr-CH" baseline="0" dirty="0" err="1" smtClean="0"/>
              <a:t>department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they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consider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vulnerability</a:t>
            </a:r>
            <a:r>
              <a:rPr lang="fr-CH" baseline="0" dirty="0" smtClean="0"/>
              <a:t>  </a:t>
            </a:r>
            <a:r>
              <a:rPr lang="fr-CH" baseline="0" dirty="0" err="1" smtClean="0"/>
              <a:t>disclosure</a:t>
            </a:r>
            <a:r>
              <a:rPr lang="fr-CH" baseline="0" dirty="0" smtClean="0"/>
              <a:t> made on the </a:t>
            </a:r>
            <a:r>
              <a:rPr lang="fr-CH" baseline="0" dirty="0" err="1" smtClean="0"/>
              <a:t>Wordpress</a:t>
            </a:r>
            <a:r>
              <a:rPr lang="fr-CH" baseline="0" dirty="0" smtClean="0"/>
              <a:t> CAPTCHA plugin </a:t>
            </a:r>
            <a:r>
              <a:rPr lang="fr-CH" baseline="0" dirty="0" err="1" smtClean="0"/>
              <a:t>which</a:t>
            </a:r>
            <a:r>
              <a:rPr lang="fr-CH" baseline="0" dirty="0" smtClean="0"/>
              <a:t> has been </a:t>
            </a:r>
            <a:r>
              <a:rPr lang="fr-CH" baseline="0" dirty="0" err="1" smtClean="0"/>
              <a:t>installed</a:t>
            </a:r>
            <a:r>
              <a:rPr lang="fr-CH" baseline="0" dirty="0" smtClean="0"/>
              <a:t> on </a:t>
            </a:r>
            <a:r>
              <a:rPr lang="fr-CH" baseline="0" dirty="0" err="1" smtClean="0"/>
              <a:t>their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website</a:t>
            </a:r>
            <a:r>
              <a:rPr lang="fr-CH" baseline="0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7911-C0B9-4723-94B8-9091CF1616D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028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It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widely</a:t>
            </a:r>
            <a:r>
              <a:rPr lang="fr-CH" dirty="0" smtClean="0"/>
              <a:t> </a:t>
            </a:r>
            <a:r>
              <a:rPr lang="fr-CH" dirty="0" err="1" smtClean="0"/>
              <a:t>accepted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an application </a:t>
            </a:r>
            <a:r>
              <a:rPr lang="fr-CH" dirty="0" err="1" smtClean="0"/>
              <a:t>cannot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developed</a:t>
            </a:r>
            <a:r>
              <a:rPr lang="fr-CH" dirty="0" smtClean="0"/>
              <a:t> </a:t>
            </a:r>
            <a:r>
              <a:rPr lang="fr-CH" dirty="0" err="1" smtClean="0"/>
              <a:t>without</a:t>
            </a:r>
            <a:r>
              <a:rPr lang="fr-CH" dirty="0" smtClean="0"/>
              <a:t> </a:t>
            </a:r>
            <a:r>
              <a:rPr lang="fr-CH" dirty="0" err="1" smtClean="0"/>
              <a:t>any</a:t>
            </a:r>
            <a:r>
              <a:rPr lang="fr-CH" dirty="0" smtClean="0"/>
              <a:t> bug.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Why</a:t>
            </a:r>
            <a:r>
              <a:rPr lang="fr-CH" baseline="0" dirty="0" smtClean="0"/>
              <a:t> do people </a:t>
            </a:r>
            <a:r>
              <a:rPr lang="fr-CH" baseline="0" dirty="0" err="1" smtClean="0"/>
              <a:t>think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delivered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without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bugs?</a:t>
            </a:r>
          </a:p>
          <a:p>
            <a:r>
              <a:rPr lang="fr-CH" baseline="0" dirty="0" smtClean="0"/>
              <a:t>In </a:t>
            </a:r>
            <a:r>
              <a:rPr lang="fr-CH" baseline="0" dirty="0" err="1" smtClean="0"/>
              <a:t>fact</a:t>
            </a:r>
            <a:r>
              <a:rPr lang="fr-CH" baseline="0" dirty="0" smtClean="0"/>
              <a:t>, people know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sooner</a:t>
            </a:r>
            <a:r>
              <a:rPr lang="fr-CH" baseline="0" dirty="0" smtClean="0"/>
              <a:t> or </a:t>
            </a:r>
            <a:r>
              <a:rPr lang="fr-CH" baseline="0" dirty="0" err="1" smtClean="0"/>
              <a:t>later</a:t>
            </a:r>
            <a:r>
              <a:rPr lang="fr-CH" baseline="0" dirty="0" smtClean="0"/>
              <a:t> in a </a:t>
            </a:r>
            <a:r>
              <a:rPr lang="fr-CH" baseline="0" dirty="0" err="1" smtClean="0"/>
              <a:t>project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treat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aspects (how do </a:t>
            </a:r>
            <a:r>
              <a:rPr lang="fr-CH" baseline="0" dirty="0" err="1" smtClean="0"/>
              <a:t>we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authenticate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users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authorization</a:t>
            </a:r>
            <a:r>
              <a:rPr lang="fr-CH" baseline="0" dirty="0" smtClean="0"/>
              <a:t> model,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actions do </a:t>
            </a:r>
            <a:r>
              <a:rPr lang="fr-CH" baseline="0" dirty="0" err="1" smtClean="0"/>
              <a:t>we</a:t>
            </a:r>
            <a:r>
              <a:rPr lang="fr-CH" baseline="0" dirty="0" smtClean="0"/>
              <a:t> log, etc…), but </a:t>
            </a:r>
            <a:r>
              <a:rPr lang="fr-CH" baseline="0" dirty="0" err="1" smtClean="0"/>
              <a:t>surprinsingly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hardly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specific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activities</a:t>
            </a:r>
            <a:r>
              <a:rPr lang="fr-CH" baseline="0" dirty="0" smtClean="0"/>
              <a:t> in the planning to deal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those</a:t>
            </a:r>
            <a:r>
              <a:rPr lang="fr-CH" baseline="0" dirty="0" smtClean="0"/>
              <a:t> issues </a:t>
            </a:r>
            <a:r>
              <a:rPr lang="fr-CH" baseline="0" dirty="0" err="1" smtClean="0"/>
              <a:t>seriously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Pentesting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more and more </a:t>
            </a:r>
            <a:r>
              <a:rPr lang="fr-CH" baseline="0" dirty="0" err="1" smtClean="0"/>
              <a:t>performed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application release. But if no </a:t>
            </a:r>
            <a:r>
              <a:rPr lang="fr-CH" baseline="0" dirty="0" err="1" smtClean="0"/>
              <a:t>prior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activity</a:t>
            </a:r>
            <a:r>
              <a:rPr lang="fr-CH" baseline="0" dirty="0" smtClean="0"/>
              <a:t> has been </a:t>
            </a:r>
            <a:r>
              <a:rPr lang="fr-CH" baseline="0" dirty="0" err="1" smtClean="0"/>
              <a:t>performed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pentesting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lead to the </a:t>
            </a:r>
            <a:r>
              <a:rPr lang="fr-CH" baseline="0" dirty="0" err="1" smtClean="0"/>
              <a:t>discovery</a:t>
            </a:r>
            <a:r>
              <a:rPr lang="fr-CH" baseline="0" dirty="0" smtClean="0"/>
              <a:t> of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vulnerabilities</a:t>
            </a:r>
            <a:r>
              <a:rPr lang="fr-CH" baseline="0" dirty="0" smtClean="0"/>
              <a:t>. Fixing </a:t>
            </a:r>
            <a:r>
              <a:rPr lang="fr-CH" baseline="0" dirty="0" err="1" smtClean="0"/>
              <a:t>them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cause </a:t>
            </a:r>
            <a:r>
              <a:rPr lang="fr-CH" baseline="0" dirty="0" err="1" smtClean="0"/>
              <a:t>additional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workload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delay</a:t>
            </a:r>
            <a:r>
              <a:rPr lang="fr-CH" baseline="0" dirty="0" smtClean="0"/>
              <a:t> in the </a:t>
            </a:r>
            <a:r>
              <a:rPr lang="fr-CH" baseline="0" dirty="0" err="1" smtClean="0"/>
              <a:t>project</a:t>
            </a:r>
            <a:r>
              <a:rPr lang="fr-CH" baseline="0" dirty="0" smtClean="0"/>
              <a:t>. In large </a:t>
            </a:r>
            <a:r>
              <a:rPr lang="fr-CH" baseline="0" dirty="0" err="1" smtClean="0"/>
              <a:t>companies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project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team’s</a:t>
            </a:r>
            <a:r>
              <a:rPr lang="fr-CH" baseline="0" dirty="0" smtClean="0"/>
              <a:t> bonus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distributed</a:t>
            </a:r>
            <a:r>
              <a:rPr lang="fr-CH" baseline="0" dirty="0" smtClean="0"/>
              <a:t> if time to </a:t>
            </a:r>
            <a:r>
              <a:rPr lang="fr-CH" baseline="0" dirty="0" err="1" smtClean="0"/>
              <a:t>market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respected</a:t>
            </a:r>
            <a:r>
              <a:rPr lang="fr-CH" baseline="0" dirty="0" smtClean="0"/>
              <a:t>.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case,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issues are </a:t>
            </a:r>
            <a:r>
              <a:rPr lang="fr-CH" baseline="0" dirty="0" err="1" smtClean="0"/>
              <a:t>deliberately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minimized</a:t>
            </a:r>
            <a:r>
              <a:rPr lang="fr-CH" baseline="0" dirty="0" smtClean="0"/>
              <a:t> or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hidden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Pentesting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valuable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activity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should</a:t>
            </a:r>
            <a:r>
              <a:rPr lang="fr-CH" baseline="0" dirty="0" smtClean="0"/>
              <a:t> serve as a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assurance </a:t>
            </a:r>
            <a:r>
              <a:rPr lang="fr-CH" baseline="0" dirty="0" err="1" smtClean="0"/>
              <a:t>activity</a:t>
            </a:r>
            <a:r>
              <a:rPr lang="fr-CH" baseline="0" dirty="0" smtClean="0"/>
              <a:t> (i.e. </a:t>
            </a:r>
            <a:r>
              <a:rPr lang="fr-CH" baseline="0" dirty="0" err="1" smtClean="0"/>
              <a:t>verifying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security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controls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during</a:t>
            </a:r>
            <a:r>
              <a:rPr lang="fr-CH" baseline="0" dirty="0" smtClean="0"/>
              <a:t> the design phase have been </a:t>
            </a:r>
            <a:r>
              <a:rPr lang="fr-CH" baseline="0" dirty="0" err="1" smtClean="0"/>
              <a:t>correctly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implemented</a:t>
            </a:r>
            <a:r>
              <a:rPr lang="fr-CH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7911-C0B9-4723-94B8-9091CF1616D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47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143996" cy="6857997"/>
          </a:xfrm>
          <a:prstGeom prst="rect">
            <a:avLst/>
          </a:prstGeom>
        </p:spPr>
      </p:pic>
      <p:sp>
        <p:nvSpPr>
          <p:cNvPr id="31" name="Bildplatzhalter 30"/>
          <p:cNvSpPr>
            <a:spLocks noGrp="1"/>
          </p:cNvSpPr>
          <p:nvPr>
            <p:ph type="pic" sz="quarter" idx="13" hasCustomPrompt="1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Logo</a:t>
            </a:r>
            <a:endParaRPr lang="de-DE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>
          <a:xfrm>
            <a:off x="755576" y="3554432"/>
            <a:ext cx="7848000" cy="369332"/>
          </a:xfrm>
        </p:spPr>
        <p:txBody>
          <a:bodyPr wrap="square" lIns="36000" tIns="0" bIns="0" anchor="b" anchorCtr="0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Title of the Presentation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Client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First name Last name, function</a:t>
            </a:r>
            <a:br>
              <a:rPr lang="de-DE" smtClean="0"/>
            </a:br>
            <a:r>
              <a:rPr lang="de-DE" smtClean="0"/>
              <a:t>First name Last name, function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 anchorCtr="0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Place, Date 2013</a:t>
            </a:r>
            <a:endParaRPr lang="de-DE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2A868DFE-5577-4492-882B-9450D164F6A9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9"/>
          <p:cNvSpPr/>
          <p:nvPr userDrawn="1"/>
        </p:nvSpPr>
        <p:spPr>
          <a:xfrm>
            <a:off x="448494" y="1008000"/>
            <a:ext cx="8388000" cy="5256000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rgbClr val="D24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 anchor="t" anchorCtr="0"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 baseline="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Insert Text</a:t>
            </a:r>
          </a:p>
          <a:p>
            <a:pPr lvl="1"/>
            <a:r>
              <a:rPr lang="de-DE" smtClean="0"/>
              <a:t>Next Point</a:t>
            </a:r>
          </a:p>
          <a:p>
            <a:pPr lvl="2"/>
            <a:r>
              <a:rPr lang="de-DE" smtClean="0"/>
              <a:t>Next Point</a:t>
            </a:r>
          </a:p>
          <a:p>
            <a:pPr lvl="2"/>
            <a:r>
              <a:rPr lang="de-DE" smtClean="0"/>
              <a:t>Next Point</a:t>
            </a:r>
          </a:p>
          <a:p>
            <a:pPr lvl="3"/>
            <a:r>
              <a:rPr lang="de-DE" smtClean="0"/>
              <a:t>Next Point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 wrap="none" anchor="ctr" anchorCtr="0"/>
          <a:lstStyle>
            <a:lvl1pPr>
              <a:defRPr/>
            </a:lvl1pPr>
          </a:lstStyle>
          <a:p>
            <a:r>
              <a:rPr lang="de-DE" smtClean="0"/>
              <a:t>Agenda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5B17E354-9A35-45A0-9B87-5485F94F3C4A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6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Speaker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872000" y="1168401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mtClean="0"/>
              <a:t>First name Last name,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71999" y="1494000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smtClean="0"/>
              <a:t>function, experience, education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72000" y="3744000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mtClean="0"/>
              <a:t>First name Last name,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872000" y="4066689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function, experience, education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 hasCustomPrompt="1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Speaker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Speaker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872000" y="1168401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mtClean="0"/>
              <a:t>First name Last name,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7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smtClean="0"/>
              <a:t>function, experience, education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7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mtClean="0"/>
              <a:t>First name Last name,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872000" y="4068000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function, experience, education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 hasCustomPrompt="1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Speaker</a:t>
            </a:r>
            <a:endParaRPr lang="de-DE"/>
          </a:p>
        </p:txBody>
      </p:sp>
      <p:sp>
        <p:nvSpPr>
          <p:cNvPr id="19" name="Bildplatzhalter 2"/>
          <p:cNvSpPr>
            <a:spLocks noGrp="1"/>
          </p:cNvSpPr>
          <p:nvPr>
            <p:ph type="pic" idx="18" hasCustomPrompt="1"/>
          </p:nvPr>
        </p:nvSpPr>
        <p:spPr>
          <a:xfrm>
            <a:off x="4770000" y="1243211"/>
            <a:ext cx="1278000" cy="17100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Speaker</a:t>
            </a:r>
            <a:endParaRPr lang="de-DE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6192000" y="1171427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mtClean="0"/>
              <a:t>First name Last name,</a:t>
            </a:r>
          </a:p>
        </p:txBody>
      </p:sp>
      <p:sp>
        <p:nvSpPr>
          <p:cNvPr id="21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19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function, experience, education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19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mtClean="0"/>
              <a:t>First name Last name,</a:t>
            </a:r>
          </a:p>
        </p:txBody>
      </p:sp>
      <p:sp>
        <p:nvSpPr>
          <p:cNvPr id="23" name="Textplatzhalt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192000" y="4066689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function, experience, education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idx="23" hasCustomPrompt="1"/>
          </p:nvPr>
        </p:nvSpPr>
        <p:spPr>
          <a:xfrm>
            <a:off x="4770000" y="3816000"/>
            <a:ext cx="1278000" cy="17100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Speaker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tlight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9"/>
          <p:cNvSpPr/>
          <p:nvPr userDrawn="1"/>
        </p:nvSpPr>
        <p:spPr>
          <a:xfrm>
            <a:off x="448494" y="1008000"/>
            <a:ext cx="8388000" cy="5256000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Agenda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 anchor="t" anchorCtr="0"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Insert Text</a:t>
            </a:r>
          </a:p>
          <a:p>
            <a:pPr lvl="1"/>
            <a:r>
              <a:rPr lang="de-DE" smtClean="0"/>
              <a:t>Next Point</a:t>
            </a:r>
          </a:p>
          <a:p>
            <a:pPr lvl="2"/>
            <a:r>
              <a:rPr lang="de-DE" smtClean="0"/>
              <a:t>Next Point</a:t>
            </a:r>
          </a:p>
          <a:p>
            <a:pPr lvl="2"/>
            <a:r>
              <a:rPr lang="de-DE" smtClean="0"/>
              <a:t>Next Point</a:t>
            </a:r>
          </a:p>
          <a:p>
            <a:pPr lvl="3"/>
            <a:r>
              <a:rPr lang="de-DE" smtClean="0"/>
              <a:t>Next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l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9"/>
          <p:cNvSpPr/>
          <p:nvPr userDrawn="1"/>
        </p:nvSpPr>
        <p:spPr>
          <a:xfrm>
            <a:off x="448494" y="1008000"/>
            <a:ext cx="8388000" cy="5256000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Agenda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CD70C140-B527-486A-B0E9-376E09AF7E49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  <p:sp>
        <p:nvSpPr>
          <p:cNvPr id="16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 anchor="t" anchorCtr="0"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Insert Text</a:t>
            </a:r>
          </a:p>
          <a:p>
            <a:pPr lvl="1"/>
            <a:r>
              <a:rPr lang="de-DE" smtClean="0"/>
              <a:t>Next Point</a:t>
            </a:r>
          </a:p>
          <a:p>
            <a:pPr lvl="2"/>
            <a:r>
              <a:rPr lang="de-DE" smtClean="0"/>
              <a:t>Next Point</a:t>
            </a:r>
          </a:p>
          <a:p>
            <a:pPr lvl="2"/>
            <a:r>
              <a:rPr lang="de-DE" smtClean="0"/>
              <a:t>Next Point</a:t>
            </a:r>
          </a:p>
          <a:p>
            <a:pPr lvl="3"/>
            <a:r>
              <a:rPr lang="de-DE" smtClean="0"/>
              <a:t>Next Point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31998" y="1008000"/>
            <a:ext cx="8388473" cy="5256584"/>
          </a:xfrm>
        </p:spPr>
        <p:txBody>
          <a:bodyPr/>
          <a:lstStyle>
            <a:lvl1pPr>
              <a:buFont typeface="Arial" pitchFamily="34" charset="0"/>
              <a:buChar char="■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smtClean="0"/>
              <a:t>Insert Text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Title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1403999"/>
            <a:ext cx="4140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de-DE" smtClean="0"/>
              <a:t>Zweite Ebene</a:t>
            </a:r>
          </a:p>
          <a:p>
            <a:pPr lvl="1"/>
            <a:r>
              <a:rPr lang="de-DE" smtClean="0"/>
              <a:t>Dritte Ebene</a:t>
            </a:r>
          </a:p>
          <a:p>
            <a:pPr lvl="2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0" y="1403999"/>
            <a:ext cx="4176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de-DE" smtClean="0"/>
              <a:t>Zweite Ebene</a:t>
            </a:r>
          </a:p>
          <a:p>
            <a:pPr lvl="1"/>
            <a:r>
              <a:rPr lang="de-DE" smtClean="0"/>
              <a:t>Dritte Ebene</a:t>
            </a:r>
          </a:p>
          <a:p>
            <a:pPr lvl="2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008000"/>
            <a:ext cx="4140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de-DE" smtClean="0"/>
              <a:t>Title Col1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0" y="1008000"/>
            <a:ext cx="4176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de-DE" smtClean="0"/>
              <a:t>Title Col2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129B376B-F182-4DB5-947A-31990D7E2674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9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28000" y="1008000"/>
            <a:ext cx="4392472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628650" indent="-324000">
              <a:spcBef>
                <a:spcPts val="900"/>
              </a:spcBef>
              <a:buFont typeface="Wingdings" pitchFamily="2" charset="2"/>
              <a:buChar char="§"/>
              <a:defRPr/>
            </a:lvl2pPr>
            <a:lvl3pPr>
              <a:defRPr/>
            </a:lvl3pPr>
          </a:lstStyle>
          <a:p>
            <a:pPr lvl="0"/>
            <a:r>
              <a:rPr lang="de-DE" smtClean="0"/>
              <a:t>Insert Text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BF8D7C59-E3C5-4B71-A699-495EEB1FAFA9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468313" y="1080000"/>
            <a:ext cx="3815655" cy="5184000"/>
          </a:xfrm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r>
              <a:rPr lang="de-DE" smtClean="0"/>
              <a:t>Click for Picture</a:t>
            </a: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Title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5040472" y="1044000"/>
            <a:ext cx="3780000" cy="52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Click for Picture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008000"/>
            <a:ext cx="450004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3850">
              <a:spcBef>
                <a:spcPts val="900"/>
              </a:spcBef>
              <a:buFont typeface="Wingdings" pitchFamily="2" charset="2"/>
              <a:buChar char="§"/>
              <a:defRPr lang="de-DE" sz="18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/>
            </a:lvl3pPr>
          </a:lstStyle>
          <a:p>
            <a:pPr lvl="0"/>
            <a:r>
              <a:rPr lang="de-DE" smtClean="0"/>
              <a:t>Insert Text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2EBB5B40-F448-4274-9186-8DCB47EA6056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Title</a:t>
            </a:r>
            <a:endParaRPr 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3"/>
          </p:nvPr>
        </p:nvSpPr>
        <p:spPr>
          <a:xfrm>
            <a:off x="432000" y="1008000"/>
            <a:ext cx="8388000" cy="5256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CCDF67A2-0AEC-4182-9AF0-7C753407BBF5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3996" cy="6857997"/>
          </a:xfrm>
          <a:prstGeom prst="rect">
            <a:avLst/>
          </a:prstGeom>
        </p:spPr>
      </p:pic>
      <p:sp>
        <p:nvSpPr>
          <p:cNvPr id="31" name="Bildplatzhalter 30"/>
          <p:cNvSpPr>
            <a:spLocks noGrp="1"/>
          </p:cNvSpPr>
          <p:nvPr>
            <p:ph type="pic" sz="quarter" idx="13" hasCustomPrompt="1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Logo</a:t>
            </a:r>
            <a:endParaRPr lang="de-DE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>
          <a:xfrm>
            <a:off x="755576" y="3554432"/>
            <a:ext cx="7848000" cy="369332"/>
          </a:xfrm>
        </p:spPr>
        <p:txBody>
          <a:bodyPr wrap="square" lIns="36000" tIns="0" bIns="0" anchor="b" anchorCtr="0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Title of the Presentation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Client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First name Last name, function</a:t>
            </a:r>
            <a:br>
              <a:rPr lang="de-DE" smtClean="0"/>
            </a:br>
            <a:r>
              <a:rPr lang="de-DE" smtClean="0"/>
              <a:t>First name Last name, function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 anchorCtr="0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Place, Date 2013</a:t>
            </a:r>
            <a:endParaRPr lang="de-DE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395536" y="6165304"/>
            <a:ext cx="1656184" cy="432048"/>
            <a:chOff x="395536" y="6165304"/>
            <a:chExt cx="1656184" cy="432048"/>
          </a:xfrm>
        </p:grpSpPr>
        <p:sp>
          <p:nvSpPr>
            <p:cNvPr id="11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LCA_C2_rgb_positive_72dpi.png"/>
            <p:cNvPicPr>
              <a:picLocks noChangeAspect="1"/>
            </p:cNvPicPr>
            <p:nvPr userDrawn="1"/>
          </p:nvPicPr>
          <p:blipFill>
            <a:blip r:embed="rId3" cstate="print"/>
            <a:srcRect r="63333" b="-4966"/>
            <a:stretch>
              <a:fillRect/>
            </a:stretch>
          </p:blipFill>
          <p:spPr>
            <a:xfrm>
              <a:off x="458019" y="6233430"/>
              <a:ext cx="1584176" cy="363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9764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small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3959671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4524374" y="1008000"/>
            <a:ext cx="4296098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9F99E9CB-D05E-4612-97FF-696343419588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7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lar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5759871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6334124" y="1008000"/>
            <a:ext cx="2486347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3DEA9828-E3C7-4E7A-ADFB-F96767806ABC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7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4464000" cy="324000"/>
          </a:xfrm>
          <a:prstGeom prst="rect">
            <a:avLst/>
          </a:prstGeom>
        </p:spPr>
        <p:txBody>
          <a:bodyPr wrap="squar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008000"/>
            <a:ext cx="435600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4000">
              <a:spcBef>
                <a:spcPts val="900"/>
              </a:spcBef>
              <a:defRPr/>
            </a:lvl2pPr>
          </a:lstStyle>
          <a:p>
            <a:pPr lvl="0"/>
            <a:r>
              <a:rPr lang="de-DE" smtClean="0"/>
              <a:t>Insert Text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15" y="626400"/>
            <a:ext cx="3848397" cy="359834"/>
          </a:xfrm>
          <a:prstGeom prst="rect">
            <a:avLst/>
          </a:prstGeom>
        </p:spPr>
      </p:pic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0808541B-2E9C-42FF-94B7-C79A30F8A89C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 hasCustomPrompt="1"/>
          </p:nvPr>
        </p:nvSpPr>
        <p:spPr>
          <a:xfrm>
            <a:off x="4860000" y="1007999"/>
            <a:ext cx="3996000" cy="52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Click for Picture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lvl1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de-DE" sz="1800" b="1" kern="1200" cap="all" baseline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Presentation or other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6000" y="626400"/>
            <a:ext cx="3846576" cy="35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4428032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3"/>
          </p:nvPr>
        </p:nvSpPr>
        <p:spPr>
          <a:xfrm>
            <a:off x="432000" y="1007999"/>
            <a:ext cx="4176712" cy="5256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A3EE5C43-643C-40BC-A83A-0CF6BFB5B202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24000" y="1008000"/>
            <a:ext cx="3996000" cy="525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Insert text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lvl1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de-DE" sz="1800" b="1" kern="1200" cap="all" baseline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Presentation or other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6000" y="626784"/>
            <a:ext cx="3846576" cy="35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wrap="squar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31362EBB-A8CA-4AB7-9266-22BA73907314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2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32000" y="1008000"/>
            <a:ext cx="8388000" cy="52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Click for Picture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lvl1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de-DE" sz="1800" b="1" kern="1200" cap="all" baseline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Presentation or other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hor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3896" y="630912"/>
            <a:ext cx="3858768" cy="538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wrap="squar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de-DE" sz="1800" b="1" kern="1200" cap="all" baseline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Presentation </a:t>
            </a:r>
            <a:r>
              <a:rPr lang="de-DE" smtClean="0"/>
              <a:t>short version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428000" cy="288000"/>
          </a:xfrm>
          <a:prstGeom prst="rect">
            <a:avLst/>
          </a:prstGeom>
        </p:spPr>
        <p:txBody>
          <a:bodyPr wrap="none" anchor="ctr" anchorCtr="0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32000" y="1296000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432000" y="2817762"/>
            <a:ext cx="4428000" cy="288000"/>
          </a:xfrm>
          <a:prstGeom prst="rect">
            <a:avLst/>
          </a:prstGeom>
        </p:spPr>
        <p:txBody>
          <a:bodyPr wrap="none" anchor="ctr" anchorCtr="0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432000" y="31051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8"/>
          </p:nvPr>
        </p:nvSpPr>
        <p:spPr>
          <a:xfrm>
            <a:off x="432000" y="4617280"/>
            <a:ext cx="4428000" cy="288000"/>
          </a:xfrm>
          <a:prstGeom prst="rect">
            <a:avLst/>
          </a:prstGeom>
        </p:spPr>
        <p:txBody>
          <a:bodyPr wrap="none" anchor="ctr" anchorCtr="0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432000" y="49053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32C60183-6D85-4562-ACEC-73DC2B9E105B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22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468000" y="1332000"/>
            <a:ext cx="4050000" cy="21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4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4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 Strengths</a:t>
            </a:r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4759905" y="1332000"/>
            <a:ext cx="405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2"/>
              </a:buClr>
              <a:buSzPct val="90000"/>
              <a:buFont typeface="Wingdings" pitchFamily="2" charset="2"/>
              <a:buChar char="§"/>
              <a:defRPr lang="de-DE" sz="1400" b="0" i="0" u="none" strike="noStrike" baseline="0" smtClean="0">
                <a:latin typeface="+mn-lt"/>
                <a:cs typeface="Andalus" panose="02020603050405020304" pitchFamily="18" charset="-78"/>
              </a:defRPr>
            </a:lvl1pPr>
            <a:lvl2pPr marL="216000" indent="-216000">
              <a:spcBef>
                <a:spcPts val="0"/>
              </a:spcBef>
              <a:buClr>
                <a:schemeClr val="accent2"/>
              </a:buClr>
              <a:buSzPct val="90000"/>
              <a:defRPr lang="de-DE" sz="14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 Weaknesses</a:t>
            </a:r>
            <a:endParaRPr lang="de-DE" dirty="0" smtClean="0"/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68000" y="4068000"/>
            <a:ext cx="405000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3"/>
              </a:buClr>
              <a:buSzPct val="90000"/>
              <a:buFont typeface="Wingdings" pitchFamily="2" charset="2"/>
              <a:buChar char="§"/>
              <a:defRPr lang="de-DE" sz="1400" b="0" i="0" u="none" strike="noStrike" baseline="0" smtClean="0">
                <a:latin typeface="+mn-lt"/>
              </a:defRPr>
            </a:lvl1pPr>
            <a:lvl2pPr marL="216000" indent="-216000">
              <a:spcBef>
                <a:spcPts val="0"/>
              </a:spcBef>
              <a:buClr>
                <a:schemeClr val="accent3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 Opportunities</a:t>
            </a:r>
            <a:endParaRPr lang="de-DE" dirty="0" smtClean="0"/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760947" y="4068000"/>
            <a:ext cx="4050000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5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5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 Threats</a:t>
            </a:r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E9EEC3BB-1080-4E03-BCA4-43BBDDAE4C88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Fußzeilenplatzhalter 29"/>
          <p:cNvSpPr>
            <a:spLocks noGrp="1"/>
          </p:cNvSpPr>
          <p:nvPr>
            <p:ph type="ftr" sz="quarter" idx="27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468000" y="1008000"/>
            <a:ext cx="396000" cy="25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smtClean="0">
                <a:solidFill>
                  <a:schemeClr val="accent4"/>
                </a:solidFill>
              </a:rPr>
              <a:t>S –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4760947" y="1008000"/>
            <a:ext cx="468000" cy="25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smtClean="0">
                <a:solidFill>
                  <a:schemeClr val="accent2"/>
                </a:solidFill>
              </a:rPr>
              <a:t>W –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882000" y="1008000"/>
            <a:ext cx="3636000" cy="25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smtClean="0">
                <a:solidFill>
                  <a:schemeClr val="tx2"/>
                </a:solidFill>
              </a:rPr>
              <a:t>Strengths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5228947" y="1008000"/>
            <a:ext cx="3582000" cy="25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smtClean="0">
                <a:solidFill>
                  <a:schemeClr val="tx2"/>
                </a:solidFill>
              </a:rPr>
              <a:t>Weaknesses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467544" y="3744000"/>
            <a:ext cx="360000" cy="25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smtClean="0">
                <a:solidFill>
                  <a:schemeClr val="accent3"/>
                </a:solidFill>
              </a:rPr>
              <a:t>O –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846634" y="3744000"/>
            <a:ext cx="3636000" cy="25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lvl="0"/>
            <a:r>
              <a:rPr lang="de-DE" sz="1600" b="1" baseline="0" smtClean="0">
                <a:solidFill>
                  <a:srgbClr val="58595B"/>
                </a:solidFill>
                <a:latin typeface="Arial-BoldMT"/>
              </a:rPr>
              <a:t>Opportunities</a:t>
            </a:r>
            <a:endParaRPr lang="de-DE" sz="160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4759905" y="3744000"/>
            <a:ext cx="324000" cy="25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smtClean="0">
                <a:solidFill>
                  <a:schemeClr val="accent5"/>
                </a:solidFill>
              </a:rPr>
              <a:t>T –</a:t>
            </a:r>
          </a:p>
        </p:txBody>
      </p:sp>
      <p:sp>
        <p:nvSpPr>
          <p:cNvPr id="33" name="Textfeld 32"/>
          <p:cNvSpPr txBox="1"/>
          <p:nvPr userDrawn="1"/>
        </p:nvSpPr>
        <p:spPr>
          <a:xfrm>
            <a:off x="5102947" y="3744000"/>
            <a:ext cx="3708000" cy="25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lvl="0"/>
            <a:r>
              <a:rPr lang="de-DE" sz="1600" b="1" baseline="0" smtClean="0">
                <a:solidFill>
                  <a:srgbClr val="58595B"/>
                </a:solidFill>
                <a:latin typeface="Arial-BoldMT"/>
              </a:rPr>
              <a:t>Threats</a:t>
            </a:r>
            <a:endParaRPr lang="de-DE" sz="16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1" i="0" u="none" strike="noStrike" kern="1200" baseline="0" smtClean="0"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de-DE" sz="1800" b="1" kern="1200" cap="all" baseline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SWOT </a:t>
            </a:r>
            <a:r>
              <a:rPr lang="de-DE" sz="18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OTHER ANALYSIS</a:t>
            </a:r>
            <a:endParaRPr lang="de-DE" sz="1800" b="1" kern="1200" cap="all" baseline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000" y="1008000"/>
            <a:ext cx="8387766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9531C6F7-0835-498D-A3B9-C548F1AB0B69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2000" y="270000"/>
            <a:ext cx="8244000" cy="32400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800" b="1" kern="1200" cap="all" baseline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Take away</a:t>
            </a:r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00" y="1008000"/>
            <a:ext cx="8388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Subtitle with further informations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16" y="1296000"/>
            <a:ext cx="7272808" cy="4392488"/>
          </a:xfrm>
          <a:prstGeom prst="rect">
            <a:avLst/>
          </a:prstGeom>
        </p:spPr>
        <p:txBody>
          <a:bodyPr/>
          <a:lstStyle>
            <a:lvl1pPr marL="324000" indent="-324000">
              <a:spcBef>
                <a:spcPts val="1500"/>
              </a:spcBef>
              <a:buFont typeface="Arial" pitchFamily="34" charset="0"/>
              <a:buChar char="■"/>
              <a:defRPr/>
            </a:lvl1pPr>
          </a:lstStyle>
          <a:p>
            <a:pPr lvl="0"/>
            <a:r>
              <a:rPr lang="de-DE" smtClean="0"/>
              <a:t>Insert Text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E1E8DC51-2C7B-48B5-A4A3-8A91A14B03E5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9"/>
          <p:cNvSpPr>
            <a:spLocks noChangeAspect="1"/>
          </p:cNvSpPr>
          <p:nvPr userDrawn="1"/>
        </p:nvSpPr>
        <p:spPr>
          <a:xfrm>
            <a:off x="453006" y="468000"/>
            <a:ext cx="8388000" cy="5750030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1710730" y="4657328"/>
            <a:ext cx="518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1682155" y="3358800"/>
            <a:ext cx="2160000" cy="252000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First name Last name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691680" y="4941168"/>
            <a:ext cx="5472608" cy="864096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pPr marL="361950" indent="-361950" algn="l" defTabSz="914400" rtl="0" eaLnBrk="1" latinLnBrk="0" hangingPunct="1">
              <a:spcBef>
                <a:spcPts val="300"/>
              </a:spcBef>
              <a:buClr>
                <a:schemeClr val="bg1"/>
              </a:buClr>
              <a:buFont typeface="+mj-lt"/>
              <a:buNone/>
            </a:pPr>
            <a:r>
              <a:rPr lang="de-DE" sz="1200" b="0" kern="1200" baseline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ELCA Informatique SA  |  Lausanne 021 613 21 11  |  Genève 022 307 15 11</a:t>
            </a:r>
          </a:p>
          <a:p>
            <a:pPr marL="361950" indent="-361950" algn="l" defTabSz="914400" rtl="0" eaLnBrk="1" latinLnBrk="0" hangingPunct="1">
              <a:spcBef>
                <a:spcPts val="300"/>
              </a:spcBef>
              <a:buClr>
                <a:schemeClr val="bg1"/>
              </a:buClr>
              <a:buFont typeface="+mj-lt"/>
              <a:buNone/>
            </a:pPr>
            <a:r>
              <a:rPr lang="de-DE" sz="1200" b="0" kern="1200" baseline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ELCA Informatik AG  |  Zürich 044 456 32 11  |  Bern 031 556 63 11</a:t>
            </a:r>
          </a:p>
          <a:p>
            <a:pPr marL="361950" indent="-361950" algn="l" defTabSz="914400" rtl="0" eaLnBrk="1" latinLnBrk="0" hangingPunct="1">
              <a:spcBef>
                <a:spcPts val="300"/>
              </a:spcBef>
              <a:buClr>
                <a:schemeClr val="bg1"/>
              </a:buClr>
              <a:buFont typeface="+mj-lt"/>
              <a:buNone/>
            </a:pPr>
            <a:endParaRPr lang="de-DE" sz="1050" b="0" kern="1200" baseline="0" smtClean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  <a:p>
            <a:pPr marL="361950" indent="-361950" algn="l" defTabSz="914400" rtl="0" eaLnBrk="1" latinLnBrk="0" hangingPunct="1">
              <a:spcBef>
                <a:spcPts val="300"/>
              </a:spcBef>
              <a:buClr>
                <a:schemeClr val="bg1"/>
              </a:buClr>
              <a:buFont typeface="+mj-lt"/>
              <a:buNone/>
            </a:pPr>
            <a:r>
              <a:rPr lang="de-DE" sz="1600" b="0" kern="1200" baseline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www.elca.ch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1682155" y="3140968"/>
            <a:ext cx="3852000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lvl="0"/>
            <a:r>
              <a:rPr lang="de-DE" sz="1200" b="1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Contact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C07E3EC1-2AA8-43E6-A171-F1EE3F6B0064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3" name="Textfeld 22"/>
          <p:cNvSpPr txBox="1"/>
          <p:nvPr userDrawn="1"/>
        </p:nvSpPr>
        <p:spPr>
          <a:xfrm>
            <a:off x="1644055" y="1600691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1" kern="1200" smtClean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Thank you</a:t>
            </a:r>
            <a:r>
              <a:rPr lang="de-DE" sz="2400" b="1" kern="1200" smtClean="0">
                <a:solidFill>
                  <a:schemeClr val="bg1"/>
                </a:solidFill>
                <a:latin typeface="ArialMT"/>
                <a:ea typeface="+mn-ea"/>
                <a:cs typeface="Arial" pitchFamily="34" charset="0"/>
              </a:rPr>
              <a:t>.</a:t>
            </a:r>
            <a:endParaRPr lang="de-DE" smtClean="0"/>
          </a:p>
          <a:p>
            <a:endParaRPr lang="de-DE"/>
          </a:p>
        </p:txBody>
      </p:sp>
      <p:sp>
        <p:nvSpPr>
          <p:cNvPr id="13" name="Fußzeilenplatzhalter 19"/>
          <p:cNvSpPr>
            <a:spLocks noGrp="1"/>
          </p:cNvSpPr>
          <p:nvPr>
            <p:ph type="ftr" sz="quarter" idx="18"/>
          </p:nvPr>
        </p:nvSpPr>
        <p:spPr>
          <a:xfrm>
            <a:off x="3672240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6768000" y="6480000"/>
            <a:ext cx="72000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900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|    © ELCA</a:t>
            </a:r>
            <a:endParaRPr lang="de-DE" sz="900">
              <a:solidFill>
                <a:schemeClr val="tx2"/>
              </a:solidFill>
            </a:endParaRPr>
          </a:p>
        </p:txBody>
      </p:sp>
      <p:sp>
        <p:nvSpPr>
          <p:cNvPr id="20" name="Textplatzhalter 2"/>
          <p:cNvSpPr>
            <a:spLocks noGrp="1"/>
          </p:cNvSpPr>
          <p:nvPr>
            <p:ph type="body" idx="19" hasCustomPrompt="1"/>
          </p:nvPr>
        </p:nvSpPr>
        <p:spPr>
          <a:xfrm>
            <a:off x="1681200" y="3609048"/>
            <a:ext cx="2160000" cy="252000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Function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1681200" y="3861048"/>
            <a:ext cx="2160000" cy="252000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Mail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21" hasCustomPrompt="1"/>
          </p:nvPr>
        </p:nvSpPr>
        <p:spPr>
          <a:xfrm>
            <a:off x="1682155" y="4113104"/>
            <a:ext cx="2160000" cy="252000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tel 	000 000 00 00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idx="22" hasCustomPrompt="1"/>
          </p:nvPr>
        </p:nvSpPr>
        <p:spPr>
          <a:xfrm>
            <a:off x="1682155" y="4365104"/>
            <a:ext cx="2160000" cy="252000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Other informations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23" hasCustomPrompt="1"/>
          </p:nvPr>
        </p:nvSpPr>
        <p:spPr>
          <a:xfrm>
            <a:off x="3851920" y="3358800"/>
            <a:ext cx="2160000" cy="252000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First name Last name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idx="24" hasCustomPrompt="1"/>
          </p:nvPr>
        </p:nvSpPr>
        <p:spPr>
          <a:xfrm>
            <a:off x="3852000" y="3610800"/>
            <a:ext cx="2160000" cy="252000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Function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5" hasCustomPrompt="1"/>
          </p:nvPr>
        </p:nvSpPr>
        <p:spPr>
          <a:xfrm>
            <a:off x="3850965" y="3862800"/>
            <a:ext cx="2160000" cy="252000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Mail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idx="26" hasCustomPrompt="1"/>
          </p:nvPr>
        </p:nvSpPr>
        <p:spPr>
          <a:xfrm>
            <a:off x="3851920" y="4114800"/>
            <a:ext cx="2160000" cy="252000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tel 	000 000 00 00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idx="27" hasCustomPrompt="1"/>
          </p:nvPr>
        </p:nvSpPr>
        <p:spPr>
          <a:xfrm>
            <a:off x="3851920" y="4366800"/>
            <a:ext cx="2160000" cy="252000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Other informations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3996" cy="6857997"/>
          </a:xfrm>
          <a:prstGeom prst="rect">
            <a:avLst/>
          </a:prstGeom>
        </p:spPr>
      </p:pic>
      <p:sp>
        <p:nvSpPr>
          <p:cNvPr id="31" name="Bildplatzhalter 30"/>
          <p:cNvSpPr>
            <a:spLocks noGrp="1"/>
          </p:cNvSpPr>
          <p:nvPr>
            <p:ph type="pic" sz="quarter" idx="13" hasCustomPrompt="1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Logo</a:t>
            </a:r>
            <a:endParaRPr lang="de-DE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>
          <a:xfrm>
            <a:off x="755576" y="3554432"/>
            <a:ext cx="7848000" cy="369332"/>
          </a:xfrm>
        </p:spPr>
        <p:txBody>
          <a:bodyPr wrap="square" lIns="36000" tIns="0" bIns="0" anchor="b" anchorCtr="0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Title of the Presentation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Client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First name Last name, function</a:t>
            </a:r>
            <a:br>
              <a:rPr lang="de-DE" smtClean="0"/>
            </a:br>
            <a:r>
              <a:rPr lang="de-DE" smtClean="0"/>
              <a:t>First name Last name, function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 anchorCtr="0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Place, Date 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392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9"/>
          <p:cNvSpPr>
            <a:spLocks noChangeAspect="1"/>
          </p:cNvSpPr>
          <p:nvPr userDrawn="1"/>
        </p:nvSpPr>
        <p:spPr>
          <a:xfrm>
            <a:off x="453006" y="467999"/>
            <a:ext cx="8388000" cy="5750030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1710730" y="4657328"/>
            <a:ext cx="518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2"/>
          <p:cNvSpPr>
            <a:spLocks noGrp="1"/>
          </p:cNvSpPr>
          <p:nvPr>
            <p:ph type="body" idx="15" hasCustomPrompt="1"/>
          </p:nvPr>
        </p:nvSpPr>
        <p:spPr>
          <a:xfrm>
            <a:off x="3059832" y="2556000"/>
            <a:ext cx="5184576" cy="1872208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800"/>
              </a:spcBef>
              <a:buClr>
                <a:schemeClr val="bg1"/>
              </a:buClr>
              <a:buFont typeface="+mj-lt"/>
              <a:buNone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X.X.</a:t>
            </a:r>
          </a:p>
          <a:p>
            <a:pPr lvl="0"/>
            <a:r>
              <a:rPr lang="de-DE" smtClean="0"/>
              <a:t>Ipsum Dolor</a:t>
            </a:r>
          </a:p>
          <a:p>
            <a:pPr lvl="0"/>
            <a:r>
              <a:rPr lang="de-DE" smtClean="0"/>
              <a:t>0000000</a:t>
            </a:r>
          </a:p>
          <a:p>
            <a:pPr lvl="0"/>
            <a:r>
              <a:rPr lang="de-DE" smtClean="0"/>
              <a:t>0000000</a:t>
            </a:r>
          </a:p>
          <a:p>
            <a:pPr lvl="0"/>
            <a:r>
              <a:rPr lang="de-DE" smtClean="0"/>
              <a:t>Knupso ipsum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682155" y="2555379"/>
            <a:ext cx="1368152" cy="1772280"/>
          </a:xfrm>
          <a:prstGeom prst="rect">
            <a:avLst/>
          </a:prstGeom>
        </p:spPr>
        <p:txBody>
          <a:bodyPr vert="horz" lIns="36000" tIns="126000" rIns="36000" bIns="36000" rtlCol="0" anchor="t" anchorCtr="0">
            <a:noAutofit/>
          </a:bodyPr>
          <a:lstStyle/>
          <a:p>
            <a:pPr marL="361950" lvl="0" indent="-361950" algn="l" defTabSz="914400" rtl="0" eaLnBrk="1" latinLnBrk="0" hangingPunct="1">
              <a:spcBef>
                <a:spcPts val="1700"/>
              </a:spcBef>
              <a:buClr>
                <a:schemeClr val="bg1"/>
              </a:buClr>
              <a:buFont typeface="+mj-lt"/>
              <a:buNone/>
            </a:pPr>
            <a:r>
              <a:rPr lang="de-DE" sz="1050" b="0" kern="1200" baseline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Signatur</a:t>
            </a:r>
          </a:p>
          <a:p>
            <a:pPr marL="361950" lvl="0" indent="-361950" algn="l" defTabSz="914400" rtl="0" eaLnBrk="1" latinLnBrk="0" hangingPunct="1">
              <a:spcBef>
                <a:spcPts val="1700"/>
              </a:spcBef>
              <a:buClr>
                <a:schemeClr val="bg1"/>
              </a:buClr>
              <a:buFont typeface="+mj-lt"/>
              <a:buNone/>
            </a:pPr>
            <a:r>
              <a:rPr lang="de-DE" sz="1050" b="0" kern="1200" baseline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Version</a:t>
            </a:r>
          </a:p>
          <a:p>
            <a:pPr marL="361950" lvl="0" indent="-361950" algn="l" defTabSz="914400" rtl="0" eaLnBrk="1" latinLnBrk="0" hangingPunct="1">
              <a:spcBef>
                <a:spcPts val="1700"/>
              </a:spcBef>
              <a:buClr>
                <a:schemeClr val="bg1"/>
              </a:buClr>
              <a:buFont typeface="+mj-lt"/>
              <a:buNone/>
            </a:pPr>
            <a:r>
              <a:rPr lang="de-DE" sz="1050" b="0" kern="1200" baseline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Project No</a:t>
            </a:r>
          </a:p>
          <a:p>
            <a:pPr marL="361950" lvl="0" indent="-361950" algn="l" defTabSz="914400" rtl="0" eaLnBrk="1" latinLnBrk="0" hangingPunct="1">
              <a:spcBef>
                <a:spcPts val="1700"/>
              </a:spcBef>
              <a:buClr>
                <a:schemeClr val="bg1"/>
              </a:buClr>
              <a:buFont typeface="+mj-lt"/>
              <a:buNone/>
            </a:pPr>
            <a:r>
              <a:rPr lang="de-DE" sz="1050" b="0" kern="1200" baseline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Imputations-Nr.</a:t>
            </a:r>
          </a:p>
          <a:p>
            <a:pPr marL="361950" lvl="0" indent="-361950" algn="l" defTabSz="914400" rtl="0" eaLnBrk="1" latinLnBrk="0" hangingPunct="1">
              <a:spcBef>
                <a:spcPts val="1700"/>
              </a:spcBef>
              <a:buClr>
                <a:schemeClr val="bg1"/>
              </a:buClr>
              <a:buFont typeface="+mj-lt"/>
              <a:buNone/>
            </a:pPr>
            <a:r>
              <a:rPr lang="de-DE" sz="1050" b="0" kern="1200" baseline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History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691680" y="4941168"/>
            <a:ext cx="5400600" cy="864096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pPr marL="361950" indent="-361950" algn="l" defTabSz="914400" rtl="0" eaLnBrk="1" latinLnBrk="0" hangingPunct="1">
              <a:spcBef>
                <a:spcPts val="300"/>
              </a:spcBef>
              <a:buClr>
                <a:schemeClr val="bg1"/>
              </a:buClr>
              <a:buFont typeface="+mj-lt"/>
              <a:buNone/>
            </a:pPr>
            <a:r>
              <a:rPr lang="de-DE" sz="1200" b="0" kern="1200" baseline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ELCA Informatique SA  |  Lausanne 021 613 21 11  |  Genève 022 307 15 11</a:t>
            </a:r>
          </a:p>
          <a:p>
            <a:pPr marL="361950" indent="-361950" algn="l" defTabSz="914400" rtl="0" eaLnBrk="1" latinLnBrk="0" hangingPunct="1">
              <a:spcBef>
                <a:spcPts val="300"/>
              </a:spcBef>
              <a:buClr>
                <a:schemeClr val="bg1"/>
              </a:buClr>
              <a:buFont typeface="+mj-lt"/>
              <a:buNone/>
            </a:pPr>
            <a:r>
              <a:rPr lang="de-DE" sz="1200" b="0" kern="1200" baseline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ELCA Informatik AG  |  Zürich 044 456 32 11  |  Bern 031 556 63 11</a:t>
            </a:r>
          </a:p>
          <a:p>
            <a:pPr marL="361950" indent="-361950" algn="l" defTabSz="914400" rtl="0" eaLnBrk="1" latinLnBrk="0" hangingPunct="1">
              <a:spcBef>
                <a:spcPts val="300"/>
              </a:spcBef>
              <a:buClr>
                <a:schemeClr val="bg1"/>
              </a:buClr>
              <a:buFont typeface="+mj-lt"/>
              <a:buNone/>
            </a:pPr>
            <a:endParaRPr lang="de-DE" sz="1050" b="0" kern="1200" baseline="0" smtClean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  <a:p>
            <a:pPr marL="361950" indent="-361950" algn="l" defTabSz="914400" rtl="0" eaLnBrk="1" latinLnBrk="0" hangingPunct="1">
              <a:spcBef>
                <a:spcPts val="300"/>
              </a:spcBef>
              <a:buClr>
                <a:schemeClr val="bg1"/>
              </a:buClr>
              <a:buFont typeface="+mj-lt"/>
              <a:buNone/>
            </a:pPr>
            <a:r>
              <a:rPr lang="de-DE" sz="1600" b="0" kern="1200" baseline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www.elca.ch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F31D24A7-868E-49CF-9E43-1D4D53C4A946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8"/>
          </p:nvPr>
        </p:nvSpPr>
        <p:spPr>
          <a:xfrm>
            <a:off x="3672240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768000" y="6480000"/>
            <a:ext cx="72000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900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|    © ELCA</a:t>
            </a:r>
            <a:endParaRPr lang="de-DE" sz="9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3996" cy="6857997"/>
          </a:xfrm>
          <a:prstGeom prst="rect">
            <a:avLst/>
          </a:prstGeom>
        </p:spPr>
      </p:pic>
      <p:sp>
        <p:nvSpPr>
          <p:cNvPr id="31" name="Bildplatzhalter 30"/>
          <p:cNvSpPr>
            <a:spLocks noGrp="1"/>
          </p:cNvSpPr>
          <p:nvPr>
            <p:ph type="pic" sz="quarter" idx="13" hasCustomPrompt="1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Logo</a:t>
            </a:r>
            <a:endParaRPr lang="de-DE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>
          <a:xfrm>
            <a:off x="755576" y="3554432"/>
            <a:ext cx="7848000" cy="369332"/>
          </a:xfrm>
        </p:spPr>
        <p:txBody>
          <a:bodyPr wrap="square" lIns="36000" tIns="0" bIns="0" anchor="b" anchorCtr="0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Title of the Presentation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Client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First name Last name, function</a:t>
            </a:r>
            <a:br>
              <a:rPr lang="de-DE" smtClean="0"/>
            </a:br>
            <a:r>
              <a:rPr lang="de-DE" smtClean="0"/>
              <a:t>First name Last name, function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 anchorCtr="0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Place, Date 2013</a:t>
            </a:r>
            <a:endParaRPr lang="de-DE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395536" y="6165304"/>
            <a:ext cx="1656184" cy="432048"/>
            <a:chOff x="395536" y="6165304"/>
            <a:chExt cx="1656184" cy="432048"/>
          </a:xfrm>
        </p:grpSpPr>
        <p:sp>
          <p:nvSpPr>
            <p:cNvPr id="11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LCA_C2_rgb_positive_72dpi.png"/>
            <p:cNvPicPr>
              <a:picLocks noChangeAspect="1"/>
            </p:cNvPicPr>
            <p:nvPr userDrawn="1"/>
          </p:nvPicPr>
          <p:blipFill>
            <a:blip r:embed="rId3" cstate="print"/>
            <a:srcRect r="63333" b="-4966"/>
            <a:stretch>
              <a:fillRect/>
            </a:stretch>
          </p:blipFill>
          <p:spPr>
            <a:xfrm>
              <a:off x="458019" y="6233430"/>
              <a:ext cx="1584176" cy="363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701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Titelse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8" cy="6857999"/>
          </a:xfrm>
          <a:prstGeom prst="rect">
            <a:avLst/>
          </a:prstGeom>
        </p:spPr>
      </p:pic>
      <p:sp>
        <p:nvSpPr>
          <p:cNvPr id="31" name="Bildplatzhalter 30"/>
          <p:cNvSpPr>
            <a:spLocks noGrp="1"/>
          </p:cNvSpPr>
          <p:nvPr>
            <p:ph type="pic" sz="quarter" idx="13" hasCustomPrompt="1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Logo</a:t>
            </a:r>
            <a:endParaRPr lang="de-DE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>
          <a:xfrm>
            <a:off x="755576" y="3554432"/>
            <a:ext cx="7848872" cy="369332"/>
          </a:xfrm>
        </p:spPr>
        <p:txBody>
          <a:bodyPr wrap="square" lIns="36000" tIns="0" bIns="0" anchor="b" anchorCtr="0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Title of the Presentation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755650" y="3923764"/>
            <a:ext cx="7848798" cy="369332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Client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4500332"/>
            <a:ext cx="7848798" cy="61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First name Last name, function</a:t>
            </a:r>
            <a:br>
              <a:rPr lang="de-DE" smtClean="0"/>
            </a:br>
            <a:r>
              <a:rPr lang="de-DE" smtClean="0"/>
              <a:t>First name Last name, function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 anchorCtr="0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Place, Date 2013</a:t>
            </a:r>
            <a:endParaRPr lang="de-DE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395536" y="6165304"/>
            <a:ext cx="1656184" cy="432048"/>
            <a:chOff x="395536" y="6165304"/>
            <a:chExt cx="1656184" cy="432048"/>
          </a:xfrm>
        </p:grpSpPr>
        <p:sp>
          <p:nvSpPr>
            <p:cNvPr id="12" name="Rechteck 11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LCA_C2_rgb_positive_72dpi.png"/>
            <p:cNvPicPr>
              <a:picLocks noChangeAspect="1"/>
            </p:cNvPicPr>
            <p:nvPr userDrawn="1"/>
          </p:nvPicPr>
          <p:blipFill>
            <a:blip r:embed="rId3" cstate="print"/>
            <a:srcRect r="63333" b="-4966"/>
            <a:stretch>
              <a:fillRect/>
            </a:stretch>
          </p:blipFill>
          <p:spPr>
            <a:xfrm>
              <a:off x="458019" y="6233430"/>
              <a:ext cx="1584176" cy="3639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Titelse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6857998"/>
          </a:xfrm>
          <a:prstGeom prst="rect">
            <a:avLst/>
          </a:prstGeom>
        </p:spPr>
      </p:pic>
      <p:sp>
        <p:nvSpPr>
          <p:cNvPr id="31" name="Bildplatzhalter 30"/>
          <p:cNvSpPr>
            <a:spLocks noGrp="1"/>
          </p:cNvSpPr>
          <p:nvPr>
            <p:ph type="pic" sz="quarter" idx="13" hasCustomPrompt="1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Logo</a:t>
            </a:r>
            <a:endParaRPr lang="de-DE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>
          <a:xfrm>
            <a:off x="755576" y="3554432"/>
            <a:ext cx="3780000" cy="369332"/>
          </a:xfrm>
        </p:spPr>
        <p:txBody>
          <a:bodyPr wrap="square" lIns="36000" tIns="0" bIns="0" anchor="b" anchorCtr="0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Title of the Presentation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Client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First name Last name, function</a:t>
            </a:r>
            <a:br>
              <a:rPr lang="de-DE" smtClean="0"/>
            </a:br>
            <a:r>
              <a:rPr lang="de-DE" smtClean="0"/>
              <a:t>First name Last name, function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 anchorCtr="0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Place, Date 2013</a:t>
            </a:r>
            <a:endParaRPr lang="de-DE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395536" y="6165304"/>
            <a:ext cx="1656184" cy="432048"/>
            <a:chOff x="395536" y="6165304"/>
            <a:chExt cx="1656184" cy="432048"/>
          </a:xfrm>
        </p:grpSpPr>
        <p:sp>
          <p:nvSpPr>
            <p:cNvPr id="11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LCA_C2_rgb_positive_72dpi.png"/>
            <p:cNvPicPr>
              <a:picLocks noChangeAspect="1"/>
            </p:cNvPicPr>
            <p:nvPr userDrawn="1"/>
          </p:nvPicPr>
          <p:blipFill>
            <a:blip r:embed="rId3" cstate="print"/>
            <a:srcRect r="63333" b="-4966"/>
            <a:stretch>
              <a:fillRect/>
            </a:stretch>
          </p:blipFill>
          <p:spPr>
            <a:xfrm>
              <a:off x="458019" y="6233430"/>
              <a:ext cx="1584176" cy="3639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Titelse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7" cy="6857998"/>
          </a:xfrm>
          <a:prstGeom prst="rect">
            <a:avLst/>
          </a:prstGeom>
        </p:spPr>
      </p:pic>
      <p:sp>
        <p:nvSpPr>
          <p:cNvPr id="31" name="Bildplatzhalter 30"/>
          <p:cNvSpPr>
            <a:spLocks noGrp="1"/>
          </p:cNvSpPr>
          <p:nvPr>
            <p:ph type="pic" sz="quarter" idx="13" hasCustomPrompt="1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Logo</a:t>
            </a:r>
            <a:endParaRPr lang="de-DE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>
          <a:xfrm>
            <a:off x="755576" y="3554432"/>
            <a:ext cx="3780000" cy="369332"/>
          </a:xfrm>
        </p:spPr>
        <p:txBody>
          <a:bodyPr wrap="square" lIns="36000" tIns="0" bIns="0" anchor="b" anchorCtr="0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Title of the Presentation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Client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First name Last name, function</a:t>
            </a:r>
            <a:br>
              <a:rPr lang="de-DE" smtClean="0"/>
            </a:br>
            <a:r>
              <a:rPr lang="de-DE" smtClean="0"/>
              <a:t>First name Last name, function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 anchorCtr="0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Place, Date 2013</a:t>
            </a:r>
            <a:endParaRPr lang="de-DE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395536" y="6165304"/>
            <a:ext cx="1656184" cy="432048"/>
            <a:chOff x="395536" y="6165304"/>
            <a:chExt cx="1656184" cy="432048"/>
          </a:xfrm>
        </p:grpSpPr>
        <p:sp>
          <p:nvSpPr>
            <p:cNvPr id="11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LCA_C2_rgb_positive_72dpi.png"/>
            <p:cNvPicPr>
              <a:picLocks noChangeAspect="1"/>
            </p:cNvPicPr>
            <p:nvPr userDrawn="1"/>
          </p:nvPicPr>
          <p:blipFill>
            <a:blip r:embed="rId3" cstate="print"/>
            <a:srcRect r="63333" b="-4966"/>
            <a:stretch>
              <a:fillRect/>
            </a:stretch>
          </p:blipFill>
          <p:spPr>
            <a:xfrm>
              <a:off x="458019" y="6233430"/>
              <a:ext cx="1584176" cy="3639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Titelse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" y="0"/>
            <a:ext cx="9143996" cy="6857997"/>
          </a:xfrm>
          <a:prstGeom prst="rect">
            <a:avLst/>
          </a:prstGeom>
        </p:spPr>
      </p:pic>
      <p:sp>
        <p:nvSpPr>
          <p:cNvPr id="31" name="Bildplatzhalter 30"/>
          <p:cNvSpPr>
            <a:spLocks noGrp="1"/>
          </p:cNvSpPr>
          <p:nvPr>
            <p:ph type="pic" sz="quarter" idx="13" hasCustomPrompt="1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Logo</a:t>
            </a:r>
            <a:endParaRPr lang="de-DE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>
          <a:xfrm>
            <a:off x="755576" y="3554432"/>
            <a:ext cx="7848000" cy="369332"/>
          </a:xfrm>
        </p:spPr>
        <p:txBody>
          <a:bodyPr wrap="square" lIns="36000" tIns="0" bIns="0" anchor="b" anchorCtr="0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Title of the Presentation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Client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First name Last name, function</a:t>
            </a:r>
            <a:br>
              <a:rPr lang="de-DE" smtClean="0"/>
            </a:br>
            <a:r>
              <a:rPr lang="de-DE" smtClean="0"/>
              <a:t>First name Last name, function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 anchorCtr="0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Place, Date 2013</a:t>
            </a:r>
            <a:endParaRPr lang="de-DE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395536" y="6165304"/>
            <a:ext cx="1656184" cy="432048"/>
            <a:chOff x="395536" y="6165304"/>
            <a:chExt cx="1656184" cy="432048"/>
          </a:xfrm>
        </p:grpSpPr>
        <p:sp>
          <p:nvSpPr>
            <p:cNvPr id="11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LCA_C2_rgb_positive_72dpi.png"/>
            <p:cNvPicPr>
              <a:picLocks noChangeAspect="1"/>
            </p:cNvPicPr>
            <p:nvPr userDrawn="1"/>
          </p:nvPicPr>
          <p:blipFill>
            <a:blip r:embed="rId3" cstate="print"/>
            <a:srcRect r="63333" b="-4966"/>
            <a:stretch>
              <a:fillRect/>
            </a:stretch>
          </p:blipFill>
          <p:spPr>
            <a:xfrm>
              <a:off x="458019" y="6233430"/>
              <a:ext cx="1584176" cy="3639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of th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073" y="1008875"/>
            <a:ext cx="3906000" cy="525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432000" y="270000"/>
            <a:ext cx="8388000" cy="324000"/>
          </a:xfrm>
        </p:spPr>
        <p:txBody>
          <a:bodyPr wrap="none" anchor="ctr" anchorCtr="0"/>
          <a:lstStyle>
            <a:lvl1pPr>
              <a:defRPr lang="de-DE" sz="1800" b="1" baseline="0" smtClean="0">
                <a:latin typeface="+mj-lt"/>
              </a:defRPr>
            </a:lvl1pPr>
          </a:lstStyle>
          <a:p>
            <a:r>
              <a:rPr lang="de-DE" sz="1800" b="1" baseline="0" smtClean="0">
                <a:latin typeface="Arial-BoldMT"/>
              </a:rPr>
              <a:t>goal of the presentation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31999" y="1008000"/>
            <a:ext cx="4356000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Insert	 Text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7E872ECD-22F5-46F2-99B6-163646FDF3F8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20"/>
          </p:nvPr>
        </p:nvSpPr>
        <p:spPr>
          <a:xfrm>
            <a:off x="4545997" y="6480000"/>
            <a:ext cx="3060000" cy="21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ELCA Forum 2014: Threat modelling</a:t>
            </a:r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432000" y="594000"/>
            <a:ext cx="8388000" cy="324000"/>
          </a:xfrm>
        </p:spPr>
        <p:txBody>
          <a:bodyPr wrap="none" tIns="0" bIns="0" anchor="ctr" anchorCtr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Subtitle with further informations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41997" y="6480000"/>
            <a:ext cx="936000" cy="216000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>
              <a:defRPr sz="1000">
                <a:solidFill>
                  <a:srgbClr val="585858"/>
                </a:solidFill>
                <a:latin typeface="+mn-lt"/>
              </a:defRPr>
            </a:lvl1pPr>
          </a:lstStyle>
          <a:p>
            <a:pPr>
              <a:tabLst>
                <a:tab pos="468000" algn="ctr"/>
                <a:tab pos="936000" algn="r"/>
              </a:tabLst>
            </a:pPr>
            <a:r>
              <a:rPr lang="de-DE" smtClean="0"/>
              <a:t>| 	</a:t>
            </a:r>
            <a:fld id="{2A868DFE-5577-4492-882B-9450D164F6A9}" type="datetime1">
              <a:rPr lang="en-US" smtClean="0"/>
              <a:t>12/15/2014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7997" y="6480000"/>
            <a:ext cx="252000" cy="216000"/>
          </a:xfrm>
          <a:prstGeom prst="rect">
            <a:avLst/>
          </a:prstGeom>
        </p:spPr>
        <p:txBody>
          <a:bodyPr vert="horz" wrap="none" lIns="36000" tIns="36000" rIns="0" bIns="36000" rtlCol="0" anchor="ctr"/>
          <a:lstStyle>
            <a:lvl1pPr algn="r">
              <a:defRPr sz="1000">
                <a:solidFill>
                  <a:srgbClr val="585858"/>
                </a:solidFill>
                <a:latin typeface="+mn-lt"/>
              </a:defRPr>
            </a:lvl1pPr>
          </a:lstStyle>
          <a:p>
            <a:fld id="{6803BB4D-69A0-406B-A015-F0A6F1F8D5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8388000" cy="52560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50456" y="6371803"/>
            <a:ext cx="838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50000" y="185698"/>
            <a:ext cx="838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3" r:id="rId2"/>
    <p:sldLayoutId id="2147483694" r:id="rId3"/>
    <p:sldLayoutId id="2147483695" r:id="rId4"/>
    <p:sldLayoutId id="2147483649" r:id="rId5"/>
    <p:sldLayoutId id="2147483689" r:id="rId6"/>
    <p:sldLayoutId id="2147483690" r:id="rId7"/>
    <p:sldLayoutId id="2147483692" r:id="rId8"/>
    <p:sldLayoutId id="2147483650" r:id="rId9"/>
    <p:sldLayoutId id="2147483651" r:id="rId10"/>
    <p:sldLayoutId id="2147483662" r:id="rId11"/>
    <p:sldLayoutId id="2147483657" r:id="rId12"/>
    <p:sldLayoutId id="2147483661" r:id="rId13"/>
    <p:sldLayoutId id="2147483660" r:id="rId14"/>
    <p:sldLayoutId id="2147483664" r:id="rId15"/>
    <p:sldLayoutId id="2147483684" r:id="rId16"/>
    <p:sldLayoutId id="2147483656" r:id="rId17"/>
    <p:sldLayoutId id="2147483663" r:id="rId18"/>
    <p:sldLayoutId id="2147483665" r:id="rId19"/>
    <p:sldLayoutId id="2147483654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8" r:id="rId27"/>
    <p:sldLayoutId id="2147483685" r:id="rId28"/>
    <p:sldLayoutId id="2147483686" r:id="rId29"/>
    <p:sldLayoutId id="2147483687" r:id="rId3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spcBef>
          <a:spcPts val="900"/>
        </a:spcBef>
        <a:buClr>
          <a:schemeClr val="accent6"/>
        </a:buClr>
        <a:buFont typeface="Arial" pitchFamily="34" charset="0"/>
        <a:buChar char="■"/>
        <a:defRPr sz="1800" kern="1200">
          <a:solidFill>
            <a:srgbClr val="585858"/>
          </a:solidFill>
          <a:latin typeface="+mn-lt"/>
          <a:ea typeface="+mn-ea"/>
          <a:cs typeface="Arial" pitchFamily="34" charset="0"/>
        </a:defRPr>
      </a:lvl1pPr>
      <a:lvl2pPr marL="719138" indent="-324000" algn="l" defTabSz="914400" rtl="0" eaLnBrk="1" latinLnBrk="0" hangingPunct="1">
        <a:spcBef>
          <a:spcPts val="900"/>
        </a:spcBef>
        <a:buClr>
          <a:schemeClr val="accent6"/>
        </a:buClr>
        <a:buFont typeface="Wingdings" pitchFamily="2" charset="2"/>
        <a:buChar char="§"/>
        <a:defRPr sz="1800" kern="1200">
          <a:solidFill>
            <a:srgbClr val="585858"/>
          </a:solidFill>
          <a:latin typeface="+mn-lt"/>
          <a:ea typeface="+mn-ea"/>
          <a:cs typeface="Arial" pitchFamily="34" charset="0"/>
        </a:defRPr>
      </a:lvl2pPr>
      <a:lvl3pPr marL="1045500" indent="-342900" algn="l" defTabSz="914400" rtl="0" eaLnBrk="1" latinLnBrk="0" hangingPunct="1">
        <a:spcBef>
          <a:spcPts val="900"/>
        </a:spcBef>
        <a:buClr>
          <a:schemeClr val="accent6"/>
        </a:buClr>
        <a:buFont typeface="Symbol" pitchFamily="18" charset="2"/>
        <a:buChar char="-"/>
        <a:defRPr sz="1800" kern="1200">
          <a:solidFill>
            <a:srgbClr val="585858"/>
          </a:solidFill>
          <a:latin typeface="+mn-lt"/>
          <a:ea typeface="+mn-ea"/>
          <a:cs typeface="Arial" pitchFamily="34" charset="0"/>
        </a:defRPr>
      </a:lvl3pPr>
      <a:lvl4pPr marL="1435100" indent="-323850" algn="l" defTabSz="895350" rtl="0" eaLnBrk="1" latinLnBrk="0" hangingPunct="1">
        <a:spcBef>
          <a:spcPts val="900"/>
        </a:spcBef>
        <a:buClr>
          <a:schemeClr val="accent6"/>
        </a:buClr>
        <a:buFont typeface="Arial Unicode MS" pitchFamily="34" charset="-128"/>
        <a:buChar char="➔"/>
        <a:defRPr lang="de-DE" sz="1800" kern="1200" smtClean="0">
          <a:solidFill>
            <a:srgbClr val="585858"/>
          </a:solidFill>
          <a:latin typeface="+mn-lt"/>
          <a:ea typeface="+mn-ea"/>
          <a:cs typeface="Arial" pitchFamily="34" charset="0"/>
        </a:defRPr>
      </a:lvl4pPr>
      <a:lvl5pPr marL="1787525" indent="-323850" algn="l" defTabSz="914400" rtl="0" eaLnBrk="1" latinLnBrk="0" hangingPunct="1">
        <a:spcBef>
          <a:spcPts val="900"/>
        </a:spcBef>
        <a:buClr>
          <a:schemeClr val="accent6"/>
        </a:buClr>
        <a:buFont typeface="Arial" pitchFamily="34" charset="0"/>
        <a:buChar char="»"/>
        <a:defRPr sz="1800" kern="1200">
          <a:solidFill>
            <a:srgbClr val="585858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emf"/><Relationship Id="rId7" Type="http://schemas.openxmlformats.org/officeDocument/2006/relationships/image" Target="../media/image37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1553" y="4365104"/>
            <a:ext cx="7848000" cy="738664"/>
          </a:xfrm>
        </p:spPr>
        <p:txBody>
          <a:bodyPr/>
          <a:lstStyle/>
          <a:p>
            <a:r>
              <a:rPr lang="en-GB" dirty="0" smtClean="0"/>
              <a:t>Threat modelling: how to approach </a:t>
            </a:r>
            <a:br>
              <a:rPr lang="en-GB" dirty="0" smtClean="0"/>
            </a:br>
            <a:r>
              <a:rPr lang="en-GB" dirty="0" smtClean="0"/>
              <a:t>security aspects in IT projects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Geneva, December 15</a:t>
            </a:r>
            <a:r>
              <a:rPr lang="en-GB" baseline="30000" dirty="0" smtClean="0"/>
              <a:t>th</a:t>
            </a:r>
            <a:r>
              <a:rPr lang="en-GB" dirty="0" smtClean="0"/>
              <a:t>  </a:t>
            </a:r>
            <a:r>
              <a:rPr lang="en-GB" dirty="0" smtClean="0"/>
              <a:t>2014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07504" y="6135500"/>
            <a:ext cx="5616624" cy="72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utoShape 2" descr="Image result for owas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Image result for owasp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s://encrypted-tbn2.gstatic.com/images?q=tbn:ANd9GcQAxXiYgL8JyS39LT_tzFIPM5yUfkVUA96QFrklwfXytBhyYwOU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43064"/>
            <a:ext cx="41243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6DD72D1C-451C-4C86-94DE-3034B669DB34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Security challenges and common pitfalls in projects</a:t>
            </a:r>
          </a:p>
          <a:p>
            <a:r>
              <a:rPr lang="en-US" b="1" dirty="0" smtClean="0"/>
              <a:t>Information security in a nutshell</a:t>
            </a:r>
          </a:p>
          <a:p>
            <a:r>
              <a:rPr lang="en-GB" dirty="0" smtClean="0"/>
              <a:t>Threat modelling explained</a:t>
            </a:r>
          </a:p>
          <a:p>
            <a:r>
              <a:rPr lang="en-GB" dirty="0" smtClean="0"/>
              <a:t>Case study</a:t>
            </a:r>
          </a:p>
          <a:p>
            <a:r>
              <a:rPr lang="en-GB" dirty="0" smtClean="0"/>
              <a:t>Questions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8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in a nutshell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ECB873BD-9A1A-4412-B21A-D69BB4AF6F5C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998" y="1008000"/>
            <a:ext cx="8388473" cy="5256584"/>
          </a:xfrm>
        </p:spPr>
        <p:txBody>
          <a:bodyPr/>
          <a:lstStyle/>
          <a:p>
            <a:r>
              <a:rPr lang="en-US" dirty="0"/>
              <a:t>Systems process data</a:t>
            </a:r>
          </a:p>
          <a:p>
            <a:r>
              <a:rPr lang="en-US" dirty="0"/>
              <a:t>Systems process various types of data</a:t>
            </a:r>
          </a:p>
          <a:p>
            <a:r>
              <a:rPr lang="en-US" dirty="0"/>
              <a:t>Data have a value (and therefore are called </a:t>
            </a:r>
            <a:r>
              <a:rPr lang="en-US" b="1" dirty="0">
                <a:solidFill>
                  <a:schemeClr val="accent6"/>
                </a:solidFill>
              </a:rPr>
              <a:t>information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assets</a:t>
            </a:r>
            <a:r>
              <a:rPr lang="en-US" dirty="0"/>
              <a:t>)</a:t>
            </a:r>
          </a:p>
          <a:p>
            <a:r>
              <a:rPr lang="en-US" dirty="0"/>
              <a:t>The value of data can be defined by evaluating the </a:t>
            </a:r>
            <a:r>
              <a:rPr lang="en-US" b="1" dirty="0">
                <a:solidFill>
                  <a:schemeClr val="accent6"/>
                </a:solidFill>
              </a:rPr>
              <a:t>adverse impact </a:t>
            </a:r>
            <a:r>
              <a:rPr lang="en-US" dirty="0"/>
              <a:t>caused to the owning organization if:</a:t>
            </a:r>
          </a:p>
          <a:p>
            <a:pPr lvl="1"/>
            <a:r>
              <a:rPr lang="en-US" dirty="0"/>
              <a:t>Data is disclosed to unauthorized people (loss of </a:t>
            </a:r>
            <a:r>
              <a:rPr lang="en-US" b="1" dirty="0">
                <a:solidFill>
                  <a:schemeClr val="accent6"/>
                </a:solidFill>
              </a:rPr>
              <a:t>confidentiality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is modified by unauthorized people (loss of </a:t>
            </a:r>
            <a:r>
              <a:rPr lang="en-US" b="1" dirty="0">
                <a:solidFill>
                  <a:schemeClr val="accent6"/>
                </a:solidFill>
              </a:rPr>
              <a:t>integrity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is not accessible when needed (loss of </a:t>
            </a:r>
            <a:r>
              <a:rPr lang="en-US" b="1" dirty="0">
                <a:solidFill>
                  <a:schemeClr val="accent6"/>
                </a:solidFill>
              </a:rPr>
              <a:t>availability</a:t>
            </a:r>
            <a:r>
              <a:rPr lang="en-US" dirty="0"/>
              <a:t>) (=! performance)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935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97A2D9B4-B73A-476F-A7AF-3A7CBB74E2EF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/>
          <a:p>
            <a:r>
              <a:rPr lang="en-US" dirty="0" smtClean="0"/>
              <a:t>Information security in a nutshell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998" y="1008000"/>
            <a:ext cx="8388473" cy="5256584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adverse impact </a:t>
            </a:r>
            <a:r>
              <a:rPr lang="en-US" dirty="0" smtClean="0"/>
              <a:t>is caused by a </a:t>
            </a:r>
            <a:r>
              <a:rPr lang="en-US" b="1" dirty="0" smtClean="0"/>
              <a:t>threat</a:t>
            </a:r>
            <a:r>
              <a:rPr lang="en-US" dirty="0" smtClean="0"/>
              <a:t> that materializes</a:t>
            </a:r>
          </a:p>
          <a:p>
            <a:r>
              <a:rPr lang="en-US" b="1" dirty="0" smtClean="0"/>
              <a:t>Threats</a:t>
            </a:r>
            <a:r>
              <a:rPr lang="en-US" dirty="0" smtClean="0"/>
              <a:t> materialize by exploiting </a:t>
            </a:r>
            <a:r>
              <a:rPr lang="en-US" b="1" dirty="0" smtClean="0"/>
              <a:t>vulnerabilities</a:t>
            </a:r>
            <a:r>
              <a:rPr lang="en-US" dirty="0" smtClean="0"/>
              <a:t> in a system</a:t>
            </a:r>
          </a:p>
          <a:p>
            <a:r>
              <a:rPr lang="en-US" b="1" dirty="0" smtClean="0"/>
              <a:t>Information security </a:t>
            </a:r>
            <a:r>
              <a:rPr lang="en-US" dirty="0" smtClean="0"/>
              <a:t>consists in </a:t>
            </a:r>
            <a:r>
              <a:rPr lang="en-US" b="1" dirty="0" smtClean="0"/>
              <a:t>protecting information assets </a:t>
            </a:r>
            <a:r>
              <a:rPr lang="en-US" dirty="0" smtClean="0"/>
              <a:t>against </a:t>
            </a:r>
            <a:r>
              <a:rPr lang="en-US" b="1" dirty="0" smtClean="0"/>
              <a:t>threats </a:t>
            </a:r>
            <a:r>
              <a:rPr lang="en-US" dirty="0" smtClean="0"/>
              <a:t>that may affect their </a:t>
            </a:r>
            <a:r>
              <a:rPr lang="en-US" b="1" dirty="0" smtClean="0"/>
              <a:t>confidentiality</a:t>
            </a:r>
            <a:r>
              <a:rPr lang="en-US" dirty="0" smtClean="0"/>
              <a:t>, </a:t>
            </a:r>
            <a:r>
              <a:rPr lang="en-US" b="1" dirty="0" smtClean="0"/>
              <a:t>integrity</a:t>
            </a:r>
            <a:r>
              <a:rPr lang="en-US" dirty="0" smtClean="0"/>
              <a:t> and/or </a:t>
            </a:r>
            <a:r>
              <a:rPr lang="en-US" b="1" dirty="0" smtClean="0"/>
              <a:t>availability</a:t>
            </a:r>
            <a:r>
              <a:rPr lang="en-US" dirty="0" smtClean="0"/>
              <a:t> by implementing proportionate </a:t>
            </a:r>
            <a:r>
              <a:rPr lang="en-US" b="1" dirty="0" smtClean="0"/>
              <a:t>security controls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" name="Picture 2" descr="http://www.red-database-security.com/pictures/sqlinject_tut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70312"/>
            <a:ext cx="3872514" cy="290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rot="1062773">
            <a:off x="658089" y="3321140"/>
            <a:ext cx="2108057" cy="3601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08000" tIns="36000" rIns="36000" bIns="36000" rtlCol="0" anchor="ctr" anchorCtr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Threat</a:t>
            </a:r>
          </a:p>
        </p:txBody>
      </p:sp>
      <p:pic>
        <p:nvPicPr>
          <p:cNvPr id="1026" name="Picture 2" descr="http://www.123gifs.com/gifs/justice/girophare/123gifs00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68" y="1052736"/>
            <a:ext cx="1782625" cy="10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1062773">
            <a:off x="516068" y="3660149"/>
            <a:ext cx="210090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Attack </a:t>
            </a:r>
            <a:r>
              <a:rPr lang="en-US" sz="1600" dirty="0" smtClean="0"/>
              <a:t>on website </a:t>
            </a:r>
            <a:r>
              <a:rPr lang="en-US" sz="1600" dirty="0"/>
              <a:t>by Internet hacker</a:t>
            </a:r>
          </a:p>
        </p:txBody>
      </p:sp>
      <p:sp>
        <p:nvSpPr>
          <p:cNvPr id="15" name="TextBox 14"/>
          <p:cNvSpPr txBox="1"/>
          <p:nvPr/>
        </p:nvSpPr>
        <p:spPr>
          <a:xfrm rot="21085808">
            <a:off x="564228" y="5355472"/>
            <a:ext cx="2108057" cy="3601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08000" tIns="36000" rIns="36000" bIns="36000" rtlCol="0" anchor="ctr" anchorCtr="0">
            <a:no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Vulnerability </a:t>
            </a:r>
          </a:p>
        </p:txBody>
      </p:sp>
      <p:sp>
        <p:nvSpPr>
          <p:cNvPr id="16" name="Rectangle 15"/>
          <p:cNvSpPr/>
          <p:nvPr/>
        </p:nvSpPr>
        <p:spPr>
          <a:xfrm rot="21085808">
            <a:off x="621194" y="5705421"/>
            <a:ext cx="210090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SQL </a:t>
            </a:r>
            <a:r>
              <a:rPr lang="en-US" sz="1600" dirty="0" smtClean="0"/>
              <a:t>injection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 rot="21339681">
            <a:off x="6015848" y="2722528"/>
            <a:ext cx="2625235" cy="360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108000" tIns="36000" rIns="36000" bIns="36000" rtlCol="0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Impact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21330457">
            <a:off x="6082201" y="3051007"/>
            <a:ext cx="261547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The back-end database can be viewed, modified and deleted, leading to productivity, legal, </a:t>
            </a:r>
            <a:r>
              <a:rPr lang="en-US" sz="1600" dirty="0" err="1" smtClean="0"/>
              <a:t>reputa-tional</a:t>
            </a:r>
            <a:r>
              <a:rPr lang="en-US" sz="1600" dirty="0" smtClean="0"/>
              <a:t> </a:t>
            </a:r>
            <a:r>
              <a:rPr lang="en-US" sz="1600" dirty="0"/>
              <a:t>and financial issues</a:t>
            </a:r>
          </a:p>
        </p:txBody>
      </p:sp>
      <p:sp>
        <p:nvSpPr>
          <p:cNvPr id="19" name="TextBox 18"/>
          <p:cNvSpPr txBox="1"/>
          <p:nvPr/>
        </p:nvSpPr>
        <p:spPr>
          <a:xfrm rot="373356">
            <a:off x="6014894" y="5165643"/>
            <a:ext cx="2359318" cy="3601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08000" tIns="36000" rIns="36000" bIns="36000" rtlCol="0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Security controls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373356">
            <a:off x="5969193" y="5526621"/>
            <a:ext cx="235512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input validation, use of </a:t>
            </a:r>
            <a:r>
              <a:rPr lang="en-US" sz="1600" dirty="0" smtClean="0"/>
              <a:t>parameterized </a:t>
            </a:r>
            <a:r>
              <a:rPr lang="en-US" sz="1600" dirty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145588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21B6489A-EC98-47B6-BBDA-7A222612394A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/>
          <a:p>
            <a:r>
              <a:rPr lang="en-US" dirty="0" smtClean="0"/>
              <a:t>Information security in a nutshell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2396" y="1052736"/>
            <a:ext cx="8388473" cy="5256584"/>
          </a:xfrm>
        </p:spPr>
        <p:txBody>
          <a:bodyPr/>
          <a:lstStyle/>
          <a:p>
            <a:r>
              <a:rPr lang="en-US" dirty="0"/>
              <a:t>Information Security Management is </a:t>
            </a:r>
            <a:r>
              <a:rPr lang="en-US" dirty="0">
                <a:solidFill>
                  <a:schemeClr val="accent6"/>
                </a:solidFill>
              </a:rPr>
              <a:t>Risk Management</a:t>
            </a:r>
          </a:p>
          <a:p>
            <a:r>
              <a:rPr lang="en-US" dirty="0"/>
              <a:t>Information Risk (~ cyber-risk) = Operational risk linked to the use of information systems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8170" y="4121302"/>
            <a:ext cx="5510151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Risk = Likelihood of a threat X Impact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57865" y="4916662"/>
            <a:ext cx="3610079" cy="1104626"/>
          </a:xfrm>
          <a:prstGeom prst="wedgeRectCallout">
            <a:avLst>
              <a:gd name="adj1" fmla="val 19903"/>
              <a:gd name="adj2" fmla="val -80745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Attack </a:t>
            </a:r>
            <a:r>
              <a:rPr lang="en-US" sz="1600" dirty="0"/>
              <a:t>surface?</a:t>
            </a:r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Target visibility?</a:t>
            </a:r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Reward for an attacker ($, fame)?</a:t>
            </a:r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Exploitability of vulnerabilities?</a:t>
            </a:r>
          </a:p>
          <a:p>
            <a:pPr>
              <a:buClr>
                <a:schemeClr val="accent6"/>
              </a:buClr>
            </a:pPr>
            <a:endParaRPr lang="en-US" dirty="0"/>
          </a:p>
        </p:txBody>
      </p:sp>
      <p:sp>
        <p:nvSpPr>
          <p:cNvPr id="12" name="Rectangular Callout 11"/>
          <p:cNvSpPr/>
          <p:nvPr/>
        </p:nvSpPr>
        <p:spPr bwMode="auto">
          <a:xfrm>
            <a:off x="4405744" y="4920506"/>
            <a:ext cx="2861955" cy="627321"/>
          </a:xfrm>
          <a:prstGeom prst="wedgeRectCallout">
            <a:avLst>
              <a:gd name="adj1" fmla="val -13417"/>
              <a:gd name="adj2" fmla="val -104861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Value </a:t>
            </a:r>
            <a:r>
              <a:rPr lang="en-US" sz="1600" dirty="0"/>
              <a:t>of data?</a:t>
            </a:r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Security requirements?</a:t>
            </a:r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13" name="Rectangular Callout 12"/>
          <p:cNvSpPr/>
          <p:nvPr/>
        </p:nvSpPr>
        <p:spPr bwMode="auto">
          <a:xfrm>
            <a:off x="2636361" y="2317722"/>
            <a:ext cx="2493779" cy="1496290"/>
          </a:xfrm>
          <a:prstGeom prst="wedgeRectCallout">
            <a:avLst>
              <a:gd name="adj1" fmla="val 21825"/>
              <a:gd name="adj2" fmla="val 70761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Hacking</a:t>
            </a:r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Denial of service</a:t>
            </a:r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Environmental hazard</a:t>
            </a:r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Insertion of malware</a:t>
            </a:r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Etc.</a:t>
            </a: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6717792" y="2975073"/>
            <a:ext cx="2030672" cy="1678062"/>
          </a:xfrm>
          <a:prstGeom prst="wedgeRectCallout">
            <a:avLst>
              <a:gd name="adj1" fmla="val -72292"/>
              <a:gd name="adj2" fmla="val 33639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588" lvl="1" eaLnBrk="0" hangingPunct="0">
              <a:spcBef>
                <a:spcPct val="10000"/>
              </a:spcBef>
              <a:buClr>
                <a:schemeClr val="accent6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Impact </a:t>
            </a:r>
            <a:r>
              <a:rPr lang="en-US" sz="1600" dirty="0"/>
              <a:t>areas:</a:t>
            </a:r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Safety &amp; health</a:t>
            </a:r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Reputation</a:t>
            </a:r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Finance</a:t>
            </a:r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Legal</a:t>
            </a:r>
          </a:p>
          <a:p>
            <a:pPr marL="287338" lvl="1" indent="-285750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Productivity</a:t>
            </a:r>
          </a:p>
          <a:p>
            <a:pPr>
              <a:buClr>
                <a:schemeClr val="accent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0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42E0DD22-759F-458B-B706-7498AA69E90C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/>
          <a:p>
            <a:r>
              <a:rPr lang="en-GB" dirty="0"/>
              <a:t>What is the acceptable risk level in my company?</a:t>
            </a:r>
            <a:endParaRPr lang="fr-CH" dirty="0"/>
          </a:p>
        </p:txBody>
      </p:sp>
      <p:sp>
        <p:nvSpPr>
          <p:cNvPr id="9" name="TextBox 8"/>
          <p:cNvSpPr txBox="1"/>
          <p:nvPr/>
        </p:nvSpPr>
        <p:spPr>
          <a:xfrm>
            <a:off x="1360887" y="4875406"/>
            <a:ext cx="67642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000" lvl="1" indent="-324000">
              <a:lnSpc>
                <a:spcPct val="80000"/>
              </a:lnSpc>
              <a:spcBef>
                <a:spcPts val="900"/>
              </a:spcBef>
              <a:buClr>
                <a:schemeClr val="accent6"/>
              </a:buClr>
              <a:buFont typeface="Arial" pitchFamily="34" charset="0"/>
              <a:buChar char="■"/>
            </a:pPr>
            <a:r>
              <a:rPr lang="en-GB" dirty="0">
                <a:solidFill>
                  <a:srgbClr val="585858"/>
                </a:solidFill>
                <a:cs typeface="Arial" pitchFamily="34" charset="0"/>
              </a:rPr>
              <a:t>“We don’t need security, we’ve never been attacked”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0887" y="2908653"/>
            <a:ext cx="687267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000" lvl="1" indent="-324000">
              <a:lnSpc>
                <a:spcPct val="80000"/>
              </a:lnSpc>
              <a:spcBef>
                <a:spcPts val="900"/>
              </a:spcBef>
              <a:buClr>
                <a:schemeClr val="accent6"/>
              </a:buClr>
              <a:buFont typeface="Arial" pitchFamily="34" charset="0"/>
              <a:buChar char="■"/>
            </a:pPr>
            <a:r>
              <a:rPr lang="en-GB" dirty="0">
                <a:solidFill>
                  <a:srgbClr val="585858"/>
                </a:solidFill>
                <a:cs typeface="Arial" pitchFamily="34" charset="0"/>
              </a:rPr>
              <a:t>“We want to be compliant with existing industry regulations”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0887" y="1925277"/>
            <a:ext cx="67642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000" lvl="1" indent="-324000">
              <a:lnSpc>
                <a:spcPct val="80000"/>
              </a:lnSpc>
              <a:spcBef>
                <a:spcPts val="900"/>
              </a:spcBef>
              <a:buClr>
                <a:schemeClr val="accent6"/>
              </a:buClr>
              <a:buFont typeface="Arial" pitchFamily="34" charset="0"/>
              <a:buChar char="■"/>
            </a:pPr>
            <a:r>
              <a:rPr lang="en-GB" dirty="0">
                <a:solidFill>
                  <a:srgbClr val="585858"/>
                </a:solidFill>
                <a:cs typeface="Arial" pitchFamily="34" charset="0"/>
              </a:rPr>
              <a:t>“We want to be protected against a maximum of threats”</a:t>
            </a:r>
          </a:p>
        </p:txBody>
      </p:sp>
      <p:sp>
        <p:nvSpPr>
          <p:cNvPr id="12" name="Down Arrow 11"/>
          <p:cNvSpPr/>
          <p:nvPr/>
        </p:nvSpPr>
        <p:spPr bwMode="auto">
          <a:xfrm rot="10800000">
            <a:off x="359994" y="1670712"/>
            <a:ext cx="707180" cy="3797834"/>
          </a:xfrm>
          <a:prstGeom prst="downArrow">
            <a:avLst/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97338" algn="l"/>
              </a:tabLst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Security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level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8171687" y="1670712"/>
            <a:ext cx="607675" cy="3735558"/>
          </a:xfrm>
          <a:prstGeom prst="downArrow">
            <a:avLst/>
          </a:prstGeom>
          <a:gradFill>
            <a:gsLst>
              <a:gs pos="100000">
                <a:schemeClr val="accent6"/>
              </a:gs>
              <a:gs pos="0">
                <a:schemeClr val="accent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97338" algn="l"/>
              </a:tabLst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Risk appetite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887" y="3892029"/>
            <a:ext cx="67642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000" lvl="1" indent="-324000">
              <a:lnSpc>
                <a:spcPct val="80000"/>
              </a:lnSpc>
              <a:spcBef>
                <a:spcPts val="900"/>
              </a:spcBef>
              <a:buClr>
                <a:schemeClr val="accent6"/>
              </a:buClr>
              <a:buFont typeface="Arial" pitchFamily="34" charset="0"/>
              <a:buChar char="■"/>
            </a:pPr>
            <a:r>
              <a:rPr lang="en-GB" dirty="0">
                <a:solidFill>
                  <a:srgbClr val="585858"/>
                </a:solidFill>
                <a:cs typeface="Arial" pitchFamily="34" charset="0"/>
              </a:rPr>
              <a:t>“We </a:t>
            </a:r>
            <a:r>
              <a:rPr lang="en-GB" dirty="0" smtClean="0">
                <a:solidFill>
                  <a:srgbClr val="585858"/>
                </a:solidFill>
                <a:cs typeface="Arial" pitchFamily="34" charset="0"/>
              </a:rPr>
              <a:t>rely on our suppliers”</a:t>
            </a:r>
            <a:endParaRPr lang="en-GB" dirty="0">
              <a:solidFill>
                <a:srgbClr val="58585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051C6C83-2BB3-48AD-995D-AACEF2A26F33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/>
          <a:p>
            <a:r>
              <a:rPr lang="en-GB" dirty="0" smtClean="0"/>
              <a:t>Risk management illustrated 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032166" y="1195386"/>
            <a:ext cx="914400" cy="359228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097338" algn="l"/>
              </a:tabLst>
            </a:pPr>
            <a:r>
              <a:rPr lang="en-GB" dirty="0">
                <a:solidFill>
                  <a:schemeClr val="bg1"/>
                </a:solidFill>
                <a:latin typeface="Arial" charset="0"/>
              </a:rPr>
              <a:t>Threats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7579" y="1833313"/>
            <a:ext cx="1723901" cy="367516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097338" algn="l"/>
              </a:tabLst>
            </a:pPr>
            <a:r>
              <a:rPr lang="en-GB" dirty="0">
                <a:solidFill>
                  <a:schemeClr val="bg1"/>
                </a:solidFill>
                <a:latin typeface="Arial" charset="0"/>
              </a:rPr>
              <a:t>Vulnerabilities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11960" y="1195386"/>
            <a:ext cx="1723901" cy="367516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097338" algn="l"/>
              </a:tabLst>
            </a:pPr>
            <a:r>
              <a:rPr lang="en-GB" dirty="0">
                <a:solidFill>
                  <a:schemeClr val="bg1"/>
                </a:solidFill>
                <a:latin typeface="Arial" charset="0"/>
              </a:rPr>
              <a:t>Risk appetite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907704" y="1447674"/>
            <a:ext cx="843148" cy="385639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097338" algn="l"/>
              </a:tabLst>
            </a:pPr>
            <a:r>
              <a:rPr lang="en-GB" dirty="0">
                <a:solidFill>
                  <a:schemeClr val="bg1"/>
                </a:solidFill>
                <a:latin typeface="Arial" charset="0"/>
              </a:rPr>
              <a:t>Impact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766952" y="1738372"/>
            <a:ext cx="1432956" cy="367516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097338" algn="l"/>
              </a:tabLst>
            </a:pPr>
            <a:r>
              <a:rPr lang="en-GB" dirty="0">
                <a:solidFill>
                  <a:schemeClr val="bg1"/>
                </a:solidFill>
                <a:latin typeface="Arial" charset="0"/>
              </a:rPr>
              <a:t>Likelihood</a:t>
            </a:r>
          </a:p>
        </p:txBody>
      </p:sp>
      <p:pic>
        <p:nvPicPr>
          <p:cNvPr id="14" name="Picture 4" descr="http://images04.olx.fr/ui/1/54/85/9924985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0" y="3003000"/>
            <a:ext cx="3476356" cy="260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05" y="3003000"/>
            <a:ext cx="3858707" cy="260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77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ED44CF8B-35CF-4637-9427-718FB9D175A4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/>
          <a:p>
            <a:r>
              <a:rPr lang="en-US" dirty="0" smtClean="0"/>
              <a:t>Information Security Management in projects 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999" y="1008000"/>
            <a:ext cx="8028434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Managing information security aspects in a development or integration project implies:</a:t>
            </a:r>
          </a:p>
          <a:p>
            <a:pPr marL="1071563" lvl="1" indent="-176213"/>
            <a:r>
              <a:rPr lang="en-US" dirty="0" smtClean="0"/>
              <a:t>Identifying data types (a.k.a. information asset type) to be processed by the system</a:t>
            </a:r>
          </a:p>
          <a:p>
            <a:pPr marL="1071563" lvl="1" indent="-176213"/>
            <a:endParaRPr lang="en-US" dirty="0" smtClean="0"/>
          </a:p>
          <a:p>
            <a:pPr marL="1071563" lvl="1" indent="-176213"/>
            <a:r>
              <a:rPr lang="en-US" dirty="0" smtClean="0"/>
              <a:t>Identifying confidentiality, integrity and availability requirements for each data type </a:t>
            </a:r>
          </a:p>
          <a:p>
            <a:pPr marL="1071563" lvl="1" indent="-176213"/>
            <a:endParaRPr lang="en-US" dirty="0" smtClean="0"/>
          </a:p>
          <a:p>
            <a:pPr marL="1071563" lvl="1" indent="-176213"/>
            <a:r>
              <a:rPr lang="en-US" dirty="0" smtClean="0"/>
              <a:t>Identifying threats to the information assets</a:t>
            </a:r>
          </a:p>
          <a:p>
            <a:pPr marL="1071563" lvl="1" indent="-176213"/>
            <a:endParaRPr lang="en-US" dirty="0" smtClean="0"/>
          </a:p>
          <a:p>
            <a:pPr marL="1071563" lvl="1" indent="-176213"/>
            <a:r>
              <a:rPr lang="en-US" dirty="0" smtClean="0"/>
              <a:t>Determining security measures (a.k.a. </a:t>
            </a:r>
            <a:r>
              <a:rPr lang="en-US" b="1" dirty="0" smtClean="0"/>
              <a:t>security controls</a:t>
            </a:r>
            <a:r>
              <a:rPr lang="en-US" dirty="0" smtClean="0"/>
              <a:t>) that will prevent threats from materializing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157453" y="2299945"/>
            <a:ext cx="1826060" cy="5760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</a:rPr>
              <a:t>Information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classification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-160120" y="4198771"/>
            <a:ext cx="1831394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097338" algn="l"/>
              </a:tabLst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Threat modelling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674947"/>
            <a:ext cx="8208912" cy="1826061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7544" y="3576439"/>
            <a:ext cx="8208912" cy="1826061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950CD52A-3100-4A67-89DE-CD4F7B860F61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/>
          <a:p>
            <a:r>
              <a:rPr lang="en-US" dirty="0" smtClean="0"/>
              <a:t>Information classification sample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93670"/>
              </p:ext>
            </p:extLst>
          </p:nvPr>
        </p:nvGraphicFramePr>
        <p:xfrm>
          <a:off x="467543" y="1052736"/>
          <a:ext cx="8369461" cy="50088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39184"/>
                <a:gridCol w="972000"/>
                <a:gridCol w="1999174"/>
                <a:gridCol w="434338"/>
                <a:gridCol w="363169"/>
                <a:gridCol w="363169"/>
                <a:gridCol w="29984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chemeClr val="accent6"/>
                          </a:solidFill>
                        </a:rPr>
                        <a:t>Data type</a:t>
                      </a:r>
                      <a:endParaRPr lang="en-US" sz="1200" noProof="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chemeClr val="accent6"/>
                          </a:solidFill>
                        </a:rPr>
                        <a:t>Owner</a:t>
                      </a:r>
                      <a:endParaRPr lang="en-US" sz="1200" noProof="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chemeClr val="accent6"/>
                          </a:solidFill>
                        </a:rPr>
                        <a:t>Description</a:t>
                      </a:r>
                      <a:endParaRPr lang="en-US" sz="1200" noProof="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chemeClr val="accent6"/>
                          </a:solidFill>
                        </a:rPr>
                        <a:t>Security requirements</a:t>
                      </a:r>
                      <a:endParaRPr lang="en-US" sz="1200" noProof="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CH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chemeClr val="accent6"/>
                          </a:solidFill>
                        </a:rPr>
                        <a:t>Rationales</a:t>
                      </a:r>
                      <a:endParaRPr lang="en-US" sz="1200" noProof="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smtClean="0"/>
                        <a:t>C</a:t>
                      </a:r>
                      <a:endParaRPr lang="en-US" sz="1200" noProof="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/>
                        <a:t>I</a:t>
                      </a:r>
                      <a:endParaRPr lang="en-US" sz="1200" noProof="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/>
                        <a:t>A</a:t>
                      </a:r>
                      <a:endParaRPr lang="en-US" sz="1200" noProof="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n-US" sz="1000" kern="1200" noProof="0" dirty="0" smtClean="0">
                          <a:effectLst/>
                        </a:rPr>
                        <a:t>Procurement data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n-US" sz="1000" kern="1200" noProof="0" dirty="0" smtClean="0">
                          <a:effectLst/>
                        </a:rPr>
                        <a:t>Head of procurement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n-US" sz="1000" noProof="0" dirty="0" smtClean="0">
                          <a:effectLst/>
                        </a:rPr>
                        <a:t>Procurement data include information involved in purchasing, contracting, and negotiating activities within </a:t>
                      </a:r>
                      <a:r>
                        <a:rPr lang="en-US" sz="1000" noProof="0" dirty="0" err="1" smtClean="0">
                          <a:effectLst/>
                        </a:rPr>
                        <a:t>CompanyX</a:t>
                      </a:r>
                      <a:r>
                        <a:rPr lang="en-US" sz="1000" noProof="0" dirty="0" smtClean="0">
                          <a:effectLst/>
                        </a:rPr>
                        <a:t>. </a:t>
                      </a:r>
                      <a:endParaRPr lang="en-US" sz="1000" noProof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noProof="0" dirty="0" smtClean="0"/>
                        <a:t>Medium</a:t>
                      </a:r>
                      <a:endParaRPr lang="en-US" sz="1000" noProof="0" dirty="0"/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noProof="0" dirty="0" smtClean="0"/>
                        <a:t>Basic</a:t>
                      </a:r>
                      <a:endParaRPr lang="en-US" sz="1000" noProof="0" dirty="0"/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noProof="0" dirty="0" smtClean="0"/>
                        <a:t>-</a:t>
                      </a:r>
                      <a:endParaRPr lang="en-US" sz="1000" noProof="0" dirty="0"/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noProof="0" dirty="0" smtClean="0">
                          <a:effectLst/>
                        </a:rPr>
                        <a:t>Procurement data have medium confidentiality requirements. Conditions granted to a supplier could be coveted by its competitors. Integrity of suppliers' list and associated bills is also important to avoid financial loss due to internal fraud.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n-US" sz="1000" kern="1200" noProof="0" dirty="0" smtClean="0">
                          <a:effectLst/>
                        </a:rPr>
                        <a:t>Staff/job applicants personal data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n-US" sz="1000" kern="1200" noProof="0" dirty="0" smtClean="0">
                          <a:effectLst/>
                        </a:rPr>
                        <a:t>Head of HR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noProof="0" dirty="0" smtClean="0">
                          <a:effectLst/>
                        </a:rPr>
                        <a:t>This category includes all personal information related to </a:t>
                      </a:r>
                      <a:r>
                        <a:rPr lang="en-US" sz="1000" noProof="0" dirty="0" err="1" smtClean="0">
                          <a:effectLst/>
                        </a:rPr>
                        <a:t>CompanyX’s</a:t>
                      </a:r>
                      <a:r>
                        <a:rPr lang="en-US" sz="1000" kern="1200" noProof="0" dirty="0" smtClean="0">
                          <a:effectLst/>
                        </a:rPr>
                        <a:t> workforce and job applicants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noProof="0" dirty="0" smtClean="0"/>
                        <a:t>Medium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noProof="0" dirty="0" smtClean="0"/>
                        <a:t>-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noProof="0" dirty="0" smtClean="0"/>
                        <a:t>-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n-US" sz="1000" kern="1200" noProof="0" dirty="0" smtClean="0">
                          <a:effectLst/>
                        </a:rPr>
                        <a:t>Staff/job applicants data have medium security requirements in terms of confidentiality (with regards to the Swiss data protection law and given the sensitivity of remuneration levels).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noProof="0" dirty="0" smtClean="0"/>
                        <a:t>Medium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noProof="0" dirty="0" smtClean="0"/>
                        <a:t>Medium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noProof="0" dirty="0" smtClean="0"/>
                        <a:t>-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n-US" sz="1000" noProof="0" dirty="0" smtClean="0">
                          <a:effectLst/>
                        </a:rPr>
                        <a:t>Payroll data have specific integrity requirements as they are involved in the tax calculation process. The employer endorses penal liability if taxes are not duly paid to the State.</a:t>
                      </a:r>
                      <a:endParaRPr lang="en-US" sz="1000" noProof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7976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n-US" sz="1000" kern="1200" noProof="0" dirty="0" smtClean="0">
                          <a:effectLst/>
                        </a:rPr>
                        <a:t>Financial data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noProof="0" dirty="0" smtClean="0">
                          <a:effectLst/>
                        </a:rPr>
                        <a:t>CFO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noProof="0" dirty="0" smtClean="0">
                          <a:effectLst/>
                        </a:rPr>
                        <a:t>Financial data comprise all elements necessary to manage </a:t>
                      </a:r>
                      <a:r>
                        <a:rPr lang="en-US" sz="1000" kern="1200" noProof="0" dirty="0" err="1" smtClean="0">
                          <a:effectLst/>
                        </a:rPr>
                        <a:t>CompanyX's</a:t>
                      </a:r>
                      <a:r>
                        <a:rPr lang="en-US" sz="1000" kern="1200" noProof="0" dirty="0" smtClean="0">
                          <a:effectLst/>
                        </a:rPr>
                        <a:t> performance in terms of profits, revenues, operating income, etc. and to issue its financial statements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noProof="0" dirty="0" smtClean="0"/>
                        <a:t>Basic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noProof="0" dirty="0" smtClean="0"/>
                        <a:t>High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noProof="0" dirty="0" smtClean="0"/>
                        <a:t>Basic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noProof="0" dirty="0" smtClean="0">
                          <a:effectLst/>
                        </a:rPr>
                        <a:t>These data have basic confidentiality requirements. The integrity criterion is high, as manipulation of data could lead to fraud and alteration could result in a biased perception of the company's financial health as well as to possible refinancing issues.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000" kern="1200" noProof="0" dirty="0" smtClean="0">
                          <a:effectLst/>
                        </a:rPr>
                        <a:t>Given the high transactions volume, unavailability of financial data may leads to bottlenecks in the corresponding workflows.</a:t>
                      </a:r>
                    </a:p>
                    <a:p>
                      <a:endParaRPr lang="en-US" sz="1200" noProof="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…</a:t>
                      </a:r>
                      <a:endParaRPr lang="en-US" sz="1200" noProof="0" dirty="0"/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…</a:t>
                      </a:r>
                      <a:endParaRPr lang="en-US" sz="1200" noProof="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…</a:t>
                      </a:r>
                      <a:endParaRPr lang="en-US" sz="1200" noProof="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noProof="0" dirty="0" smtClean="0"/>
                        <a:t>…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noProof="0" dirty="0" smtClean="0"/>
                        <a:t>…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noProof="0" dirty="0" smtClean="0"/>
                        <a:t>…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…</a:t>
                      </a:r>
                      <a:endParaRPr lang="en-US" sz="1200" noProof="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3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1E441E29-F2B3-4248-A36E-F6BAE96830B3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Security challenges and common pitfalls in projects</a:t>
            </a:r>
          </a:p>
          <a:p>
            <a:r>
              <a:rPr lang="en-US" dirty="0"/>
              <a:t>Information security in a </a:t>
            </a:r>
            <a:r>
              <a:rPr lang="en-US" dirty="0" smtClean="0"/>
              <a:t>nutshell</a:t>
            </a:r>
            <a:endParaRPr lang="en-GB" dirty="0" smtClean="0"/>
          </a:p>
          <a:p>
            <a:r>
              <a:rPr lang="en-GB" b="1" dirty="0" smtClean="0"/>
              <a:t>Threat modelling explained</a:t>
            </a:r>
          </a:p>
          <a:p>
            <a:r>
              <a:rPr lang="en-GB" dirty="0" smtClean="0"/>
              <a:t>Case study</a:t>
            </a:r>
          </a:p>
          <a:p>
            <a:r>
              <a:rPr lang="en-GB" dirty="0" smtClean="0"/>
              <a:t>Questions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8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Threat modelling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0D9297E4-A4CE-4203-A62B-AB761FDE88BA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0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b="1" dirty="0">
                <a:solidFill>
                  <a:schemeClr val="accent6"/>
                </a:solidFill>
              </a:rPr>
              <a:t>Threat </a:t>
            </a:r>
            <a:r>
              <a:rPr lang="en-US" b="1" dirty="0" smtClean="0">
                <a:solidFill>
                  <a:schemeClr val="accent6"/>
                </a:solidFill>
              </a:rPr>
              <a:t>modelling </a:t>
            </a:r>
            <a:r>
              <a:rPr lang="en-US" dirty="0"/>
              <a:t>is “a process to identify and document threats to a particular system and their most appropriate countermeasures”</a:t>
            </a:r>
          </a:p>
          <a:p>
            <a:pPr>
              <a:defRPr/>
            </a:pPr>
            <a:r>
              <a:rPr lang="en-US" dirty="0" smtClean="0"/>
              <a:t>It </a:t>
            </a:r>
            <a:r>
              <a:rPr lang="en-US" dirty="0"/>
              <a:t>is an </a:t>
            </a:r>
            <a:r>
              <a:rPr lang="en-US" b="1" dirty="0">
                <a:solidFill>
                  <a:schemeClr val="accent6"/>
                </a:solidFill>
              </a:rPr>
              <a:t>early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risk detection and prevention </a:t>
            </a:r>
            <a:r>
              <a:rPr lang="en-US" dirty="0" smtClean="0"/>
              <a:t>process</a:t>
            </a:r>
          </a:p>
          <a:p>
            <a:pPr lvl="1">
              <a:defRPr/>
            </a:pPr>
            <a:r>
              <a:rPr lang="en-US" dirty="0" smtClean="0"/>
              <a:t>Conducted during the design phase</a:t>
            </a:r>
          </a:p>
          <a:p>
            <a:pPr lvl="1">
              <a:defRPr/>
            </a:pPr>
            <a:r>
              <a:rPr lang="en-US" dirty="0" smtClean="0"/>
              <a:t>Allows to prioritize the security efforts</a:t>
            </a:r>
          </a:p>
          <a:p>
            <a:pPr lvl="1">
              <a:defRPr/>
            </a:pPr>
            <a:r>
              <a:rPr lang="en-US" dirty="0" smtClean="0"/>
              <a:t>Allows to control security related costs</a:t>
            </a:r>
            <a:endParaRPr lang="en-US" dirty="0"/>
          </a:p>
          <a:p>
            <a:pPr>
              <a:defRPr/>
            </a:pPr>
            <a:r>
              <a:rPr lang="en-US" dirty="0"/>
              <a:t>It </a:t>
            </a:r>
            <a:r>
              <a:rPr lang="en-US" dirty="0" smtClean="0"/>
              <a:t>is an </a:t>
            </a:r>
            <a:r>
              <a:rPr lang="en-US" b="1" dirty="0" smtClean="0">
                <a:solidFill>
                  <a:schemeClr val="accent6"/>
                </a:solidFill>
              </a:rPr>
              <a:t>editable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process</a:t>
            </a:r>
          </a:p>
          <a:p>
            <a:pPr lvl="1">
              <a:defRPr/>
            </a:pPr>
            <a:r>
              <a:rPr lang="en-US" dirty="0" smtClean="0"/>
              <a:t>Should be updated along with the application</a:t>
            </a:r>
          </a:p>
          <a:p>
            <a:pPr lvl="1">
              <a:defRPr/>
            </a:pPr>
            <a:r>
              <a:rPr lang="en-US" dirty="0" smtClean="0"/>
              <a:t>Can be applied iteratively</a:t>
            </a:r>
          </a:p>
          <a:p>
            <a:pPr>
              <a:defRPr/>
            </a:pPr>
            <a:r>
              <a:rPr lang="en-US" dirty="0" smtClean="0"/>
              <a:t>It is an </a:t>
            </a:r>
            <a:r>
              <a:rPr lang="en-US" b="1" dirty="0" smtClean="0">
                <a:solidFill>
                  <a:schemeClr val="accent6"/>
                </a:solidFill>
              </a:rPr>
              <a:t>elastic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process</a:t>
            </a:r>
          </a:p>
          <a:p>
            <a:pPr lvl="1">
              <a:defRPr/>
            </a:pPr>
            <a:r>
              <a:rPr lang="en-US" dirty="0"/>
              <a:t>Focus on main threats </a:t>
            </a:r>
            <a:r>
              <a:rPr lang="en-US" dirty="0" smtClean="0"/>
              <a:t>vs. </a:t>
            </a:r>
            <a:r>
              <a:rPr lang="en-US" dirty="0"/>
              <a:t>exhaustive </a:t>
            </a:r>
            <a:r>
              <a:rPr lang="en-US" dirty="0" smtClean="0"/>
              <a:t>approach</a:t>
            </a:r>
          </a:p>
          <a:p>
            <a:pPr>
              <a:defRPr/>
            </a:pPr>
            <a:r>
              <a:rPr lang="en-US" dirty="0" smtClean="0"/>
              <a:t>It is a </a:t>
            </a:r>
            <a:r>
              <a:rPr lang="en-US" b="1" dirty="0" smtClean="0">
                <a:solidFill>
                  <a:schemeClr val="accent6"/>
                </a:solidFill>
              </a:rPr>
              <a:t>simple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process</a:t>
            </a:r>
          </a:p>
          <a:p>
            <a:pPr lvl="1">
              <a:defRPr/>
            </a:pPr>
            <a:r>
              <a:rPr lang="en-US" dirty="0" smtClean="0"/>
              <a:t>Pen and paper activity</a:t>
            </a:r>
            <a:endParaRPr lang="en-US" dirty="0"/>
          </a:p>
          <a:p>
            <a:pPr>
              <a:defRPr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734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Speaker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Stéphane </a:t>
            </a:r>
            <a:r>
              <a:rPr lang="en-US" dirty="0" err="1"/>
              <a:t>Adamiste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871999" y="1494000"/>
            <a:ext cx="6948000" cy="27270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Information Security Consultant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+15 years of experience in the information security field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IT audit, gap analyses, </a:t>
            </a:r>
            <a:r>
              <a:rPr lang="en-US" dirty="0" err="1" smtClean="0"/>
              <a:t>pentesting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Security governance, risk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Security consulting, coaching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Ad hoc advisory, long term mandates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Common denominator: Struggling </a:t>
            </a:r>
            <a:r>
              <a:rPr lang="en-US" dirty="0"/>
              <a:t>to demonstrate the benefits of information </a:t>
            </a:r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" b="1856"/>
          <a:stretch>
            <a:fillRect/>
          </a:stretch>
        </p:blipFill>
        <p:spPr>
          <a:xfrm>
            <a:off x="453789" y="1255704"/>
            <a:ext cx="1278000" cy="1710000"/>
          </a:xfrm>
        </p:spPr>
      </p:pic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3DA61E10-32E5-47E4-9CED-1554D884A7A5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4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EFE05BC2-4085-44D5-BECA-513F0E417915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/>
          <a:p>
            <a:r>
              <a:rPr lang="fr-CH" altLang="fr-FR" dirty="0" err="1" smtClean="0"/>
              <a:t>Threat</a:t>
            </a:r>
            <a:r>
              <a:rPr lang="fr-CH" altLang="fr-FR" dirty="0" smtClean="0"/>
              <a:t> </a:t>
            </a:r>
            <a:r>
              <a:rPr lang="fr-CH" altLang="fr-FR" dirty="0" err="1" smtClean="0"/>
              <a:t>modelling</a:t>
            </a:r>
            <a:r>
              <a:rPr lang="fr-CH" altLang="fr-FR" dirty="0" smtClean="0"/>
              <a:t> </a:t>
            </a:r>
            <a:r>
              <a:rPr lang="fr-CH" altLang="fr-FR" dirty="0" err="1" smtClean="0"/>
              <a:t>methodology</a:t>
            </a:r>
            <a:endParaRPr lang="fr-CH" altLang="fr-FR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3450" y="1988840"/>
            <a:ext cx="2269423" cy="340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C0C0C0"/>
                  </a:outerShdw>
                </a:effectLst>
              </a14:hiddenEffects>
            </a:ext>
          </a:extLst>
        </p:spPr>
      </p:pic>
      <p:sp>
        <p:nvSpPr>
          <p:cNvPr id="10" name="Rectangular Callout 9"/>
          <p:cNvSpPr/>
          <p:nvPr/>
        </p:nvSpPr>
        <p:spPr bwMode="auto">
          <a:xfrm>
            <a:off x="506412" y="2349227"/>
            <a:ext cx="2441575" cy="2591941"/>
          </a:xfrm>
          <a:prstGeom prst="wedgeRectCallout">
            <a:avLst>
              <a:gd name="adj1" fmla="val 87844"/>
              <a:gd name="adj2" fmla="val -5535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0975" lvl="1" indent="-179388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What are the assets of value?</a:t>
            </a:r>
          </a:p>
          <a:p>
            <a:pPr marL="180975" lvl="1" indent="-179388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What scenarios would harm the organization most?</a:t>
            </a:r>
          </a:p>
          <a:p>
            <a:pPr marL="180975" lvl="1" indent="-179388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Are there regulatory constraints?</a:t>
            </a:r>
          </a:p>
          <a:p>
            <a:pPr marL="180975" lvl="1" indent="-179388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Where are the most sensitive functions in your systems? </a:t>
            </a:r>
          </a:p>
          <a:p>
            <a:pPr marL="180975" lvl="1" indent="-179388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GB" sz="1600" dirty="0"/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234113" y="3851275"/>
            <a:ext cx="2441575" cy="1089893"/>
          </a:xfrm>
          <a:prstGeom prst="wedgeRectCallout">
            <a:avLst>
              <a:gd name="adj1" fmla="val -70384"/>
              <a:gd name="adj2" fmla="val -21314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0975" lvl="1" indent="-179388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Components data flows</a:t>
            </a:r>
          </a:p>
          <a:p>
            <a:pPr marL="180975" lvl="1" indent="-179388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Trust boundaries</a:t>
            </a:r>
          </a:p>
          <a:p>
            <a:pPr marL="180975" lvl="1" indent="-179388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 smtClean="0">
                <a:sym typeface="Wingdings" panose="05000000000000000000" pitchFamily="2" charset="2"/>
              </a:rPr>
              <a:t></a:t>
            </a:r>
            <a:r>
              <a:rPr lang="en-GB" sz="1600" dirty="0" smtClean="0"/>
              <a:t> </a:t>
            </a:r>
            <a:r>
              <a:rPr lang="en-GB" sz="1600" dirty="0"/>
              <a:t>Data Flow Diagram (DFD)</a:t>
            </a:r>
          </a:p>
          <a:p>
            <a:pPr marL="180975" lvl="1" indent="-179388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GB" sz="1600" dirty="0"/>
          </a:p>
        </p:txBody>
      </p:sp>
      <p:sp>
        <p:nvSpPr>
          <p:cNvPr id="12" name="Rectangular Callout 11"/>
          <p:cNvSpPr/>
          <p:nvPr/>
        </p:nvSpPr>
        <p:spPr bwMode="auto">
          <a:xfrm>
            <a:off x="4602059" y="5661472"/>
            <a:ext cx="1746250" cy="503832"/>
          </a:xfrm>
          <a:prstGeom prst="wedgeRectCallout">
            <a:avLst>
              <a:gd name="adj1" fmla="val -31549"/>
              <a:gd name="adj2" fmla="val -102052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0975" lvl="1" indent="-179388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Threat </a:t>
            </a:r>
            <a:r>
              <a:rPr lang="en-GB" sz="1600" dirty="0" smtClean="0"/>
              <a:t>trees</a:t>
            </a:r>
            <a:endParaRPr lang="en-GB" sz="1600" dirty="0"/>
          </a:p>
          <a:p>
            <a:pPr marL="180975" lvl="1" indent="-179388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STRIDE</a:t>
            </a:r>
          </a:p>
          <a:p>
            <a:pPr marL="180975" lvl="1" indent="-179388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GB" sz="1600" dirty="0"/>
          </a:p>
        </p:txBody>
      </p:sp>
      <p:sp>
        <p:nvSpPr>
          <p:cNvPr id="13" name="Rectangular Callout 12"/>
          <p:cNvSpPr/>
          <p:nvPr/>
        </p:nvSpPr>
        <p:spPr bwMode="auto">
          <a:xfrm>
            <a:off x="1727200" y="5617815"/>
            <a:ext cx="1746250" cy="534640"/>
          </a:xfrm>
          <a:prstGeom prst="wedgeRectCallout">
            <a:avLst>
              <a:gd name="adj1" fmla="val 55274"/>
              <a:gd name="adj2" fmla="val -18403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0975" lvl="1" indent="-179388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Threat </a:t>
            </a:r>
            <a:r>
              <a:rPr lang="en-GB" sz="1600" dirty="0" smtClean="0"/>
              <a:t>trees</a:t>
            </a:r>
          </a:p>
          <a:p>
            <a:pPr marL="180975" lvl="1" indent="-179388" eaLnBrk="0" hangingPunct="0">
              <a:spcBef>
                <a:spcPct val="1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fr-CH" sz="1600" dirty="0" smtClean="0"/>
              <a:t>DREAD</a:t>
            </a:r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395536" y="992813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Threat </a:t>
            </a:r>
            <a:r>
              <a:rPr lang="en-US" dirty="0" smtClean="0"/>
              <a:t>modelling </a:t>
            </a:r>
            <a:r>
              <a:rPr lang="en-US" dirty="0"/>
              <a:t>allows assessing and documenting a system’s security risks by examining it through the angle of hostile scenarios and abuse cases.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3832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8D475FAA-6B4C-40E4-9782-471FD3511CB4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/>
          <a:p>
            <a:pPr eaLnBrk="1" hangingPunct="1"/>
            <a:r>
              <a:rPr lang="en-US" altLang="fr-FR" smtClean="0"/>
              <a:t>Threat Categories - STRIDE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207375" cy="6477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fr-FR" sz="2000" b="1" dirty="0" smtClean="0"/>
              <a:t>STRIDE</a:t>
            </a:r>
            <a:r>
              <a:rPr lang="en-US" altLang="fr-FR" sz="2000" dirty="0" smtClean="0"/>
              <a:t> is a classification scheme for threats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00933"/>
              </p:ext>
            </p:extLst>
          </p:nvPr>
        </p:nvGraphicFramePr>
        <p:xfrm>
          <a:off x="468313" y="1844675"/>
          <a:ext cx="7920038" cy="29366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751759"/>
                <a:gridCol w="3168279"/>
              </a:tblGrid>
              <a:tr h="426761">
                <a:tc>
                  <a:txBody>
                    <a:bodyPr/>
                    <a:lstStyle/>
                    <a:p>
                      <a:r>
                        <a:rPr lang="en-GB" sz="1400" noProof="0" dirty="0" smtClean="0">
                          <a:solidFill>
                            <a:schemeClr val="accent6"/>
                          </a:solidFill>
                        </a:rPr>
                        <a:t>Threat</a:t>
                      </a:r>
                      <a:endParaRPr lang="en-GB" sz="1400" noProof="0" dirty="0">
                        <a:solidFill>
                          <a:schemeClr val="accent6"/>
                        </a:solidFill>
                      </a:endParaRPr>
                    </a:p>
                  </a:txBody>
                  <a:tcPr marL="91439" marR="91439" marT="45724" marB="45724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>
                          <a:solidFill>
                            <a:schemeClr val="accent6"/>
                          </a:solidFill>
                        </a:rPr>
                        <a:t>Security property</a:t>
                      </a:r>
                      <a:endParaRPr lang="en-GB" sz="1400" noProof="0" dirty="0">
                        <a:solidFill>
                          <a:schemeClr val="accent6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6761"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Spoofing identity</a:t>
                      </a:r>
                      <a:endParaRPr lang="en-GB" sz="1400" noProof="0" dirty="0"/>
                    </a:p>
                  </a:txBody>
                  <a:tcPr marL="91439" marR="91439" marT="45724" marB="45724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smtClean="0"/>
                        <a:t>Authentication</a:t>
                      </a:r>
                      <a:endParaRPr lang="en-GB" sz="1400" noProof="0"/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6761"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Tampering with data</a:t>
                      </a:r>
                      <a:endParaRPr lang="en-GB" sz="1400" noProof="0" dirty="0"/>
                    </a:p>
                  </a:txBody>
                  <a:tcPr marL="91439" marR="91439" marT="45724" marB="45724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Integrity</a:t>
                      </a:r>
                      <a:endParaRPr lang="en-GB" sz="1400" noProof="0" dirty="0"/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6050"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Repudiation (e.g. “I didn’t perform this transaction”)</a:t>
                      </a:r>
                      <a:endParaRPr lang="en-GB" sz="1400" noProof="0" dirty="0"/>
                    </a:p>
                  </a:txBody>
                  <a:tcPr marL="91439" marR="91439" marT="45724" marB="45724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Non-repudiation</a:t>
                      </a:r>
                      <a:endParaRPr lang="en-GB" sz="1400" noProof="0" dirty="0"/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6761"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Information disclosure</a:t>
                      </a:r>
                      <a:endParaRPr lang="en-GB" sz="1400" noProof="0" dirty="0"/>
                    </a:p>
                  </a:txBody>
                  <a:tcPr marL="91439" marR="91439" marT="45724" marB="45724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Confidentiality</a:t>
                      </a:r>
                      <a:endParaRPr lang="en-GB" sz="1400" noProof="0" dirty="0"/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6761"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Denial of service</a:t>
                      </a:r>
                      <a:endParaRPr lang="en-GB" sz="1400" noProof="0" dirty="0"/>
                    </a:p>
                  </a:txBody>
                  <a:tcPr marL="91439" marR="91439" marT="45724" marB="45724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Availability</a:t>
                      </a:r>
                      <a:endParaRPr lang="en-GB" sz="1400" noProof="0" dirty="0"/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6761"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Elevation of privilege</a:t>
                      </a:r>
                      <a:endParaRPr lang="en-GB" sz="1400" noProof="0" dirty="0"/>
                    </a:p>
                  </a:txBody>
                  <a:tcPr marL="91439" marR="91439" marT="45724" marB="45724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Authorization</a:t>
                      </a:r>
                      <a:endParaRPr lang="en-GB" sz="1400" noProof="0" dirty="0"/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/>
          <p:cNvSpPr/>
          <p:nvPr/>
        </p:nvSpPr>
        <p:spPr>
          <a:xfrm rot="16200000">
            <a:off x="3264012" y="1969064"/>
            <a:ext cx="2002816" cy="1257039"/>
          </a:xfrm>
          <a:prstGeom prst="arc">
            <a:avLst>
              <a:gd name="adj1" fmla="val 11615373"/>
              <a:gd name="adj2" fmla="val 20938702"/>
            </a:avLst>
          </a:prstGeom>
          <a:ln w="12700">
            <a:solidFill>
              <a:schemeClr val="accent6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722C6B5E-B8B6-4017-ADB9-F4B743FF117A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/>
          <a:p>
            <a:r>
              <a:rPr lang="en-GB" altLang="fr-FR" smtClean="0">
                <a:cs typeface="Arial" charset="0"/>
              </a:rPr>
              <a:t>Data Flow Diagrams (DFD) and STRIDE threats</a:t>
            </a:r>
            <a:endParaRPr lang="fr-CH" altLang="fr-FR" smtClean="0">
              <a:cs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19141"/>
              </p:ext>
            </p:extLst>
          </p:nvPr>
        </p:nvGraphicFramePr>
        <p:xfrm>
          <a:off x="450602" y="3717032"/>
          <a:ext cx="8297862" cy="219595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39580"/>
                <a:gridCol w="931237"/>
                <a:gridCol w="1185409"/>
                <a:gridCol w="1185409"/>
                <a:gridCol w="1185409"/>
                <a:gridCol w="1185409"/>
                <a:gridCol w="1185409"/>
              </a:tblGrid>
              <a:tr h="651336">
                <a:tc>
                  <a:txBody>
                    <a:bodyPr/>
                    <a:lstStyle/>
                    <a:p>
                      <a:pPr marL="361950" marR="0" lvl="0" indent="-3619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91452" marR="91452" marT="45735" marB="45735" horzOverflow="overflow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</a:rPr>
                        <a:t>S</a:t>
                      </a:r>
                    </a:p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Spoofing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36005" marR="36005" marT="36012" marB="36012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</a:rPr>
                        <a:t>T</a:t>
                      </a:r>
                    </a:p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Tampering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36005" marR="36005" marT="36012" marB="36012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</a:rPr>
                        <a:t>R</a:t>
                      </a:r>
                    </a:p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Repudiation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36005" marR="36005" marT="36012" marB="36012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</a:rPr>
                        <a:t>I</a:t>
                      </a:r>
                    </a:p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Information</a:t>
                      </a:r>
                    </a:p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disclosure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36005" marR="36005" marT="36012" marB="36012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</a:rPr>
                        <a:t>D</a:t>
                      </a:r>
                    </a:p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Denial of</a:t>
                      </a:r>
                    </a:p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service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36005" marR="36005" marT="36012" marB="36012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</a:rPr>
                        <a:t>E</a:t>
                      </a:r>
                    </a:p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Elevation of</a:t>
                      </a:r>
                    </a:p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privilege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36005" marR="36005" marT="36012" marB="36012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963">
                <a:tc>
                  <a:txBody>
                    <a:bodyPr/>
                    <a:lstStyle/>
                    <a:p>
                      <a:pPr marL="361950" marR="0" lvl="0" indent="-3619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External entity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52" marR="91452" marT="45735" marB="45735" horzOverflow="overflow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963">
                <a:tc>
                  <a:txBody>
                    <a:bodyPr/>
                    <a:lstStyle/>
                    <a:p>
                      <a:pPr marL="361950" marR="0" lvl="0" indent="-3619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Process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52" marR="91452" marT="45735" marB="45735" horzOverflow="overflow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963">
                <a:tc>
                  <a:txBody>
                    <a:bodyPr/>
                    <a:lstStyle/>
                    <a:p>
                      <a:pPr marL="361950" marR="0" lvl="0" indent="-3619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Data store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52" marR="91452" marT="45735" marB="45735" horzOverflow="overflow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963">
                <a:tc>
                  <a:txBody>
                    <a:bodyPr/>
                    <a:lstStyle/>
                    <a:p>
                      <a:pPr marL="361950" marR="0" lvl="0" indent="-3619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Data flow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52" marR="91452" marT="45735" marB="45735" horzOverflow="overflow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45735" marB="45735" horzOverflow="overflow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Explosion 1 1"/>
          <p:cNvSpPr/>
          <p:nvPr/>
        </p:nvSpPr>
        <p:spPr>
          <a:xfrm>
            <a:off x="1145034" y="1415666"/>
            <a:ext cx="1080120" cy="648072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ysClr val="windowText" lastClr="000000"/>
                </a:solidFill>
              </a:rPr>
              <a:t>SR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Explosion 1 10"/>
          <p:cNvSpPr/>
          <p:nvPr/>
        </p:nvSpPr>
        <p:spPr>
          <a:xfrm>
            <a:off x="2461321" y="1466911"/>
            <a:ext cx="1224136" cy="596827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ysClr val="windowText" lastClr="000000"/>
                </a:solidFill>
              </a:rPr>
              <a:t>TID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Explosion 1 11"/>
          <p:cNvSpPr/>
          <p:nvPr/>
        </p:nvSpPr>
        <p:spPr>
          <a:xfrm>
            <a:off x="3885828" y="1196752"/>
            <a:ext cx="1368152" cy="720080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ysClr val="windowText" lastClr="000000"/>
                </a:solidFill>
              </a:rPr>
              <a:t>STRIDE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Explosion 1 12"/>
          <p:cNvSpPr/>
          <p:nvPr/>
        </p:nvSpPr>
        <p:spPr>
          <a:xfrm>
            <a:off x="5542012" y="1484784"/>
            <a:ext cx="1008112" cy="579854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ysClr val="windowText" lastClr="000000"/>
                </a:solidFill>
              </a:rPr>
              <a:t>TID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6982172" y="1405657"/>
            <a:ext cx="1166714" cy="648072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ysClr val="windowText" lastClr="000000"/>
                </a:solidFill>
              </a:rPr>
              <a:t>TRID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6" y="2148979"/>
            <a:ext cx="1080120" cy="5599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External</a:t>
            </a:r>
            <a:endParaRPr lang="de-CH" dirty="0" smtClean="0">
              <a:solidFill>
                <a:schemeClr val="tx1"/>
              </a:solidFill>
            </a:endParaRPr>
          </a:p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entity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40996" y="2124521"/>
            <a:ext cx="1263824" cy="5599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Data </a:t>
            </a:r>
            <a:r>
              <a:rPr lang="de-CH" dirty="0" err="1" smtClean="0">
                <a:solidFill>
                  <a:schemeClr val="tx1"/>
                </a:solidFill>
              </a:rPr>
              <a:t>store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19576" y="1916832"/>
            <a:ext cx="1090388" cy="109038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de-CH" sz="1600" dirty="0" err="1" smtClean="0">
                <a:solidFill>
                  <a:schemeClr val="tx1"/>
                </a:solidFill>
              </a:rPr>
              <a:t>Process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Arc 20"/>
          <p:cNvSpPr/>
          <p:nvPr/>
        </p:nvSpPr>
        <p:spPr>
          <a:xfrm>
            <a:off x="2108561" y="2129061"/>
            <a:ext cx="2002816" cy="897210"/>
          </a:xfrm>
          <a:prstGeom prst="arc">
            <a:avLst>
              <a:gd name="adj1" fmla="val 11615373"/>
              <a:gd name="adj2" fmla="val 20938702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10800000">
            <a:off x="2127611" y="1832856"/>
            <a:ext cx="2002816" cy="897210"/>
          </a:xfrm>
          <a:prstGeom prst="arc">
            <a:avLst>
              <a:gd name="adj1" fmla="val 11615373"/>
              <a:gd name="adj2" fmla="val 20938702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76415" y="2483210"/>
            <a:ext cx="949373" cy="3752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Data </a:t>
            </a:r>
            <a:r>
              <a:rPr lang="de-CH" sz="1600" dirty="0" err="1" smtClean="0">
                <a:solidFill>
                  <a:schemeClr val="tx1"/>
                </a:solidFill>
              </a:rPr>
              <a:t>flow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76415" y="2073957"/>
            <a:ext cx="949373" cy="3752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Data </a:t>
            </a:r>
            <a:r>
              <a:rPr lang="de-CH" sz="1600" dirty="0" err="1" smtClean="0">
                <a:solidFill>
                  <a:schemeClr val="tx1"/>
                </a:solidFill>
              </a:rPr>
              <a:t>flow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>
            <a:off x="5009810" y="2148979"/>
            <a:ext cx="2002816" cy="897210"/>
          </a:xfrm>
          <a:prstGeom prst="arc">
            <a:avLst>
              <a:gd name="adj1" fmla="val 11615373"/>
              <a:gd name="adj2" fmla="val 20938702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0800000">
            <a:off x="5028860" y="1852774"/>
            <a:ext cx="2002816" cy="897210"/>
          </a:xfrm>
          <a:prstGeom prst="arc">
            <a:avLst>
              <a:gd name="adj1" fmla="val 11615373"/>
              <a:gd name="adj2" fmla="val 20938702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77664" y="2503128"/>
            <a:ext cx="949373" cy="3752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Data </a:t>
            </a:r>
            <a:r>
              <a:rPr lang="de-CH" sz="1600" dirty="0" err="1" smtClean="0">
                <a:solidFill>
                  <a:schemeClr val="tx1"/>
                </a:solidFill>
              </a:rPr>
              <a:t>flow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77664" y="2093875"/>
            <a:ext cx="949373" cy="3752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Data </a:t>
            </a:r>
            <a:r>
              <a:rPr lang="de-CH" sz="1600" dirty="0" err="1" smtClean="0">
                <a:solidFill>
                  <a:schemeClr val="tx1"/>
                </a:solidFill>
              </a:rPr>
              <a:t>flow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955854" y="1916832"/>
            <a:ext cx="0" cy="96151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206308" y="1923733"/>
            <a:ext cx="0" cy="9615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estimation (DREAD)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73ABE5DB-22F8-4E67-BBA6-C5BCEB836AF5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8" name="Picture 5" descr="R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585690"/>
            <a:ext cx="51768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0825" y="1196752"/>
            <a:ext cx="8882063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rgbClr val="CC3300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rgbClr val="CC3300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rgbClr val="CC3300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rgbClr val="CC3300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rgbClr val="CC33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33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33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33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33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fr-FR" sz="1600" dirty="0" err="1">
                <a:solidFill>
                  <a:schemeClr val="tx2"/>
                </a:solidFill>
                <a:cs typeface="Arial" charset="0"/>
              </a:rPr>
              <a:t>DREAD_Risk</a:t>
            </a:r>
            <a:r>
              <a:rPr lang="en-GB" altLang="fr-FR" sz="1600" dirty="0">
                <a:solidFill>
                  <a:schemeClr val="tx2"/>
                </a:solidFill>
                <a:cs typeface="Arial" charset="0"/>
              </a:rPr>
              <a:t> = (</a:t>
            </a:r>
            <a:r>
              <a:rPr lang="en-GB" altLang="fr-FR" sz="1600" b="1" dirty="0">
                <a:solidFill>
                  <a:schemeClr val="tx2"/>
                </a:solidFill>
                <a:cs typeface="Arial" charset="0"/>
              </a:rPr>
              <a:t>D</a:t>
            </a:r>
            <a:r>
              <a:rPr lang="en-GB" altLang="fr-FR" sz="1600" dirty="0">
                <a:solidFill>
                  <a:schemeClr val="tx2"/>
                </a:solidFill>
                <a:cs typeface="Arial" charset="0"/>
              </a:rPr>
              <a:t>amage + </a:t>
            </a:r>
            <a:r>
              <a:rPr lang="en-GB" altLang="fr-FR" sz="1600" b="1" dirty="0">
                <a:solidFill>
                  <a:schemeClr val="tx2"/>
                </a:solidFill>
                <a:cs typeface="Arial" charset="0"/>
              </a:rPr>
              <a:t>R</a:t>
            </a:r>
            <a:r>
              <a:rPr lang="en-GB" altLang="fr-FR" sz="1600" dirty="0">
                <a:solidFill>
                  <a:schemeClr val="tx2"/>
                </a:solidFill>
                <a:cs typeface="Arial" charset="0"/>
              </a:rPr>
              <a:t>eproducibility + </a:t>
            </a:r>
            <a:r>
              <a:rPr lang="en-GB" altLang="fr-FR" sz="1600" b="1" dirty="0">
                <a:solidFill>
                  <a:schemeClr val="tx2"/>
                </a:solidFill>
                <a:cs typeface="Arial" charset="0"/>
              </a:rPr>
              <a:t>E</a:t>
            </a:r>
            <a:r>
              <a:rPr lang="en-GB" altLang="fr-FR" sz="1600" dirty="0">
                <a:solidFill>
                  <a:schemeClr val="tx2"/>
                </a:solidFill>
                <a:cs typeface="Arial" charset="0"/>
              </a:rPr>
              <a:t>xploitability + </a:t>
            </a:r>
            <a:r>
              <a:rPr lang="en-GB" altLang="fr-FR" sz="1600" b="1" dirty="0">
                <a:solidFill>
                  <a:schemeClr val="tx2"/>
                </a:solidFill>
                <a:cs typeface="Arial" charset="0"/>
              </a:rPr>
              <a:t>A</a:t>
            </a:r>
            <a:r>
              <a:rPr lang="en-GB" altLang="fr-FR" sz="1600" dirty="0">
                <a:solidFill>
                  <a:schemeClr val="tx2"/>
                </a:solidFill>
                <a:cs typeface="Arial" charset="0"/>
              </a:rPr>
              <a:t>ffected users + </a:t>
            </a:r>
            <a:r>
              <a:rPr lang="en-GB" altLang="fr-FR" sz="1600" b="1" dirty="0">
                <a:solidFill>
                  <a:schemeClr val="tx2"/>
                </a:solidFill>
                <a:cs typeface="Arial" charset="0"/>
              </a:rPr>
              <a:t>D</a:t>
            </a:r>
            <a:r>
              <a:rPr lang="en-GB" altLang="fr-FR" sz="1600" dirty="0">
                <a:solidFill>
                  <a:schemeClr val="tx2"/>
                </a:solidFill>
                <a:cs typeface="Arial" charset="0"/>
              </a:rPr>
              <a:t>iscoverability) / 5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657772" y="3001008"/>
            <a:ext cx="625816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rgbClr val="CC3300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rgbClr val="CC3300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rgbClr val="CC3300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rgbClr val="CC3300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rgbClr val="CC33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33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33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33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33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fr-FR" dirty="0">
                <a:solidFill>
                  <a:schemeClr val="tx2"/>
                </a:solidFill>
                <a:cs typeface="Arial" charset="0"/>
              </a:rPr>
              <a:t>Damage potential &amp; Affected </a:t>
            </a:r>
            <a:r>
              <a:rPr lang="en-GB" altLang="fr-FR" dirty="0" smtClean="0">
                <a:solidFill>
                  <a:schemeClr val="tx2"/>
                </a:solidFill>
                <a:cs typeface="Arial" charset="0"/>
              </a:rPr>
              <a:t>users                 </a:t>
            </a:r>
            <a:r>
              <a:rPr lang="en-GB" altLang="fr-FR" dirty="0" smtClean="0">
                <a:solidFill>
                  <a:schemeClr val="tx2"/>
                </a:solidFill>
                <a:cs typeface="Arial" charset="0"/>
                <a:sym typeface="Wingdings" panose="05000000000000000000" pitchFamily="2" charset="2"/>
              </a:rPr>
              <a:t></a:t>
            </a:r>
            <a:r>
              <a:rPr lang="en-GB" altLang="fr-FR" dirty="0" smtClean="0">
                <a:solidFill>
                  <a:schemeClr val="tx2"/>
                </a:solidFill>
                <a:cs typeface="Arial" charset="0"/>
              </a:rPr>
              <a:t>  impact      </a:t>
            </a:r>
          </a:p>
          <a:p>
            <a:pPr eaLnBrk="1" hangingPunct="1"/>
            <a:r>
              <a:rPr lang="en-GB" altLang="fr-FR" dirty="0" smtClean="0">
                <a:solidFill>
                  <a:schemeClr val="tx2"/>
                </a:solidFill>
                <a:cs typeface="Arial" charset="0"/>
              </a:rPr>
              <a:t>Reproducibility</a:t>
            </a:r>
            <a:r>
              <a:rPr lang="en-GB" altLang="fr-FR" dirty="0">
                <a:solidFill>
                  <a:schemeClr val="tx2"/>
                </a:solidFill>
                <a:cs typeface="Arial" charset="0"/>
              </a:rPr>
              <a:t>, exploitability, discoverability   </a:t>
            </a:r>
            <a:r>
              <a:rPr lang="en-GB" altLang="fr-FR" dirty="0" smtClean="0">
                <a:solidFill>
                  <a:schemeClr val="tx2"/>
                </a:solidFill>
                <a:cs typeface="Arial" charset="0"/>
                <a:sym typeface="Wingdings" panose="05000000000000000000" pitchFamily="2" charset="2"/>
              </a:rPr>
              <a:t> </a:t>
            </a:r>
            <a:r>
              <a:rPr lang="en-GB" altLang="fr-FR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GB" altLang="fr-FR" dirty="0">
                <a:solidFill>
                  <a:schemeClr val="tx2"/>
                </a:solidFill>
                <a:cs typeface="Arial" charset="0"/>
              </a:rPr>
              <a:t>likelihood  </a:t>
            </a:r>
          </a:p>
        </p:txBody>
      </p:sp>
      <p:graphicFrame>
        <p:nvGraphicFramePr>
          <p:cNvPr id="1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81241"/>
              </p:ext>
            </p:extLst>
          </p:nvPr>
        </p:nvGraphicFramePr>
        <p:xfrm>
          <a:off x="1789782" y="3976523"/>
          <a:ext cx="4908550" cy="1857693"/>
        </p:xfrm>
        <a:graphic>
          <a:graphicData uri="http://schemas.openxmlformats.org/drawingml/2006/table">
            <a:tbl>
              <a:tblPr/>
              <a:tblGrid>
                <a:gridCol w="858838"/>
                <a:gridCol w="1011237"/>
                <a:gridCol w="1014413"/>
                <a:gridCol w="1009650"/>
                <a:gridCol w="1014412"/>
              </a:tblGrid>
              <a:tr h="381000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379413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 rowSpan="2" gridSpan="2">
                  <a:txBody>
                    <a:bodyPr/>
                    <a:lstStyle/>
                    <a:p>
                      <a:pPr marL="324000" marR="0" lvl="0" indent="-324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accent6"/>
                        </a:buClr>
                        <a:buSzTx/>
                        <a:buFont typeface="Arial" pitchFamily="34" charset="0"/>
                        <a:buChar char="■"/>
                        <a:tabLst/>
                      </a:pPr>
                      <a:endParaRPr lang="en-GB" sz="1800" kern="1200" dirty="0" smtClean="0">
                        <a:solidFill>
                          <a:srgbClr val="585858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624">
                <a:tc gridSpan="2"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Likelihood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85914"/>
              </p:ext>
            </p:extLst>
          </p:nvPr>
        </p:nvGraphicFramePr>
        <p:xfrm>
          <a:off x="1763688" y="1772816"/>
          <a:ext cx="4968550" cy="570742"/>
        </p:xfrm>
        <a:graphic>
          <a:graphicData uri="http://schemas.openxmlformats.org/drawingml/2006/table">
            <a:tbl>
              <a:tblPr firstRow="1" bandRow="1">
                <a:tableStyleId>{0AC7F537-33DF-4B15-8B15-87BAC2A9BDF9}</a:tableStyleId>
              </a:tblPr>
              <a:tblGrid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</a:tblGrid>
              <a:tr h="5707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 rot="19772413">
            <a:off x="1957395" y="2962408"/>
            <a:ext cx="4032448" cy="725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4000" dirty="0" smtClean="0">
                <a:solidFill>
                  <a:schemeClr val="tx1"/>
                </a:solidFill>
              </a:rPr>
              <a:t>DEPRECATED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843000DA-B6B7-4E13-90D6-825FABD7900F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Security challenges and common pitfalls in projects</a:t>
            </a:r>
          </a:p>
          <a:p>
            <a:r>
              <a:rPr lang="en-US" dirty="0"/>
              <a:t>Information security in a </a:t>
            </a:r>
            <a:r>
              <a:rPr lang="en-US" dirty="0" smtClean="0"/>
              <a:t>nutshell</a:t>
            </a:r>
            <a:endParaRPr lang="en-GB" dirty="0" smtClean="0"/>
          </a:p>
          <a:p>
            <a:r>
              <a:rPr lang="en-GB" dirty="0" smtClean="0"/>
              <a:t>Threat modelling explained</a:t>
            </a:r>
          </a:p>
          <a:p>
            <a:r>
              <a:rPr lang="en-GB" b="1" dirty="0" smtClean="0"/>
              <a:t>Case study</a:t>
            </a:r>
          </a:p>
          <a:p>
            <a:r>
              <a:rPr lang="en-GB" dirty="0" smtClean="0"/>
              <a:t>Questions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36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F173DA70-B4F9-4109-8D09-93ED05E61ACB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8194" name="Picture 2" descr="http://www.myxyty.com/blog/wp-content/uploads/2012/12/Myxybox-salon-alar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6675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5536" y="54868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Internet of things: Home alarm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1D6423EA-5D56-4BE9-96C2-C3BADF14C250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06" y="5732463"/>
            <a:ext cx="656741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452" y="5678489"/>
            <a:ext cx="589608" cy="58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86" y="5745374"/>
            <a:ext cx="5298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51" y="5795975"/>
            <a:ext cx="614934" cy="32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56" y="5685259"/>
            <a:ext cx="542504" cy="54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81" y="908720"/>
            <a:ext cx="6214640" cy="436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76876" y="2708920"/>
            <a:ext cx="1350908" cy="2304256"/>
          </a:xfrm>
          <a:prstGeom prst="rect">
            <a:avLst/>
          </a:prstGeom>
          <a:solidFill>
            <a:srgbClr val="FFE791">
              <a:alpha val="30196"/>
            </a:srgbClr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55" y="5641836"/>
            <a:ext cx="1041648" cy="58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289226" y="764704"/>
            <a:ext cx="1559492" cy="4680520"/>
          </a:xfrm>
          <a:prstGeom prst="rect">
            <a:avLst/>
          </a:prstGeom>
          <a:solidFill>
            <a:srgbClr val="FFE791">
              <a:alpha val="30196"/>
            </a:srgbClr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564635" y="2276872"/>
            <a:ext cx="1350908" cy="2304256"/>
          </a:xfrm>
          <a:prstGeom prst="rect">
            <a:avLst/>
          </a:prstGeom>
          <a:solidFill>
            <a:srgbClr val="FFE791">
              <a:alpha val="30196"/>
            </a:srgbClr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ACC4BE24-A109-4936-BD34-CB850F7FE79D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/>
          <a:p>
            <a:r>
              <a:rPr lang="en-US" dirty="0" smtClean="0"/>
              <a:t>Information assets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90244"/>
              </p:ext>
            </p:extLst>
          </p:nvPr>
        </p:nvGraphicFramePr>
        <p:xfrm>
          <a:off x="539552" y="980728"/>
          <a:ext cx="7920039" cy="478586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87463"/>
                <a:gridCol w="1656184"/>
                <a:gridCol w="4176392"/>
              </a:tblGrid>
              <a:tr h="607382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accent6"/>
                          </a:solidFill>
                        </a:rPr>
                        <a:t>Asset</a:t>
                      </a:r>
                      <a:endParaRPr lang="en-US" sz="1400" noProof="0" dirty="0">
                        <a:solidFill>
                          <a:schemeClr val="accent6"/>
                        </a:solidFill>
                      </a:endParaRPr>
                    </a:p>
                  </a:txBody>
                  <a:tcPr marL="91439" marR="91439" marT="45724" marB="45724"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accent6"/>
                          </a:solidFill>
                        </a:rPr>
                        <a:t>Security requirements</a:t>
                      </a:r>
                      <a:endParaRPr lang="en-US" sz="1400" noProof="0" dirty="0">
                        <a:solidFill>
                          <a:schemeClr val="accent6"/>
                        </a:solidFill>
                      </a:endParaRPr>
                    </a:p>
                  </a:txBody>
                  <a:tcPr marL="91439" marR="91439" marT="45724" marB="45724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accent6"/>
                          </a:solidFill>
                        </a:rPr>
                        <a:t>Rationale</a:t>
                      </a:r>
                      <a:endParaRPr lang="en-US" sz="1400" noProof="0" dirty="0">
                        <a:solidFill>
                          <a:schemeClr val="accent6"/>
                        </a:solidFill>
                      </a:endParaRPr>
                    </a:p>
                  </a:txBody>
                  <a:tcPr marL="91439" marR="91439" marT="45724" marB="45724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738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Clients’ personal data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confidentiality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Personal data shall</a:t>
                      </a:r>
                      <a:r>
                        <a:rPr lang="en-US" sz="1400" baseline="0" noProof="0" dirty="0" smtClean="0"/>
                        <a:t> be processed in compliance with applicable privacy law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738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Credentials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confidentiality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Credentials</a:t>
                      </a:r>
                      <a:r>
                        <a:rPr lang="en-US" sz="1400" baseline="0" noProof="0" dirty="0" smtClean="0"/>
                        <a:t> compromise leads to unauthorized access to the system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9328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Alarm center configuration data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Integrity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Unauthorized</a:t>
                      </a:r>
                      <a:r>
                        <a:rPr lang="en-US" sz="1400" baseline="0" noProof="0" dirty="0" smtClean="0"/>
                        <a:t> modification  of configuration data (e.g. intrusion notification email or phone number, sensors’ state) can annihilate the alarm system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738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Camera records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confidentiality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Can</a:t>
                      </a:r>
                      <a:r>
                        <a:rPr lang="en-US" sz="1400" baseline="0" noProof="0" dirty="0" smtClean="0"/>
                        <a:t> contain personal data. Useful to a thief to perform spotting activities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57476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History of events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confidentiality, integrity, availability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Allows to identify alarm activation/deactivation</a:t>
                      </a:r>
                      <a:r>
                        <a:rPr lang="en-US" sz="1400" baseline="0" noProof="0" dirty="0"/>
                        <a:t> </a:t>
                      </a:r>
                      <a:r>
                        <a:rPr lang="en-US" sz="1400" baseline="0" noProof="0" dirty="0" smtClean="0"/>
                        <a:t>habits</a:t>
                      </a:r>
                    </a:p>
                    <a:p>
                      <a:r>
                        <a:rPr lang="en-US" sz="1400" baseline="0" noProof="0" dirty="0" smtClean="0"/>
                        <a:t>Allows to control if suspicious deactivation has been performed</a:t>
                      </a:r>
                      <a:endParaRPr lang="en-US" sz="1400" noProof="0" dirty="0" smtClean="0"/>
                    </a:p>
                  </a:txBody>
                  <a:tcPr marL="91439" marR="91439" marT="45724" marB="45724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0237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Alerts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Integrity, availability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Shall be transmitted</a:t>
                      </a:r>
                      <a:r>
                        <a:rPr lang="en-US" sz="1400" baseline="0" noProof="0" dirty="0" smtClean="0"/>
                        <a:t> in an accurate and timely manner</a:t>
                      </a:r>
                      <a:endParaRPr lang="en-US" sz="1400" noProof="0" dirty="0"/>
                    </a:p>
                  </a:txBody>
                  <a:tcPr marL="91439" marR="91439" marT="45724" marB="45724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7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External dependencies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External dependencies are items external to the code of the application that may pose a threat to the application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800CDBD1-D8BA-41E5-B21E-25078D23D254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28</a:t>
            </a:fld>
            <a:endParaRPr lang="de-D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99266"/>
              </p:ext>
            </p:extLst>
          </p:nvPr>
        </p:nvGraphicFramePr>
        <p:xfrm>
          <a:off x="395536" y="1916832"/>
          <a:ext cx="8424936" cy="342816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28192"/>
                <a:gridCol w="2664296"/>
                <a:gridCol w="4032448"/>
              </a:tblGrid>
              <a:tr h="403441">
                <a:tc>
                  <a:txBody>
                    <a:bodyPr/>
                    <a:lstStyle/>
                    <a:p>
                      <a:r>
                        <a:rPr lang="en-GB" sz="1400" noProof="0" dirty="0" smtClean="0">
                          <a:solidFill>
                            <a:schemeClr val="accent6"/>
                          </a:solidFill>
                        </a:rPr>
                        <a:t>Entity</a:t>
                      </a:r>
                      <a:endParaRPr lang="en-GB" sz="1400" noProof="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>
                          <a:solidFill>
                            <a:schemeClr val="accent6"/>
                          </a:solidFill>
                        </a:rPr>
                        <a:t>Risk</a:t>
                      </a:r>
                      <a:endParaRPr lang="en-GB" sz="1400" noProof="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 smtClean="0">
                          <a:solidFill>
                            <a:schemeClr val="accent6"/>
                          </a:solidFill>
                        </a:rPr>
                        <a:t>Recommendation</a:t>
                      </a:r>
                      <a:endParaRPr lang="en-GB" sz="1400" noProof="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3441"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Third party application</a:t>
                      </a:r>
                      <a:endParaRPr lang="en-GB" sz="1400" noProof="0" dirty="0"/>
                    </a:p>
                  </a:txBody>
                  <a:tcPr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A weakness in a third party application using the solution’s API may lead to threat</a:t>
                      </a:r>
                      <a:r>
                        <a:rPr lang="en-GB" sz="1400" baseline="0" noProof="0" dirty="0" smtClean="0"/>
                        <a:t> materialization</a:t>
                      </a:r>
                      <a:endParaRPr lang="en-GB" sz="1400" noProof="0" dirty="0" smtClean="0"/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400" noProof="0" dirty="0" smtClean="0"/>
                        <a:t>Limitation</a:t>
                      </a:r>
                      <a:r>
                        <a:rPr lang="en-GB" sz="1400" baseline="0" noProof="0" dirty="0" smtClean="0"/>
                        <a:t> of liability clause</a:t>
                      </a:r>
                      <a:endParaRPr lang="en-GB" sz="1400" noProof="0" dirty="0" smtClean="0"/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3441"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SMS provider</a:t>
                      </a:r>
                      <a:endParaRPr lang="en-GB" sz="1400" noProof="0" dirty="0"/>
                    </a:p>
                  </a:txBody>
                  <a:tcPr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GB" sz="1400" kern="1200" noProof="0" dirty="0" smtClean="0"/>
                        <a:t>Service unavailability</a:t>
                      </a:r>
                      <a:endParaRPr lang="en-GB" sz="1400" kern="1200" noProof="0" dirty="0">
                        <a:solidFill>
                          <a:schemeClr val="dk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SLA with SMS provider</a:t>
                      </a:r>
                      <a:endParaRPr lang="en-GB" sz="1400" noProof="0" dirty="0"/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3441"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External DNS servers</a:t>
                      </a:r>
                      <a:endParaRPr lang="en-GB" sz="1400" noProof="0" dirty="0"/>
                    </a:p>
                  </a:txBody>
                  <a:tcPr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GB" sz="1400" kern="1200" noProof="0" dirty="0" smtClean="0"/>
                        <a:t>DNS</a:t>
                      </a:r>
                      <a:r>
                        <a:rPr lang="en-GB" sz="1400" kern="1200" baseline="0" noProof="0" dirty="0" smtClean="0"/>
                        <a:t> cache poisoning</a:t>
                      </a:r>
                      <a:endParaRPr lang="en-GB" sz="1400" kern="1200" noProof="0" dirty="0">
                        <a:solidFill>
                          <a:schemeClr val="dk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GB" sz="1400" kern="1200" noProof="0" dirty="0" smtClean="0"/>
                        <a:t>Use </a:t>
                      </a:r>
                      <a:r>
                        <a:rPr lang="en-GB" sz="1400" kern="1200" noProof="0" dirty="0" err="1" smtClean="0"/>
                        <a:t>DNSsec</a:t>
                      </a:r>
                      <a:endParaRPr lang="en-GB" sz="1400" kern="1200" noProof="0" dirty="0">
                        <a:solidFill>
                          <a:schemeClr val="dk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6781">
                <a:tc>
                  <a:txBody>
                    <a:bodyPr/>
                    <a:lstStyle/>
                    <a:p>
                      <a:r>
                        <a:rPr lang="en-GB" sz="1400" noProof="0" dirty="0" smtClean="0"/>
                        <a:t>Client Infrastructure</a:t>
                      </a:r>
                      <a:r>
                        <a:rPr lang="en-GB" sz="1400" baseline="0" noProof="0" dirty="0" smtClean="0"/>
                        <a:t> </a:t>
                      </a:r>
                      <a:r>
                        <a:rPr lang="en-GB" sz="1400" noProof="0" dirty="0" smtClean="0"/>
                        <a:t>(router,</a:t>
                      </a:r>
                      <a:r>
                        <a:rPr lang="en-GB" sz="1400" baseline="0" noProof="0" dirty="0" smtClean="0"/>
                        <a:t> computer, </a:t>
                      </a:r>
                      <a:r>
                        <a:rPr lang="en-GB" sz="1400" baseline="0" noProof="0" dirty="0" err="1" smtClean="0"/>
                        <a:t>Wifi</a:t>
                      </a:r>
                      <a:r>
                        <a:rPr lang="en-GB" sz="1400" baseline="0" noProof="0" dirty="0" smtClean="0"/>
                        <a:t> access point, careless user)</a:t>
                      </a:r>
                      <a:endParaRPr lang="en-GB" sz="1400" noProof="0" dirty="0"/>
                    </a:p>
                  </a:txBody>
                  <a:tcPr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GB" sz="1400" kern="1200" noProof="0" dirty="0" smtClean="0"/>
                        <a:t>A</a:t>
                      </a:r>
                      <a:r>
                        <a:rPr lang="en-GB" sz="1400" kern="1200" baseline="0" noProof="0" dirty="0" smtClean="0"/>
                        <a:t> weakness in the client infrastructure may lead to threat materialization</a:t>
                      </a:r>
                      <a:endParaRPr lang="en-GB" sz="1400" kern="1200" noProof="0" dirty="0">
                        <a:solidFill>
                          <a:schemeClr val="dk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400" kern="1200" noProof="0" dirty="0" smtClean="0"/>
                        <a:t>Limitation of liability clause</a:t>
                      </a:r>
                      <a:endParaRPr lang="en-GB" sz="1400" kern="1200" noProof="0" dirty="0" smtClean="0">
                        <a:solidFill>
                          <a:schemeClr val="dk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0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D7F8C1F7-A0A7-4BBB-B74C-C56EDB510FBF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29</a:t>
            </a:fld>
            <a:endParaRPr lang="de-D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43443"/>
              </p:ext>
            </p:extLst>
          </p:nvPr>
        </p:nvGraphicFramePr>
        <p:xfrm>
          <a:off x="395536" y="1124744"/>
          <a:ext cx="8424936" cy="415968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60240"/>
                <a:gridCol w="2880320"/>
                <a:gridCol w="3384376"/>
              </a:tblGrid>
              <a:tr h="403441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accent6"/>
                          </a:solidFill>
                        </a:rPr>
                        <a:t>Threat agent</a:t>
                      </a:r>
                      <a:endParaRPr lang="en-US" sz="1400" noProof="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accent6"/>
                          </a:solidFill>
                        </a:rPr>
                        <a:t>Motivation</a:t>
                      </a:r>
                      <a:endParaRPr lang="en-US" sz="1400" noProof="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accent6"/>
                          </a:solidFill>
                        </a:rPr>
                        <a:t>Scenario</a:t>
                      </a:r>
                      <a:endParaRPr lang="en-US" sz="1400" noProof="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344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Internet hacker</a:t>
                      </a:r>
                      <a:endParaRPr lang="en-US" sz="1400" noProof="0" dirty="0"/>
                    </a:p>
                  </a:txBody>
                  <a:tcPr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Curiosity, challenge, fame, money</a:t>
                      </a:r>
                      <a:endParaRPr lang="en-US" sz="1400" noProof="0" dirty="0"/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smtClean="0"/>
                        <a:t>Access</a:t>
                      </a:r>
                      <a:r>
                        <a:rPr lang="en-US" sz="1400" baseline="0" noProof="0" dirty="0" smtClean="0"/>
                        <a:t> to confidential data (credentials, personal data, camera records)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aseline="0" noProof="0" dirty="0" smtClean="0"/>
                        <a:t>Alteration of alarm center configuration data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aseline="0" noProof="0" dirty="0" smtClean="0"/>
                        <a:t>Access to the solution admin functions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aseline="0" noProof="0" dirty="0" smtClean="0"/>
                        <a:t>Servers remote take over</a:t>
                      </a:r>
                      <a:endParaRPr lang="en-US" sz="1400" noProof="0" dirty="0" smtClean="0"/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344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Competitor</a:t>
                      </a:r>
                      <a:endParaRPr lang="en-US" sz="1400" noProof="0" dirty="0"/>
                    </a:p>
                  </a:txBody>
                  <a:tcPr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Reputation damage</a:t>
                      </a:r>
                      <a:r>
                        <a:rPr lang="en-US" sz="1400" baseline="0" noProof="0" dirty="0" smtClean="0"/>
                        <a:t>,  clients’ database theft</a:t>
                      </a:r>
                      <a:endParaRPr lang="en-US" sz="1400" noProof="0" dirty="0"/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400" kern="1200" noProof="0" dirty="0" smtClean="0"/>
                        <a:t>Idem Internet hacker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400" kern="1200" noProof="0" dirty="0" smtClean="0"/>
                        <a:t>Denial of service</a:t>
                      </a:r>
                      <a:endParaRPr lang="en-US" sz="1400" kern="1200" noProof="0" dirty="0">
                        <a:solidFill>
                          <a:schemeClr val="dk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344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Burglar</a:t>
                      </a:r>
                      <a:endParaRPr lang="en-US" sz="1400" noProof="0" dirty="0"/>
                    </a:p>
                  </a:txBody>
                  <a:tcPr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Spot</a:t>
                      </a:r>
                      <a:r>
                        <a:rPr lang="en-US" sz="1400" baseline="0" noProof="0" dirty="0" smtClean="0"/>
                        <a:t> </a:t>
                      </a:r>
                      <a:r>
                        <a:rPr lang="en-US" sz="1400" noProof="0" dirty="0" smtClean="0"/>
                        <a:t>victims, deactivate home</a:t>
                      </a:r>
                      <a:r>
                        <a:rPr lang="en-US" sz="1400" baseline="0" noProof="0" dirty="0" smtClean="0"/>
                        <a:t> alarm center, intercept alerts</a:t>
                      </a:r>
                      <a:endParaRPr lang="en-US" sz="1400" noProof="0" dirty="0" smtClean="0"/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400" kern="1200" noProof="0" dirty="0" smtClean="0"/>
                        <a:t>Idem competitor</a:t>
                      </a:r>
                      <a:endParaRPr lang="en-US" sz="1400" kern="1200" noProof="0" dirty="0">
                        <a:solidFill>
                          <a:schemeClr val="dk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344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Client</a:t>
                      </a:r>
                      <a:endParaRPr lang="en-US" sz="1400" noProof="0" dirty="0"/>
                    </a:p>
                  </a:txBody>
                  <a:tcPr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Add</a:t>
                      </a:r>
                      <a:r>
                        <a:rPr lang="en-US" sz="1400" baseline="0" noProof="0" dirty="0" smtClean="0"/>
                        <a:t> service options for free</a:t>
                      </a:r>
                      <a:endParaRPr lang="en-US" sz="1400" noProof="0" dirty="0"/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400" kern="1200" noProof="0" dirty="0" smtClean="0"/>
                        <a:t>Lure the alarm center</a:t>
                      </a:r>
                      <a:endParaRPr lang="en-US" sz="1400" kern="1200" noProof="0" dirty="0">
                        <a:solidFill>
                          <a:schemeClr val="dk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344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Malicious employee</a:t>
                      </a:r>
                      <a:endParaRPr lang="en-US" sz="1400" noProof="0" dirty="0"/>
                    </a:p>
                  </a:txBody>
                  <a:tcPr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Curiosity, nuisance</a:t>
                      </a:r>
                      <a:endParaRPr lang="en-US" sz="1400" noProof="0" dirty="0"/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smtClean="0"/>
                        <a:t>Access</a:t>
                      </a:r>
                      <a:r>
                        <a:rPr lang="en-US" sz="1400" baseline="0" noProof="0" dirty="0" smtClean="0"/>
                        <a:t> to confidential data (credentials, personal data, camera records)</a:t>
                      </a: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/>
          <a:p>
            <a:r>
              <a:rPr lang="en-US" dirty="0" smtClean="0"/>
              <a:t>Main Threat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E38D7C12-DA3E-41D1-8CFE-34B3C434925A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Security challenges and common pitfalls in projects</a:t>
            </a:r>
          </a:p>
          <a:p>
            <a:r>
              <a:rPr lang="en-US" dirty="0" smtClean="0"/>
              <a:t>Information security in a nutshell</a:t>
            </a:r>
          </a:p>
          <a:p>
            <a:r>
              <a:rPr lang="en-GB" dirty="0" smtClean="0"/>
              <a:t>Threat modelling explained</a:t>
            </a:r>
          </a:p>
          <a:p>
            <a:r>
              <a:rPr lang="en-GB" dirty="0" smtClean="0"/>
              <a:t>Case study</a:t>
            </a:r>
          </a:p>
          <a:p>
            <a:r>
              <a:rPr lang="en-GB" dirty="0" smtClean="0"/>
              <a:t>Questions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9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«Access to confidential data» and «Access to solution admin functions» scenarios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tree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5E9D7479-82F3-4DE8-BADE-E72118EF71F9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8" name="Picture 2" descr="C:\Users\SAD\Desktop\Myfox\Vol de données confidentielle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0" y="985367"/>
            <a:ext cx="7796078" cy="52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38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Threat modelling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6D0A34A0-ED1E-48BE-819A-5311919DB52D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31</a:t>
            </a:fld>
            <a:endParaRPr lang="de-DE"/>
          </a:p>
        </p:txBody>
      </p:sp>
      <p:graphicFrame>
        <p:nvGraphicFramePr>
          <p:cNvPr id="8" name="Picture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395811"/>
              </p:ext>
            </p:extLst>
          </p:nvPr>
        </p:nvGraphicFramePr>
        <p:xfrm>
          <a:off x="460375" y="1988840"/>
          <a:ext cx="6919937" cy="267101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919937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CH" sz="1400" dirty="0" smtClean="0"/>
                        <a:t>Challenges</a:t>
                      </a:r>
                      <a:endParaRPr lang="fr-CH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315358">
                <a:tc>
                  <a:txBody>
                    <a:bodyPr/>
                    <a:lstStyle/>
                    <a:p>
                      <a:pPr marL="324000" marR="0" indent="-324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US" sz="1400" kern="1200" dirty="0" smtClean="0"/>
                        <a:t>Senior management’s commitment to information security initiatives</a:t>
                      </a:r>
                      <a:endParaRPr lang="en-US" sz="1400" b="0" kern="1200" dirty="0" smtClean="0">
                        <a:solidFill>
                          <a:srgbClr val="585858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15358">
                <a:tc>
                  <a:txBody>
                    <a:bodyPr/>
                    <a:lstStyle/>
                    <a:p>
                      <a:pPr marL="324000" marR="0" indent="-324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US" sz="1400" kern="1200" dirty="0" smtClean="0"/>
                        <a:t>Management’s understanding of information security issues</a:t>
                      </a:r>
                      <a:endParaRPr lang="en-US" sz="1400" b="0" kern="1200" dirty="0" smtClean="0">
                        <a:solidFill>
                          <a:srgbClr val="585858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15358">
                <a:tc>
                  <a:txBody>
                    <a:bodyPr/>
                    <a:lstStyle/>
                    <a:p>
                      <a:pPr marL="324000" marR="0" indent="-324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US" sz="1400" kern="1200" dirty="0" smtClean="0"/>
                        <a:t>Information security planning prior to implementation of new technologies </a:t>
                      </a:r>
                      <a:endParaRPr lang="en-US" sz="1400" b="0" kern="1200" dirty="0" smtClean="0">
                        <a:solidFill>
                          <a:srgbClr val="585858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15358">
                <a:tc>
                  <a:txBody>
                    <a:bodyPr/>
                    <a:lstStyle/>
                    <a:p>
                      <a:pPr marL="324000" marR="0" indent="-324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US" sz="1400" kern="1200" dirty="0" smtClean="0"/>
                        <a:t>Integration between business and information security</a:t>
                      </a:r>
                      <a:endParaRPr lang="en-US" sz="1400" b="0" kern="1200" dirty="0" smtClean="0">
                        <a:solidFill>
                          <a:srgbClr val="585858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15358">
                <a:tc>
                  <a:txBody>
                    <a:bodyPr/>
                    <a:lstStyle/>
                    <a:p>
                      <a:pPr marL="324000" marR="0" indent="-324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US" sz="1400" kern="1200" dirty="0" smtClean="0"/>
                        <a:t>Alignment of information security with the enterprise’s objectives</a:t>
                      </a:r>
                      <a:endParaRPr lang="en-US" sz="1400" b="0" kern="1200" dirty="0" smtClean="0">
                        <a:solidFill>
                          <a:srgbClr val="585858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504070">
                <a:tc>
                  <a:txBody>
                    <a:bodyPr/>
                    <a:lstStyle/>
                    <a:p>
                      <a:pPr marL="324000" marR="0" indent="-324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US" sz="1400" kern="1200" dirty="0" smtClean="0"/>
                        <a:t>Executive and line management’s ownership and accountability for implementing, monitoring and reporting on information security</a:t>
                      </a:r>
                      <a:endParaRPr lang="en-US" sz="1400" b="0" kern="1200" dirty="0" smtClean="0">
                        <a:solidFill>
                          <a:srgbClr val="585858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11560" y="4730805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buClr>
                <a:schemeClr val="accent6"/>
              </a:buClr>
            </a:pPr>
            <a:r>
              <a:rPr lang="en-US" sz="1200" dirty="0" smtClean="0">
                <a:solidFill>
                  <a:srgbClr val="585858"/>
                </a:solidFill>
                <a:cs typeface="Arial" pitchFamily="34" charset="0"/>
              </a:rPr>
              <a:t>Source: ISACA</a:t>
            </a:r>
            <a:endParaRPr lang="en-US" sz="1200" dirty="0">
              <a:solidFill>
                <a:srgbClr val="585858"/>
              </a:solidFill>
              <a:cs typeface="Arial" pitchFamily="34" charset="0"/>
            </a:endParaRPr>
          </a:p>
        </p:txBody>
      </p:sp>
      <p:sp>
        <p:nvSpPr>
          <p:cNvPr id="13" name="AutoShape 2" descr="data:image/jpeg;base64,/9j/4AAQSkZJRgABAQAAAQABAAD/2wCEAAkGBxAHBhUSBxQVFBUXGBgVGBcXFRUUFRodFxcYFxwdGBQYHCggHRwlGxcULTEtJSkrLi4wGSUzODMsNygwLisBCgoKDg0OGxAQGywkICYsNzQ4OCwsLCwsNCw0LCwsLywsLCwsLCwsLCwsLCwtLCwsLDQsLCwsLDQsLCwsNCwsLP/AABEIAO0AzgMBEQACEQEDEQH/xAAbAAEAAgMBAQAAAAAAAAAAAAAABgcDBAUCAf/EADsQAAIBAgMEBwYEBAcAAAAAAAABAgMFBBExBiFRgRIVIkFhcZETFCMyobFSwdHwQnKC4QckM0NikvH/xAAaAQEAAgMBAAAAAAAAAAAAAAAABAUCAwYB/8QALhEBAAIBAwMCBAYCAwAAAAAAAAECAwQREiExQQUTcYGx8CJCUWGh0TLhI5HB/9oADAMBAAIRAxEAPwC8QAAAAAAAAAAAAAAAAAAAAAAAAAAxYnEwwtLpYmSiuLeRje9aRvadnk2iI3lF7ptrClnG2x6b/FLdHktX9Cszep1jpjjf6It9VEdKtjZiFW50niLrJyUt0I6RST3tR80bNHF8sTlyTvv2jwywxa8crJKWKSAAAAAAAAAAAAAAAAAAAAAAANTH3KjbqeeMmo8F3vyWrNWXNTHG952YWvWveUTum20pZxtkMl+OW98o93Mq83qcz0xx85/pEvqp/LCK4vF1MbV6WKk5vi3p5LuKy+S2Sd7TvKLa02neWxZLdK6XGNOOmsnwitf34menwzmyRX72ZY6c7bLWpU1RpKNNZJJJLwR1FYisbQtYjaNns9egAAAAAAAAAAAAAAAAAAAANC7XejaaSeLeuiSzby4GjPqKYY3s15MlaR1Q26bZVsTmsElSjx+afroiozepZL9KRtH8od9Vaf8AHojdSo6tRyqtyb1bebfNlfMzM7z3RpnfrLyePACydkbT1bbulVXxJ9qXgu5en3Oi0On9rHvPeVnp8fCu895d4mt4AAAAAAAAAAAAAAAAAAAAABWO1tw6wvMui+zDsR5avm8/RHN67L7maf0jorM9+V3GIjQAAJDsbaOsLh7SsuxT3+cu5fmT9Bp/cvyntH1SdPj5W3ntCxjoFiAAAAAAAAAAAAAAAAAAAAAAcnae59WWqUofPLsw8338lvIusz+1imY7z2as2ThXdVxzSqAAGTDUJYnERhRWcpNJLzMqVm9orHeWURMztC1rRb42y3xpUu7V8W9WdPgwxipFIWuOkUrtDdNzMAAAAAAAAAAAAAAAAAAAAAArPa659Y3Vqm+xDsx8X3v1+xzmuz+7l2jtCs1GTlb9ocQhtAAAm2wlo6MPea63vOMPLRvnoXPpun6e7PyTtLj/ADymJbJgAAAAAAAAAAAAAAAAAAAAABxNrbp1ban7N5Tn2Y8Vnq+SIeuz+1inbvLRnycK/urM5xWAADfsVtd1uMacdNZPhFa/pzN+mwzmyRX/AL+DZix87bLVpU1RpKNNZJJJLwR08RERtC1iNo2ez16AAAAAAAAAAAAAAAAAAAAA+N5LeBV+09061ujlB9iPZh5LV83+RzWsz+9k3jtHZV5snO37OSRWkAAWXslaerLdnVXxJ9qXhwXJfVnRaHT+1j695WeDHwr17u4TW8AAAAAAAAAAAAAAAAAAAAAAjO2929zwPsaL7dRb+Kjo/XT1K71HUcKcI7z9EbU5ONeMeVfFCrgABItjLR7/AI/2lZdim8/By7ly19Cw9P0/uX5z2j6pOnx8rbz2hYpfrEAAAAAAAAAAAAAAAAAAAAAAxYrERwuGlOs8oxTbfkY3vFKzae0PLTERvKp7pjpXLHyq1e97lwS0Ry+bLOW83lU3vN7by1TUwAMuFw8sViYworOUmkuZlSk3tFY7yyrE2naFrWnARtmAjSpdy3vi3q/U6jBijFSKQtcdIpXaG4bWYAAAAAAAAAAAAAAAAAAAAABCdu7v0prD0HuWUp+fdH8/QpvUtRvPtV+f9IWqyfkhDipQgABN9hLR0KbxFdb3moZ8O98/3qXPpun2j3Z+Sdpce0c5TAtkwAAAAAAAAAAAAAAAAAAAAAA51+uatVulN5dLSC4yenIj6nPGHHNvPj4teXJwruqurUlWquVV5tvNvi2cza02neVVM7zvLyePADoWK2u63KNNfLrJ8IrXm9OZv02Gc2SK+PPwbcWPnbZatOmqVNRprJJZJeCOniIiNoWkRt0ej16AAAAAAAAAAAAAAAAAAAAA+N5LeBWW1N361uL9m/hw7MeD4y5/ZHN6zUe9k6do7f2rM+Tnb9nGIjQAALK2RtPVltzqr4k+1LwXcv33s6LQ6f2se895+9lnp8fCvXvLuk1vAAAAAAAAAAAAAAAAAAAAAAIvtvePdMJ7Cg+3Ndrwjp9d/wBSt9R1HCvtx3n6f7RdTl4xxjygBRK8AASDY609YXDp1l2KeTfBy7l+ZO0Gn9zJyntH1SNPj5W3ntCxzoVkAAAAAAAAAAAAAAAAPieegH0AAAAatyx0LdgpVK+kVp3t9yXi2a82WMVJvPhje8VrvKqcdi547FyqV/mk8/Lgl4I5fJktktNrd5VNrTad5YDBiAeqVN1qqjSWbbSS4t7ke1ibTtD2I3naFr2W3RtdujThqt8nxk9X++B1GnwxhxxWPuVtjpwrs3jczAAAAAAAAAAAAAAc66Xqha4/5qXa7orfJ8u7maM2px4f8p6/y13y1p3Qq77W18dnHC/Ch4fO/OXdyKbP6hkydK9I/lCyam1ukdEp2Lre2sEM3m05J/8AZv7NFn6fblgj5/VK00744d0mt4AAAV1tleOsMb7Og/hw3fzS735LT1Of1+p9y/GvaPqrtRl5W2jtCOkBGAAEs2DtftsQ8RWW6HZh/NlvfJP6lp6bg5W9yfHb4pelx7zylOy7TwAAAAAAAAAAAANO43SjbaeeMmo8FrJ+UVvNOXPjxRveWF8lad5Qu77Y1cTnG3r2cfxazf5IqM/qV7dMfSP5QsmqtPSvRGZzc5tzbbere9+pWzMzO8o3d8DxNf8ADvE/Dq0nxU1zXRf2iXHpV+lqfNO0lu8JkW6YAAI9tjeOrsD7Og/iVE0uKjo3+n9iBr9T7VOMd5R9Rl412jvKuTn1aAAMuEw0sXio06KzlJpIypSb2iseWVazadoWzb8HHAYKNOjpFZefF82dTixxjpFI8LalYrG0Nk2MgAAAAAAAAAA18bjqWApdLFzUV46vyWr5GvJlpjje87MbXisbyh1320nVzja10V+OSzlyjouZU5/Upnpi6fuh5NVM9KopWrSr1HKu3JvVt5sq7Wm072neUSZmesvB48AAHa2Qxful9h0tJ9h/1afXL1JmhycM0b+ejfp7cbws06NZgGDG4qGCwsqld5Ris3+i8TDJkjHWbW7QxtaKxvKqbpjpXLHSqVtXouC7kcxmyzlvN5VV7ze28tU1MAABNdgrXlF4istc4w8u9/lyZcemYOk5Z+Sdpcf55TIt0wAAAAAAAAAAIbeds+i3C1x3rNOcl9ov8/QqNR6lt+HHHzn+kPJqvFUPxWKqYur0sVJylxbz/wDCpve153tO8odrTad5YjFiAAAAD7CThNOGqaa81vETtO73st23YpY3AwqQ/iin+v1OrxXi9ItHlb0tyrEtk2MkA23vHvWJ9hh32IfN4y/RfcovUdTzt7de0fX/AEganLvPGEXK1EAAGxbsHLH46FKlrJ5eS73yWZsxY5yXikeWdKza0RC2sNQjhsPGFFZRiklyOppWK1iseFtEREbQymT0AAAAAAAAAAKx2twPuV7nkt0+2uev1zOb12L280/pPVWainG8uMRGgAAAAAABOv8AD/He0wk6M3vi+lHylr6P7l16Xl3rNJ8J+kvvE1dLaq8dVW/4T+JPNR8OMuX3JOt1Hs06d57f22Z8vCvTurNvN7znFaB4AAJxsDbOhQliKq3y7MPJavm/sXXpmDaJyT57fBO0uPaOUpeWqYAAAAAAAAAAACN7cW33u2+0prtU83/S/m+yfIr/AFHBzx847x9PKNqacq7/AKK8KBXAAAAAAAOls9cOrLtCc/l+WXfufh4bnyJGlze1li09vLbhvwvEsd6uUrrcJVJ6aRXCK0R5qM05rzafuHmS83tu0TQ1gADZtuDlcMdClS1k8n4LvfJZmzFjnJeKR5Z0rNrRELaw9GOGoRhSWSiklyOprWKxFY8LaIiI2hkMnoAAAAAAAAAAAPk4qcGprNPc15nkxv0kVPere7Zcp03onnF8YvT9+By+ow+1kmn3sqclOFphomlrAAAAAAAAAAABOdgrZ7LDyr1Vvl2YfyrV839i69MwbVnJPnt8E/S49o5SlxapYAAAAAAAAAAAAACK7eW32+DVamt8N0vGL/R/dlZ6lg5UjJHj6IuqpvHKPCBFGrwAAAAAAAAAA3LRgJXO4Rp0+99p8IrV+htwYpy5IpH3DPHSb2iFsUaUaFFRpLJJJJeCOprWKxtC2iNo2h7PXoAAAAAAAAAAAAADxWpRr0XGqs1JNNeDPLVi0bS8mN42lUlzwUrdjpUqn8L3Piu5+hyubFOK80nwqb042mGsa2AAAAAAAAAAsHYe1e6YF1ay7VTTwj3euvoX3p2DhTnPefosdNj415T5SYsUkAAAAAAAAAAAAAAAAQ7b+3dKlGvTW9difk9HyefqVPqeHeIyR8JQ9VTpyQkpkEAAAAAAB7ouMaqdZNxzWaTybXfkz2u28b9nsbb9XQsVu61u8YRWUM+lLwinpn47kb9Nh97LFY7f+ffRsxU5328LTjFRjlHcluOniNlq+gAAAAAAAAAAAAAAAAGDHYWONwkqdXSSa/uYZKRes1nyxtWLRtKoq9GWHryhV3Si3F+a3HKWrNZms94VExtO0vB48AAAAAA+xi5SSjvb3JeYjr0erM2Ws3VOB+L/AKk98vDhFeR0ej03s0695+9lngxcK9e7tExuAAAAAAAAAAAAAAAAAABXu3eB93uqqQW6os/6o7n9HEofUsXHLFo8q/VU2tv+qNFcigAAAAATXYzZ902sRjVv/wBuL1X/ACa+xcaDSbf8l4+H9p2nw7fismRbpgAAAAAAAAAAAAAAAAAAAHB20wXvdkk4603015Lc/oQvUMXPDM/p1aNRXlT4K2OdVgAAAAJfspsy6klWuUezrCD7/GS4eBa6LQ7/APJkj4QmYMG/4rJwXScAAAAAAAAAAAAAAAAAAAAA81IKpTcZrNNNNeDPJiJjaSY3VLdMBK2Y6VOt3aPiu5nLZsM4rzSfuFRek0ttLUNTAAyYehPFVlDDxcpPRJZsypS1541jeXsRMztCc7PbJRwrVS55Snqo6xj58X9C60vp8U/Fk6z/AAn4tNFetkqLNKAAAAAAAAAAAAAAAAAAAAAAAHNvNlpXelliFlJfLNfMv1RH1Gmpmja3f9WvJireOqvbraer8S4dPpb9ejlrzKHNp/atx33V2THxnbd2rNsjDFw6eJqNrhGKj9c2TNP6dW8crWb8emi3WZS+322jbqeWDgo8X/E/OWrLXFhpijakbJdKVp2htm1m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180" y="4252987"/>
            <a:ext cx="268116" cy="3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ular Callout 14"/>
          <p:cNvSpPr/>
          <p:nvPr/>
        </p:nvSpPr>
        <p:spPr bwMode="auto">
          <a:xfrm>
            <a:off x="3058322" y="5007804"/>
            <a:ext cx="2953838" cy="1093303"/>
          </a:xfrm>
          <a:prstGeom prst="wedgeRectCallout">
            <a:avLst>
              <a:gd name="adj1" fmla="val 10842"/>
              <a:gd name="adj2" fmla="val -94629"/>
            </a:avLst>
          </a:prstGeom>
          <a:solidFill>
            <a:srgbClr val="FFE791">
              <a:alpha val="80000"/>
            </a:srgbClr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1588" lvl="1" eaLnBrk="0" hangingPunct="0">
              <a:spcBef>
                <a:spcPct val="10000"/>
              </a:spcBef>
              <a:buClr>
                <a:schemeClr val="tx1"/>
              </a:buClr>
            </a:pPr>
            <a:r>
              <a:rPr lang="en-US" sz="1600" dirty="0" smtClean="0"/>
              <a:t>The security requirements for the different data types are set by business representatives (a.k.a. data owners)</a:t>
            </a:r>
            <a:endParaRPr lang="en-US" sz="1600" dirty="0"/>
          </a:p>
        </p:txBody>
      </p:sp>
      <p:sp>
        <p:nvSpPr>
          <p:cNvPr id="16" name="Rectangular Callout 15"/>
          <p:cNvSpPr/>
          <p:nvPr/>
        </p:nvSpPr>
        <p:spPr bwMode="auto">
          <a:xfrm>
            <a:off x="460376" y="843599"/>
            <a:ext cx="2441574" cy="857210"/>
          </a:xfrm>
          <a:prstGeom prst="wedgeRectCallout">
            <a:avLst>
              <a:gd name="adj1" fmla="val 28261"/>
              <a:gd name="adj2" fmla="val 236304"/>
            </a:avLst>
          </a:prstGeom>
          <a:solidFill>
            <a:srgbClr val="FFE791">
              <a:alpha val="80000"/>
            </a:srgbClr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1588" lvl="1" eaLnBrk="0" hangingPunct="0">
              <a:spcBef>
                <a:spcPct val="10000"/>
              </a:spcBef>
              <a:buClr>
                <a:schemeClr val="tx1"/>
              </a:buClr>
            </a:pPr>
            <a:r>
              <a:rPr lang="en-US" sz="1600" dirty="0" smtClean="0"/>
              <a:t>Perform a risk assess-</a:t>
            </a:r>
            <a:r>
              <a:rPr lang="en-US" sz="1600" dirty="0" err="1" smtClean="0"/>
              <a:t>ment</a:t>
            </a:r>
            <a:r>
              <a:rPr lang="en-US" sz="1600" dirty="0" smtClean="0"/>
              <a:t> through threat modelling for all projects</a:t>
            </a:r>
            <a:endParaRPr lang="en-US" sz="1600" dirty="0"/>
          </a:p>
        </p:txBody>
      </p:sp>
      <p:pic>
        <p:nvPicPr>
          <p:cNvPr id="17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180" y="3192363"/>
            <a:ext cx="268116" cy="3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ular Callout 17"/>
          <p:cNvSpPr/>
          <p:nvPr/>
        </p:nvSpPr>
        <p:spPr bwMode="auto">
          <a:xfrm>
            <a:off x="6162873" y="843599"/>
            <a:ext cx="2441575" cy="860426"/>
          </a:xfrm>
          <a:prstGeom prst="wedgeRectCallout">
            <a:avLst>
              <a:gd name="adj1" fmla="val -39042"/>
              <a:gd name="adj2" fmla="val 207363"/>
            </a:avLst>
          </a:prstGeom>
          <a:solidFill>
            <a:srgbClr val="FFE791">
              <a:alpha val="80000"/>
            </a:srgbClr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1588" lvl="1" eaLnBrk="0" hangingPunct="0">
              <a:spcBef>
                <a:spcPct val="10000"/>
              </a:spcBef>
              <a:buClr>
                <a:schemeClr val="tx1"/>
              </a:buClr>
            </a:pPr>
            <a:r>
              <a:rPr lang="en-US" sz="1600" dirty="0" smtClean="0"/>
              <a:t>Threat scenarios are expressed in a </a:t>
            </a:r>
            <a:r>
              <a:rPr lang="en-US" sz="1600" dirty="0" err="1" smtClean="0"/>
              <a:t>compre-hensive</a:t>
            </a:r>
            <a:r>
              <a:rPr lang="en-US" sz="1600" dirty="0" smtClean="0"/>
              <a:t> language…</a:t>
            </a:r>
            <a:endParaRPr lang="en-US" sz="1600" dirty="0"/>
          </a:p>
        </p:txBody>
      </p:sp>
      <p:pic>
        <p:nvPicPr>
          <p:cNvPr id="19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55" y="2883718"/>
            <a:ext cx="268116" cy="3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ular Callout 19"/>
          <p:cNvSpPr/>
          <p:nvPr/>
        </p:nvSpPr>
        <p:spPr bwMode="auto">
          <a:xfrm>
            <a:off x="3058322" y="843599"/>
            <a:ext cx="2953838" cy="848031"/>
          </a:xfrm>
          <a:prstGeom prst="wedgeRectCallout">
            <a:avLst>
              <a:gd name="adj1" fmla="val -34131"/>
              <a:gd name="adj2" fmla="val 167226"/>
            </a:avLst>
          </a:prstGeom>
          <a:solidFill>
            <a:srgbClr val="FFE791">
              <a:alpha val="80000"/>
            </a:srgbClr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1588" lvl="1" eaLnBrk="0" hangingPunct="0">
              <a:spcBef>
                <a:spcPct val="10000"/>
              </a:spcBef>
              <a:buClr>
                <a:schemeClr val="tx1"/>
              </a:buClr>
            </a:pPr>
            <a:r>
              <a:rPr lang="en-US" sz="1600" dirty="0" smtClean="0"/>
              <a:t>…So the typical </a:t>
            </a:r>
            <a:r>
              <a:rPr lang="en-US" sz="1600" dirty="0"/>
              <a:t>“It’s too technical” </a:t>
            </a:r>
            <a:r>
              <a:rPr lang="en-US" sz="1600" dirty="0" smtClean="0"/>
              <a:t>CEO excuse is no longer valid !</a:t>
            </a:r>
            <a:endParaRPr lang="en-US" sz="1600" dirty="0"/>
          </a:p>
        </p:txBody>
      </p:sp>
      <p:pic>
        <p:nvPicPr>
          <p:cNvPr id="21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268116" cy="3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ular Callout 21"/>
          <p:cNvSpPr/>
          <p:nvPr/>
        </p:nvSpPr>
        <p:spPr bwMode="auto">
          <a:xfrm>
            <a:off x="460375" y="5021327"/>
            <a:ext cx="2441575" cy="563232"/>
          </a:xfrm>
          <a:prstGeom prst="wedgeRectCallout">
            <a:avLst>
              <a:gd name="adj1" fmla="val -24822"/>
              <a:gd name="adj2" fmla="val -276111"/>
            </a:avLst>
          </a:prstGeom>
          <a:solidFill>
            <a:srgbClr val="FFE791">
              <a:alpha val="80000"/>
            </a:srgbClr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1588" lvl="1" eaLnBrk="0" hangingPunct="0">
              <a:spcBef>
                <a:spcPct val="10000"/>
              </a:spcBef>
              <a:buClr>
                <a:schemeClr val="tx1"/>
              </a:buClr>
            </a:pPr>
            <a:r>
              <a:rPr lang="en-US" sz="1600" dirty="0" smtClean="0"/>
              <a:t>Approach based on the value of data</a:t>
            </a:r>
            <a:endParaRPr lang="en-US" sz="1600" dirty="0"/>
          </a:p>
        </p:txBody>
      </p:sp>
      <p:pic>
        <p:nvPicPr>
          <p:cNvPr id="23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180" y="3490375"/>
            <a:ext cx="268116" cy="3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ular Callout 23"/>
          <p:cNvSpPr/>
          <p:nvPr/>
        </p:nvSpPr>
        <p:spPr bwMode="auto">
          <a:xfrm>
            <a:off x="6162873" y="5005458"/>
            <a:ext cx="2441575" cy="850556"/>
          </a:xfrm>
          <a:prstGeom prst="wedgeRectCallout">
            <a:avLst>
              <a:gd name="adj1" fmla="val -44555"/>
              <a:gd name="adj2" fmla="val -167638"/>
            </a:avLst>
          </a:prstGeom>
          <a:solidFill>
            <a:srgbClr val="FFE791">
              <a:alpha val="80000"/>
            </a:srgbClr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1588" lvl="1" eaLnBrk="0" hangingPunct="0">
              <a:spcBef>
                <a:spcPct val="10000"/>
              </a:spcBef>
              <a:buClr>
                <a:schemeClr val="tx1"/>
              </a:buClr>
            </a:pPr>
            <a:r>
              <a:rPr lang="en-US" sz="1600" dirty="0" smtClean="0"/>
              <a:t>Security is aligned with the enterprise’s risk appetite</a:t>
            </a:r>
            <a:endParaRPr lang="en-US" sz="1600" dirty="0"/>
          </a:p>
        </p:txBody>
      </p:sp>
      <p:pic>
        <p:nvPicPr>
          <p:cNvPr id="25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633" y="3812231"/>
            <a:ext cx="268116" cy="3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7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0" grpId="0" animBg="1"/>
      <p:bldP spid="22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6D2A1DD4-76EF-4FF8-AF63-B530C94A344E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Security challenges and common pitfalls in projects</a:t>
            </a:r>
          </a:p>
          <a:p>
            <a:r>
              <a:rPr lang="en-US" dirty="0"/>
              <a:t>Information security in a </a:t>
            </a:r>
            <a:r>
              <a:rPr lang="en-US" dirty="0" smtClean="0"/>
              <a:t>nutshell</a:t>
            </a:r>
            <a:endParaRPr lang="en-GB" dirty="0" smtClean="0"/>
          </a:p>
          <a:p>
            <a:r>
              <a:rPr lang="en-GB" dirty="0" smtClean="0"/>
              <a:t>Threat modelling explained</a:t>
            </a:r>
          </a:p>
          <a:p>
            <a:r>
              <a:rPr lang="en-GB" dirty="0" smtClean="0"/>
              <a:t>Case study</a:t>
            </a:r>
          </a:p>
          <a:p>
            <a:r>
              <a:rPr lang="en-GB" b="1" dirty="0" smtClean="0"/>
              <a:t>Questions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36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tabLst>
                <a:tab pos="468000" algn="ctr"/>
                <a:tab pos="936000" algn="r"/>
              </a:tabLst>
            </a:pPr>
            <a:fld id="{90386544-EA6A-4031-AC44-79526DE5922E}" type="datetime1">
              <a:rPr lang="en-US" smtClean="0"/>
              <a:pPr algn="ctr">
                <a:tabLst>
                  <a:tab pos="468000" algn="ctr"/>
                  <a:tab pos="936000" algn="r"/>
                </a:tabLst>
              </a:pPr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3BB4D-69A0-406B-A015-F0A6F1F8D59A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0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84CCE473-F53B-470C-B925-28371DEDB9B2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32000" y="270000"/>
            <a:ext cx="8388000" cy="324000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Security in change</a:t>
            </a:r>
            <a:endParaRPr lang="en-US" dirty="0"/>
          </a:p>
        </p:txBody>
      </p:sp>
      <p:graphicFrame>
        <p:nvGraphicFramePr>
          <p:cNvPr id="9" name="Picture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933076"/>
              </p:ext>
            </p:extLst>
          </p:nvPr>
        </p:nvGraphicFramePr>
        <p:xfrm>
          <a:off x="467543" y="1268760"/>
          <a:ext cx="8302557" cy="432749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502557"/>
                <a:gridCol w="360000"/>
                <a:gridCol w="360000"/>
                <a:gridCol w="360000"/>
                <a:gridCol w="360000"/>
                <a:gridCol w="360000"/>
              </a:tblGrid>
              <a:tr h="1087492">
                <a:tc>
                  <a:txBody>
                    <a:bodyPr/>
                    <a:lstStyle/>
                    <a:p>
                      <a:pPr algn="l"/>
                      <a:r>
                        <a:rPr lang="fr-CH" sz="1400" dirty="0" smtClean="0">
                          <a:solidFill>
                            <a:schemeClr val="accent6"/>
                          </a:solidFill>
                        </a:rPr>
                        <a:t>Challenges</a:t>
                      </a:r>
                      <a:endParaRPr lang="fr-CH" sz="1400" dirty="0">
                        <a:solidFill>
                          <a:schemeClr val="accent6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smtClean="0">
                          <a:solidFill>
                            <a:schemeClr val="accent6"/>
                          </a:solidFill>
                        </a:rPr>
                        <a:t>Excellent</a:t>
                      </a:r>
                      <a:endParaRPr lang="fr-CH" sz="1400" dirty="0">
                        <a:solidFill>
                          <a:schemeClr val="accent6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36000" marR="3600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smtClean="0">
                          <a:solidFill>
                            <a:schemeClr val="accent6"/>
                          </a:solidFill>
                        </a:rPr>
                        <a:t>Good</a:t>
                      </a:r>
                      <a:endParaRPr lang="fr-CH" sz="1400" dirty="0">
                        <a:solidFill>
                          <a:schemeClr val="accent6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36000" marR="3600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accent6"/>
                          </a:solidFill>
                        </a:rPr>
                        <a:t>Fair</a:t>
                      </a:r>
                      <a:endParaRPr lang="en-US" sz="1400" noProof="0" dirty="0">
                        <a:solidFill>
                          <a:schemeClr val="accent6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36000" marR="3600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smtClean="0">
                          <a:solidFill>
                            <a:schemeClr val="accent6"/>
                          </a:solidFill>
                        </a:rPr>
                        <a:t>Poor</a:t>
                      </a:r>
                      <a:endParaRPr lang="fr-CH" sz="1400" dirty="0">
                        <a:solidFill>
                          <a:schemeClr val="accent6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36000" marR="3600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accent6"/>
                          </a:solidFill>
                        </a:rPr>
                        <a:t>Very poor</a:t>
                      </a:r>
                      <a:endParaRPr lang="en-US" sz="1400" noProof="0" dirty="0">
                        <a:solidFill>
                          <a:schemeClr val="accent6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36000" marR="3600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324000" marR="0" indent="-324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US" sz="1400" kern="1200" dirty="0" smtClean="0"/>
                        <a:t>Senior management’s commitment to information security initiatives</a:t>
                      </a:r>
                      <a:endParaRPr lang="en-US" sz="1400" b="0" kern="1200" dirty="0" smtClean="0">
                        <a:solidFill>
                          <a:srgbClr val="585858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324000" marR="0" indent="-324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US" sz="1400" kern="1200" dirty="0" smtClean="0"/>
                        <a:t>Management’s understanding of information security issues</a:t>
                      </a:r>
                      <a:endParaRPr lang="en-US" sz="1400" b="0" kern="1200" dirty="0" smtClean="0">
                        <a:solidFill>
                          <a:srgbClr val="585858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324000" marR="0" indent="-324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US" sz="1400" kern="1200" dirty="0" smtClean="0"/>
                        <a:t>Information security planning prior to implementation of new technologies</a:t>
                      </a:r>
                      <a:endParaRPr lang="en-US" sz="1400" b="0" kern="1200" dirty="0" smtClean="0">
                        <a:solidFill>
                          <a:srgbClr val="585858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324000" marR="0" indent="-324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US" sz="1400" kern="1200" dirty="0" smtClean="0"/>
                        <a:t>Integration between business and information security</a:t>
                      </a:r>
                      <a:endParaRPr lang="en-US" sz="1400" b="0" kern="1200" dirty="0" smtClean="0">
                        <a:solidFill>
                          <a:srgbClr val="585858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324000" marR="0" indent="-324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US" sz="1400" kern="1200" dirty="0" smtClean="0"/>
                        <a:t>Alignment of information security with the enterprise’s objectives</a:t>
                      </a:r>
                      <a:endParaRPr lang="en-US" sz="1400" b="0" kern="1200" dirty="0" smtClean="0">
                        <a:solidFill>
                          <a:srgbClr val="585858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324000" marR="0" indent="-324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US" sz="1400" kern="1200" dirty="0" smtClean="0"/>
                        <a:t>Executive and line management’s ownership and accountability for implementing, monitoring and reporting on information security</a:t>
                      </a:r>
                      <a:endParaRPr lang="en-US" sz="1400" b="0" kern="1200" dirty="0" smtClean="0">
                        <a:solidFill>
                          <a:srgbClr val="585858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67543" y="5661248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buClr>
                <a:schemeClr val="accent6"/>
              </a:buClr>
            </a:pPr>
            <a:r>
              <a:rPr lang="en-US" sz="1200" dirty="0" smtClean="0">
                <a:solidFill>
                  <a:srgbClr val="585858"/>
                </a:solidFill>
                <a:cs typeface="Arial" pitchFamily="34" charset="0"/>
              </a:rPr>
              <a:t>Source: ISACA</a:t>
            </a:r>
            <a:endParaRPr lang="en-US" sz="1200" dirty="0">
              <a:solidFill>
                <a:srgbClr val="585858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6296" y="3506524"/>
            <a:ext cx="432048" cy="73111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600" dirty="0" smtClean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536" y="54868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 well are security challenges addressed in your IT projects?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in change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2E30F036-40A6-46AC-8A4C-8D29D4A43120}" type="datetime1">
              <a:rPr lang="en-US" smtClean="0"/>
              <a:t>12/15/2014</a:t>
            </a:fld>
            <a:r>
              <a:rPr lang="en-US" dirty="0" smtClean="0"/>
              <a:t>	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2" descr="https://encrypted-tbn2.gstatic.com/images?q=tbn:ANd9GcSyfcX73NRLsJ2TmzUNOxYjAWVtilvV7R-iu7ZWUjp566bvK5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62572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528217" y="2212851"/>
            <a:ext cx="883543" cy="1106488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780803"/>
            <a:ext cx="2448272" cy="43204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Existing IT environment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53644" y="2212851"/>
            <a:ext cx="774340" cy="1006971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05994" y="1780803"/>
            <a:ext cx="1368152" cy="43204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New IT 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5536" y="54868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 do you ensure that integrating a new component in your environment does not create security issues?</a:t>
            </a:r>
            <a:endParaRPr lang="en-US" dirty="0"/>
          </a:p>
        </p:txBody>
      </p:sp>
      <p:pic>
        <p:nvPicPr>
          <p:cNvPr id="1026" name="Picture 2" descr="https://devcentral.f5.com/weblogs/images/devcentral_f5_com/weblogs/macvittie/WindowsLiveWriter/FullStackSecurity_6C69/weak%20link-8x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70" y="4077071"/>
            <a:ext cx="3384376" cy="184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tarcentralmagazine.com/wp-content/uploads/2013/12/o-COUPLE-FIGHTING-facebo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49012"/>
            <a:ext cx="4821573" cy="321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#1: The unsaid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 deadly sins in IT projects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5F6F2761-9D22-472F-9688-0EB4169A7221}" type="datetime1">
              <a:rPr lang="en-US" smtClean="0"/>
              <a:t>12/15/2014</a:t>
            </a:fld>
            <a:r>
              <a:rPr lang="en-US" dirty="0" smtClean="0"/>
              <a:t>	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loud Callout 8"/>
          <p:cNvSpPr/>
          <p:nvPr/>
        </p:nvSpPr>
        <p:spPr bwMode="auto">
          <a:xfrm>
            <a:off x="5783867" y="1360665"/>
            <a:ext cx="2468469" cy="1318160"/>
          </a:xfrm>
          <a:prstGeom prst="cloudCallout">
            <a:avLst>
              <a:gd name="adj1" fmla="val -32282"/>
              <a:gd name="adj2" fmla="val 8105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97338" algn="l"/>
              </a:tabLst>
            </a:pPr>
            <a:r>
              <a:rPr lang="en-GB" sz="1400" dirty="0" smtClean="0">
                <a:solidFill>
                  <a:schemeClr val="tx1"/>
                </a:solidFill>
              </a:rPr>
              <a:t>I didn’t mention security aspects. She didn’t ask for it!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Cloud Callout 9"/>
          <p:cNvSpPr/>
          <p:nvPr/>
        </p:nvSpPr>
        <p:spPr bwMode="auto">
          <a:xfrm>
            <a:off x="806272" y="1709294"/>
            <a:ext cx="2205615" cy="1318160"/>
          </a:xfrm>
          <a:prstGeom prst="cloudCallout">
            <a:avLst>
              <a:gd name="adj1" fmla="val 51711"/>
              <a:gd name="adj2" fmla="val 73844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973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 didn’t mention security aspects. He must know what he’s doing…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7744" y="5963394"/>
            <a:ext cx="1296144" cy="36004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dirty="0" smtClean="0">
                <a:solidFill>
                  <a:schemeClr val="accent6"/>
                </a:solidFill>
              </a:rPr>
              <a:t>Client</a:t>
            </a:r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3867" y="5963394"/>
            <a:ext cx="1296144" cy="36004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dirty="0" err="1" smtClean="0">
                <a:solidFill>
                  <a:schemeClr val="accent1"/>
                </a:solidFill>
              </a:rPr>
              <a:t>Supplier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9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7D4F13E6-6C69-4546-A16C-043DCA01A7BD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Picture 2" descr="http://www.davidwygant.com/blog-images/wp-content/uploads/woman-flirting-with-m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51720" y="2395410"/>
            <a:ext cx="5344164" cy="355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</p:spPr>
        <p:txBody>
          <a:bodyPr/>
          <a:lstStyle/>
          <a:p>
            <a:r>
              <a:rPr lang="en-US" dirty="0" smtClean="0"/>
              <a:t>#2: Evaluating risk on behalf of the client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/>
          <a:p>
            <a:r>
              <a:rPr lang="en-US" dirty="0" smtClean="0"/>
              <a:t>The Security deadly sins IN IT projects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 bwMode="auto">
          <a:xfrm>
            <a:off x="539552" y="1777518"/>
            <a:ext cx="2280760" cy="659080"/>
          </a:xfrm>
          <a:prstGeom prst="cloudCallout">
            <a:avLst>
              <a:gd name="adj1" fmla="val 64797"/>
              <a:gd name="adj2" fmla="val 121822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97338" algn="l"/>
              </a:tabLst>
            </a:pPr>
            <a:r>
              <a:rPr lang="en-GB" sz="1400" dirty="0" smtClean="0">
                <a:solidFill>
                  <a:schemeClr val="tx1"/>
                </a:solidFill>
              </a:rPr>
              <a:t>I feel so secure…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Oval Callout 13"/>
          <p:cNvSpPr/>
          <p:nvPr/>
        </p:nvSpPr>
        <p:spPr bwMode="auto">
          <a:xfrm>
            <a:off x="6084168" y="1260590"/>
            <a:ext cx="2465042" cy="1197720"/>
          </a:xfrm>
          <a:prstGeom prst="wedgeEllipseCallout">
            <a:avLst>
              <a:gd name="adj1" fmla="val -42975"/>
              <a:gd name="adj2" fmla="val 7484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4097338" algn="l"/>
              </a:tabLst>
            </a:pPr>
            <a:r>
              <a:rPr lang="en-GB" sz="1400" dirty="0">
                <a:solidFill>
                  <a:schemeClr val="tx1"/>
                </a:solidFill>
              </a:rPr>
              <a:t>Don’t worry about security Ma’am. Our bulletproof framework is what you need!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55662" y="5955989"/>
            <a:ext cx="2456058" cy="36004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dirty="0" err="1" smtClean="0">
                <a:solidFill>
                  <a:schemeClr val="accent1"/>
                </a:solidFill>
              </a:rPr>
              <a:t>Presales</a:t>
            </a:r>
            <a:r>
              <a:rPr lang="de-CH" dirty="0" smtClean="0">
                <a:solidFill>
                  <a:schemeClr val="accent1"/>
                </a:solidFill>
              </a:rPr>
              <a:t> </a:t>
            </a:r>
            <a:r>
              <a:rPr lang="de-CH" dirty="0" err="1" smtClean="0">
                <a:solidFill>
                  <a:schemeClr val="accent1"/>
                </a:solidFill>
              </a:rPr>
              <a:t>engineer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1720" y="5970546"/>
            <a:ext cx="1296144" cy="36004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dirty="0" smtClean="0">
                <a:solidFill>
                  <a:schemeClr val="accent6"/>
                </a:solidFill>
              </a:rPr>
              <a:t>Client</a:t>
            </a: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3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#3: Not defining </a:t>
            </a:r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Security deadly sins IN IT projects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EF3065C2-AFD6-4DC5-9F40-3A4D3B6DC579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Picture 2" descr="http://content.artofmanliness.com/uploads/2013/01/redfla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66" y="2577429"/>
            <a:ext cx="47625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Callout 9"/>
          <p:cNvSpPr/>
          <p:nvPr/>
        </p:nvSpPr>
        <p:spPr bwMode="auto">
          <a:xfrm>
            <a:off x="1035089" y="1817438"/>
            <a:ext cx="2168759" cy="1197720"/>
          </a:xfrm>
          <a:prstGeom prst="wedgeEllipseCallout">
            <a:avLst>
              <a:gd name="adj1" fmla="val 57591"/>
              <a:gd name="adj2" fmla="val 42733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97338" algn="l"/>
              </a:tabLst>
            </a:pPr>
            <a:r>
              <a:rPr lang="en-GB" sz="1400" dirty="0" smtClean="0">
                <a:solidFill>
                  <a:schemeClr val="tx1"/>
                </a:solidFill>
              </a:rPr>
              <a:t>The default password was not removed! It’s your fault</a:t>
            </a:r>
            <a:r>
              <a:rPr lang="fr-CH" sz="1400" dirty="0" smtClean="0">
                <a:solidFill>
                  <a:schemeClr val="tx1"/>
                </a:solidFill>
              </a:rPr>
              <a:t>…</a:t>
            </a:r>
            <a:endParaRPr kumimoji="0" lang="fr-C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5691947" y="1525648"/>
            <a:ext cx="2732238" cy="890649"/>
          </a:xfrm>
          <a:prstGeom prst="wedgeEllipseCallout">
            <a:avLst>
              <a:gd name="adj1" fmla="val -33524"/>
              <a:gd name="adj2" fmla="val 9932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97338" algn="l"/>
              </a:tabLst>
            </a:pPr>
            <a:r>
              <a:rPr lang="en-GB" sz="1400" dirty="0" smtClean="0"/>
              <a:t>How come</a:t>
            </a:r>
            <a:r>
              <a:rPr lang="en-GB" sz="1400" dirty="0" smtClean="0">
                <a:solidFill>
                  <a:schemeClr val="tx1"/>
                </a:solidFill>
              </a:rPr>
              <a:t>?? We are not in charge of components hardening.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5963394"/>
            <a:ext cx="1872208" cy="36004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dirty="0" err="1" smtClean="0">
                <a:solidFill>
                  <a:schemeClr val="accent6"/>
                </a:solidFill>
              </a:rPr>
              <a:t>Hacked</a:t>
            </a:r>
            <a:r>
              <a:rPr lang="de-CH" dirty="0" smtClean="0">
                <a:solidFill>
                  <a:schemeClr val="accent6"/>
                </a:solidFill>
              </a:rPr>
              <a:t> </a:t>
            </a:r>
            <a:r>
              <a:rPr lang="de-CH" dirty="0" err="1" smtClean="0">
                <a:solidFill>
                  <a:schemeClr val="accent6"/>
                </a:solidFill>
              </a:rPr>
              <a:t>client</a:t>
            </a:r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3867" y="5963394"/>
            <a:ext cx="1296144" cy="36004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dirty="0" err="1" smtClean="0">
                <a:solidFill>
                  <a:schemeClr val="accent1"/>
                </a:solidFill>
              </a:rPr>
              <a:t>Supplier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#4: </a:t>
            </a:r>
            <a:r>
              <a:rPr lang="en-GB" dirty="0"/>
              <a:t>Believe that you can deliver secure </a:t>
            </a:r>
            <a:r>
              <a:rPr lang="en-GB" dirty="0" smtClean="0"/>
              <a:t>projects </a:t>
            </a:r>
            <a:r>
              <a:rPr lang="en-GB" dirty="0"/>
              <a:t>without specific activities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Security deadly sins IN IT projects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41997" y="6480000"/>
            <a:ext cx="936000" cy="216000"/>
          </a:xfrm>
        </p:spPr>
        <p:txBody>
          <a:bodyPr/>
          <a:lstStyle/>
          <a:p>
            <a:pPr>
              <a:tabLst>
                <a:tab pos="468000" algn="ctr"/>
                <a:tab pos="936000" algn="r"/>
              </a:tabLst>
            </a:pPr>
            <a:fld id="{E5DF16A0-665F-41E2-BDE9-964B5E157D4F}" type="datetime1">
              <a:rPr lang="en-US" smtClean="0"/>
              <a:t>12/15/2014</a:t>
            </a:fld>
            <a:r>
              <a:rPr lang="de-DE" dirty="0" smtClean="0"/>
              <a:t>	 |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7997" y="6480000"/>
            <a:ext cx="252000" cy="216000"/>
          </a:xfrm>
        </p:spPr>
        <p:txBody>
          <a:bodyPr/>
          <a:lstStyle/>
          <a:p>
            <a:fld id="{6803BB4D-69A0-406B-A015-F0A6F1F8D59A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4098" name="Picture 2" descr="http://cdn.sheknows.com/articles/2011/11/couple-confr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9752" y="2821274"/>
            <a:ext cx="4708051" cy="312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 bwMode="auto">
          <a:xfrm>
            <a:off x="971600" y="1412776"/>
            <a:ext cx="2280761" cy="1280127"/>
          </a:xfrm>
          <a:prstGeom prst="cloudCallout">
            <a:avLst>
              <a:gd name="adj1" fmla="val 34230"/>
              <a:gd name="adj2" fmla="val 77223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973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 should not have believed everything was under control.</a:t>
            </a:r>
          </a:p>
        </p:txBody>
      </p:sp>
      <p:sp>
        <p:nvSpPr>
          <p:cNvPr id="12" name="Oval Callout 11"/>
          <p:cNvSpPr/>
          <p:nvPr/>
        </p:nvSpPr>
        <p:spPr bwMode="auto">
          <a:xfrm>
            <a:off x="5713892" y="1412776"/>
            <a:ext cx="2732238" cy="890649"/>
          </a:xfrm>
          <a:prstGeom prst="wedgeEllipseCallout">
            <a:avLst>
              <a:gd name="adj1" fmla="val -15386"/>
              <a:gd name="adj2" fmla="val 13319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97338" algn="l"/>
              </a:tabLst>
            </a:pPr>
            <a:r>
              <a:rPr lang="en-GB" sz="1400" dirty="0" smtClean="0">
                <a:solidFill>
                  <a:schemeClr val="tx1"/>
                </a:solidFill>
              </a:rPr>
              <a:t>I don’t understand… Normally, it never happens…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3867" y="5932177"/>
            <a:ext cx="1296144" cy="36004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dirty="0" err="1" smtClean="0">
                <a:solidFill>
                  <a:schemeClr val="accent1"/>
                </a:solidFill>
              </a:rPr>
              <a:t>Supplier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5932177"/>
            <a:ext cx="1787931" cy="36004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dirty="0" err="1" smtClean="0">
                <a:solidFill>
                  <a:schemeClr val="accent6"/>
                </a:solidFill>
              </a:rPr>
              <a:t>Hacked</a:t>
            </a:r>
            <a:r>
              <a:rPr lang="de-CH" dirty="0" smtClean="0">
                <a:solidFill>
                  <a:schemeClr val="accent6"/>
                </a:solidFill>
              </a:rPr>
              <a:t> </a:t>
            </a:r>
            <a:r>
              <a:rPr lang="de-CH" dirty="0" err="1" smtClean="0">
                <a:solidFill>
                  <a:schemeClr val="accent6"/>
                </a:solidFill>
              </a:rPr>
              <a:t>client</a:t>
            </a: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1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ELCA Master_English_March2014">
  <a:themeElements>
    <a:clrScheme name="ELCA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739ABC"/>
      </a:accent1>
      <a:accent2>
        <a:srgbClr val="80379B"/>
      </a:accent2>
      <a:accent3>
        <a:srgbClr val="427730"/>
      </a:accent3>
      <a:accent4>
        <a:srgbClr val="EBB700"/>
      </a:accent4>
      <a:accent5>
        <a:srgbClr val="AA9C8F"/>
      </a:accent5>
      <a:accent6>
        <a:srgbClr val="D2492A"/>
      </a:accent6>
      <a:hlink>
        <a:srgbClr val="0000FF"/>
      </a:hlink>
      <a:folHlink>
        <a:srgbClr val="800080"/>
      </a:folHlink>
    </a:clrScheme>
    <a:fontScheme name="EL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36000" tIns="36000" rIns="36000" bIns="36000" rtlCol="0" anchor="ctr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ELCA Master_English_March2014</Template>
  <TotalTime>0</TotalTime>
  <Words>2534</Words>
  <Application>Microsoft Office PowerPoint</Application>
  <PresentationFormat>On-screen Show (4:3)</PresentationFormat>
  <Paragraphs>485</Paragraphs>
  <Slides>33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ELCA Master_English_March2014</vt:lpstr>
      <vt:lpstr>PowerPoint Presentation</vt:lpstr>
      <vt:lpstr>Speaker</vt:lpstr>
      <vt:lpstr>Agenda</vt:lpstr>
      <vt:lpstr>PowerPoint Presentation</vt:lpstr>
      <vt:lpstr>Security in change</vt:lpstr>
      <vt:lpstr>The security deadly sins in IT projects</vt:lpstr>
      <vt:lpstr>The Security deadly sins IN IT projects</vt:lpstr>
      <vt:lpstr>The Security deadly sins IN IT projects</vt:lpstr>
      <vt:lpstr>The Security deadly sins IN IT projects</vt:lpstr>
      <vt:lpstr>Agenda</vt:lpstr>
      <vt:lpstr>Information security in a nutshell</vt:lpstr>
      <vt:lpstr>Information security in a nutshell</vt:lpstr>
      <vt:lpstr>Information security in a nutshell</vt:lpstr>
      <vt:lpstr>What is the acceptable risk level in my company?</vt:lpstr>
      <vt:lpstr>Risk management illustrated </vt:lpstr>
      <vt:lpstr>Information Security Management in projects </vt:lpstr>
      <vt:lpstr>Information classification sample</vt:lpstr>
      <vt:lpstr>Agenda</vt:lpstr>
      <vt:lpstr>Threat modelling</vt:lpstr>
      <vt:lpstr>Threat modelling methodology</vt:lpstr>
      <vt:lpstr>Threat Categories - STRIDE</vt:lpstr>
      <vt:lpstr>Data Flow Diagrams (DFD) and STRIDE threats</vt:lpstr>
      <vt:lpstr>Risk estimation (DREAD)</vt:lpstr>
      <vt:lpstr>Agenda</vt:lpstr>
      <vt:lpstr>Case study</vt:lpstr>
      <vt:lpstr>Data flow diagram</vt:lpstr>
      <vt:lpstr>Information assets </vt:lpstr>
      <vt:lpstr>External dependencies</vt:lpstr>
      <vt:lpstr>Main Threat scenarios</vt:lpstr>
      <vt:lpstr>Threat tree</vt:lpstr>
      <vt:lpstr>Benefits of Threat modelling</vt:lpstr>
      <vt:lpstr>Agenda</vt:lpstr>
      <vt:lpstr>PowerPoint Presentation</vt:lpstr>
    </vt:vector>
  </TitlesOfParts>
  <Company>Elca Informatique 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ELCA Forum 2014</dc:title>
  <dc:creator>Bader Marlen</dc:creator>
  <cp:lastModifiedBy>Adamiste Stéphane</cp:lastModifiedBy>
  <cp:revision>129</cp:revision>
  <dcterms:created xsi:type="dcterms:W3CDTF">2014-05-22T07:46:55Z</dcterms:created>
  <dcterms:modified xsi:type="dcterms:W3CDTF">2014-12-15T17:17:06Z</dcterms:modified>
</cp:coreProperties>
</file>