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94" r:id="rId4"/>
    <p:sldId id="298" r:id="rId5"/>
    <p:sldId id="299" r:id="rId6"/>
    <p:sldId id="300" r:id="rId7"/>
    <p:sldId id="303" r:id="rId8"/>
    <p:sldId id="302" r:id="rId9"/>
    <p:sldId id="301" r:id="rId10"/>
    <p:sldId id="304" r:id="rId11"/>
    <p:sldId id="307" r:id="rId12"/>
    <p:sldId id="308" r:id="rId13"/>
    <p:sldId id="305" r:id="rId14"/>
    <p:sldId id="306" r:id="rId15"/>
    <p:sldId id="309" r:id="rId16"/>
    <p:sldId id="310" r:id="rId17"/>
    <p:sldId id="311" r:id="rId18"/>
    <p:sldId id="321" r:id="rId19"/>
    <p:sldId id="313" r:id="rId20"/>
    <p:sldId id="312" r:id="rId21"/>
    <p:sldId id="314" r:id="rId22"/>
    <p:sldId id="315" r:id="rId23"/>
    <p:sldId id="316" r:id="rId24"/>
    <p:sldId id="317" r:id="rId25"/>
    <p:sldId id="319" r:id="rId26"/>
    <p:sldId id="295" r:id="rId27"/>
    <p:sldId id="29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x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362"/>
    <a:srgbClr val="C6D7ED"/>
    <a:srgbClr val="FF3333"/>
    <a:srgbClr val="FBFBFB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0" autoAdjust="0"/>
  </p:normalViewPr>
  <p:slideViewPr>
    <p:cSldViewPr>
      <p:cViewPr>
        <p:scale>
          <a:sx n="117" d="100"/>
          <a:sy n="117" d="100"/>
        </p:scale>
        <p:origin x="-145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96C2-AF94-4CD7-97DB-D7249674BAC1}" type="datetimeFigureOut">
              <a:rPr lang="fr-FR" smtClean="0"/>
              <a:pPr/>
              <a:t>17/02/2011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6C21-A40B-4305-A99C-EB338B796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648" y="6376243"/>
            <a:ext cx="583264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81328"/>
            <a:ext cx="442392" cy="365125"/>
          </a:xfrm>
        </p:spPr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ern.ch/security/recommendations/en/codetools/flawfinder.s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ern.ch/security/recommendations/en/codetools/findbugs.s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javadevtools/codepro/doc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ern.ch/security/recommendations/en/codetools/perl_critic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ern.ch/security/recommendations/en/codetools/pixy.s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ern.ch/security/recommendations/en/codetools/rats.shtml" TargetMode="External"/><Relationship Id="rId2" Type="http://schemas.openxmlformats.org/officeDocument/2006/relationships/hyperlink" Target="http://security.web.cern.ch/security/recommendations/en/codetools/pixy.s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ern.ch/security/recommendations/en/code_tools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40768"/>
            <a:ext cx="4248472" cy="2736304"/>
          </a:xfrm>
        </p:spPr>
        <p:txBody>
          <a:bodyPr>
            <a:noAutofit/>
          </a:bodyPr>
          <a:lstStyle/>
          <a:p>
            <a:r>
              <a:rPr lang="fr-CH" sz="3200" b="1" dirty="0" err="1" smtClean="0">
                <a:latin typeface="Arial" pitchFamily="34" charset="0"/>
                <a:cs typeface="Arial" pitchFamily="34" charset="0"/>
              </a:rPr>
              <a:t>Chapter</a:t>
            </a:r>
            <a:r>
              <a:rPr lang="fr-CH" sz="3200" b="1" dirty="0" smtClean="0">
                <a:latin typeface="Arial" pitchFamily="34" charset="0"/>
                <a:cs typeface="Arial" pitchFamily="34" charset="0"/>
              </a:rPr>
              <a:t> meeting</a:t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17 février 2011</a:t>
            </a:r>
            <a:br>
              <a:rPr lang="fr-CH" sz="1600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@ HEIG-VD </a:t>
            </a:r>
            <a:r>
              <a:rPr lang="fr-CH" sz="1600" dirty="0" err="1" smtClean="0">
                <a:latin typeface="Arial" pitchFamily="34" charset="0"/>
                <a:cs typeface="Arial" pitchFamily="34" charset="0"/>
              </a:rPr>
              <a:t>Yverdon-Les-Bains</a:t>
            </a:r>
            <a:r>
              <a:rPr lang="fr-CH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4653136"/>
            <a:ext cx="6444208" cy="1536576"/>
          </a:xfrm>
          <a:solidFill>
            <a:srgbClr val="C6D7ED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algn="l"/>
            <a:r>
              <a:rPr lang="fr-CH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source </a:t>
            </a:r>
            <a:r>
              <a:rPr lang="fr-CH" sz="3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fr-CH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fr-CH" sz="3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Soyez </a:t>
            </a:r>
            <a:r>
              <a:rPr lang="fr-CH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premier à trouver vos failles de sécurité!</a:t>
            </a:r>
            <a:r>
              <a:rPr lang="fr-CH" sz="1800" dirty="0" smtClean="0">
                <a:solidFill>
                  <a:schemeClr val="tx1"/>
                </a:solidFill>
              </a:rPr>
              <a:t/>
            </a:r>
            <a:br>
              <a:rPr lang="fr-CH" sz="1800" dirty="0" smtClean="0">
                <a:solidFill>
                  <a:schemeClr val="tx1"/>
                </a:solidFill>
              </a:rPr>
            </a:br>
            <a:r>
              <a:rPr lang="fr-CH" sz="1700" dirty="0" smtClean="0">
                <a:solidFill>
                  <a:schemeClr val="tx1"/>
                </a:solidFill>
              </a:rPr>
              <a:t>Durée: 45 minutes</a:t>
            </a:r>
            <a:endParaRPr lang="fr-CH" sz="1800" dirty="0" smtClean="0">
              <a:solidFill>
                <a:schemeClr val="tx1"/>
              </a:solidFill>
            </a:endParaRPr>
          </a:p>
          <a:p>
            <a:pPr algn="l"/>
            <a:endParaRPr lang="fr-CH" sz="1800" dirty="0" smtClean="0">
              <a:solidFill>
                <a:schemeClr val="tx1"/>
              </a:solidFill>
            </a:endParaRPr>
          </a:p>
          <a:p>
            <a:pPr algn="l"/>
            <a:r>
              <a:rPr lang="fr-CH" sz="2600" dirty="0" smtClean="0">
                <a:solidFill>
                  <a:schemeClr val="tx1"/>
                </a:solidFill>
              </a:rPr>
              <a:t>Thomas Hofer</a:t>
            </a:r>
          </a:p>
          <a:p>
            <a:pPr algn="l"/>
            <a:r>
              <a:rPr lang="fr-CH" sz="2200" dirty="0" smtClean="0">
                <a:solidFill>
                  <a:schemeClr val="tx1"/>
                </a:solidFill>
              </a:rPr>
              <a:t>Consultant @ </a:t>
            </a:r>
            <a:r>
              <a:rPr lang="en-GB" sz="2200" dirty="0">
                <a:solidFill>
                  <a:srgbClr val="252362"/>
                </a:solidFill>
              </a:rPr>
              <a:t>blue-infinity</a:t>
            </a:r>
            <a:r>
              <a:rPr lang="en-GB" sz="1600" dirty="0"/>
              <a:t> </a:t>
            </a:r>
            <a:r>
              <a:rPr lang="en-GB" sz="1600" dirty="0" smtClean="0"/>
              <a:t> </a:t>
            </a:r>
            <a:r>
              <a:rPr lang="fr-CH" sz="2200" dirty="0" smtClean="0">
                <a:solidFill>
                  <a:schemeClr val="tx1"/>
                </a:solidFill>
              </a:rPr>
              <a:t>(Genève, Suisse)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/>
          <a:srcRect t="-8828"/>
          <a:stretch>
            <a:fillRect/>
          </a:stretch>
        </p:blipFill>
        <p:spPr bwMode="auto">
          <a:xfrm>
            <a:off x="5004048" y="188640"/>
            <a:ext cx="2376264" cy="82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AutoShape 2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8196" name="AutoShape 4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8" name="Picture 17" descr="heig-vd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79512" y="260648"/>
            <a:ext cx="4128458" cy="309634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474092" y="0"/>
            <a:ext cx="1648802" cy="155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thofer\AppData\Local\Microsoft\Windows\Temporary Internet Files\Content.Outlook\NPAPNDXU\bi2010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02068"/>
            <a:ext cx="2076493" cy="40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 peuvent-ils faire?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dirty="0" smtClean="0"/>
              <a:t>Un analyseur statique de code source peut:</a:t>
            </a:r>
          </a:p>
          <a:p>
            <a:r>
              <a:rPr lang="fr-CH" dirty="0" smtClean="0"/>
              <a:t>Chercher des erreurs connues et communes</a:t>
            </a:r>
          </a:p>
          <a:p>
            <a:r>
              <a:rPr lang="fr-CH" dirty="0" smtClean="0"/>
              <a:t>Eventuellement, proposer des solutions</a:t>
            </a:r>
          </a:p>
          <a:p>
            <a:endParaRPr lang="fr-CH" dirty="0" smtClean="0"/>
          </a:p>
          <a:p>
            <a:r>
              <a:rPr lang="fr-CH" dirty="0" smtClean="0"/>
              <a:t>Aider à </a:t>
            </a:r>
            <a:r>
              <a:rPr lang="fr-CH" i="1" dirty="0" smtClean="0"/>
              <a:t>trouver</a:t>
            </a:r>
            <a:r>
              <a:rPr lang="fr-CH" dirty="0" smtClean="0"/>
              <a:t> des bugs…</a:t>
            </a:r>
          </a:p>
          <a:p>
            <a:r>
              <a:rPr lang="fr-CH" dirty="0" smtClean="0"/>
              <a:t>Ils trouvent toutes sortes de bugs, pas uniquement liés à la sécurité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10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 </a:t>
            </a:r>
            <a:r>
              <a:rPr lang="fr-CH" i="1" dirty="0" smtClean="0"/>
              <a:t>ne </a:t>
            </a:r>
            <a:r>
              <a:rPr lang="fr-CH" dirty="0" smtClean="0"/>
              <a:t>peuvent-ils </a:t>
            </a:r>
            <a:r>
              <a:rPr lang="fr-CH" i="1" dirty="0" smtClean="0"/>
              <a:t>pas</a:t>
            </a:r>
            <a:r>
              <a:rPr lang="fr-CH" dirty="0" smtClean="0"/>
              <a:t> faire?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dirty="0" smtClean="0"/>
              <a:t>Un analyseur statique ne peut pas:</a:t>
            </a:r>
          </a:p>
          <a:p>
            <a:r>
              <a:rPr lang="fr-CH" dirty="0" smtClean="0"/>
              <a:t>Réparer les bugs « </a:t>
            </a:r>
            <a:r>
              <a:rPr lang="fr-CH" dirty="0" err="1" smtClean="0"/>
              <a:t>automagiquement</a:t>
            </a:r>
            <a:r>
              <a:rPr lang="fr-CH" dirty="0" smtClean="0"/>
              <a:t> »</a:t>
            </a:r>
          </a:p>
          <a:p>
            <a:endParaRPr lang="fr-CH" dirty="0" smtClean="0"/>
          </a:p>
          <a:p>
            <a:r>
              <a:rPr lang="fr-CH" dirty="0" smtClean="0"/>
              <a:t>Trouver TOUS les bugs (</a:t>
            </a:r>
            <a:r>
              <a:rPr lang="fr-CH" i="1" dirty="0" smtClean="0"/>
              <a:t>i.e. </a:t>
            </a:r>
            <a:r>
              <a:rPr lang="fr-CH" dirty="0" smtClean="0"/>
              <a:t>faux positifs)</a:t>
            </a:r>
          </a:p>
          <a:p>
            <a:r>
              <a:rPr lang="fr-CH" dirty="0" smtClean="0"/>
              <a:t>Ne trouver QUE des bugs (</a:t>
            </a:r>
            <a:r>
              <a:rPr lang="fr-CH" i="1" dirty="0" smtClean="0"/>
              <a:t>i.e. </a:t>
            </a:r>
            <a:r>
              <a:rPr lang="fr-CH" dirty="0" smtClean="0"/>
              <a:t>faux négatifs)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11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Agenda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moyens</a:t>
            </a:r>
            <a:r>
              <a:rPr lang="en-US" i="1" dirty="0" smtClean="0"/>
              <a:t> simples d</a:t>
            </a:r>
            <a:r>
              <a:rPr lang="fr-CH" i="1" dirty="0" smtClean="0"/>
              <a:t>’améliorer votre code!</a:t>
            </a:r>
          </a:p>
          <a:p>
            <a:pPr marL="0" indent="0">
              <a:buNone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Motivation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d’analyse statique</a:t>
            </a:r>
          </a:p>
          <a:p>
            <a:pPr marL="514350" indent="-514350">
              <a:buFont typeface="+mj-lt"/>
              <a:buAutoNum type="arabicPeriod"/>
            </a:pPr>
            <a:r>
              <a:rPr lang="fr-CH" b="1" dirty="0" err="1" smtClean="0"/>
              <a:t>Recommendations</a:t>
            </a:r>
            <a:endParaRPr lang="fr-CH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Nos critères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sélectionnés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Informations complémentaires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12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Nos critères / Exigences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Des résultats rapides</a:t>
            </a:r>
          </a:p>
          <a:p>
            <a:r>
              <a:rPr lang="fr-CH" dirty="0" smtClean="0"/>
              <a:t>Peu de fausses alertes</a:t>
            </a:r>
          </a:p>
          <a:p>
            <a:r>
              <a:rPr lang="fr-CH" dirty="0" smtClean="0"/>
              <a:t>Facilité d’utilisation</a:t>
            </a:r>
          </a:p>
          <a:p>
            <a:endParaRPr lang="fr-CH" dirty="0" smtClean="0"/>
          </a:p>
          <a:p>
            <a:r>
              <a:rPr lang="fr-CH" dirty="0" smtClean="0"/>
              <a:t>Au moins quelques résultats…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13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Aperçu des outils sélectionnés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 / C++</a:t>
            </a:r>
          </a:p>
          <a:p>
            <a:pPr lvl="1"/>
            <a:r>
              <a:rPr lang="fr-CH" dirty="0" err="1" smtClean="0"/>
              <a:t>Flawfinder</a:t>
            </a:r>
            <a:endParaRPr lang="fr-CH" dirty="0" smtClean="0"/>
          </a:p>
          <a:p>
            <a:pPr lvl="1"/>
            <a:r>
              <a:rPr lang="fr-CH" dirty="0" smtClean="0"/>
              <a:t>RATS</a:t>
            </a:r>
          </a:p>
          <a:p>
            <a:pPr lvl="1"/>
            <a:r>
              <a:rPr lang="fr-CH" dirty="0" err="1" smtClean="0"/>
              <a:t>Coverity</a:t>
            </a:r>
            <a:endParaRPr lang="fr-CH" dirty="0" smtClean="0"/>
          </a:p>
          <a:p>
            <a:r>
              <a:rPr lang="fr-CH" dirty="0" smtClean="0"/>
              <a:t>Python</a:t>
            </a:r>
          </a:p>
          <a:p>
            <a:pPr lvl="1"/>
            <a:r>
              <a:rPr lang="fr-CH" dirty="0" smtClean="0"/>
              <a:t>RATS</a:t>
            </a:r>
          </a:p>
          <a:p>
            <a:pPr lvl="1"/>
            <a:r>
              <a:rPr lang="fr-CH" dirty="0" err="1" smtClean="0"/>
              <a:t>pychecker</a:t>
            </a:r>
            <a:endParaRPr lang="fr-CH" dirty="0" smtClean="0"/>
          </a:p>
          <a:p>
            <a:pPr lvl="1"/>
            <a:r>
              <a:rPr lang="fr-CH" dirty="0" err="1" smtClean="0"/>
              <a:t>pylint</a:t>
            </a:r>
            <a:endParaRPr lang="fr-CH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Perl</a:t>
            </a:r>
          </a:p>
          <a:p>
            <a:pPr lvl="1"/>
            <a:r>
              <a:rPr lang="fr-CH" dirty="0" smtClean="0"/>
              <a:t>Perl::</a:t>
            </a:r>
            <a:r>
              <a:rPr lang="fr-CH" dirty="0" err="1" smtClean="0"/>
              <a:t>Critic</a:t>
            </a:r>
            <a:endParaRPr lang="fr-CH" dirty="0" smtClean="0"/>
          </a:p>
          <a:p>
            <a:pPr lvl="1"/>
            <a:r>
              <a:rPr lang="fr-CH" dirty="0" smtClean="0"/>
              <a:t>RATS</a:t>
            </a:r>
          </a:p>
          <a:p>
            <a:r>
              <a:rPr lang="fr-CH" dirty="0" smtClean="0"/>
              <a:t>Java</a:t>
            </a:r>
          </a:p>
          <a:p>
            <a:pPr lvl="1"/>
            <a:r>
              <a:rPr lang="fr-CH" dirty="0" err="1" smtClean="0"/>
              <a:t>FindBugs</a:t>
            </a:r>
            <a:endParaRPr lang="fr-CH" dirty="0" smtClean="0"/>
          </a:p>
          <a:p>
            <a:pPr lvl="1"/>
            <a:r>
              <a:rPr lang="fr-CH" dirty="0" err="1" smtClean="0"/>
              <a:t>CodePro</a:t>
            </a:r>
            <a:r>
              <a:rPr lang="fr-CH" dirty="0" smtClean="0"/>
              <a:t> Analyser</a:t>
            </a:r>
          </a:p>
          <a:p>
            <a:r>
              <a:rPr lang="fr-CH" dirty="0" smtClean="0"/>
              <a:t>PHP</a:t>
            </a:r>
          </a:p>
          <a:p>
            <a:pPr lvl="1"/>
            <a:r>
              <a:rPr lang="fr-CH" dirty="0" err="1" smtClean="0"/>
              <a:t>Pixy</a:t>
            </a:r>
            <a:endParaRPr lang="fr-CH" dirty="0" smtClean="0"/>
          </a:p>
          <a:p>
            <a:pPr lvl="1"/>
            <a:r>
              <a:rPr lang="fr-CH" dirty="0" smtClean="0"/>
              <a:t>RATS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14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Flawfinder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 / C++</a:t>
            </a:r>
          </a:p>
          <a:p>
            <a:r>
              <a:rPr lang="fr-CH" dirty="0" smtClean="0"/>
              <a:t>Freeware / Unix</a:t>
            </a:r>
          </a:p>
          <a:p>
            <a:r>
              <a:rPr lang="fr-CH" dirty="0" smtClean="0"/>
              <a:t>Appel à des fonctions communément mal utilisées</a:t>
            </a:r>
          </a:p>
          <a:p>
            <a:endParaRPr lang="fr-CH" dirty="0" smtClean="0"/>
          </a:p>
          <a:p>
            <a:r>
              <a:rPr lang="fr-CH" dirty="0" smtClean="0">
                <a:hlinkClick r:id="rId2"/>
              </a:rPr>
              <a:t>http</a:t>
            </a:r>
            <a:r>
              <a:rPr lang="fr-CH" dirty="0" smtClean="0">
                <a:hlinkClick r:id="rId2"/>
              </a:rPr>
              <a:t>://cern.ch/security/recommendations/en/codetools/flawfinder.shtml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15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FindBugs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Java</a:t>
            </a:r>
          </a:p>
          <a:p>
            <a:r>
              <a:rPr lang="fr-CH" dirty="0" smtClean="0"/>
              <a:t>Freeware / Plugin Eclipse</a:t>
            </a:r>
          </a:p>
          <a:p>
            <a:r>
              <a:rPr lang="fr-CH" dirty="0" smtClean="0"/>
              <a:t>Très flexible, possibilité de définir des règles soi-même</a:t>
            </a:r>
          </a:p>
          <a:p>
            <a:endParaRPr lang="fr-CH" dirty="0" smtClean="0"/>
          </a:p>
          <a:p>
            <a:r>
              <a:rPr lang="fr-CH" dirty="0" smtClean="0">
                <a:hlinkClick r:id="rId2"/>
              </a:rPr>
              <a:t>http</a:t>
            </a:r>
            <a:r>
              <a:rPr lang="fr-CH" dirty="0" smtClean="0">
                <a:hlinkClick r:id="rId2"/>
              </a:rPr>
              <a:t>://cern.ch/security/recommendations/en/codetools/findbugs.shtml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16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FindBugs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7625"/>
            <a:ext cx="835342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CodePro</a:t>
            </a:r>
            <a:r>
              <a:rPr lang="fr-CH" dirty="0" smtClean="0"/>
              <a:t> </a:t>
            </a:r>
            <a:r>
              <a:rPr lang="fr-CH" dirty="0" err="1" smtClean="0"/>
              <a:t>Analytix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Java</a:t>
            </a:r>
          </a:p>
          <a:p>
            <a:r>
              <a:rPr lang="fr-CH" dirty="0" smtClean="0"/>
              <a:t>Freeware / Google Web </a:t>
            </a:r>
            <a:r>
              <a:rPr lang="fr-CH" dirty="0" err="1" smtClean="0"/>
              <a:t>Toolkit</a:t>
            </a:r>
            <a:endParaRPr lang="fr-CH" dirty="0" smtClean="0"/>
          </a:p>
          <a:p>
            <a:r>
              <a:rPr lang="fr-CH" dirty="0" smtClean="0"/>
              <a:t>Très flexible, possibilité de définir des règles soi-même</a:t>
            </a:r>
          </a:p>
          <a:p>
            <a:endParaRPr lang="fr-CH" dirty="0" smtClean="0"/>
          </a:p>
          <a:p>
            <a:r>
              <a:rPr lang="fr-CH" dirty="0">
                <a:hlinkClick r:id="rId2"/>
              </a:rPr>
              <a:t>http://code.google.com/javadevtools/codepro/doc/index.html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56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Perl::</a:t>
            </a:r>
            <a:r>
              <a:rPr lang="fr-CH" dirty="0" err="1" smtClean="0"/>
              <a:t>Critic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perl</a:t>
            </a:r>
          </a:p>
          <a:p>
            <a:r>
              <a:rPr lang="fr-CH" dirty="0" smtClean="0"/>
              <a:t>Freeware / Unix – Module perl</a:t>
            </a:r>
          </a:p>
          <a:p>
            <a:r>
              <a:rPr lang="fr-CH" i="1" dirty="0" smtClean="0"/>
              <a:t>Best Practices</a:t>
            </a:r>
            <a:r>
              <a:rPr lang="fr-CH" dirty="0" smtClean="0"/>
              <a:t>: style et sécurité</a:t>
            </a:r>
            <a:endParaRPr lang="fr-CH" i="1" dirty="0" smtClean="0"/>
          </a:p>
          <a:p>
            <a:endParaRPr lang="fr-CH" dirty="0" smtClean="0"/>
          </a:p>
          <a:p>
            <a:r>
              <a:rPr lang="fr-CH" dirty="0" err="1" smtClean="0"/>
              <a:t>Demo</a:t>
            </a:r>
            <a:endParaRPr lang="fr-CH" dirty="0" smtClean="0"/>
          </a:p>
          <a:p>
            <a:r>
              <a:rPr lang="fr-CH" dirty="0" smtClean="0">
                <a:hlinkClick r:id="rId2"/>
              </a:rPr>
              <a:t>http</a:t>
            </a:r>
            <a:r>
              <a:rPr lang="fr-CH" dirty="0" smtClean="0">
                <a:hlinkClick r:id="rId2"/>
              </a:rPr>
              <a:t>://cern.ch/security/recommendations/en/codetools/perl_critic.shtml</a:t>
            </a:r>
            <a:endParaRPr lang="fr-CH" dirty="0" smtClean="0"/>
          </a:p>
          <a:p>
            <a:pPr>
              <a:buNone/>
            </a:pP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19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Qui suis-je?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Thomas Hofer</a:t>
            </a:r>
          </a:p>
          <a:p>
            <a:r>
              <a:rPr lang="fr-CH" sz="2400" dirty="0" smtClean="0"/>
              <a:t>Consultant (</a:t>
            </a:r>
            <a:r>
              <a:rPr lang="fr-CH" sz="2400" dirty="0" err="1" smtClean="0">
                <a:solidFill>
                  <a:srgbClr val="252362"/>
                </a:solidFill>
              </a:rPr>
              <a:t>blue-infinity</a:t>
            </a:r>
            <a:r>
              <a:rPr lang="fr-CH" sz="2400" dirty="0" smtClean="0"/>
              <a:t>, Genève)</a:t>
            </a:r>
          </a:p>
          <a:p>
            <a:endParaRPr lang="fr-CH" sz="2400" dirty="0" smtClean="0"/>
          </a:p>
          <a:p>
            <a:endParaRPr lang="fr-CH" sz="2400" dirty="0" smtClean="0"/>
          </a:p>
          <a:p>
            <a:r>
              <a:rPr lang="fr-CH" sz="2400" dirty="0" smtClean="0"/>
              <a:t>Compétences:</a:t>
            </a:r>
          </a:p>
          <a:p>
            <a:pPr lvl="1"/>
            <a:r>
              <a:rPr lang="fr-CH" sz="2000" dirty="0" smtClean="0"/>
              <a:t>Analyse statique</a:t>
            </a:r>
          </a:p>
          <a:p>
            <a:pPr lvl="1"/>
            <a:r>
              <a:rPr lang="fr-CH" sz="2000" dirty="0" smtClean="0"/>
              <a:t>Architecture de solutions</a:t>
            </a:r>
          </a:p>
          <a:p>
            <a:pPr lvl="1"/>
            <a:r>
              <a:rPr lang="fr-CH" sz="2000" dirty="0" smtClean="0"/>
              <a:t>Développement (Java – Rails – PHP)</a:t>
            </a:r>
            <a:endParaRPr lang="fr-C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2656"/>
            <a:ext cx="1663700" cy="210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Pixy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PHP</a:t>
            </a:r>
          </a:p>
          <a:p>
            <a:r>
              <a:rPr lang="fr-CH" dirty="0" smtClean="0"/>
              <a:t>Freeware / Unix</a:t>
            </a:r>
          </a:p>
          <a:p>
            <a:r>
              <a:rPr lang="fr-CH" dirty="0" smtClean="0"/>
              <a:t>XSS &amp; </a:t>
            </a:r>
            <a:r>
              <a:rPr lang="fr-CH" dirty="0" err="1" smtClean="0"/>
              <a:t>SQLi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>
                <a:hlinkClick r:id="rId2"/>
              </a:rPr>
              <a:t>http</a:t>
            </a:r>
            <a:r>
              <a:rPr lang="fr-CH" dirty="0" smtClean="0">
                <a:hlinkClick r:id="rId2"/>
              </a:rPr>
              <a:t>://cern.ch/security/recommendations/en/codetools/pixy.shtml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20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 / C++ / Perl, (et partiellement) Python, PHP</a:t>
            </a:r>
          </a:p>
          <a:p>
            <a:r>
              <a:rPr lang="fr-CH" dirty="0" smtClean="0"/>
              <a:t>Freeware</a:t>
            </a:r>
          </a:p>
          <a:p>
            <a:r>
              <a:rPr lang="fr-CH" dirty="0" smtClean="0"/>
              <a:t>Appel à des fonctions communément mal utilisées</a:t>
            </a:r>
          </a:p>
          <a:p>
            <a:endParaRPr lang="fr-CH" dirty="0" smtClean="0">
              <a:hlinkClick r:id="rId2"/>
            </a:endParaRPr>
          </a:p>
          <a:p>
            <a:r>
              <a:rPr lang="fr-CH" dirty="0" smtClean="0">
                <a:hlinkClick r:id="rId3"/>
              </a:rPr>
              <a:t>http</a:t>
            </a:r>
            <a:r>
              <a:rPr lang="fr-CH" dirty="0" smtClean="0">
                <a:hlinkClick r:id="rId3"/>
              </a:rPr>
              <a:t>://cern.ch/security/recommendations/en/codetools/rats.shtml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21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Agenda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moyens</a:t>
            </a:r>
            <a:r>
              <a:rPr lang="en-US" i="1" dirty="0" smtClean="0"/>
              <a:t> simples d</a:t>
            </a:r>
            <a:r>
              <a:rPr lang="fr-CH" i="1" dirty="0" smtClean="0"/>
              <a:t>’améliorer votre code!</a:t>
            </a:r>
          </a:p>
          <a:p>
            <a:pPr marL="0" indent="0">
              <a:buNone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Motivation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d’analyse statique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err="1" smtClean="0"/>
              <a:t>Recommendations</a:t>
            </a:r>
            <a:endParaRPr lang="fr-CH" dirty="0" smtClean="0"/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Nos critères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sélectionnés</a:t>
            </a:r>
          </a:p>
          <a:p>
            <a:pPr marL="514350" indent="-514350">
              <a:buFont typeface="+mj-lt"/>
              <a:buAutoNum type="arabicPeriod"/>
            </a:pPr>
            <a:r>
              <a:rPr lang="fr-CH" b="1" dirty="0" smtClean="0"/>
              <a:t>Informations complémentaires</a:t>
            </a:r>
            <a:endParaRPr lang="fr-CH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22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Mais encore?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i="1" dirty="0" smtClean="0"/>
              <a:t>« Bon, ben maintenant que j’ai utilisé tel outil, je suis tranquille… »</a:t>
            </a:r>
          </a:p>
          <a:p>
            <a:endParaRPr lang="fr-CH" dirty="0" smtClean="0"/>
          </a:p>
          <a:p>
            <a:r>
              <a:rPr lang="fr-CH" dirty="0" smtClean="0">
                <a:solidFill>
                  <a:srgbClr val="FF0000"/>
                </a:solidFill>
              </a:rPr>
              <a:t>Les outils ne suffisent pas!</a:t>
            </a:r>
          </a:p>
          <a:p>
            <a:r>
              <a:rPr lang="fr-CH" dirty="0" smtClean="0"/>
              <a:t>Même les meilleurs outils passeront à côté des erreurs les plus complexes!</a:t>
            </a:r>
          </a:p>
          <a:p>
            <a:r>
              <a:rPr lang="fr-CH" dirty="0" smtClean="0"/>
              <a:t>Les projets les plus sensibles méritent une revue de code « à la main »!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23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 </a:t>
            </a:r>
            <a:r>
              <a:rPr lang="fr-CH" dirty="0" err="1" smtClean="0"/>
              <a:t>Fool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a </a:t>
            </a:r>
            <a:r>
              <a:rPr lang="fr-CH" dirty="0" err="1" smtClean="0"/>
              <a:t>Tool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still</a:t>
            </a:r>
            <a:r>
              <a:rPr lang="fr-CH" dirty="0" smtClean="0"/>
              <a:t> a </a:t>
            </a:r>
            <a:r>
              <a:rPr lang="fr-CH" dirty="0" err="1" smtClean="0"/>
              <a:t>Fool</a:t>
            </a:r>
            <a:r>
              <a:rPr lang="fr-CH" dirty="0" smtClean="0"/>
              <a:t>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fr-CH" i="1" dirty="0" smtClean="0"/>
              <a:t>« A </a:t>
            </a:r>
            <a:r>
              <a:rPr lang="fr-CH" i="1" dirty="0" err="1" smtClean="0"/>
              <a:t>fool</a:t>
            </a:r>
            <a:r>
              <a:rPr lang="fr-CH" i="1" dirty="0" smtClean="0"/>
              <a:t> </a:t>
            </a:r>
            <a:r>
              <a:rPr lang="fr-CH" i="1" dirty="0" err="1" smtClean="0"/>
              <a:t>with</a:t>
            </a:r>
            <a:r>
              <a:rPr lang="fr-CH" i="1" dirty="0" smtClean="0"/>
              <a:t> a </a:t>
            </a:r>
            <a:r>
              <a:rPr lang="fr-CH" i="1" dirty="0" err="1" smtClean="0"/>
              <a:t>tool</a:t>
            </a:r>
            <a:r>
              <a:rPr lang="fr-CH" i="1" dirty="0" smtClean="0"/>
              <a:t> </a:t>
            </a:r>
            <a:r>
              <a:rPr lang="fr-CH" i="1" dirty="0" err="1" smtClean="0"/>
              <a:t>is</a:t>
            </a:r>
            <a:r>
              <a:rPr lang="fr-CH" i="1" dirty="0" smtClean="0"/>
              <a:t> </a:t>
            </a:r>
            <a:r>
              <a:rPr lang="fr-CH" i="1" dirty="0" err="1" smtClean="0"/>
              <a:t>still</a:t>
            </a:r>
            <a:r>
              <a:rPr lang="fr-CH" i="1" dirty="0" smtClean="0"/>
              <a:t> a </a:t>
            </a:r>
            <a:r>
              <a:rPr lang="fr-CH" i="1" dirty="0" err="1" smtClean="0"/>
              <a:t>fool</a:t>
            </a:r>
            <a:r>
              <a:rPr lang="fr-CH" i="1" dirty="0" smtClean="0"/>
              <a:t>! », D. Wheeler</a:t>
            </a:r>
          </a:p>
          <a:p>
            <a:endParaRPr lang="fr-CH" dirty="0" smtClean="0"/>
          </a:p>
          <a:p>
            <a:r>
              <a:rPr lang="fr-CH" dirty="0" smtClean="0"/>
              <a:t>L’extrait de code suivant a été trouvé dans la source de </a:t>
            </a:r>
            <a:r>
              <a:rPr lang="fr-CH" dirty="0" err="1" smtClean="0"/>
              <a:t>RealPlayer</a:t>
            </a:r>
            <a:r>
              <a:rPr lang="fr-CH" dirty="0" smtClean="0"/>
              <a:t>, en 2005. (CVE-2005-0455)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581128"/>
            <a:ext cx="7180171" cy="83099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A00"/>
                </a:solidFill>
                <a:latin typeface="CMTT8"/>
              </a:rPr>
              <a:t>char 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tmp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 [256]; </a:t>
            </a:r>
            <a:r>
              <a:rPr lang="en-US" sz="2400" dirty="0" smtClean="0">
                <a:solidFill>
                  <a:srgbClr val="808080"/>
                </a:solidFill>
                <a:latin typeface="CMITT10"/>
              </a:rPr>
              <a:t>/* </a:t>
            </a:r>
            <a:r>
              <a:rPr lang="en-US" sz="2400" dirty="0" err="1" smtClean="0">
                <a:solidFill>
                  <a:srgbClr val="808080"/>
                </a:solidFill>
                <a:latin typeface="CMITT10"/>
              </a:rPr>
              <a:t>Flawfinder</a:t>
            </a:r>
            <a:r>
              <a:rPr lang="en-US" sz="2400" dirty="0" smtClean="0">
                <a:solidFill>
                  <a:srgbClr val="808080"/>
                </a:solidFill>
                <a:latin typeface="CMITT10"/>
              </a:rPr>
              <a:t> : ignore */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strcpy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tmp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 , 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pScreenSize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 ); </a:t>
            </a:r>
            <a:r>
              <a:rPr lang="en-US" sz="2400" dirty="0" smtClean="0">
                <a:solidFill>
                  <a:srgbClr val="808080"/>
                </a:solidFill>
                <a:latin typeface="CMITT10"/>
              </a:rPr>
              <a:t>/* </a:t>
            </a:r>
            <a:r>
              <a:rPr lang="en-US" sz="2400" dirty="0" err="1" smtClean="0">
                <a:solidFill>
                  <a:srgbClr val="808080"/>
                </a:solidFill>
                <a:latin typeface="CMITT10"/>
              </a:rPr>
              <a:t>Flawfinder</a:t>
            </a:r>
            <a:r>
              <a:rPr lang="en-US" sz="2400" dirty="0" smtClean="0">
                <a:solidFill>
                  <a:srgbClr val="808080"/>
                </a:solidFill>
                <a:latin typeface="CMITT10"/>
              </a:rPr>
              <a:t> : ignore */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Plus d’informations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hlinkClick r:id="rId2"/>
              </a:rPr>
              <a:t>http://cern.ch/security/recommendations/en/code_tools.shtml</a:t>
            </a:r>
            <a:endParaRPr lang="fr-CH" dirty="0" smtClean="0"/>
          </a:p>
          <a:p>
            <a:endParaRPr lang="fr-CH" dirty="0" smtClean="0"/>
          </a:p>
          <a:p>
            <a:pPr lvl="1"/>
            <a:r>
              <a:rPr lang="fr-CH" dirty="0" smtClean="0"/>
              <a:t>Présentation des outils,</a:t>
            </a:r>
          </a:p>
          <a:p>
            <a:pPr lvl="1"/>
            <a:r>
              <a:rPr lang="fr-CH" dirty="0" smtClean="0"/>
              <a:t>Conseils d’installation, configuration et utilisation</a:t>
            </a:r>
          </a:p>
          <a:p>
            <a:pPr lvl="1"/>
            <a:r>
              <a:rPr lang="fr-CH" dirty="0" smtClean="0"/>
              <a:t>Explication de certaines failles communes</a:t>
            </a:r>
          </a:p>
          <a:p>
            <a:pPr lvl="1"/>
            <a:r>
              <a:rPr lang="fr-CH" dirty="0" smtClean="0"/>
              <a:t>Conseils pour le développement d’applications </a:t>
            </a:r>
            <a:r>
              <a:rPr lang="fr-CH" i="1" dirty="0" smtClean="0"/>
              <a:t>plus</a:t>
            </a:r>
            <a:r>
              <a:rPr lang="fr-CH" dirty="0" smtClean="0"/>
              <a:t> sûres…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25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pic>
        <p:nvPicPr>
          <p:cNvPr id="9" name="Content Placeholder 8" descr="question.jpg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2051720" y="1844824"/>
            <a:ext cx="4472935" cy="29834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26</a:t>
            </a:fld>
            <a:endParaRPr lang="fr-CH" dirty="0"/>
          </a:p>
        </p:txBody>
      </p:sp>
      <p:sp>
        <p:nvSpPr>
          <p:cNvPr id="23554" name="AutoShape 2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2050" name="AutoShape 2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2052" name="AutoShape 4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0" name="TextBox 9"/>
          <p:cNvSpPr txBox="1"/>
          <p:nvPr/>
        </p:nvSpPr>
        <p:spPr>
          <a:xfrm rot="5400000">
            <a:off x="5538301" y="2822740"/>
            <a:ext cx="226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75000"/>
                  </a:schemeClr>
                </a:solidFill>
              </a:rPr>
              <a:t>© flickr.com/people/</a:t>
            </a:r>
            <a:r>
              <a:rPr lang="fr-CH" sz="1400" dirty="0" err="1" smtClean="0">
                <a:solidFill>
                  <a:schemeClr val="bg1">
                    <a:lumMod val="75000"/>
                  </a:schemeClr>
                </a:solidFill>
              </a:rPr>
              <a:t>eleaf</a:t>
            </a:r>
            <a:endParaRPr lang="fr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400" dirty="0" smtClean="0"/>
              <a:t>Pour me contacter:</a:t>
            </a:r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thomas.hofer@b-i.com</a:t>
            </a:r>
          </a:p>
          <a:p>
            <a:pPr>
              <a:buNone/>
            </a:pPr>
            <a:endParaRPr lang="fr-C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27</a:t>
            </a:fld>
            <a:endParaRPr lang="fr-CH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73016"/>
            <a:ext cx="1663700" cy="210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Agenda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moyens</a:t>
            </a:r>
            <a:r>
              <a:rPr lang="en-US" i="1" dirty="0" smtClean="0"/>
              <a:t> simples d</a:t>
            </a:r>
            <a:r>
              <a:rPr lang="fr-CH" i="1" dirty="0" smtClean="0"/>
              <a:t>’améliorer votre code!</a:t>
            </a:r>
          </a:p>
          <a:p>
            <a:pPr marL="0" indent="0">
              <a:buNone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b="1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Motivation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d’analyse statique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err="1" smtClean="0"/>
              <a:t>Recommendations</a:t>
            </a:r>
            <a:endParaRPr lang="fr-CH" dirty="0" smtClean="0"/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Nos critères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CH" dirty="0" smtClean="0"/>
              <a:t>Outils sélectionnés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Informations complémentaires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3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Pourquoi ce projet?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Le CERN est une cible de choix</a:t>
            </a:r>
          </a:p>
          <a:p>
            <a:pPr lvl="1"/>
            <a:r>
              <a:rPr lang="fr-CH" dirty="0" smtClean="0"/>
              <a:t>Renom</a:t>
            </a:r>
          </a:p>
          <a:p>
            <a:pPr lvl="1"/>
            <a:r>
              <a:rPr lang="fr-CH" dirty="0" smtClean="0"/>
              <a:t>Internet Exchange Point</a:t>
            </a:r>
          </a:p>
          <a:p>
            <a:endParaRPr lang="fr-CH" dirty="0" smtClean="0"/>
          </a:p>
          <a:p>
            <a:r>
              <a:rPr lang="fr-CH" dirty="0" smtClean="0"/>
              <a:t>Mais</a:t>
            </a:r>
            <a:r>
              <a:rPr lang="fr-CH" dirty="0" smtClean="0"/>
              <a:t>: tout site web </a:t>
            </a:r>
            <a:r>
              <a:rPr lang="fr-CH" dirty="0" smtClean="0"/>
              <a:t>peut être ciblé par une attaque!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Conséquences </a:t>
            </a:r>
            <a:r>
              <a:rPr lang="fr-CH" dirty="0" smtClean="0"/>
              <a:t>potentiellement </a:t>
            </a:r>
            <a:r>
              <a:rPr lang="fr-CH" dirty="0" smtClean="0"/>
              <a:t>sérieuses d’une attaque</a:t>
            </a:r>
            <a:endParaRPr lang="fr-CH" dirty="0" smtClean="0"/>
          </a:p>
          <a:p>
            <a:pPr lvl="1"/>
            <a:r>
              <a:rPr lang="fr-CH" dirty="0" smtClean="0"/>
              <a:t>Perte de données,</a:t>
            </a:r>
          </a:p>
          <a:p>
            <a:pPr lvl="1"/>
            <a:r>
              <a:rPr lang="fr-CH" dirty="0" smtClean="0"/>
              <a:t>Accès à des informations confidentielles,</a:t>
            </a:r>
          </a:p>
          <a:p>
            <a:pPr lvl="1"/>
            <a:r>
              <a:rPr lang="fr-CH" dirty="0" smtClean="0"/>
              <a:t>Dommages à l’image…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4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Quand se soucier de sécurité?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/ Gestion</a:t>
            </a:r>
          </a:p>
          <a:p>
            <a:pPr lvl="1"/>
            <a:r>
              <a:rPr lang="fr-CH" dirty="0" smtClean="0"/>
              <a:t>Documents</a:t>
            </a:r>
          </a:p>
          <a:p>
            <a:pPr lvl="1"/>
            <a:r>
              <a:rPr lang="fr-CH" dirty="0" smtClean="0"/>
              <a:t>Pages Web</a:t>
            </a:r>
          </a:p>
          <a:p>
            <a:pPr lvl="1"/>
            <a:r>
              <a:rPr lang="fr-CH" dirty="0" smtClean="0"/>
              <a:t>Machines</a:t>
            </a:r>
          </a:p>
          <a:p>
            <a:r>
              <a:rPr lang="fr-CH" dirty="0" smtClean="0"/>
              <a:t>Services</a:t>
            </a:r>
          </a:p>
          <a:p>
            <a:r>
              <a:rPr lang="fr-CH" dirty="0" smtClean="0"/>
              <a:t>Développement</a:t>
            </a:r>
          </a:p>
          <a:p>
            <a:pPr lvl="1"/>
            <a:r>
              <a:rPr lang="fr-CH" dirty="0" smtClean="0"/>
              <a:t>Logiciels</a:t>
            </a:r>
          </a:p>
          <a:p>
            <a:pPr lvl="1"/>
            <a:r>
              <a:rPr lang="fr-CH" dirty="0" smtClean="0"/>
              <a:t>Applications Web</a:t>
            </a:r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5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et sécurité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Formation (avant)</a:t>
            </a:r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Revue de code (juste après)</a:t>
            </a:r>
          </a:p>
          <a:p>
            <a:r>
              <a:rPr lang="fr-CH" dirty="0" smtClean="0"/>
              <a:t>Scan de vulnérabilités (après)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6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et sécurité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Formation (avant)</a:t>
            </a:r>
          </a:p>
          <a:p>
            <a:r>
              <a:rPr lang="fr-CH" b="1" dirty="0" smtClean="0"/>
              <a:t>Analyse statique de code source</a:t>
            </a:r>
            <a:r>
              <a:rPr lang="fr-CH" dirty="0" smtClean="0"/>
              <a:t> (pendant et après)</a:t>
            </a:r>
          </a:p>
          <a:p>
            <a:r>
              <a:rPr lang="fr-CH" dirty="0" smtClean="0"/>
              <a:t>Revue de code (juste après)</a:t>
            </a:r>
          </a:p>
          <a:p>
            <a:r>
              <a:rPr lang="fr-CH" dirty="0" smtClean="0"/>
              <a:t>Scan de vulnérabilités (après)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7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 sécurité et moi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 pouvez-</a:t>
            </a:r>
            <a:r>
              <a:rPr lang="fr-CH" i="1" dirty="0" smtClean="0"/>
              <a:t>VOUS </a:t>
            </a:r>
            <a:r>
              <a:rPr lang="fr-CH" dirty="0" smtClean="0"/>
              <a:t>faire…</a:t>
            </a:r>
          </a:p>
          <a:p>
            <a:r>
              <a:rPr lang="fr-CH" dirty="0" smtClean="0"/>
              <a:t>… sans dépasser les échéances imposées?</a:t>
            </a:r>
          </a:p>
          <a:p>
            <a:endParaRPr lang="fr-CH" dirty="0" smtClean="0"/>
          </a:p>
          <a:p>
            <a:r>
              <a:rPr lang="fr-CH" i="1" dirty="0" smtClean="0"/>
              <a:t>Analyse statique</a:t>
            </a:r>
          </a:p>
          <a:p>
            <a:r>
              <a:rPr lang="fr-CH" dirty="0" smtClean="0"/>
              <a:t>Le plus tôt un bug est trouvé, le moins cher il coûte!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8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statique de code source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dirty="0" smtClean="0"/>
              <a:t>Un analyseur statique de code source:</a:t>
            </a:r>
          </a:p>
          <a:p>
            <a:r>
              <a:rPr lang="fr-CH" dirty="0" smtClean="0"/>
              <a:t>Lira votre code mais:</a:t>
            </a:r>
            <a:br>
              <a:rPr lang="fr-CH" dirty="0" smtClean="0"/>
            </a:br>
            <a:r>
              <a:rPr lang="fr-CH" dirty="0" smtClean="0"/>
              <a:t>… ne l’exécutera et ne le compilera pas!</a:t>
            </a:r>
          </a:p>
          <a:p>
            <a:r>
              <a:rPr lang="fr-CH" dirty="0" smtClean="0"/>
              <a:t>Cherchera des bugs et failles possibles</a:t>
            </a:r>
          </a:p>
          <a:p>
            <a:pPr lvl="1"/>
            <a:r>
              <a:rPr lang="fr-CH" dirty="0" smtClean="0"/>
              <a:t>Sécurité</a:t>
            </a:r>
          </a:p>
          <a:p>
            <a:pPr lvl="1"/>
            <a:r>
              <a:rPr lang="fr-CH" dirty="0" smtClean="0"/>
              <a:t>Fiabilité</a:t>
            </a:r>
          </a:p>
          <a:p>
            <a:pPr lvl="1"/>
            <a:r>
              <a:rPr lang="fr-CH" dirty="0" smtClean="0"/>
              <a:t>Fonctionnalité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9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923</Words>
  <Application>Microsoft Office PowerPoint</Application>
  <PresentationFormat>On-screen Show (4:3)</PresentationFormat>
  <Paragraphs>242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Chapter meeting 17 février 2011 @ HEIG-VD Yverdon-Les-Bains </vt:lpstr>
      <vt:lpstr>Qui suis-je?</vt:lpstr>
      <vt:lpstr>Agenda</vt:lpstr>
      <vt:lpstr>Pourquoi ce projet?</vt:lpstr>
      <vt:lpstr>Quand se soucier de sécurité?</vt:lpstr>
      <vt:lpstr>Développement et sécurité</vt:lpstr>
      <vt:lpstr>Développement et sécurité</vt:lpstr>
      <vt:lpstr>La sécurité et moi</vt:lpstr>
      <vt:lpstr>Analyse statique de code source</vt:lpstr>
      <vt:lpstr>Que peuvent-ils faire?</vt:lpstr>
      <vt:lpstr>Que ne peuvent-ils pas faire?</vt:lpstr>
      <vt:lpstr>Agenda</vt:lpstr>
      <vt:lpstr>Nos critères / Exigences</vt:lpstr>
      <vt:lpstr>Aperçu des outils sélectionnés</vt:lpstr>
      <vt:lpstr>Flawfinder</vt:lpstr>
      <vt:lpstr>FindBugs</vt:lpstr>
      <vt:lpstr>FindBugs</vt:lpstr>
      <vt:lpstr>CodePro Analytix</vt:lpstr>
      <vt:lpstr>Perl::Critic</vt:lpstr>
      <vt:lpstr>Pixy</vt:lpstr>
      <vt:lpstr>RATS</vt:lpstr>
      <vt:lpstr>Agenda</vt:lpstr>
      <vt:lpstr>Mais encore?</vt:lpstr>
      <vt:lpstr>A Fool with a Tool is still a Fool!</vt:lpstr>
      <vt:lpstr>Plus d’informations</vt:lpstr>
      <vt:lpstr>Questions?</vt:lpstr>
      <vt:lpstr>Merci!</vt:lpstr>
    </vt:vector>
  </TitlesOfParts>
  <Manager>Antonio Fontes</Manager>
  <Company>OWASP Switzerland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meeting 17 février 2011 @ HEIG-VD Yverdon-Les-Bains</dc:title>
  <dc:creator>Thomas Hofer</dc:creator>
  <cp:keywords>security, appsec, webappsec, owasp, geneva, switzerland</cp:keywords>
  <cp:lastModifiedBy>Thomas Hofer</cp:lastModifiedBy>
  <cp:revision>51</cp:revision>
  <dcterms:created xsi:type="dcterms:W3CDTF">2009-12-20T17:04:32Z</dcterms:created>
  <dcterms:modified xsi:type="dcterms:W3CDTF">2011-02-17T16:33:29Z</dcterms:modified>
</cp:coreProperties>
</file>