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8" r:id="rId3"/>
    <p:sldId id="307" r:id="rId4"/>
    <p:sldId id="306" r:id="rId5"/>
    <p:sldId id="301" r:id="rId6"/>
    <p:sldId id="302" r:id="rId7"/>
    <p:sldId id="303" r:id="rId8"/>
    <p:sldId id="304" r:id="rId9"/>
    <p:sldId id="305" r:id="rId10"/>
    <p:sldId id="300" r:id="rId11"/>
    <p:sldId id="299" r:id="rId12"/>
    <p:sldId id="309" r:id="rId13"/>
    <p:sldId id="294" r:id="rId14"/>
    <p:sldId id="310" r:id="rId15"/>
    <p:sldId id="298" r:id="rId16"/>
    <p:sldId id="29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x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7ED"/>
    <a:srgbClr val="FF3333"/>
    <a:srgbClr val="FBFBFB"/>
    <a:srgbClr val="FF00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96C2-AF94-4CD7-97DB-D7249674BAC1}" type="datetimeFigureOut">
              <a:rPr lang="fr-FR" smtClean="0"/>
              <a:pPr/>
              <a:t>17/02/2011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6C21-A40B-4305-A99C-EB338B796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GIC = Global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Industry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Commitee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16C21-A40B-4305-A99C-EB338B7969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648" y="6376243"/>
            <a:ext cx="5832648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81328"/>
            <a:ext cx="442392" cy="365125"/>
          </a:xfrm>
        </p:spPr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00392" y="6067277"/>
            <a:ext cx="837456" cy="79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3B0C-2A1B-47A5-BABE-2F8563728FD4}" type="datetimeFigureOut">
              <a:rPr lang="fr-FR" smtClean="0"/>
              <a:pPr/>
              <a:t>17/02/2011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922D-9CE9-4DAF-BDE8-72278C1EA405}" type="slidenum">
              <a:rPr lang="fr-CH" smtClean="0"/>
              <a:pPr/>
              <a:t>‹#›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owasp.org/mailman/listinfo/owasp-gene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40768"/>
            <a:ext cx="4248472" cy="2736304"/>
          </a:xfrm>
        </p:spPr>
        <p:txBody>
          <a:bodyPr>
            <a:noAutofit/>
          </a:bodyPr>
          <a:lstStyle/>
          <a:p>
            <a:r>
              <a:rPr lang="fr-CH" sz="3200" b="1" dirty="0" err="1" smtClean="0">
                <a:latin typeface="Arial" pitchFamily="34" charset="0"/>
                <a:cs typeface="Arial" pitchFamily="34" charset="0"/>
              </a:rPr>
              <a:t>Chapter</a:t>
            </a:r>
            <a:r>
              <a:rPr lang="fr-CH" sz="3200" b="1" dirty="0" smtClean="0">
                <a:latin typeface="Arial" pitchFamily="34" charset="0"/>
                <a:cs typeface="Arial" pitchFamily="34" charset="0"/>
              </a:rPr>
              <a:t> meeting</a:t>
            </a:r>
            <a:br>
              <a:rPr lang="fr-CH" sz="3200" b="1" dirty="0" smtClean="0">
                <a:latin typeface="Arial" pitchFamily="34" charset="0"/>
                <a:cs typeface="Arial" pitchFamily="34" charset="0"/>
              </a:rPr>
            </a:br>
            <a:r>
              <a:rPr lang="fr-CH" sz="1600" dirty="0" smtClean="0">
                <a:latin typeface="Arial" pitchFamily="34" charset="0"/>
                <a:cs typeface="Arial" pitchFamily="34" charset="0"/>
              </a:rPr>
              <a:t>17 février 2011</a:t>
            </a:r>
            <a:br>
              <a:rPr lang="fr-CH" sz="1600" dirty="0" smtClean="0">
                <a:latin typeface="Arial" pitchFamily="34" charset="0"/>
                <a:cs typeface="Arial" pitchFamily="34" charset="0"/>
              </a:rPr>
            </a:br>
            <a:r>
              <a:rPr lang="fr-CH" sz="1600" dirty="0" smtClean="0">
                <a:latin typeface="Arial" pitchFamily="34" charset="0"/>
                <a:cs typeface="Arial" pitchFamily="34" charset="0"/>
              </a:rPr>
              <a:t>@ HEIG-VD </a:t>
            </a:r>
            <a:r>
              <a:rPr lang="fr-CH" sz="1600" dirty="0" err="1" smtClean="0">
                <a:latin typeface="Arial" pitchFamily="34" charset="0"/>
                <a:cs typeface="Arial" pitchFamily="34" charset="0"/>
              </a:rPr>
              <a:t>Yverdon-Les-Bains</a:t>
            </a:r>
            <a:r>
              <a:rPr lang="fr-CH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CH" sz="3200" b="1" dirty="0" smtClean="0">
                <a:latin typeface="Arial" pitchFamily="34" charset="0"/>
                <a:cs typeface="Arial" pitchFamily="34" charset="0"/>
              </a:rPr>
            </a:br>
            <a:endParaRPr lang="fr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92" y="4653136"/>
            <a:ext cx="6444208" cy="1536576"/>
          </a:xfrm>
          <a:solidFill>
            <a:srgbClr val="C6D7ED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algn="l"/>
            <a:r>
              <a:rPr lang="fr-CH" sz="3000" b="1" dirty="0" err="1" smtClean="0">
                <a:solidFill>
                  <a:schemeClr val="tx1"/>
                </a:solidFill>
              </a:rPr>
              <a:t>Keynote</a:t>
            </a:r>
            <a:r>
              <a:rPr lang="fr-CH" sz="1800" dirty="0" smtClean="0">
                <a:solidFill>
                  <a:schemeClr val="tx1"/>
                </a:solidFill>
              </a:rPr>
              <a:t/>
            </a:r>
            <a:br>
              <a:rPr lang="fr-CH" sz="1800" dirty="0" smtClean="0">
                <a:solidFill>
                  <a:schemeClr val="tx1"/>
                </a:solidFill>
              </a:rPr>
            </a:br>
            <a:r>
              <a:rPr lang="fr-CH" sz="1700" dirty="0" smtClean="0">
                <a:solidFill>
                  <a:schemeClr val="tx1"/>
                </a:solidFill>
              </a:rPr>
              <a:t>Durée: 10 minutes</a:t>
            </a:r>
            <a:endParaRPr lang="fr-CH" sz="1800" dirty="0" smtClean="0">
              <a:solidFill>
                <a:schemeClr val="tx1"/>
              </a:solidFill>
            </a:endParaRPr>
          </a:p>
          <a:p>
            <a:pPr algn="l"/>
            <a:endParaRPr lang="fr-CH" sz="1800" dirty="0" smtClean="0">
              <a:solidFill>
                <a:schemeClr val="tx1"/>
              </a:solidFill>
            </a:endParaRPr>
          </a:p>
          <a:p>
            <a:pPr algn="l"/>
            <a:r>
              <a:rPr lang="fr-CH" sz="2600" dirty="0" smtClean="0">
                <a:solidFill>
                  <a:schemeClr val="tx1"/>
                </a:solidFill>
              </a:rPr>
              <a:t>Antonio Fontes</a:t>
            </a:r>
          </a:p>
          <a:p>
            <a:pPr algn="l"/>
            <a:r>
              <a:rPr lang="fr-CH" sz="2200" dirty="0" smtClean="0">
                <a:solidFill>
                  <a:schemeClr val="tx1"/>
                </a:solidFill>
              </a:rPr>
              <a:t>OWASP Suisse – Section romande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/>
          <a:srcRect t="-8828"/>
          <a:stretch>
            <a:fillRect/>
          </a:stretch>
        </p:blipFill>
        <p:spPr bwMode="auto">
          <a:xfrm>
            <a:off x="5004048" y="188640"/>
            <a:ext cx="2304256" cy="82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AutoShape 2" descr="http://static.panoramio.com/photos/original/58364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8196" name="AutoShape 4" descr="http://static.panoramio.com/photos/original/583648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8" name="Picture 17" descr="heig-vd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79512" y="260648"/>
            <a:ext cx="4128458" cy="309634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474092" y="0"/>
            <a:ext cx="1648802" cy="155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« Êtes-vous </a:t>
            </a:r>
            <a:r>
              <a:rPr lang="fr-CH" dirty="0" err="1" smtClean="0"/>
              <a:t>un-e</a:t>
            </a:r>
            <a:r>
              <a:rPr lang="fr-CH" dirty="0" smtClean="0"/>
              <a:t> membre OWASP? »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67544" y="1556792"/>
            <a:ext cx="791433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860032" y="1340768"/>
            <a:ext cx="3672408" cy="2376264"/>
          </a:xfrm>
          <a:prstGeom prst="wedgeRectCallout">
            <a:avLst>
              <a:gd name="adj1" fmla="val 66524"/>
              <a:gd name="adj2" fmla="val 23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Membres individuels:</a:t>
            </a:r>
          </a:p>
          <a:p>
            <a:pPr>
              <a:buFontTx/>
              <a:buChar char="-"/>
            </a:pPr>
            <a:r>
              <a:rPr lang="fr-CH" dirty="0" smtClean="0"/>
              <a:t> </a:t>
            </a:r>
            <a:r>
              <a:rPr lang="fr-CH" b="1" dirty="0" smtClean="0"/>
              <a:t>USD 50$/an</a:t>
            </a:r>
          </a:p>
          <a:p>
            <a:pPr>
              <a:buFontTx/>
              <a:buChar char="-"/>
            </a:pPr>
            <a:r>
              <a:rPr lang="fr-CH" dirty="0" smtClean="0"/>
              <a:t> Distribution:</a:t>
            </a:r>
          </a:p>
          <a:p>
            <a:pPr marL="180000" lvl="1">
              <a:buFontTx/>
              <a:buChar char="-"/>
            </a:pPr>
            <a:r>
              <a:rPr lang="fr-CH" dirty="0" smtClean="0"/>
              <a:t> OWASP </a:t>
            </a:r>
            <a:r>
              <a:rPr lang="fr-CH" dirty="0" err="1" smtClean="0"/>
              <a:t>Summit</a:t>
            </a:r>
            <a:endParaRPr lang="fr-CH" dirty="0" smtClean="0"/>
          </a:p>
          <a:p>
            <a:pPr marL="180000" lvl="1">
              <a:buFontTx/>
              <a:buChar char="-"/>
            </a:pPr>
            <a:r>
              <a:rPr lang="fr-CH" dirty="0" smtClean="0"/>
              <a:t> Chapitre OWASP choisi (25%)</a:t>
            </a:r>
          </a:p>
          <a:p>
            <a:pPr marL="180000" lvl="1">
              <a:buFontTx/>
              <a:buChar char="-"/>
            </a:pPr>
            <a:r>
              <a:rPr lang="fr-CH" dirty="0" smtClean="0"/>
              <a:t> Support aux chapitres </a:t>
            </a:r>
            <a:r>
              <a:rPr lang="fr-CH" dirty="0" err="1" smtClean="0"/>
              <a:t>Worldwide</a:t>
            </a:r>
            <a:endParaRPr lang="fr-CH" dirty="0" smtClean="0"/>
          </a:p>
          <a:p>
            <a:pPr marL="180000" lvl="1">
              <a:buFontTx/>
              <a:buChar char="-"/>
            </a:pPr>
            <a:r>
              <a:rPr lang="fr-CH" dirty="0" smtClean="0"/>
              <a:t> Employés OWASP (3)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39552" y="1772816"/>
            <a:ext cx="3096344" cy="2088232"/>
          </a:xfrm>
          <a:prstGeom prst="wedgeRectCallout">
            <a:avLst>
              <a:gd name="adj1" fmla="val -62501"/>
              <a:gd name="adj2" fmla="val 21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Membres entreprise:</a:t>
            </a:r>
          </a:p>
          <a:p>
            <a:pPr>
              <a:buFontTx/>
              <a:buChar char="-"/>
            </a:pPr>
            <a:r>
              <a:rPr lang="fr-CH" b="1" dirty="0" smtClean="0"/>
              <a:t> USD 5’000$/an</a:t>
            </a:r>
          </a:p>
          <a:p>
            <a:pPr>
              <a:buFontTx/>
              <a:buChar char="-"/>
            </a:pPr>
            <a:r>
              <a:rPr lang="fr-CH" dirty="0" smtClean="0"/>
              <a:t> Distribution:</a:t>
            </a:r>
          </a:p>
          <a:p>
            <a:pPr marL="180000" lvl="1">
              <a:buFontTx/>
              <a:buChar char="-"/>
            </a:pPr>
            <a:r>
              <a:rPr lang="fr-CH" dirty="0" smtClean="0"/>
              <a:t> idem que « individuel »</a:t>
            </a:r>
          </a:p>
          <a:p>
            <a:pPr marL="0" lvl="1">
              <a:buFontTx/>
              <a:buChar char="-"/>
            </a:pPr>
            <a:r>
              <a:rPr lang="fr-CH" dirty="0" smtClean="0"/>
              <a:t>Hébergement de meetings</a:t>
            </a:r>
          </a:p>
          <a:p>
            <a:pPr marL="0" lvl="1">
              <a:buFontTx/>
              <a:buChar char="-"/>
            </a:pPr>
            <a:r>
              <a:rPr lang="fr-CH" dirty="0" smtClean="0"/>
              <a:t> Voix aux GIC + </a:t>
            </a:r>
            <a:r>
              <a:rPr lang="fr-CH" dirty="0" err="1" smtClean="0"/>
              <a:t>Summit</a:t>
            </a:r>
            <a:endParaRPr lang="fr-CH" dirty="0" smtClean="0"/>
          </a:p>
          <a:p>
            <a:pPr marL="0" lvl="1">
              <a:buFontTx/>
              <a:buChar char="-"/>
            </a:pPr>
            <a:r>
              <a:rPr lang="fr-CH" dirty="0" smtClean="0"/>
              <a:t> Logo sur le site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427984" y="4077072"/>
            <a:ext cx="3096344" cy="2088232"/>
          </a:xfrm>
          <a:prstGeom prst="wedgeRectCallout">
            <a:avLst>
              <a:gd name="adj1" fmla="val 33477"/>
              <a:gd name="adj2" fmla="val 5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Membres académiques:</a:t>
            </a:r>
          </a:p>
          <a:p>
            <a:pPr>
              <a:buFontTx/>
              <a:buChar char="-"/>
            </a:pPr>
            <a:r>
              <a:rPr lang="fr-CH" dirty="0" smtClean="0"/>
              <a:t> </a:t>
            </a:r>
            <a:r>
              <a:rPr lang="fr-CH" b="1" dirty="0" smtClean="0"/>
              <a:t>Gratuit</a:t>
            </a:r>
          </a:p>
          <a:p>
            <a:pPr marL="0" lvl="1">
              <a:buFontTx/>
              <a:buChar char="-"/>
            </a:pPr>
            <a:r>
              <a:rPr lang="fr-CH" dirty="0" smtClean="0"/>
              <a:t> Hébergement de meetings</a:t>
            </a:r>
          </a:p>
          <a:p>
            <a:pPr marL="0" lvl="1">
              <a:buFontTx/>
              <a:buChar char="-"/>
            </a:pPr>
            <a:r>
              <a:rPr lang="fr-CH" dirty="0" smtClean="0"/>
              <a:t> Intégration OWASP dans les cursus sécurité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11560" y="4077072"/>
            <a:ext cx="3096344" cy="2088232"/>
          </a:xfrm>
          <a:prstGeom prst="wedgeRectCallout">
            <a:avLst>
              <a:gd name="adj1" fmla="val -57931"/>
              <a:gd name="adj2" fmla="val 3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b="1" smtClean="0"/>
              <a:t>(La </a:t>
            </a:r>
            <a:r>
              <a:rPr lang="fr-CH" b="1" dirty="0" smtClean="0"/>
              <a:t>liste de diffusion </a:t>
            </a:r>
            <a:r>
              <a:rPr lang="fr-CH" b="1" smtClean="0"/>
              <a:t>n’est pas </a:t>
            </a:r>
            <a:r>
              <a:rPr lang="fr-CH" b="1" dirty="0" smtClean="0"/>
              <a:t>une affiliation </a:t>
            </a:r>
            <a:r>
              <a:rPr lang="fr-CH" b="1" smtClean="0"/>
              <a:t>de membre)</a:t>
            </a:r>
            <a:endParaRPr lang="fr-CH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Summit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Sommet réunissant les OWASP leaders + les industries leaders</a:t>
            </a:r>
          </a:p>
          <a:p>
            <a:pPr lvl="1"/>
            <a:r>
              <a:rPr lang="fr-FR" dirty="0" smtClean="0"/>
              <a:t>Mise à jour (ou arrêt) de projets / stratégie + contenus</a:t>
            </a:r>
          </a:p>
          <a:p>
            <a:pPr lvl="1"/>
            <a:r>
              <a:rPr lang="fr-FR" dirty="0" smtClean="0"/>
              <a:t>Mise en route de nouveaux projets</a:t>
            </a:r>
          </a:p>
          <a:p>
            <a:pPr lvl="1"/>
            <a:r>
              <a:rPr lang="fr-FR" dirty="0" smtClean="0"/>
              <a:t>OWASP (finances + direction)</a:t>
            </a:r>
          </a:p>
          <a:p>
            <a:pPr lvl="1"/>
            <a:r>
              <a:rPr lang="fr-FR" dirty="0" smtClean="0"/>
              <a:t>Dernier sommet: septembre 2008</a:t>
            </a:r>
          </a:p>
          <a:p>
            <a:r>
              <a:rPr lang="fr-FR" dirty="0" smtClean="0"/>
              <a:t>Participation:</a:t>
            </a:r>
          </a:p>
          <a:p>
            <a:pPr lvl="1"/>
            <a:r>
              <a:rPr lang="fr-FR" dirty="0" smtClean="0"/>
              <a:t>180 experts sécurité, 30 pays, 120 entreprises</a:t>
            </a:r>
          </a:p>
          <a:p>
            <a:pPr lvl="1"/>
            <a:r>
              <a:rPr lang="fr-FR" dirty="0" smtClean="0"/>
              <a:t>Représentation suisse:</a:t>
            </a:r>
          </a:p>
          <a:p>
            <a:pPr lvl="2"/>
            <a:r>
              <a:rPr lang="fr-FR" dirty="0" smtClean="0"/>
              <a:t>OWASP Suisse</a:t>
            </a:r>
          </a:p>
          <a:p>
            <a:pPr lvl="2"/>
            <a:r>
              <a:rPr lang="fr-FR" dirty="0" smtClean="0"/>
              <a:t>Organisateurs Cyber Storm</a:t>
            </a:r>
          </a:p>
          <a:p>
            <a:pPr lvl="2"/>
            <a:r>
              <a:rPr lang="fr-FR" dirty="0" smtClean="0"/>
              <a:t>2 entreprises de sécurité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11266" name="Picture 2" descr="Final summit logo half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232" y="0"/>
            <a:ext cx="2483768" cy="1517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OWASP </a:t>
            </a:r>
            <a:r>
              <a:rPr lang="fr-CH" dirty="0" err="1" smtClean="0"/>
              <a:t>Summit</a:t>
            </a:r>
            <a:r>
              <a:rPr lang="fr-CH" dirty="0" smtClean="0"/>
              <a:t> 2011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12</a:t>
            </a:fld>
            <a:endParaRPr lang="fr-CH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9512" y="61477"/>
            <a:ext cx="7920880" cy="631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Final summit logo half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60232" y="0"/>
            <a:ext cx="2483768" cy="1517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OWASP </a:t>
            </a:r>
            <a:r>
              <a:rPr lang="fr-CH" dirty="0" err="1" smtClean="0"/>
              <a:t>Summit</a:t>
            </a:r>
            <a:r>
              <a:rPr lang="fr-CH" dirty="0" smtClean="0"/>
              <a:t> 2011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000" dirty="0" smtClean="0"/>
              <a:t>Translation projects</a:t>
            </a:r>
          </a:p>
          <a:p>
            <a:pPr lvl="1"/>
            <a:r>
              <a:rPr lang="en-US" sz="1600" dirty="0" smtClean="0"/>
              <a:t>French, </a:t>
            </a:r>
            <a:r>
              <a:rPr lang="en-US" sz="1600" b="1" dirty="0" smtClean="0"/>
              <a:t>Spanish</a:t>
            </a:r>
            <a:r>
              <a:rPr lang="en-US" sz="1600" dirty="0" smtClean="0"/>
              <a:t>, Chinese, …</a:t>
            </a:r>
          </a:p>
          <a:p>
            <a:r>
              <a:rPr lang="en-US" sz="2000" dirty="0" smtClean="0"/>
              <a:t>Browser security</a:t>
            </a:r>
          </a:p>
          <a:p>
            <a:pPr lvl="1"/>
            <a:r>
              <a:rPr lang="en-US" sz="1600" dirty="0" smtClean="0"/>
              <a:t>Browser security 2010 report</a:t>
            </a:r>
          </a:p>
          <a:p>
            <a:pPr lvl="1"/>
            <a:r>
              <a:rPr lang="en-US" sz="1600" dirty="0" smtClean="0"/>
              <a:t>Browser security scorecard project</a:t>
            </a:r>
          </a:p>
          <a:p>
            <a:r>
              <a:rPr lang="en-US" sz="2000" dirty="0" smtClean="0"/>
              <a:t>Common vulnerabilities database</a:t>
            </a:r>
          </a:p>
          <a:p>
            <a:r>
              <a:rPr lang="en-US" sz="2000" dirty="0" smtClean="0"/>
              <a:t>Academic outreach</a:t>
            </a:r>
          </a:p>
          <a:p>
            <a:pPr lvl="1"/>
            <a:r>
              <a:rPr lang="en-US" sz="1600" dirty="0" smtClean="0"/>
              <a:t>Academic portal</a:t>
            </a:r>
          </a:p>
          <a:p>
            <a:pPr lvl="1"/>
            <a:r>
              <a:rPr lang="en-US" sz="1600" dirty="0" smtClean="0"/>
              <a:t>OWASP labs project</a:t>
            </a:r>
          </a:p>
          <a:p>
            <a:pPr lvl="1"/>
            <a:r>
              <a:rPr lang="en-US" sz="1600" dirty="0" smtClean="0"/>
              <a:t>OWASP Education project</a:t>
            </a:r>
          </a:p>
          <a:p>
            <a:r>
              <a:rPr lang="en-US" sz="2000" dirty="0" smtClean="0"/>
              <a:t>Mobile security</a:t>
            </a:r>
          </a:p>
          <a:p>
            <a:pPr lvl="1"/>
            <a:r>
              <a:rPr lang="en-US" sz="1600" dirty="0" smtClean="0"/>
              <a:t>Top 10  mobile security applications risks</a:t>
            </a:r>
          </a:p>
          <a:p>
            <a:pPr lvl="1"/>
            <a:r>
              <a:rPr lang="en-US" sz="1600" dirty="0" smtClean="0"/>
              <a:t>Secure mobile applications development guide</a:t>
            </a:r>
          </a:p>
          <a:p>
            <a:r>
              <a:rPr lang="en-US" sz="2000" dirty="0" smtClean="0"/>
              <a:t>Guides/methods</a:t>
            </a:r>
          </a:p>
          <a:p>
            <a:pPr lvl="1"/>
            <a:r>
              <a:rPr lang="en-US" sz="1600" dirty="0" smtClean="0"/>
              <a:t>Testing guide going version 4</a:t>
            </a:r>
          </a:p>
          <a:p>
            <a:pPr lvl="1"/>
            <a:r>
              <a:rPr lang="en-US" sz="1600" dirty="0" smtClean="0"/>
              <a:t>Massive application testing methodology</a:t>
            </a:r>
          </a:p>
          <a:p>
            <a:pPr lvl="1"/>
            <a:r>
              <a:rPr lang="en-US" sz="1600" dirty="0" smtClean="0"/>
              <a:t>Threat modeling methodology</a:t>
            </a:r>
          </a:p>
          <a:p>
            <a:r>
              <a:rPr lang="en-US" sz="2000" dirty="0" smtClean="0"/>
              <a:t>Global committees:</a:t>
            </a:r>
          </a:p>
          <a:p>
            <a:pPr lvl="1"/>
            <a:r>
              <a:rPr lang="en-US" sz="1600" dirty="0" smtClean="0"/>
              <a:t>OWASP Industries -&gt; verticals</a:t>
            </a:r>
          </a:p>
          <a:p>
            <a:pPr lvl="1"/>
            <a:r>
              <a:rPr lang="en-US" sz="1600" dirty="0" smtClean="0"/>
              <a:t>OWASP Education -&gt; portal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13</a:t>
            </a:fld>
            <a:endParaRPr lang="fr-CH" dirty="0"/>
          </a:p>
        </p:txBody>
      </p:sp>
      <p:pic>
        <p:nvPicPr>
          <p:cNvPr id="6" name="Picture 2" descr="Final summit logo half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60232" y="0"/>
            <a:ext cx="2483768" cy="1517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OWASP - Suisse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H" dirty="0" smtClean="0"/>
              <a:t>Section « nationale »: OWASP </a:t>
            </a:r>
            <a:r>
              <a:rPr lang="fr-CH" dirty="0" err="1" smtClean="0"/>
              <a:t>Switzerland</a:t>
            </a:r>
            <a:endParaRPr lang="fr-CH" dirty="0" smtClean="0"/>
          </a:p>
          <a:p>
            <a:pPr lvl="1"/>
            <a:r>
              <a:rPr lang="fr-CH" dirty="0" smtClean="0"/>
              <a:t>3 </a:t>
            </a:r>
            <a:r>
              <a:rPr lang="fr-CH" dirty="0" err="1" smtClean="0"/>
              <a:t>board</a:t>
            </a:r>
            <a:r>
              <a:rPr lang="fr-CH" dirty="0" smtClean="0"/>
              <a:t> </a:t>
            </a:r>
            <a:r>
              <a:rPr lang="fr-CH" dirty="0" err="1" smtClean="0"/>
              <a:t>members</a:t>
            </a:r>
            <a:endParaRPr lang="fr-CH" dirty="0" smtClean="0"/>
          </a:p>
          <a:p>
            <a:pPr lvl="1"/>
            <a:r>
              <a:rPr lang="fr-CH" dirty="0" smtClean="0"/>
              <a:t>5 membres individuels</a:t>
            </a:r>
          </a:p>
          <a:p>
            <a:pPr lvl="1"/>
            <a:r>
              <a:rPr lang="fr-CH" dirty="0" smtClean="0"/>
              <a:t>1 membre entreprise</a:t>
            </a:r>
          </a:p>
          <a:p>
            <a:r>
              <a:rPr lang="fr-CH" dirty="0" smtClean="0"/>
              <a:t>Section « régionale »: OWASP Geneva</a:t>
            </a:r>
          </a:p>
          <a:p>
            <a:pPr lvl="1"/>
            <a:r>
              <a:rPr lang="fr-CH" dirty="0" smtClean="0"/>
              <a:t>7 membres individuels</a:t>
            </a:r>
          </a:p>
          <a:p>
            <a:pPr lvl="1"/>
            <a:r>
              <a:rPr lang="fr-CH" dirty="0" smtClean="0"/>
              <a:t>1 membre académique</a:t>
            </a:r>
          </a:p>
          <a:p>
            <a:pPr lvl="1"/>
            <a:r>
              <a:rPr lang="fr-CH" dirty="0" smtClean="0"/>
              <a:t>89 inscrits à la liste de diffusion</a:t>
            </a:r>
          </a:p>
          <a:p>
            <a:pPr lvl="2">
              <a:buNone/>
            </a:pPr>
            <a:r>
              <a:rPr lang="fr-CH" sz="1800" dirty="0" smtClean="0">
                <a:hlinkClick r:id="rId2"/>
              </a:rPr>
              <a:t>https://lists.owasp.org/mailman/listinfo/owasp-geneva</a:t>
            </a:r>
            <a:endParaRPr lang="fr-CH" dirty="0" smtClean="0"/>
          </a:p>
          <a:p>
            <a:r>
              <a:rPr lang="fr-CH" dirty="0" smtClean="0"/>
              <a:t>Activités et représentation:</a:t>
            </a:r>
          </a:p>
          <a:p>
            <a:pPr lvl="1"/>
            <a:r>
              <a:rPr lang="fr-CH" dirty="0" smtClean="0"/>
              <a:t>6 meetings en 2010 (ZH et GE)</a:t>
            </a:r>
          </a:p>
          <a:p>
            <a:pPr lvl="1"/>
            <a:r>
              <a:rPr lang="fr-CH" dirty="0" smtClean="0"/>
              <a:t>Meetings suisse al.: 12 avril ,14 juin, 9 août, 11 oct., 13 déc.</a:t>
            </a:r>
          </a:p>
          <a:p>
            <a:pPr lvl="1"/>
            <a:r>
              <a:rPr lang="fr-CH" dirty="0" smtClean="0"/>
              <a:t>Meetings suisse rom.: 17 fév., … </a:t>
            </a:r>
            <a:r>
              <a:rPr lang="fr-CH" dirty="0" smtClean="0">
                <a:sym typeface="Wingdings" pitchFamily="2" charset="2"/>
              </a:rPr>
              <a:t></a:t>
            </a:r>
          </a:p>
          <a:p>
            <a:pPr lvl="1"/>
            <a:r>
              <a:rPr lang="fr-CH" dirty="0" smtClean="0">
                <a:sym typeface="Wingdings" pitchFamily="2" charset="2"/>
              </a:rPr>
              <a:t>Conférences: IT Security </a:t>
            </a:r>
            <a:r>
              <a:rPr lang="fr-CH" dirty="0" err="1" smtClean="0">
                <a:sym typeface="Wingdings" pitchFamily="2" charset="2"/>
              </a:rPr>
              <a:t>days</a:t>
            </a:r>
            <a:r>
              <a:rPr lang="fr-CH" dirty="0" smtClean="0">
                <a:sym typeface="Wingdings" pitchFamily="2" charset="2"/>
              </a:rPr>
              <a:t>, </a:t>
            </a:r>
            <a:r>
              <a:rPr lang="fr-CH" dirty="0" err="1" smtClean="0">
                <a:sym typeface="Wingdings" pitchFamily="2" charset="2"/>
              </a:rPr>
              <a:t>Swiss</a:t>
            </a:r>
            <a:r>
              <a:rPr lang="fr-CH" dirty="0" smtClean="0">
                <a:sym typeface="Wingdings" pitchFamily="2" charset="2"/>
              </a:rPr>
              <a:t> Cyber Storm III, </a:t>
            </a:r>
            <a:r>
              <a:rPr lang="fr-CH" dirty="0" err="1" smtClean="0">
                <a:sym typeface="Wingdings" pitchFamily="2" charset="2"/>
              </a:rPr>
              <a:t>Confoo</a:t>
            </a:r>
            <a:endParaRPr lang="fr-CH" dirty="0" smtClean="0">
              <a:sym typeface="Wingdings" pitchFamily="2" charset="2"/>
            </a:endParaRPr>
          </a:p>
          <a:p>
            <a:pPr lvl="1"/>
            <a:r>
              <a:rPr lang="fr-CH" dirty="0" smtClean="0">
                <a:sym typeface="Wingdings" pitchFamily="2" charset="2"/>
              </a:rPr>
              <a:t>Académique: unités enseignées au niveau HES-master (HEIG-VD)</a:t>
            </a:r>
          </a:p>
          <a:p>
            <a:pPr lvl="1"/>
            <a:r>
              <a:rPr lang="fr-CH" dirty="0" smtClean="0">
                <a:sym typeface="Wingdings" pitchFamily="2" charset="2"/>
              </a:rPr>
              <a:t>Organisations: séances de sensibilisation en entreprise + administration publique</a:t>
            </a:r>
          </a:p>
          <a:p>
            <a:r>
              <a:rPr lang="fr-CH" dirty="0" smtClean="0">
                <a:sym typeface="Wingdings" pitchFamily="2" charset="2"/>
              </a:rPr>
              <a:t>Intégration:</a:t>
            </a:r>
          </a:p>
          <a:p>
            <a:pPr lvl="1"/>
            <a:r>
              <a:rPr lang="fr-CH" dirty="0" smtClean="0">
                <a:sym typeface="Wingdings" pitchFamily="2" charset="2"/>
              </a:rPr>
              <a:t>Le guide de test est utilisé par la majorité des sociétés de services en sécurité -&gt; référentiel qualité des tests exécutés (tests d’intrusion)</a:t>
            </a:r>
          </a:p>
          <a:p>
            <a:pPr lvl="1"/>
            <a:endParaRPr lang="fr-CH" dirty="0" smtClean="0">
              <a:sym typeface="Wingdings" pitchFamily="2" charset="2"/>
            </a:endParaRPr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14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17:40 </a:t>
            </a:r>
            <a:r>
              <a:rPr lang="fr-CH" sz="2400" dirty="0" err="1" smtClean="0"/>
              <a:t>Keynote</a:t>
            </a:r>
            <a:endParaRPr lang="fr-CH" sz="2400" dirty="0" smtClean="0"/>
          </a:p>
          <a:p>
            <a:r>
              <a:rPr lang="fr-CH" sz="2400" dirty="0" smtClean="0"/>
              <a:t>17:50 </a:t>
            </a:r>
            <a:r>
              <a:rPr lang="fr-CH" sz="2400" b="1" dirty="0" smtClean="0"/>
              <a:t>0-</a:t>
            </a:r>
            <a:r>
              <a:rPr lang="fr-CH" sz="2400" b="1" dirty="0" err="1" smtClean="0"/>
              <a:t>Days</a:t>
            </a:r>
            <a:r>
              <a:rPr lang="fr-CH" sz="2400" b="1" dirty="0" smtClean="0"/>
              <a:t>: le diable se cache dans les plugins</a:t>
            </a:r>
          </a:p>
          <a:p>
            <a:pPr lvl="1">
              <a:buNone/>
            </a:pPr>
            <a:r>
              <a:rPr lang="fr-CH" sz="2000" i="1" dirty="0" smtClean="0"/>
              <a:t>M. </a:t>
            </a:r>
            <a:r>
              <a:rPr lang="fr-CH" sz="2000" i="1" dirty="0" err="1" smtClean="0"/>
              <a:t>Sebastien</a:t>
            </a:r>
            <a:r>
              <a:rPr lang="fr-CH" sz="2000" i="1" dirty="0" smtClean="0"/>
              <a:t> </a:t>
            </a:r>
            <a:r>
              <a:rPr lang="fr-CH" sz="2000" i="1" dirty="0" err="1" smtClean="0"/>
              <a:t>Andrivet</a:t>
            </a:r>
            <a:r>
              <a:rPr lang="fr-CH" sz="2000" i="1" dirty="0" smtClean="0"/>
              <a:t> et Mme. Flora </a:t>
            </a:r>
            <a:r>
              <a:rPr lang="fr-CH" sz="2000" i="1" dirty="0" err="1" smtClean="0"/>
              <a:t>Bottaccio</a:t>
            </a:r>
            <a:r>
              <a:rPr lang="fr-CH" sz="2000" i="1" dirty="0" smtClean="0"/>
              <a:t> (</a:t>
            </a:r>
            <a:r>
              <a:rPr lang="fr-CH" sz="2000" i="1" dirty="0" err="1" smtClean="0"/>
              <a:t>ADVTools</a:t>
            </a:r>
            <a:r>
              <a:rPr lang="fr-CH" sz="2000" i="1" dirty="0" smtClean="0"/>
              <a:t> Sàrl)</a:t>
            </a:r>
          </a:p>
          <a:p>
            <a:r>
              <a:rPr lang="fr-CH" sz="2400" dirty="0" smtClean="0"/>
              <a:t>18:40 </a:t>
            </a:r>
            <a:r>
              <a:rPr lang="fr-CH" sz="2400" b="1" dirty="0" smtClean="0"/>
              <a:t>Code-source: soyez le premier à trouver les failles</a:t>
            </a:r>
          </a:p>
          <a:p>
            <a:pPr lvl="1">
              <a:buNone/>
            </a:pPr>
            <a:r>
              <a:rPr lang="fr-CH" sz="2000" i="1" dirty="0" smtClean="0"/>
              <a:t>M. Thomas Hofer (Blue-</a:t>
            </a:r>
            <a:r>
              <a:rPr lang="fr-CH" sz="2000" i="1" dirty="0" err="1" smtClean="0"/>
              <a:t>Infinity</a:t>
            </a:r>
            <a:r>
              <a:rPr lang="fr-CH" sz="2000" i="1" dirty="0" smtClean="0"/>
              <a:t> SA)</a:t>
            </a:r>
          </a:p>
          <a:p>
            <a:r>
              <a:rPr lang="fr-CH" sz="2400" dirty="0" smtClean="0"/>
              <a:t>19:30 Questions, discussions, qu’est-ce que tu deviens, etc.</a:t>
            </a:r>
          </a:p>
          <a:p>
            <a:r>
              <a:rPr lang="fr-CH" sz="2400" dirty="0" smtClean="0"/>
              <a:t>20:00 Fin</a:t>
            </a:r>
            <a:endParaRPr lang="fr-CH" sz="20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15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Bonne soirée!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CH" sz="2000" dirty="0" smtClean="0"/>
          </a:p>
          <a:p>
            <a:pPr>
              <a:buNone/>
            </a:pPr>
            <a:endParaRPr lang="fr-CH" sz="2400" dirty="0" smtClean="0"/>
          </a:p>
          <a:p>
            <a:pPr>
              <a:buNone/>
            </a:pPr>
            <a:r>
              <a:rPr lang="fr-CH" sz="2400" dirty="0" smtClean="0"/>
              <a:t>Contacts OWASP Suisse:</a:t>
            </a:r>
          </a:p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  antonio.fontes@owasp.org (Français, Anglais)</a:t>
            </a:r>
          </a:p>
          <a:p>
            <a:pPr>
              <a:buNone/>
            </a:pPr>
            <a:r>
              <a:rPr lang="fr-CH" sz="2000" dirty="0" smtClean="0"/>
              <a:t>  http://owasp.ch/geneva</a:t>
            </a:r>
          </a:p>
          <a:p>
            <a:pPr>
              <a:buNone/>
            </a:pPr>
            <a:endParaRPr lang="fr-CH" sz="2000" dirty="0" smtClean="0"/>
          </a:p>
          <a:p>
            <a:pPr>
              <a:buNone/>
            </a:pPr>
            <a:r>
              <a:rPr lang="fr-CH" sz="2000" dirty="0" smtClean="0"/>
              <a:t>  sven.vetsch@owasp.org (Allemand, Anglais)</a:t>
            </a:r>
          </a:p>
          <a:p>
            <a:pPr>
              <a:buNone/>
            </a:pPr>
            <a:r>
              <a:rPr lang="fr-CH" sz="2000" dirty="0" smtClean="0"/>
              <a:t>  http://owasp.ch</a:t>
            </a:r>
          </a:p>
          <a:p>
            <a:pPr>
              <a:buNone/>
            </a:pPr>
            <a:endParaRPr lang="fr-CH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16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meeting @HEIG-VD?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2</a:t>
            </a:fld>
            <a:endParaRPr lang="fr-CH" dirty="0"/>
          </a:p>
        </p:txBody>
      </p:sp>
      <p:pic>
        <p:nvPicPr>
          <p:cNvPr id="6" name="Picture 4" descr="http://prixroberval.utc.fr/iso_album/carte_suiss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843808" y="1556792"/>
            <a:ext cx="4320480" cy="4214240"/>
          </a:xfrm>
          <a:prstGeom prst="rect">
            <a:avLst/>
          </a:prstGeom>
          <a:noFill/>
        </p:spPr>
      </p:pic>
      <p:sp>
        <p:nvSpPr>
          <p:cNvPr id="7" name="Down Arrow 6"/>
          <p:cNvSpPr/>
          <p:nvPr/>
        </p:nvSpPr>
        <p:spPr>
          <a:xfrm rot="17237823">
            <a:off x="4112635" y="3043634"/>
            <a:ext cx="432048" cy="864096"/>
          </a:xfrm>
          <a:prstGeom prst="down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meeting @HEIG-VD?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27583" y="1484784"/>
            <a:ext cx="774721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03848" y="2492896"/>
            <a:ext cx="1512168" cy="648072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 smtClean="0"/>
          </a:p>
          <a:p>
            <a:pPr>
              <a:buNone/>
            </a:pPr>
            <a:r>
              <a:rPr lang="fr-CH" dirty="0" smtClean="0"/>
              <a:t>Qui vient au meeting OWASP?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4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« Quelle fonction occupez-vous? »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560" y="1628800"/>
            <a:ext cx="746723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« Quelle industrie représentez-vous? »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6</a:t>
            </a:fld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200" t="42579" r="18626" b="18318"/>
          <a:stretch>
            <a:fillRect/>
          </a:stretch>
        </p:blipFill>
        <p:spPr bwMode="auto">
          <a:xfrm>
            <a:off x="467544" y="1628800"/>
            <a:ext cx="821851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3816424" cy="142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« Quel est votre niveau technique? »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4" y="1628800"/>
            <a:ext cx="839814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« Vous êtes… »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3568" y="1772816"/>
            <a:ext cx="7632848" cy="405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« Quelle est votre tranche d’âge? »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OWASP Switzerland – Geneva Chapter Meeting @ HEIG-VD (Yverdon-Les-Bains) – Feb.2011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922D-9CE9-4DAF-BDE8-72278C1EA405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7543" y="1556792"/>
            <a:ext cx="82359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549</Words>
  <Application>Microsoft Office PowerPoint</Application>
  <PresentationFormat>On-screen Show (4:3)</PresentationFormat>
  <Paragraphs>139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meeting 17 février 2011 @ HEIG-VD Yverdon-Les-Bains </vt:lpstr>
      <vt:lpstr>Un meeting @HEIG-VD?</vt:lpstr>
      <vt:lpstr>Un meeting @HEIG-VD?</vt:lpstr>
      <vt:lpstr>Slide 4</vt:lpstr>
      <vt:lpstr>« Quelle fonction occupez-vous? »</vt:lpstr>
      <vt:lpstr>« Quelle industrie représentez-vous? »</vt:lpstr>
      <vt:lpstr>« Quel est votre niveau technique? »</vt:lpstr>
      <vt:lpstr>« Vous êtes… »</vt:lpstr>
      <vt:lpstr>« Quelle est votre tranche d’âge? »</vt:lpstr>
      <vt:lpstr>« Êtes-vous un-e membre OWASP? »</vt:lpstr>
      <vt:lpstr>OWASP Summit 2011</vt:lpstr>
      <vt:lpstr>OWASP Summit 2011</vt:lpstr>
      <vt:lpstr>OWASP Summit 2011</vt:lpstr>
      <vt:lpstr>OWASP - Suisse</vt:lpstr>
      <vt:lpstr>Ce soir</vt:lpstr>
      <vt:lpstr>Bonne soirée!</vt:lpstr>
    </vt:vector>
  </TitlesOfParts>
  <Manager>Antonio Fontes</Manager>
  <Company>OWASP Switzerland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meeting 17 février 2011 @ HEIG-VD Yverdon-Les-Bains</dc:title>
  <dc:creator>six</dc:creator>
  <cp:keywords>security, appsec, webappsec, owasp, geneva, switzerland</cp:keywords>
  <cp:lastModifiedBy>six</cp:lastModifiedBy>
  <cp:revision>67</cp:revision>
  <dcterms:created xsi:type="dcterms:W3CDTF">2009-12-20T17:04:32Z</dcterms:created>
  <dcterms:modified xsi:type="dcterms:W3CDTF">2011-02-17T15:29:36Z</dcterms:modified>
</cp:coreProperties>
</file>