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3"/>
  </p:notesMasterIdLst>
  <p:sldIdLst>
    <p:sldId id="256" r:id="rId2"/>
    <p:sldId id="296" r:id="rId3"/>
    <p:sldId id="257" r:id="rId4"/>
    <p:sldId id="260" r:id="rId5"/>
    <p:sldId id="261" r:id="rId6"/>
    <p:sldId id="258" r:id="rId7"/>
    <p:sldId id="262" r:id="rId8"/>
    <p:sldId id="265" r:id="rId9"/>
    <p:sldId id="264" r:id="rId10"/>
    <p:sldId id="268" r:id="rId11"/>
    <p:sldId id="269" r:id="rId12"/>
    <p:sldId id="289" r:id="rId13"/>
    <p:sldId id="291" r:id="rId14"/>
    <p:sldId id="270" r:id="rId15"/>
    <p:sldId id="285" r:id="rId16"/>
    <p:sldId id="298" r:id="rId17"/>
    <p:sldId id="271" r:id="rId18"/>
    <p:sldId id="293" r:id="rId19"/>
    <p:sldId id="292" r:id="rId20"/>
    <p:sldId id="272" r:id="rId21"/>
    <p:sldId id="294" r:id="rId22"/>
    <p:sldId id="295" r:id="rId23"/>
    <p:sldId id="274" r:id="rId24"/>
    <p:sldId id="275" r:id="rId25"/>
    <p:sldId id="278" r:id="rId26"/>
    <p:sldId id="280" r:id="rId27"/>
    <p:sldId id="273" r:id="rId28"/>
    <p:sldId id="281" r:id="rId29"/>
    <p:sldId id="276" r:id="rId30"/>
    <p:sldId id="277" r:id="rId31"/>
    <p:sldId id="288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69784" autoAdjust="0"/>
  </p:normalViewPr>
  <p:slideViewPr>
    <p:cSldViewPr snapToGrid="0">
      <p:cViewPr>
        <p:scale>
          <a:sx n="83" d="100"/>
          <a:sy n="83" d="100"/>
        </p:scale>
        <p:origin x="-804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691E7-C08E-433D-8D34-38FE02B0A06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6AB7F8FF-10CE-4FD7-BA3A-6C6D45301499}">
      <dgm:prSet/>
      <dgm:spPr/>
      <dgm:t>
        <a:bodyPr/>
        <a:lstStyle/>
        <a:p>
          <a:pPr rtl="0"/>
          <a:r>
            <a:rPr lang="en-US" smtClean="0"/>
            <a:t>An organization’s behavior changes slowly over time</a:t>
          </a:r>
          <a:endParaRPr lang="nl-BE"/>
        </a:p>
      </dgm:t>
    </dgm:pt>
    <dgm:pt modelId="{9801876C-4D9E-4483-A05B-D1F14BA586C5}" type="parTrans" cxnId="{05CEF0F2-2CBC-4BC6-9D44-435A24A2E238}">
      <dgm:prSet/>
      <dgm:spPr/>
      <dgm:t>
        <a:bodyPr/>
        <a:lstStyle/>
        <a:p>
          <a:endParaRPr lang="nl-BE"/>
        </a:p>
      </dgm:t>
    </dgm:pt>
    <dgm:pt modelId="{EC5DDE1D-40CE-44F0-B18A-552514460DEC}" type="sibTrans" cxnId="{05CEF0F2-2CBC-4BC6-9D44-435A24A2E238}">
      <dgm:prSet/>
      <dgm:spPr/>
      <dgm:t>
        <a:bodyPr/>
        <a:lstStyle/>
        <a:p>
          <a:endParaRPr lang="nl-BE"/>
        </a:p>
      </dgm:t>
    </dgm:pt>
    <dgm:pt modelId="{C514A6AC-761E-46F3-812D-1D1C5C56C41B}">
      <dgm:prSet/>
      <dgm:spPr/>
      <dgm:t>
        <a:bodyPr/>
        <a:lstStyle/>
        <a:p>
          <a:pPr rtl="0"/>
          <a:r>
            <a:rPr lang="en-US" dirty="0" smtClean="0"/>
            <a:t>Changes must be </a:t>
          </a:r>
          <a:r>
            <a:rPr lang="en-US" u="sng" dirty="0" smtClean="0"/>
            <a:t>iterative</a:t>
          </a:r>
          <a:r>
            <a:rPr lang="en-US" dirty="0" smtClean="0"/>
            <a:t> while working toward long-term goals</a:t>
          </a:r>
          <a:endParaRPr lang="nl-BE" dirty="0"/>
        </a:p>
      </dgm:t>
    </dgm:pt>
    <dgm:pt modelId="{2EF97DD2-4DB2-4EB3-9647-8E3679F8739F}" type="parTrans" cxnId="{7F8637F1-1009-47EA-9451-0850DCD9C22D}">
      <dgm:prSet/>
      <dgm:spPr/>
      <dgm:t>
        <a:bodyPr/>
        <a:lstStyle/>
        <a:p>
          <a:endParaRPr lang="nl-BE"/>
        </a:p>
      </dgm:t>
    </dgm:pt>
    <dgm:pt modelId="{6DFAC33A-8C79-48E8-B7E8-041680BE3439}" type="sibTrans" cxnId="{7F8637F1-1009-47EA-9451-0850DCD9C22D}">
      <dgm:prSet/>
      <dgm:spPr/>
      <dgm:t>
        <a:bodyPr/>
        <a:lstStyle/>
        <a:p>
          <a:endParaRPr lang="nl-BE"/>
        </a:p>
      </dgm:t>
    </dgm:pt>
    <dgm:pt modelId="{CE16E0DD-1CF9-4BA6-A205-0B99CC7856A4}">
      <dgm:prSet/>
      <dgm:spPr/>
      <dgm:t>
        <a:bodyPr/>
        <a:lstStyle/>
        <a:p>
          <a:pPr rtl="0"/>
          <a:r>
            <a:rPr lang="en-US" smtClean="0"/>
            <a:t>There is no single recipe that works for all organizations</a:t>
          </a:r>
          <a:endParaRPr lang="nl-BE"/>
        </a:p>
      </dgm:t>
    </dgm:pt>
    <dgm:pt modelId="{E7764EF5-34AC-482E-AB82-A5AE47E28A7B}" type="parTrans" cxnId="{3F329A44-D44E-4752-A7BD-57834FA76170}">
      <dgm:prSet/>
      <dgm:spPr/>
      <dgm:t>
        <a:bodyPr/>
        <a:lstStyle/>
        <a:p>
          <a:endParaRPr lang="nl-BE"/>
        </a:p>
      </dgm:t>
    </dgm:pt>
    <dgm:pt modelId="{596DDE3B-03FF-4222-AB91-736855C640EF}" type="sibTrans" cxnId="{3F329A44-D44E-4752-A7BD-57834FA76170}">
      <dgm:prSet/>
      <dgm:spPr/>
      <dgm:t>
        <a:bodyPr/>
        <a:lstStyle/>
        <a:p>
          <a:endParaRPr lang="nl-BE"/>
        </a:p>
      </dgm:t>
    </dgm:pt>
    <dgm:pt modelId="{D671E191-B784-4461-80A0-5572D4621264}">
      <dgm:prSet/>
      <dgm:spPr/>
      <dgm:t>
        <a:bodyPr/>
        <a:lstStyle/>
        <a:p>
          <a:pPr rtl="0"/>
          <a:r>
            <a:rPr lang="en-US" dirty="0" smtClean="0"/>
            <a:t>A solution must enable </a:t>
          </a:r>
          <a:r>
            <a:rPr lang="en-US" u="sng" dirty="0" smtClean="0"/>
            <a:t>risk-based</a:t>
          </a:r>
          <a:r>
            <a:rPr lang="en-US" dirty="0" smtClean="0"/>
            <a:t> choices tailored to the organization</a:t>
          </a:r>
          <a:endParaRPr lang="nl-BE" dirty="0"/>
        </a:p>
      </dgm:t>
    </dgm:pt>
    <dgm:pt modelId="{A4AF3248-EA18-4ABD-BFDC-9DE926B626F8}" type="parTrans" cxnId="{C397E4DD-DD3F-45F4-B97A-0B9BA9D8B212}">
      <dgm:prSet/>
      <dgm:spPr/>
      <dgm:t>
        <a:bodyPr/>
        <a:lstStyle/>
        <a:p>
          <a:endParaRPr lang="nl-BE"/>
        </a:p>
      </dgm:t>
    </dgm:pt>
    <dgm:pt modelId="{C01B90F3-A504-4986-AD98-C13A934CD4AA}" type="sibTrans" cxnId="{C397E4DD-DD3F-45F4-B97A-0B9BA9D8B212}">
      <dgm:prSet/>
      <dgm:spPr/>
      <dgm:t>
        <a:bodyPr/>
        <a:lstStyle/>
        <a:p>
          <a:endParaRPr lang="nl-BE"/>
        </a:p>
      </dgm:t>
    </dgm:pt>
    <dgm:pt modelId="{D5427E35-361D-4509-BB9C-6E876B0738B7}">
      <dgm:prSet/>
      <dgm:spPr/>
      <dgm:t>
        <a:bodyPr/>
        <a:lstStyle/>
        <a:p>
          <a:pPr rtl="0"/>
          <a:r>
            <a:rPr lang="en-US" smtClean="0"/>
            <a:t>Guidance related to security activities must be prescriptive</a:t>
          </a:r>
          <a:endParaRPr lang="nl-BE"/>
        </a:p>
      </dgm:t>
    </dgm:pt>
    <dgm:pt modelId="{E2DA1367-B414-4EF5-AA62-BE6983D1FB42}" type="parTrans" cxnId="{48798901-AD50-4903-8E1C-0D9B29E82A13}">
      <dgm:prSet/>
      <dgm:spPr/>
      <dgm:t>
        <a:bodyPr/>
        <a:lstStyle/>
        <a:p>
          <a:endParaRPr lang="nl-BE"/>
        </a:p>
      </dgm:t>
    </dgm:pt>
    <dgm:pt modelId="{34FE3B16-E22F-4D41-A3F1-8296934B8238}" type="sibTrans" cxnId="{48798901-AD50-4903-8E1C-0D9B29E82A13}">
      <dgm:prSet/>
      <dgm:spPr/>
      <dgm:t>
        <a:bodyPr/>
        <a:lstStyle/>
        <a:p>
          <a:endParaRPr lang="nl-BE"/>
        </a:p>
      </dgm:t>
    </dgm:pt>
    <dgm:pt modelId="{6D6E1633-FFE4-41D1-A4F4-5FC24A6699CA}">
      <dgm:prSet/>
      <dgm:spPr/>
      <dgm:t>
        <a:bodyPr/>
        <a:lstStyle/>
        <a:p>
          <a:pPr rtl="0"/>
          <a:r>
            <a:rPr lang="en-US" dirty="0" smtClean="0"/>
            <a:t>A solution must provide enough </a:t>
          </a:r>
          <a:r>
            <a:rPr lang="en-US" u="sng" dirty="0" smtClean="0"/>
            <a:t>details</a:t>
          </a:r>
          <a:r>
            <a:rPr lang="en-US" dirty="0" smtClean="0"/>
            <a:t> for non-security-people</a:t>
          </a:r>
          <a:endParaRPr lang="nl-BE" dirty="0"/>
        </a:p>
      </dgm:t>
    </dgm:pt>
    <dgm:pt modelId="{2729C525-2481-4E0B-884C-8886A45FD209}" type="parTrans" cxnId="{8C9AADE8-9D44-4EE7-988C-0B37A1E73462}">
      <dgm:prSet/>
      <dgm:spPr/>
      <dgm:t>
        <a:bodyPr/>
        <a:lstStyle/>
        <a:p>
          <a:endParaRPr lang="nl-BE"/>
        </a:p>
      </dgm:t>
    </dgm:pt>
    <dgm:pt modelId="{3B712D5F-6395-4AA9-97C6-188AB7B40D2A}" type="sibTrans" cxnId="{8C9AADE8-9D44-4EE7-988C-0B37A1E73462}">
      <dgm:prSet/>
      <dgm:spPr/>
      <dgm:t>
        <a:bodyPr/>
        <a:lstStyle/>
        <a:p>
          <a:endParaRPr lang="nl-BE"/>
        </a:p>
      </dgm:t>
    </dgm:pt>
    <dgm:pt modelId="{A6A4214C-9EB3-4FFE-B4D8-B03146D13C44}">
      <dgm:prSet/>
      <dgm:spPr/>
      <dgm:t>
        <a:bodyPr/>
        <a:lstStyle/>
        <a:p>
          <a:pPr rtl="0"/>
          <a:r>
            <a:rPr lang="en-US" dirty="0" smtClean="0"/>
            <a:t>Overall, must be simple, well-defined, and measurable</a:t>
          </a:r>
          <a:endParaRPr lang="nl-BE" dirty="0"/>
        </a:p>
      </dgm:t>
    </dgm:pt>
    <dgm:pt modelId="{86C2D5C3-29ED-455B-B5DD-C64DF11ED0CD}" type="parTrans" cxnId="{A51E3A9B-EF3B-46E4-9310-07BA6692D205}">
      <dgm:prSet/>
      <dgm:spPr/>
      <dgm:t>
        <a:bodyPr/>
        <a:lstStyle/>
        <a:p>
          <a:endParaRPr lang="nl-BE"/>
        </a:p>
      </dgm:t>
    </dgm:pt>
    <dgm:pt modelId="{12AC2D79-899F-4110-9710-C7948156504F}" type="sibTrans" cxnId="{A51E3A9B-EF3B-46E4-9310-07BA6692D205}">
      <dgm:prSet/>
      <dgm:spPr/>
      <dgm:t>
        <a:bodyPr/>
        <a:lstStyle/>
        <a:p>
          <a:endParaRPr lang="nl-BE"/>
        </a:p>
      </dgm:t>
    </dgm:pt>
    <dgm:pt modelId="{9209C2EA-F802-428C-9BBA-391B345D8B35}">
      <dgm:prSet/>
      <dgm:spPr/>
      <dgm:t>
        <a:bodyPr/>
        <a:lstStyle/>
        <a:p>
          <a:pPr rtl="0"/>
          <a:r>
            <a:rPr lang="nl-BE" dirty="0" smtClean="0"/>
            <a:t>OWASP Software Assurance Maturity Model (SAMM)</a:t>
          </a:r>
          <a:endParaRPr lang="nl-BE" dirty="0"/>
        </a:p>
      </dgm:t>
    </dgm:pt>
    <dgm:pt modelId="{19EFB94D-27E3-4CC3-8E09-AC8EC5BECC59}" type="parTrans" cxnId="{B12716B6-9F0C-4668-9336-DB780CAD6C17}">
      <dgm:prSet/>
      <dgm:spPr/>
      <dgm:t>
        <a:bodyPr/>
        <a:lstStyle/>
        <a:p>
          <a:endParaRPr lang="nl-BE"/>
        </a:p>
      </dgm:t>
    </dgm:pt>
    <dgm:pt modelId="{FC4256A1-8A6F-4562-9BFF-DC15120B7FB4}" type="sibTrans" cxnId="{B12716B6-9F0C-4668-9336-DB780CAD6C17}">
      <dgm:prSet/>
      <dgm:spPr/>
      <dgm:t>
        <a:bodyPr/>
        <a:lstStyle/>
        <a:p>
          <a:endParaRPr lang="nl-BE"/>
        </a:p>
      </dgm:t>
    </dgm:pt>
    <dgm:pt modelId="{2059C200-D179-41A9-8EE2-D6875CB6D288}" type="pres">
      <dgm:prSet presAssocID="{3D1691E7-C08E-433D-8D34-38FE02B0A06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E367B07D-0DE8-4D62-AA98-7BAE7E25F524}" type="pres">
      <dgm:prSet presAssocID="{6AB7F8FF-10CE-4FD7-BA3A-6C6D45301499}" presName="horFlow" presStyleCnt="0"/>
      <dgm:spPr/>
      <dgm:t>
        <a:bodyPr/>
        <a:lstStyle/>
        <a:p>
          <a:endParaRPr lang="en-US"/>
        </a:p>
      </dgm:t>
    </dgm:pt>
    <dgm:pt modelId="{0516D7D8-E32A-4D43-B3F8-9B31DF2A99B9}" type="pres">
      <dgm:prSet presAssocID="{6AB7F8FF-10CE-4FD7-BA3A-6C6D45301499}" presName="bigChev" presStyleLbl="node1" presStyleIdx="0" presStyleCnt="4"/>
      <dgm:spPr/>
      <dgm:t>
        <a:bodyPr/>
        <a:lstStyle/>
        <a:p>
          <a:endParaRPr lang="nl-BE"/>
        </a:p>
      </dgm:t>
    </dgm:pt>
    <dgm:pt modelId="{137B9F7C-1B23-4428-A055-DAD449919553}" type="pres">
      <dgm:prSet presAssocID="{2EF97DD2-4DB2-4EB3-9647-8E3679F8739F}" presName="parTrans" presStyleCnt="0"/>
      <dgm:spPr/>
      <dgm:t>
        <a:bodyPr/>
        <a:lstStyle/>
        <a:p>
          <a:endParaRPr lang="en-US"/>
        </a:p>
      </dgm:t>
    </dgm:pt>
    <dgm:pt modelId="{D49A153E-FBAC-40D4-A871-DE4281063ABE}" type="pres">
      <dgm:prSet presAssocID="{C514A6AC-761E-46F3-812D-1D1C5C56C41B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08F22E3-2298-47B8-BFB2-5ED5A20C5358}" type="pres">
      <dgm:prSet presAssocID="{6AB7F8FF-10CE-4FD7-BA3A-6C6D45301499}" presName="vSp" presStyleCnt="0"/>
      <dgm:spPr/>
      <dgm:t>
        <a:bodyPr/>
        <a:lstStyle/>
        <a:p>
          <a:endParaRPr lang="en-US"/>
        </a:p>
      </dgm:t>
    </dgm:pt>
    <dgm:pt modelId="{308117D3-EB4B-46CA-9200-DFA69E233EC0}" type="pres">
      <dgm:prSet presAssocID="{CE16E0DD-1CF9-4BA6-A205-0B99CC7856A4}" presName="horFlow" presStyleCnt="0"/>
      <dgm:spPr/>
      <dgm:t>
        <a:bodyPr/>
        <a:lstStyle/>
        <a:p>
          <a:endParaRPr lang="en-US"/>
        </a:p>
      </dgm:t>
    </dgm:pt>
    <dgm:pt modelId="{ED6788B3-32EE-4277-AFAB-6F59C0DA29DB}" type="pres">
      <dgm:prSet presAssocID="{CE16E0DD-1CF9-4BA6-A205-0B99CC7856A4}" presName="bigChev" presStyleLbl="node1" presStyleIdx="1" presStyleCnt="4"/>
      <dgm:spPr/>
      <dgm:t>
        <a:bodyPr/>
        <a:lstStyle/>
        <a:p>
          <a:endParaRPr lang="nl-BE"/>
        </a:p>
      </dgm:t>
    </dgm:pt>
    <dgm:pt modelId="{24ECD68D-E549-4E3E-8AC1-1815D7803D49}" type="pres">
      <dgm:prSet presAssocID="{A4AF3248-EA18-4ABD-BFDC-9DE926B626F8}" presName="parTrans" presStyleCnt="0"/>
      <dgm:spPr/>
      <dgm:t>
        <a:bodyPr/>
        <a:lstStyle/>
        <a:p>
          <a:endParaRPr lang="en-US"/>
        </a:p>
      </dgm:t>
    </dgm:pt>
    <dgm:pt modelId="{729CF545-F6C8-4E99-8156-6494D44F16FA}" type="pres">
      <dgm:prSet presAssocID="{D671E191-B784-4461-80A0-5572D462126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1869C6A-D4E1-488E-BA69-B2F44706746E}" type="pres">
      <dgm:prSet presAssocID="{CE16E0DD-1CF9-4BA6-A205-0B99CC7856A4}" presName="vSp" presStyleCnt="0"/>
      <dgm:spPr/>
      <dgm:t>
        <a:bodyPr/>
        <a:lstStyle/>
        <a:p>
          <a:endParaRPr lang="en-US"/>
        </a:p>
      </dgm:t>
    </dgm:pt>
    <dgm:pt modelId="{7A286968-9CB9-4ECA-9643-C1E3849E074A}" type="pres">
      <dgm:prSet presAssocID="{D5427E35-361D-4509-BB9C-6E876B0738B7}" presName="horFlow" presStyleCnt="0"/>
      <dgm:spPr/>
      <dgm:t>
        <a:bodyPr/>
        <a:lstStyle/>
        <a:p>
          <a:endParaRPr lang="en-US"/>
        </a:p>
      </dgm:t>
    </dgm:pt>
    <dgm:pt modelId="{83461659-7F7B-48C8-9C52-77C261AD5B5B}" type="pres">
      <dgm:prSet presAssocID="{D5427E35-361D-4509-BB9C-6E876B0738B7}" presName="bigChev" presStyleLbl="node1" presStyleIdx="2" presStyleCnt="4"/>
      <dgm:spPr/>
      <dgm:t>
        <a:bodyPr/>
        <a:lstStyle/>
        <a:p>
          <a:endParaRPr lang="nl-BE"/>
        </a:p>
      </dgm:t>
    </dgm:pt>
    <dgm:pt modelId="{514D7608-825E-4E02-9E42-D48029AF945B}" type="pres">
      <dgm:prSet presAssocID="{2729C525-2481-4E0B-884C-8886A45FD209}" presName="parTrans" presStyleCnt="0"/>
      <dgm:spPr/>
      <dgm:t>
        <a:bodyPr/>
        <a:lstStyle/>
        <a:p>
          <a:endParaRPr lang="en-US"/>
        </a:p>
      </dgm:t>
    </dgm:pt>
    <dgm:pt modelId="{222E66A8-FE6A-4B07-9CC6-F2FAB75DB7F6}" type="pres">
      <dgm:prSet presAssocID="{6D6E1633-FFE4-41D1-A4F4-5FC24A6699CA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6E70847-0C8F-411F-90D1-E0D2146F9A36}" type="pres">
      <dgm:prSet presAssocID="{D5427E35-361D-4509-BB9C-6E876B0738B7}" presName="vSp" presStyleCnt="0"/>
      <dgm:spPr/>
      <dgm:t>
        <a:bodyPr/>
        <a:lstStyle/>
        <a:p>
          <a:endParaRPr lang="en-US"/>
        </a:p>
      </dgm:t>
    </dgm:pt>
    <dgm:pt modelId="{170DED74-731D-488A-889B-E19FFC43F7C5}" type="pres">
      <dgm:prSet presAssocID="{A6A4214C-9EB3-4FFE-B4D8-B03146D13C44}" presName="horFlow" presStyleCnt="0"/>
      <dgm:spPr/>
      <dgm:t>
        <a:bodyPr/>
        <a:lstStyle/>
        <a:p>
          <a:endParaRPr lang="en-US"/>
        </a:p>
      </dgm:t>
    </dgm:pt>
    <dgm:pt modelId="{1E53C020-2B3D-4C59-82EB-B8FAA65AB8C0}" type="pres">
      <dgm:prSet presAssocID="{A6A4214C-9EB3-4FFE-B4D8-B03146D13C44}" presName="bigChev" presStyleLbl="node1" presStyleIdx="3" presStyleCnt="4"/>
      <dgm:spPr/>
      <dgm:t>
        <a:bodyPr/>
        <a:lstStyle/>
        <a:p>
          <a:endParaRPr lang="nl-BE"/>
        </a:p>
      </dgm:t>
    </dgm:pt>
    <dgm:pt modelId="{63E7C3B5-AE73-449A-8157-5BF41AAFCFB0}" type="pres">
      <dgm:prSet presAssocID="{19EFB94D-27E3-4CC3-8E09-AC8EC5BECC59}" presName="parTrans" presStyleCnt="0"/>
      <dgm:spPr/>
      <dgm:t>
        <a:bodyPr/>
        <a:lstStyle/>
        <a:p>
          <a:endParaRPr lang="en-US"/>
        </a:p>
      </dgm:t>
    </dgm:pt>
    <dgm:pt modelId="{A96D6BD3-4ECE-4FBD-A716-91522FA48ADB}" type="pres">
      <dgm:prSet presAssocID="{9209C2EA-F802-428C-9BBA-391B345D8B35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A51E3A9B-EF3B-46E4-9310-07BA6692D205}" srcId="{3D1691E7-C08E-433D-8D34-38FE02B0A069}" destId="{A6A4214C-9EB3-4FFE-B4D8-B03146D13C44}" srcOrd="3" destOrd="0" parTransId="{86C2D5C3-29ED-455B-B5DD-C64DF11ED0CD}" sibTransId="{12AC2D79-899F-4110-9710-C7948156504F}"/>
    <dgm:cxn modelId="{F4CB58C6-A283-4786-A8CB-83BCACADB5B2}" type="presOf" srcId="{6D6E1633-FFE4-41D1-A4F4-5FC24A6699CA}" destId="{222E66A8-FE6A-4B07-9CC6-F2FAB75DB7F6}" srcOrd="0" destOrd="0" presId="urn:microsoft.com/office/officeart/2005/8/layout/lProcess3"/>
    <dgm:cxn modelId="{CB12DA63-5E39-43B9-8D72-D678D9CED663}" type="presOf" srcId="{CE16E0DD-1CF9-4BA6-A205-0B99CC7856A4}" destId="{ED6788B3-32EE-4277-AFAB-6F59C0DA29DB}" srcOrd="0" destOrd="0" presId="urn:microsoft.com/office/officeart/2005/8/layout/lProcess3"/>
    <dgm:cxn modelId="{F173512C-4B84-4BFA-83B8-81862592B7C6}" type="presOf" srcId="{3D1691E7-C08E-433D-8D34-38FE02B0A069}" destId="{2059C200-D179-41A9-8EE2-D6875CB6D288}" srcOrd="0" destOrd="0" presId="urn:microsoft.com/office/officeart/2005/8/layout/lProcess3"/>
    <dgm:cxn modelId="{C397E4DD-DD3F-45F4-B97A-0B9BA9D8B212}" srcId="{CE16E0DD-1CF9-4BA6-A205-0B99CC7856A4}" destId="{D671E191-B784-4461-80A0-5572D4621264}" srcOrd="0" destOrd="0" parTransId="{A4AF3248-EA18-4ABD-BFDC-9DE926B626F8}" sibTransId="{C01B90F3-A504-4986-AD98-C13A934CD4AA}"/>
    <dgm:cxn modelId="{3F329A44-D44E-4752-A7BD-57834FA76170}" srcId="{3D1691E7-C08E-433D-8D34-38FE02B0A069}" destId="{CE16E0DD-1CF9-4BA6-A205-0B99CC7856A4}" srcOrd="1" destOrd="0" parTransId="{E7764EF5-34AC-482E-AB82-A5AE47E28A7B}" sibTransId="{596DDE3B-03FF-4222-AB91-736855C640EF}"/>
    <dgm:cxn modelId="{CEB2FAA1-7CE0-4B57-81A7-B50AFD33A00A}" type="presOf" srcId="{D671E191-B784-4461-80A0-5572D4621264}" destId="{729CF545-F6C8-4E99-8156-6494D44F16FA}" srcOrd="0" destOrd="0" presId="urn:microsoft.com/office/officeart/2005/8/layout/lProcess3"/>
    <dgm:cxn modelId="{48798901-AD50-4903-8E1C-0D9B29E82A13}" srcId="{3D1691E7-C08E-433D-8D34-38FE02B0A069}" destId="{D5427E35-361D-4509-BB9C-6E876B0738B7}" srcOrd="2" destOrd="0" parTransId="{E2DA1367-B414-4EF5-AA62-BE6983D1FB42}" sibTransId="{34FE3B16-E22F-4D41-A3F1-8296934B8238}"/>
    <dgm:cxn modelId="{173B4A78-A15F-4A37-8EE0-1055CB7D65CC}" type="presOf" srcId="{9209C2EA-F802-428C-9BBA-391B345D8B35}" destId="{A96D6BD3-4ECE-4FBD-A716-91522FA48ADB}" srcOrd="0" destOrd="0" presId="urn:microsoft.com/office/officeart/2005/8/layout/lProcess3"/>
    <dgm:cxn modelId="{8C9AADE8-9D44-4EE7-988C-0B37A1E73462}" srcId="{D5427E35-361D-4509-BB9C-6E876B0738B7}" destId="{6D6E1633-FFE4-41D1-A4F4-5FC24A6699CA}" srcOrd="0" destOrd="0" parTransId="{2729C525-2481-4E0B-884C-8886A45FD209}" sibTransId="{3B712D5F-6395-4AA9-97C6-188AB7B40D2A}"/>
    <dgm:cxn modelId="{3592A9A2-F2AD-4CF5-9CF8-3F8B8AD7A3B9}" type="presOf" srcId="{A6A4214C-9EB3-4FFE-B4D8-B03146D13C44}" destId="{1E53C020-2B3D-4C59-82EB-B8FAA65AB8C0}" srcOrd="0" destOrd="0" presId="urn:microsoft.com/office/officeart/2005/8/layout/lProcess3"/>
    <dgm:cxn modelId="{05CEF0F2-2CBC-4BC6-9D44-435A24A2E238}" srcId="{3D1691E7-C08E-433D-8D34-38FE02B0A069}" destId="{6AB7F8FF-10CE-4FD7-BA3A-6C6D45301499}" srcOrd="0" destOrd="0" parTransId="{9801876C-4D9E-4483-A05B-D1F14BA586C5}" sibTransId="{EC5DDE1D-40CE-44F0-B18A-552514460DEC}"/>
    <dgm:cxn modelId="{12AC5910-AC02-487D-B5C4-DE7271902626}" type="presOf" srcId="{C514A6AC-761E-46F3-812D-1D1C5C56C41B}" destId="{D49A153E-FBAC-40D4-A871-DE4281063ABE}" srcOrd="0" destOrd="0" presId="urn:microsoft.com/office/officeart/2005/8/layout/lProcess3"/>
    <dgm:cxn modelId="{7F8637F1-1009-47EA-9451-0850DCD9C22D}" srcId="{6AB7F8FF-10CE-4FD7-BA3A-6C6D45301499}" destId="{C514A6AC-761E-46F3-812D-1D1C5C56C41B}" srcOrd="0" destOrd="0" parTransId="{2EF97DD2-4DB2-4EB3-9647-8E3679F8739F}" sibTransId="{6DFAC33A-8C79-48E8-B7E8-041680BE3439}"/>
    <dgm:cxn modelId="{3EE52D5F-20DD-4F15-BE13-492E2D4CD0BD}" type="presOf" srcId="{D5427E35-361D-4509-BB9C-6E876B0738B7}" destId="{83461659-7F7B-48C8-9C52-77C261AD5B5B}" srcOrd="0" destOrd="0" presId="urn:microsoft.com/office/officeart/2005/8/layout/lProcess3"/>
    <dgm:cxn modelId="{B12716B6-9F0C-4668-9336-DB780CAD6C17}" srcId="{A6A4214C-9EB3-4FFE-B4D8-B03146D13C44}" destId="{9209C2EA-F802-428C-9BBA-391B345D8B35}" srcOrd="0" destOrd="0" parTransId="{19EFB94D-27E3-4CC3-8E09-AC8EC5BECC59}" sibTransId="{FC4256A1-8A6F-4562-9BFF-DC15120B7FB4}"/>
    <dgm:cxn modelId="{5AAFEABA-ABA1-45D2-8ED3-7C1A013CE7A3}" type="presOf" srcId="{6AB7F8FF-10CE-4FD7-BA3A-6C6D45301499}" destId="{0516D7D8-E32A-4D43-B3F8-9B31DF2A99B9}" srcOrd="0" destOrd="0" presId="urn:microsoft.com/office/officeart/2005/8/layout/lProcess3"/>
    <dgm:cxn modelId="{1CAE0F89-7B9B-428B-86CD-E2E0E467BD8C}" type="presParOf" srcId="{2059C200-D179-41A9-8EE2-D6875CB6D288}" destId="{E367B07D-0DE8-4D62-AA98-7BAE7E25F524}" srcOrd="0" destOrd="0" presId="urn:microsoft.com/office/officeart/2005/8/layout/lProcess3"/>
    <dgm:cxn modelId="{5C1C0A0E-14BC-43DF-852E-B600CB21DBDA}" type="presParOf" srcId="{E367B07D-0DE8-4D62-AA98-7BAE7E25F524}" destId="{0516D7D8-E32A-4D43-B3F8-9B31DF2A99B9}" srcOrd="0" destOrd="0" presId="urn:microsoft.com/office/officeart/2005/8/layout/lProcess3"/>
    <dgm:cxn modelId="{DDE4E5F2-1577-44C6-B217-4FEE300D88CC}" type="presParOf" srcId="{E367B07D-0DE8-4D62-AA98-7BAE7E25F524}" destId="{137B9F7C-1B23-4428-A055-DAD449919553}" srcOrd="1" destOrd="0" presId="urn:microsoft.com/office/officeart/2005/8/layout/lProcess3"/>
    <dgm:cxn modelId="{1766C259-A69B-4813-9F5A-F1D844AF9679}" type="presParOf" srcId="{E367B07D-0DE8-4D62-AA98-7BAE7E25F524}" destId="{D49A153E-FBAC-40D4-A871-DE4281063ABE}" srcOrd="2" destOrd="0" presId="urn:microsoft.com/office/officeart/2005/8/layout/lProcess3"/>
    <dgm:cxn modelId="{2A37B686-28CA-40FD-BB92-D7ACC7D4D506}" type="presParOf" srcId="{2059C200-D179-41A9-8EE2-D6875CB6D288}" destId="{C08F22E3-2298-47B8-BFB2-5ED5A20C5358}" srcOrd="1" destOrd="0" presId="urn:microsoft.com/office/officeart/2005/8/layout/lProcess3"/>
    <dgm:cxn modelId="{274158A7-01F6-4ABF-9828-00045A8B4C8E}" type="presParOf" srcId="{2059C200-D179-41A9-8EE2-D6875CB6D288}" destId="{308117D3-EB4B-46CA-9200-DFA69E233EC0}" srcOrd="2" destOrd="0" presId="urn:microsoft.com/office/officeart/2005/8/layout/lProcess3"/>
    <dgm:cxn modelId="{1D194C22-923A-4C7F-8DA6-3BB4077E657E}" type="presParOf" srcId="{308117D3-EB4B-46CA-9200-DFA69E233EC0}" destId="{ED6788B3-32EE-4277-AFAB-6F59C0DA29DB}" srcOrd="0" destOrd="0" presId="urn:microsoft.com/office/officeart/2005/8/layout/lProcess3"/>
    <dgm:cxn modelId="{74ECA520-9380-435B-B2C6-481E204B539A}" type="presParOf" srcId="{308117D3-EB4B-46CA-9200-DFA69E233EC0}" destId="{24ECD68D-E549-4E3E-8AC1-1815D7803D49}" srcOrd="1" destOrd="0" presId="urn:microsoft.com/office/officeart/2005/8/layout/lProcess3"/>
    <dgm:cxn modelId="{D720348F-4726-43C9-B117-366701AC6E78}" type="presParOf" srcId="{308117D3-EB4B-46CA-9200-DFA69E233EC0}" destId="{729CF545-F6C8-4E99-8156-6494D44F16FA}" srcOrd="2" destOrd="0" presId="urn:microsoft.com/office/officeart/2005/8/layout/lProcess3"/>
    <dgm:cxn modelId="{9BEC8EB1-54D2-4469-978E-426C0A754A1E}" type="presParOf" srcId="{2059C200-D179-41A9-8EE2-D6875CB6D288}" destId="{61869C6A-D4E1-488E-BA69-B2F44706746E}" srcOrd="3" destOrd="0" presId="urn:microsoft.com/office/officeart/2005/8/layout/lProcess3"/>
    <dgm:cxn modelId="{BD7E3709-EF18-4BD6-AADE-53B5FFD7127D}" type="presParOf" srcId="{2059C200-D179-41A9-8EE2-D6875CB6D288}" destId="{7A286968-9CB9-4ECA-9643-C1E3849E074A}" srcOrd="4" destOrd="0" presId="urn:microsoft.com/office/officeart/2005/8/layout/lProcess3"/>
    <dgm:cxn modelId="{2DBA96E9-19F5-470B-B364-31EDF6707F79}" type="presParOf" srcId="{7A286968-9CB9-4ECA-9643-C1E3849E074A}" destId="{83461659-7F7B-48C8-9C52-77C261AD5B5B}" srcOrd="0" destOrd="0" presId="urn:microsoft.com/office/officeart/2005/8/layout/lProcess3"/>
    <dgm:cxn modelId="{CFC70329-78CC-4CAB-9B0F-2E178537F600}" type="presParOf" srcId="{7A286968-9CB9-4ECA-9643-C1E3849E074A}" destId="{514D7608-825E-4E02-9E42-D48029AF945B}" srcOrd="1" destOrd="0" presId="urn:microsoft.com/office/officeart/2005/8/layout/lProcess3"/>
    <dgm:cxn modelId="{89FEB82A-D211-4845-A2B3-8145BDBE00BB}" type="presParOf" srcId="{7A286968-9CB9-4ECA-9643-C1E3849E074A}" destId="{222E66A8-FE6A-4B07-9CC6-F2FAB75DB7F6}" srcOrd="2" destOrd="0" presId="urn:microsoft.com/office/officeart/2005/8/layout/lProcess3"/>
    <dgm:cxn modelId="{7E328B68-702C-4F46-951A-8102688F2A1E}" type="presParOf" srcId="{2059C200-D179-41A9-8EE2-D6875CB6D288}" destId="{26E70847-0C8F-411F-90D1-E0D2146F9A36}" srcOrd="5" destOrd="0" presId="urn:microsoft.com/office/officeart/2005/8/layout/lProcess3"/>
    <dgm:cxn modelId="{D7CEA742-5367-4F95-A036-A8354218C2B5}" type="presParOf" srcId="{2059C200-D179-41A9-8EE2-D6875CB6D288}" destId="{170DED74-731D-488A-889B-E19FFC43F7C5}" srcOrd="6" destOrd="0" presId="urn:microsoft.com/office/officeart/2005/8/layout/lProcess3"/>
    <dgm:cxn modelId="{B078BFC3-374C-46C3-AFC9-DEE1F6782585}" type="presParOf" srcId="{170DED74-731D-488A-889B-E19FFC43F7C5}" destId="{1E53C020-2B3D-4C59-82EB-B8FAA65AB8C0}" srcOrd="0" destOrd="0" presId="urn:microsoft.com/office/officeart/2005/8/layout/lProcess3"/>
    <dgm:cxn modelId="{A695E99D-D5F4-4D5B-B543-29C3C098D486}" type="presParOf" srcId="{170DED74-731D-488A-889B-E19FFC43F7C5}" destId="{63E7C3B5-AE73-449A-8157-5BF41AAFCFB0}" srcOrd="1" destOrd="0" presId="urn:microsoft.com/office/officeart/2005/8/layout/lProcess3"/>
    <dgm:cxn modelId="{048237A6-AFE7-484A-B066-2B992A1E13F0}" type="presParOf" srcId="{170DED74-731D-488A-889B-E19FFC43F7C5}" destId="{A96D6BD3-4ECE-4FBD-A716-91522FA48AD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0C073-350C-4BE6-B0EE-9FD0DE730FF5}" type="doc">
      <dgm:prSet loTypeId="urn:microsoft.com/office/officeart/2005/8/layout/cycle4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nl-BE"/>
        </a:p>
      </dgm:t>
    </dgm:pt>
    <dgm:pt modelId="{B5AADC52-EB72-49E5-90A2-D407DB18FF6A}">
      <dgm:prSet/>
      <dgm:spPr/>
      <dgm:t>
        <a:bodyPr/>
        <a:lstStyle/>
        <a:p>
          <a:pPr rtl="0"/>
          <a:r>
            <a:rPr lang="nl-BE" smtClean="0"/>
            <a:t>ASSES</a:t>
          </a:r>
        </a:p>
        <a:p>
          <a:pPr rtl="0"/>
          <a:r>
            <a:rPr lang="nl-BE" smtClean="0"/>
            <a:t>questionnaire</a:t>
          </a:r>
        </a:p>
        <a:p>
          <a:pPr rtl="0"/>
          <a:endParaRPr lang="nl-BE" dirty="0"/>
        </a:p>
      </dgm:t>
    </dgm:pt>
    <dgm:pt modelId="{842529E4-40C8-435E-9E4B-DA745869551B}" type="parTrans" cxnId="{65F6AA3D-4638-4648-BEE3-71B85588C6F2}">
      <dgm:prSet/>
      <dgm:spPr/>
      <dgm:t>
        <a:bodyPr/>
        <a:lstStyle/>
        <a:p>
          <a:endParaRPr lang="nl-BE"/>
        </a:p>
      </dgm:t>
    </dgm:pt>
    <dgm:pt modelId="{340D9DB3-8FCC-4A60-9896-599A6E248821}" type="sibTrans" cxnId="{65F6AA3D-4638-4648-BEE3-71B85588C6F2}">
      <dgm:prSet/>
      <dgm:spPr/>
      <dgm:t>
        <a:bodyPr/>
        <a:lstStyle/>
        <a:p>
          <a:endParaRPr lang="nl-BE"/>
        </a:p>
      </dgm:t>
    </dgm:pt>
    <dgm:pt modelId="{AB00E74E-91C7-406C-AC5D-AF52A254DF1A}">
      <dgm:prSet/>
      <dgm:spPr/>
      <dgm:t>
        <a:bodyPr/>
        <a:lstStyle/>
        <a:p>
          <a:pPr rtl="0"/>
          <a:r>
            <a:rPr lang="nl-BE" dirty="0" smtClean="0"/>
            <a:t>GOAL</a:t>
          </a:r>
          <a:br>
            <a:rPr lang="nl-BE" dirty="0" smtClean="0"/>
          </a:br>
          <a:r>
            <a:rPr lang="nl-BE" dirty="0" smtClean="0"/>
            <a:t>gap analysis</a:t>
          </a:r>
        </a:p>
        <a:p>
          <a:pPr rtl="0"/>
          <a:endParaRPr lang="nl-BE" dirty="0"/>
        </a:p>
      </dgm:t>
    </dgm:pt>
    <dgm:pt modelId="{7964B0C0-9E7C-4856-8025-7587FAA346D1}" type="parTrans" cxnId="{B6E37098-35C8-42C6-AFB7-F9E0ECDEE065}">
      <dgm:prSet/>
      <dgm:spPr/>
      <dgm:t>
        <a:bodyPr/>
        <a:lstStyle/>
        <a:p>
          <a:endParaRPr lang="nl-BE"/>
        </a:p>
      </dgm:t>
    </dgm:pt>
    <dgm:pt modelId="{4E1604C0-B0DA-44E9-BD07-47E4D27F3B5F}" type="sibTrans" cxnId="{B6E37098-35C8-42C6-AFB7-F9E0ECDEE065}">
      <dgm:prSet/>
      <dgm:spPr/>
      <dgm:t>
        <a:bodyPr/>
        <a:lstStyle/>
        <a:p>
          <a:endParaRPr lang="nl-BE"/>
        </a:p>
      </dgm:t>
    </dgm:pt>
    <dgm:pt modelId="{61DC697E-6635-4AAE-8667-D30A20383195}">
      <dgm:prSet/>
      <dgm:spPr/>
      <dgm:t>
        <a:bodyPr/>
        <a:lstStyle/>
        <a:p>
          <a:pPr rtl="0"/>
          <a:r>
            <a:rPr lang="nl-BE" smtClean="0"/>
            <a:t>PLAN </a:t>
          </a:r>
          <a:br>
            <a:rPr lang="nl-BE" smtClean="0"/>
          </a:br>
          <a:r>
            <a:rPr lang="nl-BE" smtClean="0"/>
            <a:t>roadmap</a:t>
          </a:r>
          <a:endParaRPr lang="nl-BE" dirty="0"/>
        </a:p>
      </dgm:t>
    </dgm:pt>
    <dgm:pt modelId="{EF34B1AA-E62F-4D17-8C0B-9E859950EDB0}" type="parTrans" cxnId="{1C0BF722-CB54-4D00-AE56-0599034C6D86}">
      <dgm:prSet/>
      <dgm:spPr/>
      <dgm:t>
        <a:bodyPr/>
        <a:lstStyle/>
        <a:p>
          <a:endParaRPr lang="nl-BE"/>
        </a:p>
      </dgm:t>
    </dgm:pt>
    <dgm:pt modelId="{CDA1AC7C-6D8E-4259-8A9C-11616F1CD8DB}" type="sibTrans" cxnId="{1C0BF722-CB54-4D00-AE56-0599034C6D86}">
      <dgm:prSet/>
      <dgm:spPr/>
      <dgm:t>
        <a:bodyPr/>
        <a:lstStyle/>
        <a:p>
          <a:endParaRPr lang="nl-BE"/>
        </a:p>
      </dgm:t>
    </dgm:pt>
    <dgm:pt modelId="{75AC3AEA-1BA4-4756-8242-9337F83C6021}">
      <dgm:prSet/>
      <dgm:spPr/>
      <dgm:t>
        <a:bodyPr/>
        <a:lstStyle/>
        <a:p>
          <a:endParaRPr lang="nl-BE" smtClean="0"/>
        </a:p>
        <a:p>
          <a:r>
            <a:rPr lang="nl-BE" smtClean="0"/>
            <a:t>IMPLEMENT</a:t>
          </a:r>
        </a:p>
        <a:p>
          <a:r>
            <a:rPr lang="nl-BE" smtClean="0"/>
            <a:t>OWASP resources</a:t>
          </a:r>
          <a:endParaRPr lang="nl-BE" dirty="0" smtClean="0"/>
        </a:p>
      </dgm:t>
    </dgm:pt>
    <dgm:pt modelId="{C5A59A49-F33F-4A04-B6E6-D2E9CAFCC4F9}" type="parTrans" cxnId="{AB69985B-51AC-4FD0-B954-942410499F1C}">
      <dgm:prSet/>
      <dgm:spPr/>
      <dgm:t>
        <a:bodyPr/>
        <a:lstStyle/>
        <a:p>
          <a:endParaRPr lang="en-US"/>
        </a:p>
      </dgm:t>
    </dgm:pt>
    <dgm:pt modelId="{CCB39B3A-232D-47E6-B1D2-CC5ADCCC40F0}" type="sibTrans" cxnId="{AB69985B-51AC-4FD0-B954-942410499F1C}">
      <dgm:prSet/>
      <dgm:spPr/>
      <dgm:t>
        <a:bodyPr/>
        <a:lstStyle/>
        <a:p>
          <a:endParaRPr lang="en-US"/>
        </a:p>
      </dgm:t>
    </dgm:pt>
    <dgm:pt modelId="{253A5EA5-60E1-4C50-A3E9-D36AE39C6674}" type="pres">
      <dgm:prSet presAssocID="{1910C073-350C-4BE6-B0EE-9FD0DE730FF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DF697D-4146-4EE3-9850-7E8D4A3080FF}" type="pres">
      <dgm:prSet presAssocID="{1910C073-350C-4BE6-B0EE-9FD0DE730FF5}" presName="children" presStyleCnt="0"/>
      <dgm:spPr/>
      <dgm:t>
        <a:bodyPr/>
        <a:lstStyle/>
        <a:p>
          <a:endParaRPr lang="en-US"/>
        </a:p>
      </dgm:t>
    </dgm:pt>
    <dgm:pt modelId="{0BA6FD08-37FD-4A57-898A-9D9F6A1BA9FD}" type="pres">
      <dgm:prSet presAssocID="{1910C073-350C-4BE6-B0EE-9FD0DE730FF5}" presName="childPlaceholder" presStyleCnt="0"/>
      <dgm:spPr/>
      <dgm:t>
        <a:bodyPr/>
        <a:lstStyle/>
        <a:p>
          <a:endParaRPr lang="en-US"/>
        </a:p>
      </dgm:t>
    </dgm:pt>
    <dgm:pt modelId="{53905A03-C3B7-4FEC-883F-05802F102FFB}" type="pres">
      <dgm:prSet presAssocID="{1910C073-350C-4BE6-B0EE-9FD0DE730FF5}" presName="circle" presStyleCnt="0"/>
      <dgm:spPr/>
      <dgm:t>
        <a:bodyPr/>
        <a:lstStyle/>
        <a:p>
          <a:endParaRPr lang="en-US"/>
        </a:p>
      </dgm:t>
    </dgm:pt>
    <dgm:pt modelId="{53A26FD3-243F-4162-9A79-A46603B60068}" type="pres">
      <dgm:prSet presAssocID="{1910C073-350C-4BE6-B0EE-9FD0DE730FF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13982-B1C4-4F1E-8F98-1CB2008AD8F1}" type="pres">
      <dgm:prSet presAssocID="{1910C073-350C-4BE6-B0EE-9FD0DE730FF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A5FF1-E21D-46AF-BCA1-1FD50717C7D2}" type="pres">
      <dgm:prSet presAssocID="{1910C073-350C-4BE6-B0EE-9FD0DE730FF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96D78-59D1-42D8-B9D1-48671E144C85}" type="pres">
      <dgm:prSet presAssocID="{1910C073-350C-4BE6-B0EE-9FD0DE730FF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11F8D-DDB5-499C-B193-97D05BF8F652}" type="pres">
      <dgm:prSet presAssocID="{1910C073-350C-4BE6-B0EE-9FD0DE730FF5}" presName="quadrantPlaceholder" presStyleCnt="0"/>
      <dgm:spPr/>
      <dgm:t>
        <a:bodyPr/>
        <a:lstStyle/>
        <a:p>
          <a:endParaRPr lang="en-US"/>
        </a:p>
      </dgm:t>
    </dgm:pt>
    <dgm:pt modelId="{D623F1D0-8B47-4C4E-B0B4-1BC4A0E725BB}" type="pres">
      <dgm:prSet presAssocID="{1910C073-350C-4BE6-B0EE-9FD0DE730FF5}" presName="center1" presStyleLbl="fgShp" presStyleIdx="0" presStyleCnt="2" custScaleX="162535" custScaleY="181318"/>
      <dgm:spPr/>
      <dgm:t>
        <a:bodyPr/>
        <a:lstStyle/>
        <a:p>
          <a:endParaRPr lang="en-US"/>
        </a:p>
      </dgm:t>
    </dgm:pt>
    <dgm:pt modelId="{39E11913-7A49-4304-8D36-ADEB04F64DBA}" type="pres">
      <dgm:prSet presAssocID="{1910C073-350C-4BE6-B0EE-9FD0DE730FF5}" presName="center2" presStyleLbl="fgShp" presStyleIdx="1" presStyleCnt="2" custScaleX="143246" custScaleY="181319"/>
      <dgm:spPr/>
      <dgm:t>
        <a:bodyPr/>
        <a:lstStyle/>
        <a:p>
          <a:endParaRPr lang="en-US"/>
        </a:p>
      </dgm:t>
    </dgm:pt>
  </dgm:ptLst>
  <dgm:cxnLst>
    <dgm:cxn modelId="{AB69985B-51AC-4FD0-B954-942410499F1C}" srcId="{1910C073-350C-4BE6-B0EE-9FD0DE730FF5}" destId="{75AC3AEA-1BA4-4756-8242-9337F83C6021}" srcOrd="3" destOrd="0" parTransId="{C5A59A49-F33F-4A04-B6E6-D2E9CAFCC4F9}" sibTransId="{CCB39B3A-232D-47E6-B1D2-CC5ADCCC40F0}"/>
    <dgm:cxn modelId="{8B0F189E-67EF-4F41-864C-FCD9DBEC7CC9}" type="presOf" srcId="{75AC3AEA-1BA4-4756-8242-9337F83C6021}" destId="{9FC96D78-59D1-42D8-B9D1-48671E144C85}" srcOrd="0" destOrd="0" presId="urn:microsoft.com/office/officeart/2005/8/layout/cycle4"/>
    <dgm:cxn modelId="{1C0BF722-CB54-4D00-AE56-0599034C6D86}" srcId="{1910C073-350C-4BE6-B0EE-9FD0DE730FF5}" destId="{61DC697E-6635-4AAE-8667-D30A20383195}" srcOrd="2" destOrd="0" parTransId="{EF34B1AA-E62F-4D17-8C0B-9E859950EDB0}" sibTransId="{CDA1AC7C-6D8E-4259-8A9C-11616F1CD8DB}"/>
    <dgm:cxn modelId="{2239795F-97A2-44F8-A107-00BBDA2FD336}" type="presOf" srcId="{B5AADC52-EB72-49E5-90A2-D407DB18FF6A}" destId="{53A26FD3-243F-4162-9A79-A46603B60068}" srcOrd="0" destOrd="0" presId="urn:microsoft.com/office/officeart/2005/8/layout/cycle4"/>
    <dgm:cxn modelId="{B6E37098-35C8-42C6-AFB7-F9E0ECDEE065}" srcId="{1910C073-350C-4BE6-B0EE-9FD0DE730FF5}" destId="{AB00E74E-91C7-406C-AC5D-AF52A254DF1A}" srcOrd="1" destOrd="0" parTransId="{7964B0C0-9E7C-4856-8025-7587FAA346D1}" sibTransId="{4E1604C0-B0DA-44E9-BD07-47E4D27F3B5F}"/>
    <dgm:cxn modelId="{65F6AA3D-4638-4648-BEE3-71B85588C6F2}" srcId="{1910C073-350C-4BE6-B0EE-9FD0DE730FF5}" destId="{B5AADC52-EB72-49E5-90A2-D407DB18FF6A}" srcOrd="0" destOrd="0" parTransId="{842529E4-40C8-435E-9E4B-DA745869551B}" sibTransId="{340D9DB3-8FCC-4A60-9896-599A6E248821}"/>
    <dgm:cxn modelId="{8D500B83-F93A-4516-9F52-5E3505135965}" type="presOf" srcId="{61DC697E-6635-4AAE-8667-D30A20383195}" destId="{466A5FF1-E21D-46AF-BCA1-1FD50717C7D2}" srcOrd="0" destOrd="0" presId="urn:microsoft.com/office/officeart/2005/8/layout/cycle4"/>
    <dgm:cxn modelId="{B4FB6FDC-BF35-4E24-A8A6-AA522BA6D982}" type="presOf" srcId="{1910C073-350C-4BE6-B0EE-9FD0DE730FF5}" destId="{253A5EA5-60E1-4C50-A3E9-D36AE39C6674}" srcOrd="0" destOrd="0" presId="urn:microsoft.com/office/officeart/2005/8/layout/cycle4"/>
    <dgm:cxn modelId="{D8170F4A-AC0E-496F-8E2F-77309861BDE6}" type="presOf" srcId="{AB00E74E-91C7-406C-AC5D-AF52A254DF1A}" destId="{69B13982-B1C4-4F1E-8F98-1CB2008AD8F1}" srcOrd="0" destOrd="0" presId="urn:microsoft.com/office/officeart/2005/8/layout/cycle4"/>
    <dgm:cxn modelId="{F97D3973-3ADC-42C2-A4C9-D7DB158EC2FA}" type="presParOf" srcId="{253A5EA5-60E1-4C50-A3E9-D36AE39C6674}" destId="{CEDF697D-4146-4EE3-9850-7E8D4A3080FF}" srcOrd="0" destOrd="0" presId="urn:microsoft.com/office/officeart/2005/8/layout/cycle4"/>
    <dgm:cxn modelId="{A9058623-EB2C-4CBC-9E13-1E4C951D80D9}" type="presParOf" srcId="{CEDF697D-4146-4EE3-9850-7E8D4A3080FF}" destId="{0BA6FD08-37FD-4A57-898A-9D9F6A1BA9FD}" srcOrd="0" destOrd="0" presId="urn:microsoft.com/office/officeart/2005/8/layout/cycle4"/>
    <dgm:cxn modelId="{87E8509E-D983-45F4-AB22-700A761AA9E7}" type="presParOf" srcId="{253A5EA5-60E1-4C50-A3E9-D36AE39C6674}" destId="{53905A03-C3B7-4FEC-883F-05802F102FFB}" srcOrd="1" destOrd="0" presId="urn:microsoft.com/office/officeart/2005/8/layout/cycle4"/>
    <dgm:cxn modelId="{EECB83B3-2149-441B-8585-91B03F767631}" type="presParOf" srcId="{53905A03-C3B7-4FEC-883F-05802F102FFB}" destId="{53A26FD3-243F-4162-9A79-A46603B60068}" srcOrd="0" destOrd="0" presId="urn:microsoft.com/office/officeart/2005/8/layout/cycle4"/>
    <dgm:cxn modelId="{9208DA3B-C4DD-458B-A73F-F3063DE1524E}" type="presParOf" srcId="{53905A03-C3B7-4FEC-883F-05802F102FFB}" destId="{69B13982-B1C4-4F1E-8F98-1CB2008AD8F1}" srcOrd="1" destOrd="0" presId="urn:microsoft.com/office/officeart/2005/8/layout/cycle4"/>
    <dgm:cxn modelId="{4AA4D903-D515-405B-8B52-50220445AFBD}" type="presParOf" srcId="{53905A03-C3B7-4FEC-883F-05802F102FFB}" destId="{466A5FF1-E21D-46AF-BCA1-1FD50717C7D2}" srcOrd="2" destOrd="0" presId="urn:microsoft.com/office/officeart/2005/8/layout/cycle4"/>
    <dgm:cxn modelId="{9350B17E-6160-4848-A777-BD3E8401270B}" type="presParOf" srcId="{53905A03-C3B7-4FEC-883F-05802F102FFB}" destId="{9FC96D78-59D1-42D8-B9D1-48671E144C85}" srcOrd="3" destOrd="0" presId="urn:microsoft.com/office/officeart/2005/8/layout/cycle4"/>
    <dgm:cxn modelId="{7738FD63-2D21-4F5F-BC29-BA2D9E13E6D0}" type="presParOf" srcId="{53905A03-C3B7-4FEC-883F-05802F102FFB}" destId="{21E11F8D-DDB5-499C-B193-97D05BF8F652}" srcOrd="4" destOrd="0" presId="urn:microsoft.com/office/officeart/2005/8/layout/cycle4"/>
    <dgm:cxn modelId="{56A8BEA5-F006-40F3-9742-C94BE1E56849}" type="presParOf" srcId="{253A5EA5-60E1-4C50-A3E9-D36AE39C6674}" destId="{D623F1D0-8B47-4C4E-B0B4-1BC4A0E725BB}" srcOrd="2" destOrd="0" presId="urn:microsoft.com/office/officeart/2005/8/layout/cycle4"/>
    <dgm:cxn modelId="{E7FB42B7-283B-4173-8BED-601E51E0DEF9}" type="presParOf" srcId="{253A5EA5-60E1-4C50-A3E9-D36AE39C6674}" destId="{39E11913-7A49-4304-8D36-ADEB04F64DB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332A2-E0A5-4FB6-9148-09A33AD1AEC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nl-BE"/>
        </a:p>
      </dgm:t>
    </dgm:pt>
    <dgm:pt modelId="{A937795C-9CC5-4C50-BE26-D34ACD3B758F}">
      <dgm:prSet/>
      <dgm:spPr/>
      <dgm:t>
        <a:bodyPr/>
        <a:lstStyle/>
        <a:p>
          <a:pPr algn="ctr" rtl="0"/>
          <a:r>
            <a:rPr lang="en-US" b="1" smtClean="0"/>
            <a:t>PROTECT</a:t>
          </a:r>
          <a:endParaRPr lang="nl-BE" b="1"/>
        </a:p>
      </dgm:t>
    </dgm:pt>
    <dgm:pt modelId="{E304FF3E-E05E-41EA-9355-F78D472197C6}" type="parTrans" cxnId="{64C2764B-78CD-42A5-B0CB-6BE507242405}">
      <dgm:prSet/>
      <dgm:spPr/>
      <dgm:t>
        <a:bodyPr/>
        <a:lstStyle/>
        <a:p>
          <a:pPr algn="ctr"/>
          <a:endParaRPr lang="nl-BE"/>
        </a:p>
      </dgm:t>
    </dgm:pt>
    <dgm:pt modelId="{99941BE6-BE13-4647-A2D8-AD16DB4A1F53}" type="sibTrans" cxnId="{64C2764B-78CD-42A5-B0CB-6BE507242405}">
      <dgm:prSet/>
      <dgm:spPr/>
      <dgm:t>
        <a:bodyPr/>
        <a:lstStyle/>
        <a:p>
          <a:pPr algn="ctr"/>
          <a:endParaRPr lang="nl-BE"/>
        </a:p>
      </dgm:t>
    </dgm:pt>
    <dgm:pt modelId="{C9A049A2-F7E1-418A-9A0A-AE01EE927391}">
      <dgm:prSet/>
      <dgm:spPr/>
      <dgm:t>
        <a:bodyPr/>
        <a:lstStyle/>
        <a:p>
          <a:pPr algn="ctr" rtl="0"/>
          <a:r>
            <a:rPr lang="en-US" u="sng" dirty="0" smtClean="0"/>
            <a:t>Tools</a:t>
          </a:r>
          <a:r>
            <a:rPr lang="en-US" dirty="0" smtClean="0"/>
            <a:t>: Enterprise Security API (ESAPI), </a:t>
          </a:r>
          <a:r>
            <a:rPr lang="en-US" dirty="0" err="1" smtClean="0"/>
            <a:t>CSRFGuard</a:t>
          </a:r>
          <a:r>
            <a:rPr lang="en-US" dirty="0" smtClean="0"/>
            <a:t>, </a:t>
          </a:r>
          <a:r>
            <a:rPr lang="en-US" dirty="0" err="1" smtClean="0"/>
            <a:t>AppSensor</a:t>
          </a:r>
          <a:r>
            <a:rPr lang="en-US" dirty="0" smtClean="0"/>
            <a:t>, </a:t>
          </a:r>
          <a:r>
            <a:rPr lang="en-US" dirty="0" err="1" smtClean="0"/>
            <a:t>ModSecurity</a:t>
          </a:r>
          <a:r>
            <a:rPr lang="en-US" dirty="0" smtClean="0"/>
            <a:t> Core Rule Set Project</a:t>
          </a:r>
          <a:endParaRPr lang="nl-BE" dirty="0"/>
        </a:p>
      </dgm:t>
    </dgm:pt>
    <dgm:pt modelId="{8215CAD9-C95E-4DFA-B457-0A6810DE54EA}" type="parTrans" cxnId="{AF55E32C-A750-4240-93C9-8C6B451E74E4}">
      <dgm:prSet/>
      <dgm:spPr/>
      <dgm:t>
        <a:bodyPr/>
        <a:lstStyle/>
        <a:p>
          <a:pPr algn="ctr"/>
          <a:endParaRPr lang="nl-BE"/>
        </a:p>
      </dgm:t>
    </dgm:pt>
    <dgm:pt modelId="{95B45678-8D6A-47AC-BFBC-1C4D740F3C33}" type="sibTrans" cxnId="{AF55E32C-A750-4240-93C9-8C6B451E74E4}">
      <dgm:prSet/>
      <dgm:spPr/>
      <dgm:t>
        <a:bodyPr/>
        <a:lstStyle/>
        <a:p>
          <a:pPr algn="ctr"/>
          <a:endParaRPr lang="nl-BE"/>
        </a:p>
      </dgm:t>
    </dgm:pt>
    <dgm:pt modelId="{65D4EDDF-5F6F-4E41-B3D6-E75D748D3813}">
      <dgm:prSet/>
      <dgm:spPr/>
      <dgm:t>
        <a:bodyPr/>
        <a:lstStyle/>
        <a:p>
          <a:pPr algn="ctr" rtl="0"/>
          <a:r>
            <a:rPr lang="en-US" u="sng" dirty="0" smtClean="0"/>
            <a:t>Docs</a:t>
          </a:r>
          <a:r>
            <a:rPr lang="en-US" dirty="0" smtClean="0"/>
            <a:t>: Development Guide, Cheat Sheets, Secure Coding Practices - Quick Reference Guide</a:t>
          </a:r>
          <a:endParaRPr lang="nl-BE" dirty="0"/>
        </a:p>
      </dgm:t>
    </dgm:pt>
    <dgm:pt modelId="{E556854C-DD49-49F8-8865-E82FFB381451}" type="parTrans" cxnId="{DC2649D7-9777-49DE-8AFA-9947E21099DF}">
      <dgm:prSet/>
      <dgm:spPr/>
      <dgm:t>
        <a:bodyPr/>
        <a:lstStyle/>
        <a:p>
          <a:pPr algn="ctr"/>
          <a:endParaRPr lang="nl-BE"/>
        </a:p>
      </dgm:t>
    </dgm:pt>
    <dgm:pt modelId="{818EBAF9-A85A-4978-A0EC-40FC9EBAB3B0}" type="sibTrans" cxnId="{DC2649D7-9777-49DE-8AFA-9947E21099DF}">
      <dgm:prSet/>
      <dgm:spPr/>
      <dgm:t>
        <a:bodyPr/>
        <a:lstStyle/>
        <a:p>
          <a:pPr algn="ctr"/>
          <a:endParaRPr lang="nl-BE"/>
        </a:p>
      </dgm:t>
    </dgm:pt>
    <dgm:pt modelId="{498900EA-B635-40C7-83C7-4766D5EB7BAB}">
      <dgm:prSet/>
      <dgm:spPr/>
      <dgm:t>
        <a:bodyPr/>
        <a:lstStyle/>
        <a:p>
          <a:pPr algn="ctr" rtl="0"/>
          <a:r>
            <a:rPr lang="en-US" b="1" smtClean="0"/>
            <a:t>DETECT</a:t>
          </a:r>
          <a:endParaRPr lang="nl-BE" b="1"/>
        </a:p>
      </dgm:t>
    </dgm:pt>
    <dgm:pt modelId="{E3BA1056-1299-4ECF-9124-BFF9AA4F87F8}" type="parTrans" cxnId="{A92D1DBA-023F-4918-828B-3042E829E346}">
      <dgm:prSet/>
      <dgm:spPr/>
      <dgm:t>
        <a:bodyPr/>
        <a:lstStyle/>
        <a:p>
          <a:pPr algn="ctr"/>
          <a:endParaRPr lang="nl-BE"/>
        </a:p>
      </dgm:t>
    </dgm:pt>
    <dgm:pt modelId="{859F0349-C3ED-47B4-859E-5AB6BF7349DC}" type="sibTrans" cxnId="{A92D1DBA-023F-4918-828B-3042E829E346}">
      <dgm:prSet/>
      <dgm:spPr/>
      <dgm:t>
        <a:bodyPr/>
        <a:lstStyle/>
        <a:p>
          <a:pPr algn="ctr"/>
          <a:endParaRPr lang="nl-BE"/>
        </a:p>
      </dgm:t>
    </dgm:pt>
    <dgm:pt modelId="{A8E3CC62-FF28-4876-944C-73216E3C0838}">
      <dgm:prSet/>
      <dgm:spPr/>
      <dgm:t>
        <a:bodyPr/>
        <a:lstStyle/>
        <a:p>
          <a:pPr algn="ctr" rtl="0"/>
          <a:r>
            <a:rPr lang="en-US" u="sng" dirty="0" smtClean="0"/>
            <a:t>Tools</a:t>
          </a:r>
          <a:r>
            <a:rPr lang="en-US" dirty="0" smtClean="0"/>
            <a:t>: OWTF, Broken Web Applications Project, Zed Attack Proxy</a:t>
          </a:r>
          <a:endParaRPr lang="nl-BE" dirty="0"/>
        </a:p>
      </dgm:t>
    </dgm:pt>
    <dgm:pt modelId="{4FBCAE33-BFE4-4E7A-A41E-C4071DFFEA80}" type="parTrans" cxnId="{4D0D8170-73AA-4EF9-8E0F-E2DCBE831897}">
      <dgm:prSet/>
      <dgm:spPr/>
      <dgm:t>
        <a:bodyPr/>
        <a:lstStyle/>
        <a:p>
          <a:pPr algn="ctr"/>
          <a:endParaRPr lang="nl-BE"/>
        </a:p>
      </dgm:t>
    </dgm:pt>
    <dgm:pt modelId="{7AA709E7-6901-4E98-BEEC-059B511ED0C4}" type="sibTrans" cxnId="{4D0D8170-73AA-4EF9-8E0F-E2DCBE831897}">
      <dgm:prSet/>
      <dgm:spPr/>
      <dgm:t>
        <a:bodyPr/>
        <a:lstStyle/>
        <a:p>
          <a:pPr algn="ctr"/>
          <a:endParaRPr lang="nl-BE"/>
        </a:p>
      </dgm:t>
    </dgm:pt>
    <dgm:pt modelId="{62CDC3FB-6EAB-4A04-867F-B89AC752B957}">
      <dgm:prSet/>
      <dgm:spPr/>
      <dgm:t>
        <a:bodyPr/>
        <a:lstStyle/>
        <a:p>
          <a:pPr algn="ctr" rtl="0"/>
          <a:r>
            <a:rPr lang="en-US" u="sng" dirty="0" smtClean="0"/>
            <a:t>Docs</a:t>
          </a:r>
          <a:r>
            <a:rPr lang="en-US" dirty="0" smtClean="0"/>
            <a:t>: Code Review Guide, Testing Guide, Top Ten Project</a:t>
          </a:r>
          <a:endParaRPr lang="nl-BE" dirty="0"/>
        </a:p>
      </dgm:t>
    </dgm:pt>
    <dgm:pt modelId="{963E9255-738C-4BED-AE15-57C19CB39883}" type="parTrans" cxnId="{3DD7D86E-96E6-4427-99FA-BE9808D0F353}">
      <dgm:prSet/>
      <dgm:spPr/>
      <dgm:t>
        <a:bodyPr/>
        <a:lstStyle/>
        <a:p>
          <a:pPr algn="ctr"/>
          <a:endParaRPr lang="nl-BE"/>
        </a:p>
      </dgm:t>
    </dgm:pt>
    <dgm:pt modelId="{EE79F92A-A812-4BC9-BE79-ECF4677B971C}" type="sibTrans" cxnId="{3DD7D86E-96E6-4427-99FA-BE9808D0F353}">
      <dgm:prSet/>
      <dgm:spPr/>
      <dgm:t>
        <a:bodyPr/>
        <a:lstStyle/>
        <a:p>
          <a:pPr algn="ctr"/>
          <a:endParaRPr lang="nl-BE"/>
        </a:p>
      </dgm:t>
    </dgm:pt>
    <dgm:pt modelId="{91BC33E8-EF9B-46C9-A1F5-E9FEAC65D65D}">
      <dgm:prSet/>
      <dgm:spPr/>
      <dgm:t>
        <a:bodyPr/>
        <a:lstStyle/>
        <a:p>
          <a:pPr algn="ctr" rtl="0"/>
          <a:r>
            <a:rPr lang="en-US" b="1" dirty="0" smtClean="0"/>
            <a:t>LIFE CYCLE</a:t>
          </a:r>
        </a:p>
      </dgm:t>
    </dgm:pt>
    <dgm:pt modelId="{99DFC88F-419E-402E-850A-07D0A9EC5247}" type="parTrans" cxnId="{28BE9B60-3E08-4DB3-9BF5-A907DB900BB1}">
      <dgm:prSet/>
      <dgm:spPr/>
      <dgm:t>
        <a:bodyPr/>
        <a:lstStyle/>
        <a:p>
          <a:pPr algn="ctr"/>
          <a:endParaRPr lang="nl-BE"/>
        </a:p>
      </dgm:t>
    </dgm:pt>
    <dgm:pt modelId="{8F028367-CAE4-4869-A7E7-2FFDB45B15B8}" type="sibTrans" cxnId="{28BE9B60-3E08-4DB3-9BF5-A907DB900BB1}">
      <dgm:prSet/>
      <dgm:spPr/>
      <dgm:t>
        <a:bodyPr/>
        <a:lstStyle/>
        <a:p>
          <a:pPr algn="ctr"/>
          <a:endParaRPr lang="nl-BE"/>
        </a:p>
      </dgm:t>
    </dgm:pt>
    <dgm:pt modelId="{25A18363-0406-4B5D-A6D2-B010FE3E3B36}">
      <dgm:prSet/>
      <dgm:spPr/>
      <dgm:t>
        <a:bodyPr/>
        <a:lstStyle/>
        <a:p>
          <a:pPr algn="ctr" rtl="0"/>
          <a:r>
            <a:rPr lang="en-US" dirty="0" smtClean="0"/>
            <a:t>SAMM, Application Security Verification Standard, Legal Project, </a:t>
          </a:r>
          <a:r>
            <a:rPr lang="en-US" dirty="0" err="1" smtClean="0"/>
            <a:t>WebGoat</a:t>
          </a:r>
          <a:r>
            <a:rPr lang="en-US" dirty="0" smtClean="0"/>
            <a:t>, Education Project, </a:t>
          </a:r>
          <a:r>
            <a:rPr lang="en-GB" dirty="0" smtClean="0"/>
            <a:t>Cornucopia</a:t>
          </a:r>
          <a:endParaRPr lang="en-US" dirty="0" smtClean="0"/>
        </a:p>
      </dgm:t>
    </dgm:pt>
    <dgm:pt modelId="{02B0D8DD-91AC-4945-B6DF-55EABD566222}" type="parTrans" cxnId="{B5B1E083-3B5C-4B7E-A01A-5AB2B1E937DF}">
      <dgm:prSet/>
      <dgm:spPr/>
      <dgm:t>
        <a:bodyPr/>
        <a:lstStyle/>
        <a:p>
          <a:pPr algn="ctr"/>
          <a:endParaRPr lang="nl-BE"/>
        </a:p>
      </dgm:t>
    </dgm:pt>
    <dgm:pt modelId="{51A993D1-651B-41CF-B536-EE2389347EAC}" type="sibTrans" cxnId="{B5B1E083-3B5C-4B7E-A01A-5AB2B1E937DF}">
      <dgm:prSet/>
      <dgm:spPr/>
      <dgm:t>
        <a:bodyPr/>
        <a:lstStyle/>
        <a:p>
          <a:pPr algn="ctr"/>
          <a:endParaRPr lang="nl-BE"/>
        </a:p>
      </dgm:t>
    </dgm:pt>
    <dgm:pt modelId="{FB9CCA34-6AEC-4BE4-A632-5EA55E6D0583}" type="pres">
      <dgm:prSet presAssocID="{08F332A2-E0A5-4FB6-9148-09A33AD1AE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AB45EABA-EF91-4529-9596-BAF533330D26}" type="pres">
      <dgm:prSet presAssocID="{A937795C-9CC5-4C50-BE26-D34ACD3B758F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5E4EBAA-DBC3-4ED8-9821-1DAC445EE5FF}" type="pres">
      <dgm:prSet presAssocID="{99941BE6-BE13-4647-A2D8-AD16DB4A1F53}" presName="spacer" presStyleCnt="0"/>
      <dgm:spPr/>
      <dgm:t>
        <a:bodyPr/>
        <a:lstStyle/>
        <a:p>
          <a:endParaRPr lang="nl-BE"/>
        </a:p>
      </dgm:t>
    </dgm:pt>
    <dgm:pt modelId="{6006F692-05D0-4CE9-AB0E-39F6964D7792}" type="pres">
      <dgm:prSet presAssocID="{C9A049A2-F7E1-418A-9A0A-AE01EE927391}" presName="parentText" presStyleLbl="node1" presStyleIdx="1" presStyleCnt="8" custScaleX="80109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D7D87A2-F84A-41C8-8A5F-546707703A02}" type="pres">
      <dgm:prSet presAssocID="{95B45678-8D6A-47AC-BFBC-1C4D740F3C33}" presName="spacer" presStyleCnt="0"/>
      <dgm:spPr/>
      <dgm:t>
        <a:bodyPr/>
        <a:lstStyle/>
        <a:p>
          <a:endParaRPr lang="nl-BE"/>
        </a:p>
      </dgm:t>
    </dgm:pt>
    <dgm:pt modelId="{C1D3CA14-3697-4E7D-81DE-0209A88A9BFB}" type="pres">
      <dgm:prSet presAssocID="{65D4EDDF-5F6F-4E41-B3D6-E75D748D3813}" presName="parentText" presStyleLbl="node1" presStyleIdx="2" presStyleCnt="8" custScaleX="80109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3AF13CD-ED44-49B2-A206-F7560D22A448}" type="pres">
      <dgm:prSet presAssocID="{818EBAF9-A85A-4978-A0EC-40FC9EBAB3B0}" presName="spacer" presStyleCnt="0"/>
      <dgm:spPr/>
      <dgm:t>
        <a:bodyPr/>
        <a:lstStyle/>
        <a:p>
          <a:endParaRPr lang="nl-BE"/>
        </a:p>
      </dgm:t>
    </dgm:pt>
    <dgm:pt modelId="{CA54890E-B3AA-47A0-A831-263F22F5FB9D}" type="pres">
      <dgm:prSet presAssocID="{498900EA-B635-40C7-83C7-4766D5EB7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FAD6ECF2-AAD6-4AE0-9846-4BE4B1759F4C}" type="pres">
      <dgm:prSet presAssocID="{859F0349-C3ED-47B4-859E-5AB6BF7349DC}" presName="spacer" presStyleCnt="0"/>
      <dgm:spPr/>
      <dgm:t>
        <a:bodyPr/>
        <a:lstStyle/>
        <a:p>
          <a:endParaRPr lang="nl-BE"/>
        </a:p>
      </dgm:t>
    </dgm:pt>
    <dgm:pt modelId="{ED378BD4-FC9E-48E8-AA7F-8AE9A7A77B63}" type="pres">
      <dgm:prSet presAssocID="{A8E3CC62-FF28-4876-944C-73216E3C0838}" presName="parentText" presStyleLbl="node1" presStyleIdx="4" presStyleCnt="8" custScaleX="78653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A15AF3E-141F-453D-9BCB-7F3023E29FB4}" type="pres">
      <dgm:prSet presAssocID="{7AA709E7-6901-4E98-BEEC-059B511ED0C4}" presName="spacer" presStyleCnt="0"/>
      <dgm:spPr/>
      <dgm:t>
        <a:bodyPr/>
        <a:lstStyle/>
        <a:p>
          <a:endParaRPr lang="nl-BE"/>
        </a:p>
      </dgm:t>
    </dgm:pt>
    <dgm:pt modelId="{2886FEA1-64ED-44A8-A1E5-0E703A7BCC68}" type="pres">
      <dgm:prSet presAssocID="{62CDC3FB-6EAB-4A04-867F-B89AC752B957}" presName="parentText" presStyleLbl="node1" presStyleIdx="5" presStyleCnt="8" custScaleX="77196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C49C187-852B-449D-B28A-7F36DB158511}" type="pres">
      <dgm:prSet presAssocID="{EE79F92A-A812-4BC9-BE79-ECF4677B971C}" presName="spacer" presStyleCnt="0"/>
      <dgm:spPr/>
      <dgm:t>
        <a:bodyPr/>
        <a:lstStyle/>
        <a:p>
          <a:endParaRPr lang="nl-BE"/>
        </a:p>
      </dgm:t>
    </dgm:pt>
    <dgm:pt modelId="{01D3F6F6-ECB2-435A-BB7F-D0426C60566B}" type="pres">
      <dgm:prSet presAssocID="{91BC33E8-EF9B-46C9-A1F5-E9FEAC65D65D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F53C55C-1A96-423D-B214-D41AEBA71916}" type="pres">
      <dgm:prSet presAssocID="{8F028367-CAE4-4869-A7E7-2FFDB45B15B8}" presName="spacer" presStyleCnt="0"/>
      <dgm:spPr/>
      <dgm:t>
        <a:bodyPr/>
        <a:lstStyle/>
        <a:p>
          <a:endParaRPr lang="nl-BE"/>
        </a:p>
      </dgm:t>
    </dgm:pt>
    <dgm:pt modelId="{EB078AD3-C21D-4BC0-A9DD-7F0A6A9FC093}" type="pres">
      <dgm:prSet presAssocID="{25A18363-0406-4B5D-A6D2-B010FE3E3B36}" presName="parentText" presStyleLbl="node1" presStyleIdx="7" presStyleCnt="8" custScaleX="78152">
        <dgm:presLayoutVars>
          <dgm:chMax val="0"/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78C132A8-5748-44A3-8956-31B7DCD70726}" type="presOf" srcId="{91BC33E8-EF9B-46C9-A1F5-E9FEAC65D65D}" destId="{01D3F6F6-ECB2-435A-BB7F-D0426C60566B}" srcOrd="0" destOrd="0" presId="urn:microsoft.com/office/officeart/2005/8/layout/vList2"/>
    <dgm:cxn modelId="{8803A14E-6990-4A71-A711-8C0ABA727513}" type="presOf" srcId="{A8E3CC62-FF28-4876-944C-73216E3C0838}" destId="{ED378BD4-FC9E-48E8-AA7F-8AE9A7A77B63}" srcOrd="0" destOrd="0" presId="urn:microsoft.com/office/officeart/2005/8/layout/vList2"/>
    <dgm:cxn modelId="{AF55E32C-A750-4240-93C9-8C6B451E74E4}" srcId="{08F332A2-E0A5-4FB6-9148-09A33AD1AEC1}" destId="{C9A049A2-F7E1-418A-9A0A-AE01EE927391}" srcOrd="1" destOrd="0" parTransId="{8215CAD9-C95E-4DFA-B457-0A6810DE54EA}" sibTransId="{95B45678-8D6A-47AC-BFBC-1C4D740F3C33}"/>
    <dgm:cxn modelId="{B5B1E083-3B5C-4B7E-A01A-5AB2B1E937DF}" srcId="{08F332A2-E0A5-4FB6-9148-09A33AD1AEC1}" destId="{25A18363-0406-4B5D-A6D2-B010FE3E3B36}" srcOrd="7" destOrd="0" parTransId="{02B0D8DD-91AC-4945-B6DF-55EABD566222}" sibTransId="{51A993D1-651B-41CF-B536-EE2389347EAC}"/>
    <dgm:cxn modelId="{F4ECE240-961F-4539-BF24-4E498BDC9DD2}" type="presOf" srcId="{08F332A2-E0A5-4FB6-9148-09A33AD1AEC1}" destId="{FB9CCA34-6AEC-4BE4-A632-5EA55E6D0583}" srcOrd="0" destOrd="0" presId="urn:microsoft.com/office/officeart/2005/8/layout/vList2"/>
    <dgm:cxn modelId="{64C2764B-78CD-42A5-B0CB-6BE507242405}" srcId="{08F332A2-E0A5-4FB6-9148-09A33AD1AEC1}" destId="{A937795C-9CC5-4C50-BE26-D34ACD3B758F}" srcOrd="0" destOrd="0" parTransId="{E304FF3E-E05E-41EA-9355-F78D472197C6}" sibTransId="{99941BE6-BE13-4647-A2D8-AD16DB4A1F53}"/>
    <dgm:cxn modelId="{28BE9B60-3E08-4DB3-9BF5-A907DB900BB1}" srcId="{08F332A2-E0A5-4FB6-9148-09A33AD1AEC1}" destId="{91BC33E8-EF9B-46C9-A1F5-E9FEAC65D65D}" srcOrd="6" destOrd="0" parTransId="{99DFC88F-419E-402E-850A-07D0A9EC5247}" sibTransId="{8F028367-CAE4-4869-A7E7-2FFDB45B15B8}"/>
    <dgm:cxn modelId="{DC2649D7-9777-49DE-8AFA-9947E21099DF}" srcId="{08F332A2-E0A5-4FB6-9148-09A33AD1AEC1}" destId="{65D4EDDF-5F6F-4E41-B3D6-E75D748D3813}" srcOrd="2" destOrd="0" parTransId="{E556854C-DD49-49F8-8865-E82FFB381451}" sibTransId="{818EBAF9-A85A-4978-A0EC-40FC9EBAB3B0}"/>
    <dgm:cxn modelId="{F0039341-DA77-42A5-85A3-47B59DC04F5D}" type="presOf" srcId="{65D4EDDF-5F6F-4E41-B3D6-E75D748D3813}" destId="{C1D3CA14-3697-4E7D-81DE-0209A88A9BFB}" srcOrd="0" destOrd="0" presId="urn:microsoft.com/office/officeart/2005/8/layout/vList2"/>
    <dgm:cxn modelId="{B902C665-63A6-4D08-B918-3E128C83823A}" type="presOf" srcId="{62CDC3FB-6EAB-4A04-867F-B89AC752B957}" destId="{2886FEA1-64ED-44A8-A1E5-0E703A7BCC68}" srcOrd="0" destOrd="0" presId="urn:microsoft.com/office/officeart/2005/8/layout/vList2"/>
    <dgm:cxn modelId="{A92D1DBA-023F-4918-828B-3042E829E346}" srcId="{08F332A2-E0A5-4FB6-9148-09A33AD1AEC1}" destId="{498900EA-B635-40C7-83C7-4766D5EB7BAB}" srcOrd="3" destOrd="0" parTransId="{E3BA1056-1299-4ECF-9124-BFF9AA4F87F8}" sibTransId="{859F0349-C3ED-47B4-859E-5AB6BF7349DC}"/>
    <dgm:cxn modelId="{24B67319-9A4E-4153-9E3A-16269CEA9CEE}" type="presOf" srcId="{C9A049A2-F7E1-418A-9A0A-AE01EE927391}" destId="{6006F692-05D0-4CE9-AB0E-39F6964D7792}" srcOrd="0" destOrd="0" presId="urn:microsoft.com/office/officeart/2005/8/layout/vList2"/>
    <dgm:cxn modelId="{CA20AD98-2178-406C-A564-C8530961F364}" type="presOf" srcId="{498900EA-B635-40C7-83C7-4766D5EB7BAB}" destId="{CA54890E-B3AA-47A0-A831-263F22F5FB9D}" srcOrd="0" destOrd="0" presId="urn:microsoft.com/office/officeart/2005/8/layout/vList2"/>
    <dgm:cxn modelId="{3DD7D86E-96E6-4427-99FA-BE9808D0F353}" srcId="{08F332A2-E0A5-4FB6-9148-09A33AD1AEC1}" destId="{62CDC3FB-6EAB-4A04-867F-B89AC752B957}" srcOrd="5" destOrd="0" parTransId="{963E9255-738C-4BED-AE15-57C19CB39883}" sibTransId="{EE79F92A-A812-4BC9-BE79-ECF4677B971C}"/>
    <dgm:cxn modelId="{A5233BD5-8546-4F85-BF9E-97511873915F}" type="presOf" srcId="{25A18363-0406-4B5D-A6D2-B010FE3E3B36}" destId="{EB078AD3-C21D-4BC0-A9DD-7F0A6A9FC093}" srcOrd="0" destOrd="0" presId="urn:microsoft.com/office/officeart/2005/8/layout/vList2"/>
    <dgm:cxn modelId="{AA6FFA04-B70D-491C-855E-45DD7FEBE557}" type="presOf" srcId="{A937795C-9CC5-4C50-BE26-D34ACD3B758F}" destId="{AB45EABA-EF91-4529-9596-BAF533330D26}" srcOrd="0" destOrd="0" presId="urn:microsoft.com/office/officeart/2005/8/layout/vList2"/>
    <dgm:cxn modelId="{4D0D8170-73AA-4EF9-8E0F-E2DCBE831897}" srcId="{08F332A2-E0A5-4FB6-9148-09A33AD1AEC1}" destId="{A8E3CC62-FF28-4876-944C-73216E3C0838}" srcOrd="4" destOrd="0" parTransId="{4FBCAE33-BFE4-4E7A-A41E-C4071DFFEA80}" sibTransId="{7AA709E7-6901-4E98-BEEC-059B511ED0C4}"/>
    <dgm:cxn modelId="{CFD468C7-BCAF-4618-B35F-014E8E424ECE}" type="presParOf" srcId="{FB9CCA34-6AEC-4BE4-A632-5EA55E6D0583}" destId="{AB45EABA-EF91-4529-9596-BAF533330D26}" srcOrd="0" destOrd="0" presId="urn:microsoft.com/office/officeart/2005/8/layout/vList2"/>
    <dgm:cxn modelId="{A74724E9-F1F7-4123-AA0D-AD02F3729628}" type="presParOf" srcId="{FB9CCA34-6AEC-4BE4-A632-5EA55E6D0583}" destId="{35E4EBAA-DBC3-4ED8-9821-1DAC445EE5FF}" srcOrd="1" destOrd="0" presId="urn:microsoft.com/office/officeart/2005/8/layout/vList2"/>
    <dgm:cxn modelId="{0BA90401-D3F9-44C7-8EC0-413E4BBF85E8}" type="presParOf" srcId="{FB9CCA34-6AEC-4BE4-A632-5EA55E6D0583}" destId="{6006F692-05D0-4CE9-AB0E-39F6964D7792}" srcOrd="2" destOrd="0" presId="urn:microsoft.com/office/officeart/2005/8/layout/vList2"/>
    <dgm:cxn modelId="{81D184E9-3D03-481E-97A0-DC0A96C65226}" type="presParOf" srcId="{FB9CCA34-6AEC-4BE4-A632-5EA55E6D0583}" destId="{7D7D87A2-F84A-41C8-8A5F-546707703A02}" srcOrd="3" destOrd="0" presId="urn:microsoft.com/office/officeart/2005/8/layout/vList2"/>
    <dgm:cxn modelId="{BC9E1D3B-44E1-4E13-B106-83C5A5AB3031}" type="presParOf" srcId="{FB9CCA34-6AEC-4BE4-A632-5EA55E6D0583}" destId="{C1D3CA14-3697-4E7D-81DE-0209A88A9BFB}" srcOrd="4" destOrd="0" presId="urn:microsoft.com/office/officeart/2005/8/layout/vList2"/>
    <dgm:cxn modelId="{C1D21F0A-983D-4E16-A3C6-0D1EC2676425}" type="presParOf" srcId="{FB9CCA34-6AEC-4BE4-A632-5EA55E6D0583}" destId="{B3AF13CD-ED44-49B2-A206-F7560D22A448}" srcOrd="5" destOrd="0" presId="urn:microsoft.com/office/officeart/2005/8/layout/vList2"/>
    <dgm:cxn modelId="{C5EBE83F-E830-460E-BB93-724E0E3B7AD2}" type="presParOf" srcId="{FB9CCA34-6AEC-4BE4-A632-5EA55E6D0583}" destId="{CA54890E-B3AA-47A0-A831-263F22F5FB9D}" srcOrd="6" destOrd="0" presId="urn:microsoft.com/office/officeart/2005/8/layout/vList2"/>
    <dgm:cxn modelId="{FE4F252E-C0E3-4E75-A203-2C2DBD921559}" type="presParOf" srcId="{FB9CCA34-6AEC-4BE4-A632-5EA55E6D0583}" destId="{FAD6ECF2-AAD6-4AE0-9846-4BE4B1759F4C}" srcOrd="7" destOrd="0" presId="urn:microsoft.com/office/officeart/2005/8/layout/vList2"/>
    <dgm:cxn modelId="{68510E32-CD55-49B5-80B2-6F981566D4C2}" type="presParOf" srcId="{FB9CCA34-6AEC-4BE4-A632-5EA55E6D0583}" destId="{ED378BD4-FC9E-48E8-AA7F-8AE9A7A77B63}" srcOrd="8" destOrd="0" presId="urn:microsoft.com/office/officeart/2005/8/layout/vList2"/>
    <dgm:cxn modelId="{3157ADFF-B50B-448D-A5DC-E988D89EC509}" type="presParOf" srcId="{FB9CCA34-6AEC-4BE4-A632-5EA55E6D0583}" destId="{8A15AF3E-141F-453D-9BCB-7F3023E29FB4}" srcOrd="9" destOrd="0" presId="urn:microsoft.com/office/officeart/2005/8/layout/vList2"/>
    <dgm:cxn modelId="{9E79E5F9-03BA-4D37-AC6D-1154431DA006}" type="presParOf" srcId="{FB9CCA34-6AEC-4BE4-A632-5EA55E6D0583}" destId="{2886FEA1-64ED-44A8-A1E5-0E703A7BCC68}" srcOrd="10" destOrd="0" presId="urn:microsoft.com/office/officeart/2005/8/layout/vList2"/>
    <dgm:cxn modelId="{887C2C26-330B-4055-BD6E-39A674319762}" type="presParOf" srcId="{FB9CCA34-6AEC-4BE4-A632-5EA55E6D0583}" destId="{5C49C187-852B-449D-B28A-7F36DB158511}" srcOrd="11" destOrd="0" presId="urn:microsoft.com/office/officeart/2005/8/layout/vList2"/>
    <dgm:cxn modelId="{A18844A0-6D32-4CE9-AAAA-BD81163ADA6A}" type="presParOf" srcId="{FB9CCA34-6AEC-4BE4-A632-5EA55E6D0583}" destId="{01D3F6F6-ECB2-435A-BB7F-D0426C60566B}" srcOrd="12" destOrd="0" presId="urn:microsoft.com/office/officeart/2005/8/layout/vList2"/>
    <dgm:cxn modelId="{F081DBAB-EDC6-43DB-BB35-859B8FCD3010}" type="presParOf" srcId="{FB9CCA34-6AEC-4BE4-A632-5EA55E6D0583}" destId="{BF53C55C-1A96-423D-B214-D41AEBA71916}" srcOrd="13" destOrd="0" presId="urn:microsoft.com/office/officeart/2005/8/layout/vList2"/>
    <dgm:cxn modelId="{FC490A20-FC5A-479E-BD97-D7D4CFFC7BD8}" type="presParOf" srcId="{FB9CCA34-6AEC-4BE4-A632-5EA55E6D0583}" destId="{EB078AD3-C21D-4BC0-A9DD-7F0A6A9FC09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C3A843-16BC-4AAB-9CDC-48E549AD00A8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7C8790-88A3-41FF-81A7-F19629D5C2C4}">
      <dgm:prSet phldrT="[Text]"/>
      <dgm:spPr/>
      <dgm:t>
        <a:bodyPr/>
        <a:lstStyle/>
        <a:p>
          <a:r>
            <a:rPr lang="en-GB" dirty="0" smtClean="0"/>
            <a:t>Process</a:t>
          </a:r>
          <a:endParaRPr lang="en-GB" dirty="0"/>
        </a:p>
      </dgm:t>
    </dgm:pt>
    <dgm:pt modelId="{77355FA8-DBB1-4C22-B6DA-D1AF8A965E52}" type="parTrans" cxnId="{22868157-B800-4F39-A0EB-E104A2796A78}">
      <dgm:prSet/>
      <dgm:spPr/>
      <dgm:t>
        <a:bodyPr/>
        <a:lstStyle/>
        <a:p>
          <a:endParaRPr lang="en-GB"/>
        </a:p>
      </dgm:t>
    </dgm:pt>
    <dgm:pt modelId="{F4962774-3932-4AC9-9D48-0B8E37DCBCB2}" type="sibTrans" cxnId="{22868157-B800-4F39-A0EB-E104A2796A78}">
      <dgm:prSet/>
      <dgm:spPr/>
      <dgm:t>
        <a:bodyPr/>
        <a:lstStyle/>
        <a:p>
          <a:endParaRPr lang="en-GB"/>
        </a:p>
      </dgm:t>
    </dgm:pt>
    <dgm:pt modelId="{780D20CB-934F-4819-BA8D-C2454AC99ADF}">
      <dgm:prSet phldrT="[Text]"/>
      <dgm:spPr/>
      <dgm:t>
        <a:bodyPr/>
        <a:lstStyle/>
        <a:p>
          <a:r>
            <a:rPr lang="en-GB" dirty="0" smtClean="0"/>
            <a:t>Activities</a:t>
          </a:r>
          <a:endParaRPr lang="en-GB" dirty="0"/>
        </a:p>
      </dgm:t>
    </dgm:pt>
    <dgm:pt modelId="{DD954A31-1A91-4606-A9A8-143B492B6A9A}" type="parTrans" cxnId="{8560DBEE-CE5E-483D-AA65-83454D91BF19}">
      <dgm:prSet/>
      <dgm:spPr/>
      <dgm:t>
        <a:bodyPr/>
        <a:lstStyle/>
        <a:p>
          <a:endParaRPr lang="en-GB"/>
        </a:p>
      </dgm:t>
    </dgm:pt>
    <dgm:pt modelId="{023516CE-A0BB-4B3D-953B-4C09A10D4B17}" type="sibTrans" cxnId="{8560DBEE-CE5E-483D-AA65-83454D91BF19}">
      <dgm:prSet/>
      <dgm:spPr/>
      <dgm:t>
        <a:bodyPr/>
        <a:lstStyle/>
        <a:p>
          <a:endParaRPr lang="en-GB"/>
        </a:p>
      </dgm:t>
    </dgm:pt>
    <dgm:pt modelId="{AC4E980C-B9D5-4753-A199-0607B6B78B0A}">
      <dgm:prSet phldrT="[Text]"/>
      <dgm:spPr/>
      <dgm:t>
        <a:bodyPr/>
        <a:lstStyle/>
        <a:p>
          <a:r>
            <a:rPr lang="en-GB" dirty="0" smtClean="0"/>
            <a:t>Control Gates</a:t>
          </a:r>
          <a:endParaRPr lang="en-GB" dirty="0"/>
        </a:p>
      </dgm:t>
    </dgm:pt>
    <dgm:pt modelId="{D3C20E42-8C64-451E-A7C9-FCEEEA9C8EE5}" type="parTrans" cxnId="{01308244-E52C-4712-98F9-FB3F5DEB0C82}">
      <dgm:prSet/>
      <dgm:spPr/>
      <dgm:t>
        <a:bodyPr/>
        <a:lstStyle/>
        <a:p>
          <a:endParaRPr lang="en-GB"/>
        </a:p>
      </dgm:t>
    </dgm:pt>
    <dgm:pt modelId="{E3E90F1A-581F-4CB6-B5A7-DCF4AE29852A}" type="sibTrans" cxnId="{01308244-E52C-4712-98F9-FB3F5DEB0C82}">
      <dgm:prSet/>
      <dgm:spPr/>
      <dgm:t>
        <a:bodyPr/>
        <a:lstStyle/>
        <a:p>
          <a:endParaRPr lang="en-GB"/>
        </a:p>
      </dgm:t>
    </dgm:pt>
    <dgm:pt modelId="{4D56CA47-6636-43B5-82B9-1FBD9C5C2D35}">
      <dgm:prSet phldrT="[Text]"/>
      <dgm:spPr/>
      <dgm:t>
        <a:bodyPr/>
        <a:lstStyle/>
        <a:p>
          <a:r>
            <a:rPr lang="en-GB" dirty="0" smtClean="0"/>
            <a:t>Knowledge</a:t>
          </a:r>
        </a:p>
      </dgm:t>
    </dgm:pt>
    <dgm:pt modelId="{04CF344D-C327-4A7D-9D90-774FF54E2535}" type="parTrans" cxnId="{71FF7262-4349-4F90-B5EE-209FF5F608B7}">
      <dgm:prSet/>
      <dgm:spPr/>
      <dgm:t>
        <a:bodyPr/>
        <a:lstStyle/>
        <a:p>
          <a:endParaRPr lang="en-GB"/>
        </a:p>
      </dgm:t>
    </dgm:pt>
    <dgm:pt modelId="{74B07DF8-75CF-4470-877E-447B6EFA95D4}" type="sibTrans" cxnId="{71FF7262-4349-4F90-B5EE-209FF5F608B7}">
      <dgm:prSet/>
      <dgm:spPr/>
      <dgm:t>
        <a:bodyPr/>
        <a:lstStyle/>
        <a:p>
          <a:endParaRPr lang="en-GB"/>
        </a:p>
      </dgm:t>
    </dgm:pt>
    <dgm:pt modelId="{6727E86E-E3AA-4E2A-8604-9CFF5DBF9CFC}">
      <dgm:prSet phldrT="[Text]"/>
      <dgm:spPr/>
      <dgm:t>
        <a:bodyPr/>
        <a:lstStyle/>
        <a:p>
          <a:r>
            <a:rPr lang="en-GB" dirty="0" smtClean="0"/>
            <a:t>Standards &amp; Guidelines</a:t>
          </a:r>
          <a:endParaRPr lang="en-GB" dirty="0"/>
        </a:p>
      </dgm:t>
    </dgm:pt>
    <dgm:pt modelId="{145E18AF-6D13-49C5-9C00-C2392D584115}" type="parTrans" cxnId="{A4D74AFA-25EB-48E7-B38F-887F7B8BCF3F}">
      <dgm:prSet/>
      <dgm:spPr/>
      <dgm:t>
        <a:bodyPr/>
        <a:lstStyle/>
        <a:p>
          <a:endParaRPr lang="en-GB"/>
        </a:p>
      </dgm:t>
    </dgm:pt>
    <dgm:pt modelId="{833E4DBD-3DC2-4B05-B28D-ABBFDBE4A6B5}" type="sibTrans" cxnId="{A4D74AFA-25EB-48E7-B38F-887F7B8BCF3F}">
      <dgm:prSet/>
      <dgm:spPr/>
      <dgm:t>
        <a:bodyPr/>
        <a:lstStyle/>
        <a:p>
          <a:endParaRPr lang="en-GB"/>
        </a:p>
      </dgm:t>
    </dgm:pt>
    <dgm:pt modelId="{D927C9EE-F294-42A1-B4AD-4A3217510DA0}">
      <dgm:prSet phldrT="[Text]"/>
      <dgm:spPr/>
      <dgm:t>
        <a:bodyPr/>
        <a:lstStyle/>
        <a:p>
          <a:r>
            <a:rPr lang="nl-BE" dirty="0" smtClean="0"/>
            <a:t>Tools &amp; </a:t>
          </a:r>
          <a:r>
            <a:rPr lang="nl-BE" dirty="0" err="1" smtClean="0"/>
            <a:t>Components</a:t>
          </a:r>
          <a:endParaRPr lang="en-GB" dirty="0"/>
        </a:p>
      </dgm:t>
    </dgm:pt>
    <dgm:pt modelId="{2D5CD100-4D04-4B0A-AADD-E6F7F84BE3B5}" type="parTrans" cxnId="{62950D47-FAD0-4153-8B1C-56DC83FA3169}">
      <dgm:prSet/>
      <dgm:spPr/>
      <dgm:t>
        <a:bodyPr/>
        <a:lstStyle/>
        <a:p>
          <a:endParaRPr lang="en-GB"/>
        </a:p>
      </dgm:t>
    </dgm:pt>
    <dgm:pt modelId="{5386E52C-8E12-43D9-AEAB-B18896A305BA}" type="sibTrans" cxnId="{62950D47-FAD0-4153-8B1C-56DC83FA3169}">
      <dgm:prSet/>
      <dgm:spPr/>
      <dgm:t>
        <a:bodyPr/>
        <a:lstStyle/>
        <a:p>
          <a:endParaRPr lang="en-GB"/>
        </a:p>
      </dgm:t>
    </dgm:pt>
    <dgm:pt modelId="{373A9059-69D0-4C91-A092-6CAF6406462E}">
      <dgm:prSet phldrT="[Text]"/>
      <dgm:spPr/>
      <dgm:t>
        <a:bodyPr/>
        <a:lstStyle/>
        <a:p>
          <a:r>
            <a:rPr lang="en-GB" dirty="0" smtClean="0"/>
            <a:t>Deliverables</a:t>
          </a:r>
          <a:endParaRPr lang="en-GB" dirty="0"/>
        </a:p>
      </dgm:t>
    </dgm:pt>
    <dgm:pt modelId="{8E26FC25-6C77-4B0D-95DB-2DE086A090EE}" type="parTrans" cxnId="{5BB88916-EC80-466D-B0D2-FF8DC49EF551}">
      <dgm:prSet/>
      <dgm:spPr/>
      <dgm:t>
        <a:bodyPr/>
        <a:lstStyle/>
        <a:p>
          <a:endParaRPr lang="en-GB"/>
        </a:p>
      </dgm:t>
    </dgm:pt>
    <dgm:pt modelId="{399AD36B-5C9C-477E-9774-2EDDE93A269B}" type="sibTrans" cxnId="{5BB88916-EC80-466D-B0D2-FF8DC49EF551}">
      <dgm:prSet/>
      <dgm:spPr/>
      <dgm:t>
        <a:bodyPr/>
        <a:lstStyle/>
        <a:p>
          <a:endParaRPr lang="en-GB"/>
        </a:p>
      </dgm:t>
    </dgm:pt>
    <dgm:pt modelId="{15DF9389-3D33-44E2-BB1C-0F1C29ACCDBF}">
      <dgm:prSet phldrT="[Text]"/>
      <dgm:spPr/>
      <dgm:t>
        <a:bodyPr/>
        <a:lstStyle/>
        <a:p>
          <a:r>
            <a:rPr lang="en-GB" dirty="0" smtClean="0"/>
            <a:t>Transfer methods</a:t>
          </a:r>
          <a:endParaRPr lang="en-GB" dirty="0"/>
        </a:p>
      </dgm:t>
    </dgm:pt>
    <dgm:pt modelId="{47A150A8-A066-454A-8094-010756E89153}" type="parTrans" cxnId="{B101F949-FBBD-4F33-94B0-D2FCE95BB889}">
      <dgm:prSet/>
      <dgm:spPr/>
      <dgm:t>
        <a:bodyPr/>
        <a:lstStyle/>
        <a:p>
          <a:endParaRPr lang="en-GB"/>
        </a:p>
      </dgm:t>
    </dgm:pt>
    <dgm:pt modelId="{4F41A7D9-384A-49B3-B799-5B1D25768F8F}" type="sibTrans" cxnId="{B101F949-FBBD-4F33-94B0-D2FCE95BB889}">
      <dgm:prSet/>
      <dgm:spPr/>
      <dgm:t>
        <a:bodyPr/>
        <a:lstStyle/>
        <a:p>
          <a:endParaRPr lang="en-GB"/>
        </a:p>
      </dgm:t>
    </dgm:pt>
    <dgm:pt modelId="{9ABE69F9-769B-45F0-8A01-A59C34D91551}">
      <dgm:prSet phldrT="[Text]"/>
      <dgm:spPr/>
      <dgm:t>
        <a:bodyPr/>
        <a:lstStyle/>
        <a:p>
          <a:r>
            <a:rPr lang="en-GB" dirty="0" smtClean="0"/>
            <a:t>People</a:t>
          </a:r>
          <a:endParaRPr lang="en-GB" dirty="0"/>
        </a:p>
      </dgm:t>
    </dgm:pt>
    <dgm:pt modelId="{C225B9D4-9F6E-410F-8A22-38BCCADE51AA}" type="parTrans" cxnId="{46E21B47-EC7E-4E45-9E56-32252180AECA}">
      <dgm:prSet/>
      <dgm:spPr/>
    </dgm:pt>
    <dgm:pt modelId="{ED508F6B-EF5F-4C16-AC3C-73CD654B77EB}" type="sibTrans" cxnId="{46E21B47-EC7E-4E45-9E56-32252180AECA}">
      <dgm:prSet/>
      <dgm:spPr/>
    </dgm:pt>
    <dgm:pt modelId="{92139D0B-2CF2-46B9-A843-C5D4CE5C205E}">
      <dgm:prSet phldrT="[Text]"/>
      <dgm:spPr/>
      <dgm:t>
        <a:bodyPr/>
        <a:lstStyle/>
        <a:p>
          <a:r>
            <a:rPr lang="en-GB" dirty="0" smtClean="0"/>
            <a:t>Roles &amp; Responsibilities</a:t>
          </a:r>
          <a:endParaRPr lang="en-GB" dirty="0"/>
        </a:p>
      </dgm:t>
    </dgm:pt>
    <dgm:pt modelId="{E85C95ED-59E1-4991-A901-D9B8C6983785}" type="parTrans" cxnId="{6C4B1513-FFEA-4B3F-8584-46CA3D11458E}">
      <dgm:prSet/>
      <dgm:spPr/>
    </dgm:pt>
    <dgm:pt modelId="{3B57B98C-D6BF-454D-A2B6-7F800ED2FF4E}" type="sibTrans" cxnId="{6C4B1513-FFEA-4B3F-8584-46CA3D11458E}">
      <dgm:prSet/>
      <dgm:spPr/>
    </dgm:pt>
    <dgm:pt modelId="{0747DD42-72C2-4297-B20F-EB45C06F9FE9}">
      <dgm:prSet phldrT="[Text]"/>
      <dgm:spPr/>
      <dgm:t>
        <a:bodyPr/>
        <a:lstStyle/>
        <a:p>
          <a:r>
            <a:rPr lang="en-GB" dirty="0" smtClean="0"/>
            <a:t>Compliance</a:t>
          </a:r>
          <a:endParaRPr lang="en-GB" dirty="0"/>
        </a:p>
      </dgm:t>
    </dgm:pt>
    <dgm:pt modelId="{F7CBF255-C5A9-430C-B755-690FE5CF2213}" type="parTrans" cxnId="{C663AA8D-A272-4C28-842B-1B49FD46B62E}">
      <dgm:prSet/>
      <dgm:spPr/>
    </dgm:pt>
    <dgm:pt modelId="{29E4EE38-AF51-49A1-BD7C-0BA2FBDF9BFD}" type="sibTrans" cxnId="{C663AA8D-A272-4C28-842B-1B49FD46B62E}">
      <dgm:prSet/>
      <dgm:spPr/>
    </dgm:pt>
    <dgm:pt modelId="{BC89F973-B5C8-400D-82F3-7311B743E245}">
      <dgm:prSet/>
      <dgm:spPr/>
      <dgm:t>
        <a:bodyPr/>
        <a:lstStyle/>
        <a:p>
          <a:r>
            <a:rPr lang="nl-BE" dirty="0" err="1" smtClean="0"/>
            <a:t>Development</a:t>
          </a:r>
          <a:r>
            <a:rPr lang="nl-BE" dirty="0" smtClean="0"/>
            <a:t> support</a:t>
          </a:r>
        </a:p>
      </dgm:t>
    </dgm:pt>
    <dgm:pt modelId="{D28AFC8C-1EEC-49BE-AF79-61C2CE4C15A1}" type="parTrans" cxnId="{90A74192-0D06-4D94-A123-DEDA2676B2AE}">
      <dgm:prSet/>
      <dgm:spPr/>
      <dgm:t>
        <a:bodyPr/>
        <a:lstStyle/>
        <a:p>
          <a:endParaRPr lang="en-GB"/>
        </a:p>
      </dgm:t>
    </dgm:pt>
    <dgm:pt modelId="{ADF6128A-7963-4F46-887A-BEDA9D6C51B9}" type="sibTrans" cxnId="{90A74192-0D06-4D94-A123-DEDA2676B2AE}">
      <dgm:prSet/>
      <dgm:spPr/>
      <dgm:t>
        <a:bodyPr/>
        <a:lstStyle/>
        <a:p>
          <a:endParaRPr lang="en-GB"/>
        </a:p>
      </dgm:t>
    </dgm:pt>
    <dgm:pt modelId="{E2C1A33F-7E33-4246-9DAF-82E917C77BF1}">
      <dgm:prSet/>
      <dgm:spPr/>
      <dgm:t>
        <a:bodyPr/>
        <a:lstStyle/>
        <a:p>
          <a:r>
            <a:rPr lang="nl-BE" dirty="0" err="1" smtClean="0"/>
            <a:t>Assessment</a:t>
          </a:r>
          <a:r>
            <a:rPr lang="nl-BE" dirty="0" smtClean="0"/>
            <a:t> tools</a:t>
          </a:r>
        </a:p>
      </dgm:t>
    </dgm:pt>
    <dgm:pt modelId="{3A52A1C4-C3BB-46B1-A76E-97A317A6DE93}" type="parTrans" cxnId="{E364738E-AD51-4C30-869C-9ECA12E1440A}">
      <dgm:prSet/>
      <dgm:spPr/>
      <dgm:t>
        <a:bodyPr/>
        <a:lstStyle/>
        <a:p>
          <a:endParaRPr lang="en-GB"/>
        </a:p>
      </dgm:t>
    </dgm:pt>
    <dgm:pt modelId="{36743E3B-CC9F-48D6-B48A-B96CF9DC21E5}" type="sibTrans" cxnId="{E364738E-AD51-4C30-869C-9ECA12E1440A}">
      <dgm:prSet/>
      <dgm:spPr/>
      <dgm:t>
        <a:bodyPr/>
        <a:lstStyle/>
        <a:p>
          <a:endParaRPr lang="en-GB"/>
        </a:p>
      </dgm:t>
    </dgm:pt>
    <dgm:pt modelId="{362184C2-5C3D-4C03-94BD-5A385B21D5EA}">
      <dgm:prSet/>
      <dgm:spPr/>
      <dgm:t>
        <a:bodyPr/>
        <a:lstStyle/>
        <a:p>
          <a:r>
            <a:rPr lang="nl-BE" dirty="0" smtClean="0"/>
            <a:t>Management tools</a:t>
          </a:r>
          <a:endParaRPr lang="en-GB" dirty="0"/>
        </a:p>
      </dgm:t>
    </dgm:pt>
    <dgm:pt modelId="{3A6F0E9D-1406-46DA-BCA2-5E707143DECB}" type="parTrans" cxnId="{FD8109CC-C160-41EC-BE30-01C227B33C48}">
      <dgm:prSet/>
      <dgm:spPr/>
      <dgm:t>
        <a:bodyPr/>
        <a:lstStyle/>
        <a:p>
          <a:endParaRPr lang="en-GB"/>
        </a:p>
      </dgm:t>
    </dgm:pt>
    <dgm:pt modelId="{66D3949E-D0F9-4F8D-834F-863B038C203B}" type="sibTrans" cxnId="{FD8109CC-C160-41EC-BE30-01C227B33C48}">
      <dgm:prSet/>
      <dgm:spPr/>
      <dgm:t>
        <a:bodyPr/>
        <a:lstStyle/>
        <a:p>
          <a:endParaRPr lang="en-GB"/>
        </a:p>
      </dgm:t>
    </dgm:pt>
    <dgm:pt modelId="{DB4EA89E-0A3D-47AE-BA08-E541D8AE4518}" type="pres">
      <dgm:prSet presAssocID="{3EC3A843-16BC-4AAB-9CDC-48E549AD00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3BD4522-184F-49D6-B47F-33DB27D617E9}" type="pres">
      <dgm:prSet presAssocID="{9ABE69F9-769B-45F0-8A01-A59C34D91551}" presName="linNode" presStyleCnt="0"/>
      <dgm:spPr/>
    </dgm:pt>
    <dgm:pt modelId="{3AF9B6A3-4535-4AA4-81F0-ED28F75E05D5}" type="pres">
      <dgm:prSet presAssocID="{9ABE69F9-769B-45F0-8A01-A59C34D9155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492840-6957-40BA-9DDC-450CF8D316FA}" type="pres">
      <dgm:prSet presAssocID="{9ABE69F9-769B-45F0-8A01-A59C34D9155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A9E93F-D40C-42D7-8E2A-3D489E7A80E2}" type="pres">
      <dgm:prSet presAssocID="{ED508F6B-EF5F-4C16-AC3C-73CD654B77EB}" presName="sp" presStyleCnt="0"/>
      <dgm:spPr/>
    </dgm:pt>
    <dgm:pt modelId="{4003C709-AC2A-4054-AD40-85EE03E1E0B7}" type="pres">
      <dgm:prSet presAssocID="{947C8790-88A3-41FF-81A7-F19629D5C2C4}" presName="linNode" presStyleCnt="0"/>
      <dgm:spPr/>
    </dgm:pt>
    <dgm:pt modelId="{0E36E2C9-FC73-47AB-8C77-6ED2827FAA8E}" type="pres">
      <dgm:prSet presAssocID="{947C8790-88A3-41FF-81A7-F19629D5C2C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7ACF03-6CA7-4BB8-8ED8-DF1C8024E7A0}" type="pres">
      <dgm:prSet presAssocID="{947C8790-88A3-41FF-81A7-F19629D5C2C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0A6F8D8-6932-420C-88B2-D8E17F2A9D9C}" type="pres">
      <dgm:prSet presAssocID="{F4962774-3932-4AC9-9D48-0B8E37DCBCB2}" presName="sp" presStyleCnt="0"/>
      <dgm:spPr/>
    </dgm:pt>
    <dgm:pt modelId="{5083D53C-C41A-4E62-8419-6DF4545DB2A5}" type="pres">
      <dgm:prSet presAssocID="{4D56CA47-6636-43B5-82B9-1FBD9C5C2D35}" presName="linNode" presStyleCnt="0"/>
      <dgm:spPr/>
    </dgm:pt>
    <dgm:pt modelId="{4576D9E9-4816-43D1-A637-EB251FECFA9C}" type="pres">
      <dgm:prSet presAssocID="{4D56CA47-6636-43B5-82B9-1FBD9C5C2D3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21FD20-FB19-4F7E-9693-96D34AA2732F}" type="pres">
      <dgm:prSet presAssocID="{4D56CA47-6636-43B5-82B9-1FBD9C5C2D3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9965BA-1FAF-45F5-915A-95B9AE0B54FD}" type="pres">
      <dgm:prSet presAssocID="{74B07DF8-75CF-4470-877E-447B6EFA95D4}" presName="sp" presStyleCnt="0"/>
      <dgm:spPr/>
    </dgm:pt>
    <dgm:pt modelId="{4CB8E30B-D779-4DF1-9420-A77C940F8249}" type="pres">
      <dgm:prSet presAssocID="{D927C9EE-F294-42A1-B4AD-4A3217510DA0}" presName="linNode" presStyleCnt="0"/>
      <dgm:spPr/>
    </dgm:pt>
    <dgm:pt modelId="{9102E28D-841B-4396-AC8A-CCA77C04DC50}" type="pres">
      <dgm:prSet presAssocID="{D927C9EE-F294-42A1-B4AD-4A3217510DA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40A71F-EB74-4A6B-8D23-71DF1F712FD0}" type="pres">
      <dgm:prSet presAssocID="{D927C9EE-F294-42A1-B4AD-4A3217510DA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01F949-FBBD-4F33-94B0-D2FCE95BB889}" srcId="{4D56CA47-6636-43B5-82B9-1FBD9C5C2D35}" destId="{15DF9389-3D33-44E2-BB1C-0F1C29ACCDBF}" srcOrd="2" destOrd="0" parTransId="{47A150A8-A066-454A-8094-010756E89153}" sibTransId="{4F41A7D9-384A-49B3-B799-5B1D25768F8F}"/>
    <dgm:cxn modelId="{90A74192-0D06-4D94-A123-DEDA2676B2AE}" srcId="{D927C9EE-F294-42A1-B4AD-4A3217510DA0}" destId="{BC89F973-B5C8-400D-82F3-7311B743E245}" srcOrd="0" destOrd="0" parTransId="{D28AFC8C-1EEC-49BE-AF79-61C2CE4C15A1}" sibTransId="{ADF6128A-7963-4F46-887A-BEDA9D6C51B9}"/>
    <dgm:cxn modelId="{E364738E-AD51-4C30-869C-9ECA12E1440A}" srcId="{D927C9EE-F294-42A1-B4AD-4A3217510DA0}" destId="{E2C1A33F-7E33-4246-9DAF-82E917C77BF1}" srcOrd="1" destOrd="0" parTransId="{3A52A1C4-C3BB-46B1-A76E-97A317A6DE93}" sibTransId="{36743E3B-CC9F-48D6-B48A-B96CF9DC21E5}"/>
    <dgm:cxn modelId="{1BBE639C-D9EE-4B83-B100-78A9A3E5A466}" type="presOf" srcId="{AC4E980C-B9D5-4753-A199-0607B6B78B0A}" destId="{D97ACF03-6CA7-4BB8-8ED8-DF1C8024E7A0}" srcOrd="0" destOrd="2" presId="urn:microsoft.com/office/officeart/2005/8/layout/vList5"/>
    <dgm:cxn modelId="{611B4D2D-1BAF-47F9-A57D-2438D5F6D22B}" type="presOf" srcId="{947C8790-88A3-41FF-81A7-F19629D5C2C4}" destId="{0E36E2C9-FC73-47AB-8C77-6ED2827FAA8E}" srcOrd="0" destOrd="0" presId="urn:microsoft.com/office/officeart/2005/8/layout/vList5"/>
    <dgm:cxn modelId="{A4721745-EC4A-4B6E-9E61-E49A01F01455}" type="presOf" srcId="{D927C9EE-F294-42A1-B4AD-4A3217510DA0}" destId="{9102E28D-841B-4396-AC8A-CCA77C04DC50}" srcOrd="0" destOrd="0" presId="urn:microsoft.com/office/officeart/2005/8/layout/vList5"/>
    <dgm:cxn modelId="{44F3CA1B-D3D5-411A-A07A-1C3F4550CE41}" type="presOf" srcId="{0747DD42-72C2-4297-B20F-EB45C06F9FE9}" destId="{8721FD20-FB19-4F7E-9693-96D34AA2732F}" srcOrd="0" destOrd="1" presId="urn:microsoft.com/office/officeart/2005/8/layout/vList5"/>
    <dgm:cxn modelId="{01308244-E52C-4712-98F9-FB3F5DEB0C82}" srcId="{947C8790-88A3-41FF-81A7-F19629D5C2C4}" destId="{AC4E980C-B9D5-4753-A199-0607B6B78B0A}" srcOrd="2" destOrd="0" parTransId="{D3C20E42-8C64-451E-A7C9-FCEEEA9C8EE5}" sibTransId="{E3E90F1A-581F-4CB6-B5A7-DCF4AE29852A}"/>
    <dgm:cxn modelId="{A4D74AFA-25EB-48E7-B38F-887F7B8BCF3F}" srcId="{4D56CA47-6636-43B5-82B9-1FBD9C5C2D35}" destId="{6727E86E-E3AA-4E2A-8604-9CFF5DBF9CFC}" srcOrd="0" destOrd="0" parTransId="{145E18AF-6D13-49C5-9C00-C2392D584115}" sibTransId="{833E4DBD-3DC2-4B05-B28D-ABBFDBE4A6B5}"/>
    <dgm:cxn modelId="{FD8109CC-C160-41EC-BE30-01C227B33C48}" srcId="{D927C9EE-F294-42A1-B4AD-4A3217510DA0}" destId="{362184C2-5C3D-4C03-94BD-5A385B21D5EA}" srcOrd="2" destOrd="0" parTransId="{3A6F0E9D-1406-46DA-BCA2-5E707143DECB}" sibTransId="{66D3949E-D0F9-4F8D-834F-863B038C203B}"/>
    <dgm:cxn modelId="{22868157-B800-4F39-A0EB-E104A2796A78}" srcId="{3EC3A843-16BC-4AAB-9CDC-48E549AD00A8}" destId="{947C8790-88A3-41FF-81A7-F19629D5C2C4}" srcOrd="1" destOrd="0" parTransId="{77355FA8-DBB1-4C22-B6DA-D1AF8A965E52}" sibTransId="{F4962774-3932-4AC9-9D48-0B8E37DCBCB2}"/>
    <dgm:cxn modelId="{62950D47-FAD0-4153-8B1C-56DC83FA3169}" srcId="{3EC3A843-16BC-4AAB-9CDC-48E549AD00A8}" destId="{D927C9EE-F294-42A1-B4AD-4A3217510DA0}" srcOrd="3" destOrd="0" parTransId="{2D5CD100-4D04-4B0A-AADD-E6F7F84BE3B5}" sibTransId="{5386E52C-8E12-43D9-AEAB-B18896A305BA}"/>
    <dgm:cxn modelId="{80B206BE-5FBD-40F9-A404-2833585D23E2}" type="presOf" srcId="{373A9059-69D0-4C91-A092-6CAF6406462E}" destId="{D97ACF03-6CA7-4BB8-8ED8-DF1C8024E7A0}" srcOrd="0" destOrd="1" presId="urn:microsoft.com/office/officeart/2005/8/layout/vList5"/>
    <dgm:cxn modelId="{7B99F026-FA04-44B3-B634-749701E16CE5}" type="presOf" srcId="{6727E86E-E3AA-4E2A-8604-9CFF5DBF9CFC}" destId="{8721FD20-FB19-4F7E-9693-96D34AA2732F}" srcOrd="0" destOrd="0" presId="urn:microsoft.com/office/officeart/2005/8/layout/vList5"/>
    <dgm:cxn modelId="{4B96B192-CB67-436C-8B67-B52DF285741E}" type="presOf" srcId="{780D20CB-934F-4819-BA8D-C2454AC99ADF}" destId="{D97ACF03-6CA7-4BB8-8ED8-DF1C8024E7A0}" srcOrd="0" destOrd="0" presId="urn:microsoft.com/office/officeart/2005/8/layout/vList5"/>
    <dgm:cxn modelId="{6269D3BE-EBE1-4B02-A678-150B648BF57A}" type="presOf" srcId="{9ABE69F9-769B-45F0-8A01-A59C34D91551}" destId="{3AF9B6A3-4535-4AA4-81F0-ED28F75E05D5}" srcOrd="0" destOrd="0" presId="urn:microsoft.com/office/officeart/2005/8/layout/vList5"/>
    <dgm:cxn modelId="{5D36522F-7A17-40FA-803A-D3F331600FEC}" type="presOf" srcId="{362184C2-5C3D-4C03-94BD-5A385B21D5EA}" destId="{BD40A71F-EB74-4A6B-8D23-71DF1F712FD0}" srcOrd="0" destOrd="2" presId="urn:microsoft.com/office/officeart/2005/8/layout/vList5"/>
    <dgm:cxn modelId="{FF2F1FCC-4AE8-468D-B617-ECE057F21B3D}" type="presOf" srcId="{15DF9389-3D33-44E2-BB1C-0F1C29ACCDBF}" destId="{8721FD20-FB19-4F7E-9693-96D34AA2732F}" srcOrd="0" destOrd="2" presId="urn:microsoft.com/office/officeart/2005/8/layout/vList5"/>
    <dgm:cxn modelId="{46E21B47-EC7E-4E45-9E56-32252180AECA}" srcId="{3EC3A843-16BC-4AAB-9CDC-48E549AD00A8}" destId="{9ABE69F9-769B-45F0-8A01-A59C34D91551}" srcOrd="0" destOrd="0" parTransId="{C225B9D4-9F6E-410F-8A22-38BCCADE51AA}" sibTransId="{ED508F6B-EF5F-4C16-AC3C-73CD654B77EB}"/>
    <dgm:cxn modelId="{5D02D9E5-19D2-4E93-A9C6-B1237F05462B}" type="presOf" srcId="{3EC3A843-16BC-4AAB-9CDC-48E549AD00A8}" destId="{DB4EA89E-0A3D-47AE-BA08-E541D8AE4518}" srcOrd="0" destOrd="0" presId="urn:microsoft.com/office/officeart/2005/8/layout/vList5"/>
    <dgm:cxn modelId="{3FEC45E7-6867-4FB7-A39E-7238F2B049DD}" type="presOf" srcId="{E2C1A33F-7E33-4246-9DAF-82E917C77BF1}" destId="{BD40A71F-EB74-4A6B-8D23-71DF1F712FD0}" srcOrd="0" destOrd="1" presId="urn:microsoft.com/office/officeart/2005/8/layout/vList5"/>
    <dgm:cxn modelId="{8560DBEE-CE5E-483D-AA65-83454D91BF19}" srcId="{947C8790-88A3-41FF-81A7-F19629D5C2C4}" destId="{780D20CB-934F-4819-BA8D-C2454AC99ADF}" srcOrd="0" destOrd="0" parTransId="{DD954A31-1A91-4606-A9A8-143B492B6A9A}" sibTransId="{023516CE-A0BB-4B3D-953B-4C09A10D4B17}"/>
    <dgm:cxn modelId="{6C4B1513-FFEA-4B3F-8584-46CA3D11458E}" srcId="{9ABE69F9-769B-45F0-8A01-A59C34D91551}" destId="{92139D0B-2CF2-46B9-A843-C5D4CE5C205E}" srcOrd="0" destOrd="0" parTransId="{E85C95ED-59E1-4991-A901-D9B8C6983785}" sibTransId="{3B57B98C-D6BF-454D-A2B6-7F800ED2FF4E}"/>
    <dgm:cxn modelId="{662D934D-73FF-417E-86FC-A17EB27AE7DF}" type="presOf" srcId="{4D56CA47-6636-43B5-82B9-1FBD9C5C2D35}" destId="{4576D9E9-4816-43D1-A637-EB251FECFA9C}" srcOrd="0" destOrd="0" presId="urn:microsoft.com/office/officeart/2005/8/layout/vList5"/>
    <dgm:cxn modelId="{71FF7262-4349-4F90-B5EE-209FF5F608B7}" srcId="{3EC3A843-16BC-4AAB-9CDC-48E549AD00A8}" destId="{4D56CA47-6636-43B5-82B9-1FBD9C5C2D35}" srcOrd="2" destOrd="0" parTransId="{04CF344D-C327-4A7D-9D90-774FF54E2535}" sibTransId="{74B07DF8-75CF-4470-877E-447B6EFA95D4}"/>
    <dgm:cxn modelId="{5BB88916-EC80-466D-B0D2-FF8DC49EF551}" srcId="{947C8790-88A3-41FF-81A7-F19629D5C2C4}" destId="{373A9059-69D0-4C91-A092-6CAF6406462E}" srcOrd="1" destOrd="0" parTransId="{8E26FC25-6C77-4B0D-95DB-2DE086A090EE}" sibTransId="{399AD36B-5C9C-477E-9774-2EDDE93A269B}"/>
    <dgm:cxn modelId="{9D6FEA12-A744-44E6-92D4-40A4DAAB5ECE}" type="presOf" srcId="{BC89F973-B5C8-400D-82F3-7311B743E245}" destId="{BD40A71F-EB74-4A6B-8D23-71DF1F712FD0}" srcOrd="0" destOrd="0" presId="urn:microsoft.com/office/officeart/2005/8/layout/vList5"/>
    <dgm:cxn modelId="{8EC101E9-D578-4B4A-8564-3F7D8D5AE0E8}" type="presOf" srcId="{92139D0B-2CF2-46B9-A843-C5D4CE5C205E}" destId="{BD492840-6957-40BA-9DDC-450CF8D316FA}" srcOrd="0" destOrd="0" presId="urn:microsoft.com/office/officeart/2005/8/layout/vList5"/>
    <dgm:cxn modelId="{C663AA8D-A272-4C28-842B-1B49FD46B62E}" srcId="{4D56CA47-6636-43B5-82B9-1FBD9C5C2D35}" destId="{0747DD42-72C2-4297-B20F-EB45C06F9FE9}" srcOrd="1" destOrd="0" parTransId="{F7CBF255-C5A9-430C-B755-690FE5CF2213}" sibTransId="{29E4EE38-AF51-49A1-BD7C-0BA2FBDF9BFD}"/>
    <dgm:cxn modelId="{5AFC1D31-E9EC-46E8-AFFA-9D8D8E693FC2}" type="presParOf" srcId="{DB4EA89E-0A3D-47AE-BA08-E541D8AE4518}" destId="{C3BD4522-184F-49D6-B47F-33DB27D617E9}" srcOrd="0" destOrd="0" presId="urn:microsoft.com/office/officeart/2005/8/layout/vList5"/>
    <dgm:cxn modelId="{C963992A-A865-4D5A-AD29-A4CFE40D3D90}" type="presParOf" srcId="{C3BD4522-184F-49D6-B47F-33DB27D617E9}" destId="{3AF9B6A3-4535-4AA4-81F0-ED28F75E05D5}" srcOrd="0" destOrd="0" presId="urn:microsoft.com/office/officeart/2005/8/layout/vList5"/>
    <dgm:cxn modelId="{B7AD053F-05B0-40B6-832C-56EEE694122D}" type="presParOf" srcId="{C3BD4522-184F-49D6-B47F-33DB27D617E9}" destId="{BD492840-6957-40BA-9DDC-450CF8D316FA}" srcOrd="1" destOrd="0" presId="urn:microsoft.com/office/officeart/2005/8/layout/vList5"/>
    <dgm:cxn modelId="{93CA3998-4DE8-4D89-A1CF-D9BC1338C255}" type="presParOf" srcId="{DB4EA89E-0A3D-47AE-BA08-E541D8AE4518}" destId="{42A9E93F-D40C-42D7-8E2A-3D489E7A80E2}" srcOrd="1" destOrd="0" presId="urn:microsoft.com/office/officeart/2005/8/layout/vList5"/>
    <dgm:cxn modelId="{614159D7-62CC-4D1D-9BA6-03EC21BB1FE1}" type="presParOf" srcId="{DB4EA89E-0A3D-47AE-BA08-E541D8AE4518}" destId="{4003C709-AC2A-4054-AD40-85EE03E1E0B7}" srcOrd="2" destOrd="0" presId="urn:microsoft.com/office/officeart/2005/8/layout/vList5"/>
    <dgm:cxn modelId="{F55534C8-94EF-4384-9416-231BDBE7F768}" type="presParOf" srcId="{4003C709-AC2A-4054-AD40-85EE03E1E0B7}" destId="{0E36E2C9-FC73-47AB-8C77-6ED2827FAA8E}" srcOrd="0" destOrd="0" presId="urn:microsoft.com/office/officeart/2005/8/layout/vList5"/>
    <dgm:cxn modelId="{992B0645-A806-4E87-9584-E0EBC07F2FC0}" type="presParOf" srcId="{4003C709-AC2A-4054-AD40-85EE03E1E0B7}" destId="{D97ACF03-6CA7-4BB8-8ED8-DF1C8024E7A0}" srcOrd="1" destOrd="0" presId="urn:microsoft.com/office/officeart/2005/8/layout/vList5"/>
    <dgm:cxn modelId="{A16DDB35-0E9D-4255-8EF0-A83749323C17}" type="presParOf" srcId="{DB4EA89E-0A3D-47AE-BA08-E541D8AE4518}" destId="{C0A6F8D8-6932-420C-88B2-D8E17F2A9D9C}" srcOrd="3" destOrd="0" presId="urn:microsoft.com/office/officeart/2005/8/layout/vList5"/>
    <dgm:cxn modelId="{1C55D37C-B6CD-4053-981C-658A1E9DAEC8}" type="presParOf" srcId="{DB4EA89E-0A3D-47AE-BA08-E541D8AE4518}" destId="{5083D53C-C41A-4E62-8419-6DF4545DB2A5}" srcOrd="4" destOrd="0" presId="urn:microsoft.com/office/officeart/2005/8/layout/vList5"/>
    <dgm:cxn modelId="{99A28D1E-F4A6-41A1-98D4-0754F7572BDD}" type="presParOf" srcId="{5083D53C-C41A-4E62-8419-6DF4545DB2A5}" destId="{4576D9E9-4816-43D1-A637-EB251FECFA9C}" srcOrd="0" destOrd="0" presId="urn:microsoft.com/office/officeart/2005/8/layout/vList5"/>
    <dgm:cxn modelId="{F95EC839-1416-45C8-BADA-65595A4DFF0E}" type="presParOf" srcId="{5083D53C-C41A-4E62-8419-6DF4545DB2A5}" destId="{8721FD20-FB19-4F7E-9693-96D34AA2732F}" srcOrd="1" destOrd="0" presId="urn:microsoft.com/office/officeart/2005/8/layout/vList5"/>
    <dgm:cxn modelId="{7DDFE896-6B17-46C9-96FD-C3AA2619C27B}" type="presParOf" srcId="{DB4EA89E-0A3D-47AE-BA08-E541D8AE4518}" destId="{8F9965BA-1FAF-45F5-915A-95B9AE0B54FD}" srcOrd="5" destOrd="0" presId="urn:microsoft.com/office/officeart/2005/8/layout/vList5"/>
    <dgm:cxn modelId="{145049EA-4AE6-4173-A742-EC1C35241173}" type="presParOf" srcId="{DB4EA89E-0A3D-47AE-BA08-E541D8AE4518}" destId="{4CB8E30B-D779-4DF1-9420-A77C940F8249}" srcOrd="6" destOrd="0" presId="urn:microsoft.com/office/officeart/2005/8/layout/vList5"/>
    <dgm:cxn modelId="{DBFC3FEC-2712-4A1B-9CF1-5BF0EC85553B}" type="presParOf" srcId="{4CB8E30B-D779-4DF1-9420-A77C940F8249}" destId="{9102E28D-841B-4396-AC8A-CCA77C04DC50}" srcOrd="0" destOrd="0" presId="urn:microsoft.com/office/officeart/2005/8/layout/vList5"/>
    <dgm:cxn modelId="{2D85BD72-A645-461D-9874-312E00B802EC}" type="presParOf" srcId="{4CB8E30B-D779-4DF1-9420-A77C940F8249}" destId="{BD40A71F-EB74-4A6B-8D23-71DF1F712F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6D7D8-E32A-4D43-B3F8-9B31DF2A99B9}">
      <dsp:nvSpPr>
        <dsp:cNvPr id="0" name=""/>
        <dsp:cNvSpPr/>
      </dsp:nvSpPr>
      <dsp:spPr>
        <a:xfrm>
          <a:off x="264524" y="1756"/>
          <a:ext cx="2557150" cy="1022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An organization’s behavior changes slowly over time</a:t>
          </a:r>
          <a:endParaRPr lang="nl-BE" sz="1500" kern="1200"/>
        </a:p>
      </dsp:txBody>
      <dsp:txXfrm>
        <a:off x="775954" y="1756"/>
        <a:ext cx="1534290" cy="1022860"/>
      </dsp:txXfrm>
    </dsp:sp>
    <dsp:sp modelId="{D49A153E-FBAC-40D4-A871-DE4281063ABE}">
      <dsp:nvSpPr>
        <dsp:cNvPr id="0" name=""/>
        <dsp:cNvSpPr/>
      </dsp:nvSpPr>
      <dsp:spPr>
        <a:xfrm>
          <a:off x="2489245" y="88700"/>
          <a:ext cx="2122434" cy="8489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Changes must be </a:t>
          </a:r>
          <a:r>
            <a:rPr lang="en-US" sz="1200" u="sng" kern="1200" dirty="0" smtClean="0"/>
            <a:t>iterative</a:t>
          </a:r>
          <a:r>
            <a:rPr lang="en-US" sz="1200" kern="1200" dirty="0" smtClean="0"/>
            <a:t> while working toward long-term goals</a:t>
          </a:r>
          <a:endParaRPr lang="nl-BE" sz="1200" kern="1200" dirty="0"/>
        </a:p>
      </dsp:txBody>
      <dsp:txXfrm>
        <a:off x="2913732" y="88700"/>
        <a:ext cx="1273461" cy="848973"/>
      </dsp:txXfrm>
    </dsp:sp>
    <dsp:sp modelId="{ED6788B3-32EE-4277-AFAB-6F59C0DA29DB}">
      <dsp:nvSpPr>
        <dsp:cNvPr id="0" name=""/>
        <dsp:cNvSpPr/>
      </dsp:nvSpPr>
      <dsp:spPr>
        <a:xfrm>
          <a:off x="264524" y="1167817"/>
          <a:ext cx="2557150" cy="1022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There is no single recipe that works for all organizations</a:t>
          </a:r>
          <a:endParaRPr lang="nl-BE" sz="1500" kern="1200"/>
        </a:p>
      </dsp:txBody>
      <dsp:txXfrm>
        <a:off x="775954" y="1167817"/>
        <a:ext cx="1534290" cy="1022860"/>
      </dsp:txXfrm>
    </dsp:sp>
    <dsp:sp modelId="{729CF545-F6C8-4E99-8156-6494D44F16FA}">
      <dsp:nvSpPr>
        <dsp:cNvPr id="0" name=""/>
        <dsp:cNvSpPr/>
      </dsp:nvSpPr>
      <dsp:spPr>
        <a:xfrm>
          <a:off x="2489245" y="1254760"/>
          <a:ext cx="2122434" cy="8489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 solution must enable </a:t>
          </a:r>
          <a:r>
            <a:rPr lang="en-US" sz="1200" u="sng" kern="1200" dirty="0" smtClean="0"/>
            <a:t>risk-based</a:t>
          </a:r>
          <a:r>
            <a:rPr lang="en-US" sz="1200" kern="1200" dirty="0" smtClean="0"/>
            <a:t> choices tailored to the organization</a:t>
          </a:r>
          <a:endParaRPr lang="nl-BE" sz="1200" kern="1200" dirty="0"/>
        </a:p>
      </dsp:txBody>
      <dsp:txXfrm>
        <a:off x="2913732" y="1254760"/>
        <a:ext cx="1273461" cy="848973"/>
      </dsp:txXfrm>
    </dsp:sp>
    <dsp:sp modelId="{83461659-7F7B-48C8-9C52-77C261AD5B5B}">
      <dsp:nvSpPr>
        <dsp:cNvPr id="0" name=""/>
        <dsp:cNvSpPr/>
      </dsp:nvSpPr>
      <dsp:spPr>
        <a:xfrm>
          <a:off x="264524" y="2333878"/>
          <a:ext cx="2557150" cy="1022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Guidance related to security activities must be prescriptive</a:t>
          </a:r>
          <a:endParaRPr lang="nl-BE" sz="1500" kern="1200"/>
        </a:p>
      </dsp:txBody>
      <dsp:txXfrm>
        <a:off x="775954" y="2333878"/>
        <a:ext cx="1534290" cy="1022860"/>
      </dsp:txXfrm>
    </dsp:sp>
    <dsp:sp modelId="{222E66A8-FE6A-4B07-9CC6-F2FAB75DB7F6}">
      <dsp:nvSpPr>
        <dsp:cNvPr id="0" name=""/>
        <dsp:cNvSpPr/>
      </dsp:nvSpPr>
      <dsp:spPr>
        <a:xfrm>
          <a:off x="2489245" y="2420821"/>
          <a:ext cx="2122434" cy="8489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 solution must provide enough </a:t>
          </a:r>
          <a:r>
            <a:rPr lang="en-US" sz="1200" u="sng" kern="1200" dirty="0" smtClean="0"/>
            <a:t>details</a:t>
          </a:r>
          <a:r>
            <a:rPr lang="en-US" sz="1200" kern="1200" dirty="0" smtClean="0"/>
            <a:t> for non-security-people</a:t>
          </a:r>
          <a:endParaRPr lang="nl-BE" sz="1200" kern="1200" dirty="0"/>
        </a:p>
      </dsp:txBody>
      <dsp:txXfrm>
        <a:off x="2913732" y="2420821"/>
        <a:ext cx="1273461" cy="848973"/>
      </dsp:txXfrm>
    </dsp:sp>
    <dsp:sp modelId="{1E53C020-2B3D-4C59-82EB-B8FAA65AB8C0}">
      <dsp:nvSpPr>
        <dsp:cNvPr id="0" name=""/>
        <dsp:cNvSpPr/>
      </dsp:nvSpPr>
      <dsp:spPr>
        <a:xfrm>
          <a:off x="264524" y="3499938"/>
          <a:ext cx="2557150" cy="10228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Overall, must be simple, well-defined, and measurable</a:t>
          </a:r>
          <a:endParaRPr lang="nl-BE" sz="1500" kern="1200" dirty="0"/>
        </a:p>
      </dsp:txBody>
      <dsp:txXfrm>
        <a:off x="775954" y="3499938"/>
        <a:ext cx="1534290" cy="1022860"/>
      </dsp:txXfrm>
    </dsp:sp>
    <dsp:sp modelId="{A96D6BD3-4ECE-4FBD-A716-91522FA48ADB}">
      <dsp:nvSpPr>
        <dsp:cNvPr id="0" name=""/>
        <dsp:cNvSpPr/>
      </dsp:nvSpPr>
      <dsp:spPr>
        <a:xfrm>
          <a:off x="2489245" y="3586881"/>
          <a:ext cx="2122434" cy="8489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dirty="0" smtClean="0"/>
            <a:t>OWASP Software Assurance Maturity Model (SAMM)</a:t>
          </a:r>
          <a:endParaRPr lang="nl-BE" sz="1200" kern="1200" dirty="0"/>
        </a:p>
      </dsp:txBody>
      <dsp:txXfrm>
        <a:off x="2913732" y="3586881"/>
        <a:ext cx="1273461" cy="84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26FD3-243F-4162-9A79-A46603B60068}">
      <dsp:nvSpPr>
        <dsp:cNvPr id="0" name=""/>
        <dsp:cNvSpPr/>
      </dsp:nvSpPr>
      <dsp:spPr>
        <a:xfrm>
          <a:off x="1759506" y="268780"/>
          <a:ext cx="2041790" cy="204179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ASSES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questionnaire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500" kern="1200" dirty="0"/>
        </a:p>
      </dsp:txBody>
      <dsp:txXfrm>
        <a:off x="2357532" y="866806"/>
        <a:ext cx="1443764" cy="1443764"/>
      </dsp:txXfrm>
    </dsp:sp>
    <dsp:sp modelId="{69B13982-B1C4-4F1E-8F98-1CB2008AD8F1}">
      <dsp:nvSpPr>
        <dsp:cNvPr id="0" name=""/>
        <dsp:cNvSpPr/>
      </dsp:nvSpPr>
      <dsp:spPr>
        <a:xfrm rot="5400000">
          <a:off x="3895605" y="268780"/>
          <a:ext cx="2041790" cy="204179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 smtClean="0"/>
            <a:t>GOAL</a:t>
          </a:r>
          <a:br>
            <a:rPr lang="nl-BE" sz="1500" kern="1200" dirty="0" smtClean="0"/>
          </a:br>
          <a:r>
            <a:rPr lang="nl-BE" sz="1500" kern="1200" dirty="0" smtClean="0"/>
            <a:t>gap analysis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500" kern="1200" dirty="0"/>
        </a:p>
      </dsp:txBody>
      <dsp:txXfrm rot="-5400000">
        <a:off x="3895605" y="866806"/>
        <a:ext cx="1443764" cy="1443764"/>
      </dsp:txXfrm>
    </dsp:sp>
    <dsp:sp modelId="{466A5FF1-E21D-46AF-BCA1-1FD50717C7D2}">
      <dsp:nvSpPr>
        <dsp:cNvPr id="0" name=""/>
        <dsp:cNvSpPr/>
      </dsp:nvSpPr>
      <dsp:spPr>
        <a:xfrm rot="10800000">
          <a:off x="3895605" y="2404880"/>
          <a:ext cx="2041790" cy="204179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PLAN </a:t>
          </a:r>
          <a:br>
            <a:rPr lang="nl-BE" sz="1500" kern="1200" smtClean="0"/>
          </a:br>
          <a:r>
            <a:rPr lang="nl-BE" sz="1500" kern="1200" smtClean="0"/>
            <a:t>roadmap</a:t>
          </a:r>
          <a:endParaRPr lang="nl-BE" sz="1500" kern="1200" dirty="0"/>
        </a:p>
      </dsp:txBody>
      <dsp:txXfrm rot="10800000">
        <a:off x="3895605" y="2404880"/>
        <a:ext cx="1443764" cy="1443764"/>
      </dsp:txXfrm>
    </dsp:sp>
    <dsp:sp modelId="{9FC96D78-59D1-42D8-B9D1-48671E144C85}">
      <dsp:nvSpPr>
        <dsp:cNvPr id="0" name=""/>
        <dsp:cNvSpPr/>
      </dsp:nvSpPr>
      <dsp:spPr>
        <a:xfrm rot="16200000">
          <a:off x="1759506" y="2404880"/>
          <a:ext cx="2041790" cy="2041790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1500" kern="120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IMPLEMENT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smtClean="0"/>
            <a:t>OWASP resources</a:t>
          </a:r>
          <a:endParaRPr lang="nl-BE" sz="1500" kern="1200" dirty="0" smtClean="0"/>
        </a:p>
      </dsp:txBody>
      <dsp:txXfrm rot="5400000">
        <a:off x="2357532" y="2404880"/>
        <a:ext cx="1443764" cy="1443764"/>
      </dsp:txXfrm>
    </dsp:sp>
    <dsp:sp modelId="{D623F1D0-8B47-4C4E-B0B4-1BC4A0E725BB}">
      <dsp:nvSpPr>
        <dsp:cNvPr id="0" name=""/>
        <dsp:cNvSpPr/>
      </dsp:nvSpPr>
      <dsp:spPr>
        <a:xfrm>
          <a:off x="3275547" y="1684091"/>
          <a:ext cx="1145806" cy="11114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11913-7A49-4304-8D36-ADEB04F64DBA}">
      <dsp:nvSpPr>
        <dsp:cNvPr id="0" name=""/>
        <dsp:cNvSpPr/>
      </dsp:nvSpPr>
      <dsp:spPr>
        <a:xfrm rot="10800000">
          <a:off x="3343537" y="1919861"/>
          <a:ext cx="1009826" cy="111150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5EABA-EF91-4529-9596-BAF533330D26}">
      <dsp:nvSpPr>
        <dsp:cNvPr id="0" name=""/>
        <dsp:cNvSpPr/>
      </dsp:nvSpPr>
      <dsp:spPr>
        <a:xfrm>
          <a:off x="0" y="153937"/>
          <a:ext cx="7357845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PROTECT</a:t>
          </a:r>
          <a:endParaRPr lang="nl-BE" sz="1300" b="1" kern="1200"/>
        </a:p>
      </dsp:txBody>
      <dsp:txXfrm>
        <a:off x="24131" y="178068"/>
        <a:ext cx="7309583" cy="446063"/>
      </dsp:txXfrm>
    </dsp:sp>
    <dsp:sp modelId="{6006F692-05D0-4CE9-AB0E-39F6964D7792}">
      <dsp:nvSpPr>
        <dsp:cNvPr id="0" name=""/>
        <dsp:cNvSpPr/>
      </dsp:nvSpPr>
      <dsp:spPr>
        <a:xfrm>
          <a:off x="731774" y="685702"/>
          <a:ext cx="5894296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/>
            <a:t>Tools</a:t>
          </a:r>
          <a:r>
            <a:rPr lang="en-US" sz="1300" kern="1200" dirty="0" smtClean="0"/>
            <a:t>: Enterprise Security API (ESAPI), </a:t>
          </a:r>
          <a:r>
            <a:rPr lang="en-US" sz="1300" kern="1200" dirty="0" err="1" smtClean="0"/>
            <a:t>CSRFGuard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AppSensor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ModSecurity</a:t>
          </a:r>
          <a:r>
            <a:rPr lang="en-US" sz="1300" kern="1200" dirty="0" smtClean="0"/>
            <a:t> Core Rule Set Project</a:t>
          </a:r>
          <a:endParaRPr lang="nl-BE" sz="1300" kern="1200" dirty="0"/>
        </a:p>
      </dsp:txBody>
      <dsp:txXfrm>
        <a:off x="755905" y="709833"/>
        <a:ext cx="5846034" cy="446063"/>
      </dsp:txXfrm>
    </dsp:sp>
    <dsp:sp modelId="{C1D3CA14-3697-4E7D-81DE-0209A88A9BFB}">
      <dsp:nvSpPr>
        <dsp:cNvPr id="0" name=""/>
        <dsp:cNvSpPr/>
      </dsp:nvSpPr>
      <dsp:spPr>
        <a:xfrm>
          <a:off x="731774" y="1217467"/>
          <a:ext cx="5894296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/>
            <a:t>Docs</a:t>
          </a:r>
          <a:r>
            <a:rPr lang="en-US" sz="1300" kern="1200" dirty="0" smtClean="0"/>
            <a:t>: Development Guide, Cheat Sheets, Secure Coding Practices - Quick Reference Guide</a:t>
          </a:r>
          <a:endParaRPr lang="nl-BE" sz="1300" kern="1200" dirty="0"/>
        </a:p>
      </dsp:txBody>
      <dsp:txXfrm>
        <a:off x="755905" y="1241598"/>
        <a:ext cx="5846034" cy="446063"/>
      </dsp:txXfrm>
    </dsp:sp>
    <dsp:sp modelId="{CA54890E-B3AA-47A0-A831-263F22F5FB9D}">
      <dsp:nvSpPr>
        <dsp:cNvPr id="0" name=""/>
        <dsp:cNvSpPr/>
      </dsp:nvSpPr>
      <dsp:spPr>
        <a:xfrm>
          <a:off x="0" y="1749232"/>
          <a:ext cx="7357845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DETECT</a:t>
          </a:r>
          <a:endParaRPr lang="nl-BE" sz="1300" b="1" kern="1200"/>
        </a:p>
      </dsp:txBody>
      <dsp:txXfrm>
        <a:off x="24131" y="1773363"/>
        <a:ext cx="7309583" cy="446063"/>
      </dsp:txXfrm>
    </dsp:sp>
    <dsp:sp modelId="{ED378BD4-FC9E-48E8-AA7F-8AE9A7A77B63}">
      <dsp:nvSpPr>
        <dsp:cNvPr id="0" name=""/>
        <dsp:cNvSpPr/>
      </dsp:nvSpPr>
      <dsp:spPr>
        <a:xfrm>
          <a:off x="785339" y="2280997"/>
          <a:ext cx="5787165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/>
            <a:t>Tools</a:t>
          </a:r>
          <a:r>
            <a:rPr lang="en-US" sz="1300" kern="1200" dirty="0" smtClean="0"/>
            <a:t>: OWTF, Broken Web Applications Project, Zed Attack Proxy</a:t>
          </a:r>
          <a:endParaRPr lang="nl-BE" sz="1300" kern="1200" dirty="0"/>
        </a:p>
      </dsp:txBody>
      <dsp:txXfrm>
        <a:off x="809470" y="2305128"/>
        <a:ext cx="5738903" cy="446063"/>
      </dsp:txXfrm>
    </dsp:sp>
    <dsp:sp modelId="{2886FEA1-64ED-44A8-A1E5-0E703A7BCC68}">
      <dsp:nvSpPr>
        <dsp:cNvPr id="0" name=""/>
        <dsp:cNvSpPr/>
      </dsp:nvSpPr>
      <dsp:spPr>
        <a:xfrm>
          <a:off x="838941" y="2812762"/>
          <a:ext cx="5679962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/>
            <a:t>Docs</a:t>
          </a:r>
          <a:r>
            <a:rPr lang="en-US" sz="1300" kern="1200" dirty="0" smtClean="0"/>
            <a:t>: Code Review Guide, Testing Guide, Top Ten Project</a:t>
          </a:r>
          <a:endParaRPr lang="nl-BE" sz="1300" kern="1200" dirty="0"/>
        </a:p>
      </dsp:txBody>
      <dsp:txXfrm>
        <a:off x="863072" y="2836893"/>
        <a:ext cx="5631700" cy="446063"/>
      </dsp:txXfrm>
    </dsp:sp>
    <dsp:sp modelId="{01D3F6F6-ECB2-435A-BB7F-D0426C60566B}">
      <dsp:nvSpPr>
        <dsp:cNvPr id="0" name=""/>
        <dsp:cNvSpPr/>
      </dsp:nvSpPr>
      <dsp:spPr>
        <a:xfrm>
          <a:off x="0" y="3344528"/>
          <a:ext cx="7357845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LIFE CYCLE</a:t>
          </a:r>
        </a:p>
      </dsp:txBody>
      <dsp:txXfrm>
        <a:off x="24131" y="3368659"/>
        <a:ext cx="7309583" cy="446063"/>
      </dsp:txXfrm>
    </dsp:sp>
    <dsp:sp modelId="{EB078AD3-C21D-4BC0-A9DD-7F0A6A9FC093}">
      <dsp:nvSpPr>
        <dsp:cNvPr id="0" name=""/>
        <dsp:cNvSpPr/>
      </dsp:nvSpPr>
      <dsp:spPr>
        <a:xfrm>
          <a:off x="803770" y="3876293"/>
          <a:ext cx="5750303" cy="4943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SAMM, Application Security Verification Standard, Legal Project, </a:t>
          </a:r>
          <a:r>
            <a:rPr lang="en-US" sz="1300" kern="1200" dirty="0" err="1" smtClean="0"/>
            <a:t>WebGoat</a:t>
          </a:r>
          <a:r>
            <a:rPr lang="en-US" sz="1300" kern="1200" dirty="0" smtClean="0"/>
            <a:t>, Education Project, </a:t>
          </a:r>
          <a:r>
            <a:rPr lang="en-GB" sz="1300" kern="1200" dirty="0" smtClean="0"/>
            <a:t>Cornucopia</a:t>
          </a:r>
          <a:endParaRPr lang="en-US" sz="1300" kern="1200" dirty="0" smtClean="0"/>
        </a:p>
      </dsp:txBody>
      <dsp:txXfrm>
        <a:off x="827901" y="3900424"/>
        <a:ext cx="5702041" cy="446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92840-6957-40BA-9DDC-450CF8D316FA}">
      <dsp:nvSpPr>
        <dsp:cNvPr id="0" name=""/>
        <dsp:cNvSpPr/>
      </dsp:nvSpPr>
      <dsp:spPr>
        <a:xfrm rot="5400000">
          <a:off x="4040700" y="-1498934"/>
          <a:ext cx="1026170" cy="4285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Roles &amp; Responsibilities</a:t>
          </a:r>
          <a:endParaRPr lang="en-GB" sz="1900" kern="1200" dirty="0"/>
        </a:p>
      </dsp:txBody>
      <dsp:txXfrm rot="-5400000">
        <a:off x="2410828" y="181031"/>
        <a:ext cx="4235823" cy="925984"/>
      </dsp:txXfrm>
    </dsp:sp>
    <dsp:sp modelId="{3AF9B6A3-4535-4AA4-81F0-ED28F75E05D5}">
      <dsp:nvSpPr>
        <dsp:cNvPr id="0" name=""/>
        <dsp:cNvSpPr/>
      </dsp:nvSpPr>
      <dsp:spPr>
        <a:xfrm>
          <a:off x="0" y="2666"/>
          <a:ext cx="2410827" cy="12827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People</a:t>
          </a:r>
          <a:endParaRPr lang="en-GB" sz="2700" kern="1200" dirty="0"/>
        </a:p>
      </dsp:txBody>
      <dsp:txXfrm>
        <a:off x="62617" y="65283"/>
        <a:ext cx="2285593" cy="1157478"/>
      </dsp:txXfrm>
    </dsp:sp>
    <dsp:sp modelId="{D97ACF03-6CA7-4BB8-8ED8-DF1C8024E7A0}">
      <dsp:nvSpPr>
        <dsp:cNvPr id="0" name=""/>
        <dsp:cNvSpPr/>
      </dsp:nvSpPr>
      <dsp:spPr>
        <a:xfrm rot="5400000">
          <a:off x="4040700" y="-152086"/>
          <a:ext cx="1026170" cy="4285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Activities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Deliverables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Control Gates</a:t>
          </a:r>
          <a:endParaRPr lang="en-GB" sz="1900" kern="1200" dirty="0"/>
        </a:p>
      </dsp:txBody>
      <dsp:txXfrm rot="-5400000">
        <a:off x="2410828" y="1527879"/>
        <a:ext cx="4235823" cy="925984"/>
      </dsp:txXfrm>
    </dsp:sp>
    <dsp:sp modelId="{0E36E2C9-FC73-47AB-8C77-6ED2827FAA8E}">
      <dsp:nvSpPr>
        <dsp:cNvPr id="0" name=""/>
        <dsp:cNvSpPr/>
      </dsp:nvSpPr>
      <dsp:spPr>
        <a:xfrm>
          <a:off x="0" y="1349515"/>
          <a:ext cx="2410827" cy="12827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Process</a:t>
          </a:r>
          <a:endParaRPr lang="en-GB" sz="2700" kern="1200" dirty="0"/>
        </a:p>
      </dsp:txBody>
      <dsp:txXfrm>
        <a:off x="62617" y="1412132"/>
        <a:ext cx="2285593" cy="1157478"/>
      </dsp:txXfrm>
    </dsp:sp>
    <dsp:sp modelId="{8721FD20-FB19-4F7E-9693-96D34AA2732F}">
      <dsp:nvSpPr>
        <dsp:cNvPr id="0" name=""/>
        <dsp:cNvSpPr/>
      </dsp:nvSpPr>
      <dsp:spPr>
        <a:xfrm rot="5400000">
          <a:off x="4040700" y="1194762"/>
          <a:ext cx="1026170" cy="4285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Standards &amp; Guidelines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Compliance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kern="1200" dirty="0" smtClean="0"/>
            <a:t>Transfer methods</a:t>
          </a:r>
          <a:endParaRPr lang="en-GB" sz="1900" kern="1200" dirty="0"/>
        </a:p>
      </dsp:txBody>
      <dsp:txXfrm rot="-5400000">
        <a:off x="2410828" y="2874728"/>
        <a:ext cx="4235823" cy="925984"/>
      </dsp:txXfrm>
    </dsp:sp>
    <dsp:sp modelId="{4576D9E9-4816-43D1-A637-EB251FECFA9C}">
      <dsp:nvSpPr>
        <dsp:cNvPr id="0" name=""/>
        <dsp:cNvSpPr/>
      </dsp:nvSpPr>
      <dsp:spPr>
        <a:xfrm>
          <a:off x="0" y="2696363"/>
          <a:ext cx="2410827" cy="12827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Knowledge</a:t>
          </a:r>
        </a:p>
      </dsp:txBody>
      <dsp:txXfrm>
        <a:off x="62617" y="2758980"/>
        <a:ext cx="2285593" cy="1157478"/>
      </dsp:txXfrm>
    </dsp:sp>
    <dsp:sp modelId="{BD40A71F-EB74-4A6B-8D23-71DF1F712FD0}">
      <dsp:nvSpPr>
        <dsp:cNvPr id="0" name=""/>
        <dsp:cNvSpPr/>
      </dsp:nvSpPr>
      <dsp:spPr>
        <a:xfrm rot="5400000">
          <a:off x="4040700" y="2541610"/>
          <a:ext cx="1026170" cy="4285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Development</a:t>
          </a:r>
          <a:r>
            <a:rPr lang="nl-BE" sz="1900" kern="1200" dirty="0" smtClean="0"/>
            <a:t> support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err="1" smtClean="0"/>
            <a:t>Assessment</a:t>
          </a:r>
          <a:r>
            <a:rPr lang="nl-BE" sz="1900" kern="1200" dirty="0" smtClean="0"/>
            <a:t> tools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900" kern="1200" dirty="0" smtClean="0"/>
            <a:t>Management tools</a:t>
          </a:r>
          <a:endParaRPr lang="en-GB" sz="1900" kern="1200" dirty="0"/>
        </a:p>
      </dsp:txBody>
      <dsp:txXfrm rot="-5400000">
        <a:off x="2410828" y="4221576"/>
        <a:ext cx="4235823" cy="925984"/>
      </dsp:txXfrm>
    </dsp:sp>
    <dsp:sp modelId="{9102E28D-841B-4396-AC8A-CCA77C04DC50}">
      <dsp:nvSpPr>
        <dsp:cNvPr id="0" name=""/>
        <dsp:cNvSpPr/>
      </dsp:nvSpPr>
      <dsp:spPr>
        <a:xfrm>
          <a:off x="0" y="4043212"/>
          <a:ext cx="2410827" cy="12827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700" kern="1200" dirty="0" smtClean="0"/>
            <a:t>Tools &amp; </a:t>
          </a:r>
          <a:r>
            <a:rPr lang="nl-BE" sz="2700" kern="1200" dirty="0" err="1" smtClean="0"/>
            <a:t>Components</a:t>
          </a:r>
          <a:endParaRPr lang="en-GB" sz="2700" kern="1200" dirty="0"/>
        </a:p>
      </dsp:txBody>
      <dsp:txXfrm>
        <a:off x="62617" y="4105829"/>
        <a:ext cx="2285593" cy="115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4784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amm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FFBB84-5C27-354B-B0E5-913AB19A94D3}" type="slidenum">
              <a:rPr lang="en-US"/>
              <a:pPr/>
              <a:t>1</a:t>
            </a:fld>
            <a:endParaRPr lang="en-US"/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</a:t>
            </a:r>
          </a:p>
          <a:p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Managing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part of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overwhelming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OWASP OpenSAMM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measurable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blueprint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OWASP best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life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OWASP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formulate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security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tailored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risk profile of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Bart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Sebastien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 on the OpenSAMM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Important topics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are: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OpenSAMM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maturity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OpenSAMM in the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at company, business unit or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level?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OpenSAMM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agile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OpenSAMM on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outsourced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OpenSAMM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trenches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OWASP OpenSAMM a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valuable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conference we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full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 on OpenSAMM, make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reserve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free OWASP training.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conference the OpenSAMM project team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OpenSAMM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summit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Cambridge.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flagship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summit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More details on 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www.opensamm.org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SEBA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Use 4 step improvement iterations: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Measure levels =&gt; assessment QA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Set goals =&gt; gap analysis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Plan =&gt; Roadmap </a:t>
            </a:r>
          </a:p>
          <a:p>
            <a:pPr lvl="0"/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Implement =&gt; with other OWASP material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And go back to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5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4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r>
              <a:rPr lang="nl-BE" dirty="0" smtClean="0"/>
              <a:t>Important step</a:t>
            </a:r>
            <a:r>
              <a:rPr lang="nl-BE" baseline="0" dirty="0" smtClean="0"/>
              <a:t> in software assurance program. Here you want to move from ad-hoc efforts to a more structured approach.</a:t>
            </a:r>
          </a:p>
          <a:p>
            <a:r>
              <a:rPr lang="nl-BE" baseline="0" dirty="0" smtClean="0"/>
              <a:t>OpenSAMM gives you a structured foundation to reason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Long-term (3 to 5 years) vs. per iteration</a:t>
            </a:r>
            <a:endParaRPr lang="en-GB" dirty="0" smtClean="0"/>
          </a:p>
          <a:p>
            <a:endParaRPr lang="nl-BE" dirty="0" smtClean="0"/>
          </a:p>
          <a:p>
            <a:r>
              <a:rPr lang="nl-BE" dirty="0" smtClean="0"/>
              <a:t>Scorecard</a:t>
            </a:r>
          </a:p>
          <a:p>
            <a:endParaRPr lang="nl-BE" dirty="0" smtClean="0"/>
          </a:p>
          <a:p>
            <a:r>
              <a:rPr lang="nl-BE" dirty="0" smtClean="0"/>
              <a:t>Scorecards</a:t>
            </a:r>
            <a:r>
              <a:rPr lang="nl-BE" baseline="0" dirty="0" smtClean="0"/>
              <a:t> can be used at distinct phases in a software assurance program.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2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2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r>
              <a:rPr lang="nl-BE" dirty="0" smtClean="0"/>
              <a:t>The way in which you’re going</a:t>
            </a:r>
            <a:r>
              <a:rPr lang="nl-BE" baseline="0" dirty="0" smtClean="0"/>
              <a:t> to reach the goals that you’ve set earlier, by planning concrete improvement steps into a roadmap.</a:t>
            </a:r>
          </a:p>
          <a:p>
            <a:r>
              <a:rPr lang="nl-BE" baseline="0" dirty="0" smtClean="0"/>
              <a:t>Length of phases is 3 to 6 months, sometimes up to a year.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4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671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0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BART &lt;=&gt; SEBA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3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41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9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28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23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24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13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34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0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SEBA</a:t>
            </a:r>
          </a:p>
          <a:p>
            <a:r>
              <a:rPr lang="en-US" dirty="0" smtClean="0"/>
              <a:t>49 Flagship and Labs projects mapped on SAMM practices</a:t>
            </a:r>
            <a:r>
              <a:rPr lang="en-US" baseline="0" dirty="0" smtClean="0"/>
              <a:t> (copy email?)</a:t>
            </a:r>
          </a:p>
          <a:p>
            <a:r>
              <a:rPr lang="en-US" baseline="0" dirty="0" smtClean="0"/>
              <a:t>Mostly on one practice</a:t>
            </a:r>
          </a:p>
          <a:p>
            <a:r>
              <a:rPr lang="en-US" baseline="0" dirty="0" smtClean="0"/>
              <a:t>Sometimes covers several practices (e.g. ASVS)</a:t>
            </a:r>
          </a:p>
          <a:p>
            <a:r>
              <a:rPr lang="en-US" baseline="0" dirty="0" smtClean="0"/>
              <a:t>Sometimes no mapping possible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</a:p>
          <a:p>
            <a:endParaRPr lang="nl-BE" dirty="0" smtClean="0"/>
          </a:p>
          <a:p>
            <a:r>
              <a:rPr lang="nl-BE" dirty="0" err="1" smtClean="0"/>
              <a:t>fixme</a:t>
            </a:r>
            <a:r>
              <a:rPr lang="nl-BE" dirty="0" smtClean="0"/>
              <a:t>: </a:t>
            </a:r>
          </a:p>
          <a:p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much</a:t>
            </a:r>
            <a:r>
              <a:rPr lang="nl-BE" dirty="0" smtClean="0"/>
              <a:t> time do</a:t>
            </a:r>
            <a:r>
              <a:rPr lang="nl-BE" baseline="0" dirty="0" smtClean="0"/>
              <a:t> we have? 50 totaal.</a:t>
            </a:r>
          </a:p>
          <a:p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much</a:t>
            </a:r>
            <a:r>
              <a:rPr lang="nl-BE" dirty="0" smtClean="0"/>
              <a:t> time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spend</a:t>
            </a:r>
            <a:r>
              <a:rPr lang="nl-BE" dirty="0" smtClean="0"/>
              <a:t> per topic?</a:t>
            </a:r>
          </a:p>
          <a:p>
            <a:r>
              <a:rPr lang="nl-BE" dirty="0" err="1" smtClean="0"/>
              <a:t>who</a:t>
            </a:r>
            <a:r>
              <a:rPr lang="nl-BE" baseline="0" dirty="0" smtClean="0"/>
              <a:t> does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5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SEBA</a:t>
            </a:r>
            <a:br>
              <a:rPr lang="en-US" dirty="0" smtClean="0"/>
            </a:br>
            <a:r>
              <a:rPr lang="en-US" dirty="0" smtClean="0"/>
              <a:t>Some areas</a:t>
            </a:r>
            <a:r>
              <a:rPr lang="en-US" baseline="0" dirty="0" smtClean="0"/>
              <a:t> need more love / projects!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4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xfrm>
            <a:off x="686281" y="4343436"/>
            <a:ext cx="5485439" cy="4114143"/>
          </a:xfrm>
          <a:noFill/>
          <a:ln/>
        </p:spPr>
        <p:txBody>
          <a:bodyPr lIns="91056" tIns="45528" rIns="91056" bIns="45528"/>
          <a:lstStyle/>
          <a:p>
            <a:pPr eaLnBrk="1" hangingPunct="1">
              <a:spcBef>
                <a:spcPct val="0"/>
              </a:spcBef>
            </a:pPr>
            <a:r>
              <a:rPr lang="nl-BE" dirty="0" smtClean="0"/>
              <a:t>BART</a:t>
            </a:r>
            <a:endParaRPr lang="en-GB" dirty="0" smtClean="0"/>
          </a:p>
          <a:p>
            <a:pPr eaLnBrk="1" hangingPunct="1">
              <a:spcBef>
                <a:spcPct val="0"/>
              </a:spcBef>
            </a:pPr>
            <a:r>
              <a:rPr lang="en-GB" dirty="0" err="1" smtClean="0"/>
              <a:t>Cfr</a:t>
            </a:r>
            <a:r>
              <a:rPr lang="en-GB" dirty="0" smtClean="0"/>
              <a:t>. current E2E process, this is more extensive.</a:t>
            </a:r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121" y="8685413"/>
            <a:ext cx="2972279" cy="45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56" tIns="45528" rIns="91056" bIns="45528" anchor="b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4804A75-FAAA-491A-8130-317BB5E77B37}" type="slidenum">
              <a:rPr lang="en-GB" sz="1200">
                <a:latin typeface="Calibri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2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</a:p>
          <a:p>
            <a:r>
              <a:rPr lang="nl-BE" dirty="0" smtClean="0"/>
              <a:t>go </a:t>
            </a:r>
            <a:r>
              <a:rPr lang="nl-BE" dirty="0" err="1" smtClean="0"/>
              <a:t>to</a:t>
            </a:r>
            <a:r>
              <a:rPr lang="nl-BE" dirty="0" smtClean="0"/>
              <a:t> the “</a:t>
            </a:r>
            <a:r>
              <a:rPr lang="nl-BE" dirty="0" err="1" smtClean="0"/>
              <a:t>left</a:t>
            </a:r>
            <a:r>
              <a:rPr lang="nl-BE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SEBA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4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r>
              <a:rPr lang="nl-BE" dirty="0" smtClean="0"/>
              <a:t>Considerable number of companies that</a:t>
            </a:r>
            <a:r>
              <a:rPr lang="nl-BE" baseline="0" dirty="0" smtClean="0"/>
              <a:t> use OpenSAMM.</a:t>
            </a:r>
          </a:p>
          <a:p>
            <a:r>
              <a:rPr lang="nl-BE" baseline="0" dirty="0" smtClean="0"/>
              <a:t>Listed some, many others.</a:t>
            </a:r>
          </a:p>
          <a:p>
            <a:r>
              <a:rPr lang="nl-BE" baseline="0" dirty="0" smtClean="0"/>
              <a:t>We are setting up a measurement system to have more specific (anonymized) data</a:t>
            </a:r>
            <a:endParaRPr lang="nl-BE" dirty="0" smtClean="0"/>
          </a:p>
          <a:p>
            <a:r>
              <a:rPr lang="nl-BE" dirty="0" smtClean="0"/>
              <a:t>Show </a:t>
            </a:r>
            <a:r>
              <a:rPr lang="nl-BE" dirty="0" smtClean="0"/>
              <a:t>of hands in the audience?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BART</a:t>
            </a:r>
          </a:p>
          <a:p>
            <a:r>
              <a:rPr lang="en-US" dirty="0" err="1" smtClean="0"/>
              <a:t>OpenSAMM</a:t>
            </a:r>
            <a:r>
              <a:rPr lang="en-US" dirty="0" smtClean="0"/>
              <a:t> is defined in different levels.</a:t>
            </a:r>
          </a:p>
          <a:p>
            <a:r>
              <a:rPr lang="en-US" dirty="0" smtClean="0"/>
              <a:t>At the highest levels, divided</a:t>
            </a:r>
            <a:r>
              <a:rPr lang="en-US" baseline="0" dirty="0" smtClean="0"/>
              <a:t> in four tasks or concerns to take into account while developing or using software. </a:t>
            </a:r>
          </a:p>
          <a:p>
            <a:r>
              <a:rPr lang="en-US" baseline="0" dirty="0" smtClean="0"/>
              <a:t>They align well with a typical </a:t>
            </a:r>
            <a:r>
              <a:rPr lang="en-US" baseline="0" dirty="0" err="1" smtClean="0"/>
              <a:t>organisational</a:t>
            </a:r>
            <a:r>
              <a:rPr lang="en-US" baseline="0" dirty="0" smtClean="0"/>
              <a:t> structure, and this is how software security typically ties into an </a:t>
            </a:r>
            <a:r>
              <a:rPr lang="en-US" baseline="0" dirty="0" err="1" smtClean="0"/>
              <a:t>organisation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Remark not only about development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a lower level, a number of security practices are defined that should be considered for improving software security. </a:t>
            </a:r>
          </a:p>
          <a:p>
            <a:r>
              <a:rPr lang="en-US" baseline="0" dirty="0" smtClean="0"/>
              <a:t>This is where the </a:t>
            </a:r>
            <a:r>
              <a:rPr lang="en-US" baseline="0" dirty="0" err="1" smtClean="0"/>
              <a:t>organisation</a:t>
            </a:r>
            <a:r>
              <a:rPr lang="en-US" baseline="0" dirty="0" smtClean="0"/>
              <a:t> and software assurance are linked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lowest level, every security practice consists of a set of activities, ordered in maturity levels.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359A295-449D-AB42-81F3-A0A0C73C14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BART</a:t>
            </a:r>
          </a:p>
          <a:p>
            <a:r>
              <a:rPr lang="en-US" dirty="0" smtClean="0"/>
              <a:t>Briefly explain levels</a:t>
            </a:r>
            <a:r>
              <a:rPr lang="en-US" baseline="0" dirty="0" smtClean="0"/>
              <a:t> and activities</a:t>
            </a:r>
            <a:endParaRPr lang="en-US" dirty="0" smtClean="0"/>
          </a:p>
          <a:p>
            <a:r>
              <a:rPr lang="en-US" dirty="0" smtClean="0"/>
              <a:t>Link to People - Process - Knowledge</a:t>
            </a:r>
            <a:r>
              <a:rPr lang="en-US" baseline="0" dirty="0" smtClean="0"/>
              <a:t> -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r>
              <a:rPr lang="nl-BE" dirty="0" smtClean="0"/>
              <a:t>This</a:t>
            </a:r>
            <a:r>
              <a:rPr lang="nl-BE" baseline="0" dirty="0" smtClean="0"/>
              <a:t> information is important for applying OpenSAMM into organisations, as you will see later during this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44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36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924559"/>
            <a:ext cx="8229600" cy="543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2000" baseline="0"/>
            </a:lvl1pPr>
            <a:lvl2pPr marL="457200" indent="0" rtl="0">
              <a:buFont typeface="Calibri"/>
              <a:buNone/>
              <a:defRPr baseline="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574800" y="6356350"/>
            <a:ext cx="538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44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3600" baseline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833120"/>
            <a:ext cx="8229600" cy="543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330200" rtl="0">
              <a:buFont typeface="Calibri"/>
              <a:buAutoNum type="arabicPeriod"/>
              <a:defRPr sz="2000" b="0" baseline="0"/>
            </a:lvl1pPr>
            <a:lvl2pPr marL="457200" indent="0" rtl="0">
              <a:buFont typeface="Calibri"/>
              <a:buNone/>
              <a:defRPr baseline="0"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1574800" y="6356350"/>
            <a:ext cx="538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4685"/>
              </a:buClr>
              <a:buFont typeface="Calibri"/>
              <a:buNone/>
              <a:defRPr sz="4400" b="1" i="0" u="none" strike="noStrike" cap="none" baseline="0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18508"/>
            <a:ext cx="8229600" cy="4128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48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574800" y="6356350"/>
            <a:ext cx="538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5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28243" y="2142968"/>
            <a:ext cx="7358961" cy="2084220"/>
          </a:xfrm>
          <a:ln/>
        </p:spPr>
        <p:txBody>
          <a:bodyPr/>
          <a:lstStyle/>
          <a:p>
            <a:pPr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</a:tabLst>
            </a:pPr>
            <a:r>
              <a:rPr lang="en-US" sz="3797" dirty="0" smtClean="0"/>
              <a:t>OpenSAMM Best Practices,</a:t>
            </a:r>
            <a:r>
              <a:rPr lang="en-US" sz="3797" dirty="0"/>
              <a:t/>
            </a:r>
            <a:br>
              <a:rPr lang="en-US" sz="3797" dirty="0"/>
            </a:br>
            <a:r>
              <a:rPr lang="en-US" sz="3375" dirty="0" smtClean="0"/>
              <a:t>Lessons from the Trenches</a:t>
            </a:r>
            <a:endParaRPr lang="en-US" sz="3375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47013" y="3999949"/>
            <a:ext cx="4062945" cy="1902814"/>
          </a:xfrm>
          <a:ln/>
        </p:spPr>
        <p:txBody>
          <a:bodyPr/>
          <a:lstStyle/>
          <a:p>
            <a:pPr marL="0" indent="0">
              <a:buNone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</a:pPr>
            <a:r>
              <a:rPr lang="en-US" sz="2000" dirty="0" err="1">
                <a:solidFill>
                  <a:schemeClr val="tx1"/>
                </a:solidFill>
              </a:rPr>
              <a:t>Seba</a:t>
            </a:r>
            <a:r>
              <a:rPr lang="en-US" sz="2000" dirty="0">
                <a:solidFill>
                  <a:schemeClr val="tx1"/>
                </a:solidFill>
              </a:rPr>
              <a:t> Deleersnyder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seba@owasp.org</a:t>
            </a:r>
          </a:p>
          <a:p>
            <a:pPr marL="0" indent="0">
              <a:buNone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</a:pPr>
            <a:endParaRPr lang="en-US" sz="2250" dirty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</a:pPr>
            <a:r>
              <a:rPr lang="en-US" sz="1688" dirty="0" smtClean="0"/>
              <a:t>OpenSAMM </a:t>
            </a:r>
            <a:r>
              <a:rPr lang="en-US" sz="1688" dirty="0"/>
              <a:t>project </a:t>
            </a:r>
            <a:r>
              <a:rPr lang="en-US" sz="1688" dirty="0" smtClean="0"/>
              <a:t>co-leaders</a:t>
            </a:r>
            <a:endParaRPr lang="en-US" sz="1688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25443" y="3999949"/>
            <a:ext cx="4062945" cy="190281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Bef>
                <a:spcPts val="640"/>
              </a:spcBef>
              <a:buClr>
                <a:schemeClr val="dk1"/>
              </a:buClr>
              <a:buFont typeface="Calibri"/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  <a:tab pos="7635697" algn="l"/>
                <a:tab pos="8144744" algn="l"/>
              </a:tabLst>
              <a:defRPr sz="225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0">
              <a:spcBef>
                <a:spcPts val="480"/>
              </a:spcBef>
              <a:buClr>
                <a:schemeClr val="dk1"/>
              </a:buClr>
              <a:buFont typeface="Calibri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 smtClean="0"/>
              <a:t>Bart De Win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bart.dewin@owasp.org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8243" y="6303921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AppSec</a:t>
            </a:r>
            <a:r>
              <a:rPr lang="nl-BE" dirty="0" smtClean="0"/>
              <a:t> Europe 2014 Project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78" y="535987"/>
            <a:ext cx="7357845" cy="1339058"/>
          </a:xfrm>
        </p:spPr>
        <p:txBody>
          <a:bodyPr/>
          <a:lstStyle/>
          <a:p>
            <a:r>
              <a:rPr lang="nl-BE" dirty="0" smtClean="0"/>
              <a:t>SAMM Quick Start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286157"/>
              </p:ext>
            </p:extLst>
          </p:nvPr>
        </p:nvGraphicFramePr>
        <p:xfrm>
          <a:off x="763463" y="1607121"/>
          <a:ext cx="7696902" cy="471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55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23F1D0-8B47-4C4E-B0B4-1BC4A0E72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E11913-7A49-4304-8D36-ADEB04F6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A26FD3-243F-4162-9A79-A46603B60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B13982-B1C4-4F1E-8F98-1CB2008AD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6A5FF1-E21D-46AF-BCA1-1FD50717C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96D78-59D1-42D8-B9D1-48671E144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062" dirty="0" smtClean="0"/>
              <a:t>Assess</a:t>
            </a:r>
            <a:endParaRPr lang="en-US" sz="5062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25020">
              <a:defRPr/>
            </a:pPr>
            <a:r>
              <a:rPr lang="en-US" smtClean="0"/>
              <a:t>SAMM includes assessment worksheets for each Security Practice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28" y="3589754"/>
            <a:ext cx="6054413" cy="2663572"/>
          </a:xfrm>
          <a:prstGeom prst="rect">
            <a:avLst/>
          </a:prstGeom>
          <a:noFill/>
          <a:ln>
            <a:noFill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3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 err="1" smtClean="0"/>
              <a:t>Lessons</a:t>
            </a:r>
            <a:r>
              <a:rPr lang="nl-BE" sz="3600" dirty="0" smtClean="0"/>
              <a:t> </a:t>
            </a:r>
            <a:r>
              <a:rPr lang="nl-BE" sz="3600" dirty="0" err="1" smtClean="0"/>
              <a:t>Learned</a:t>
            </a:r>
            <a:r>
              <a:rPr lang="nl-BE" sz="3600" dirty="0" smtClean="0"/>
              <a:t> – </a:t>
            </a:r>
            <a:r>
              <a:rPr lang="nl-BE" sz="3600" dirty="0" err="1" smtClean="0"/>
              <a:t>Organisation</a:t>
            </a:r>
            <a:r>
              <a:rPr lang="nl-BE" sz="3600" dirty="0" smtClean="0"/>
              <a:t> </a:t>
            </a:r>
            <a:r>
              <a:rPr lang="nl-BE" sz="3600" dirty="0" err="1" smtClean="0"/>
              <a:t>Specific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8900"/>
          </a:xfrm>
        </p:spPr>
        <p:txBody>
          <a:bodyPr/>
          <a:lstStyle/>
          <a:p>
            <a:r>
              <a:rPr lang="en-GB" sz="2000" u="sng" dirty="0" smtClean="0"/>
              <a:t>Pre-screen</a:t>
            </a:r>
            <a:r>
              <a:rPr lang="en-GB" sz="2000" dirty="0" smtClean="0"/>
              <a:t> general software development maturity</a:t>
            </a:r>
          </a:p>
          <a:p>
            <a:endParaRPr lang="en-GB" sz="2000" dirty="0" smtClean="0"/>
          </a:p>
          <a:p>
            <a:r>
              <a:rPr lang="en-GB" sz="2000" dirty="0" smtClean="0"/>
              <a:t>Define </a:t>
            </a:r>
            <a:r>
              <a:rPr lang="en-GB" sz="2000" u="sng" dirty="0" smtClean="0"/>
              <a:t>assessment scope </a:t>
            </a:r>
            <a:r>
              <a:rPr lang="en-GB" sz="2000" dirty="0" smtClean="0"/>
              <a:t>in organisation:</a:t>
            </a:r>
          </a:p>
          <a:p>
            <a:pPr lvl="1"/>
            <a:r>
              <a:rPr lang="en-GB" sz="2000" dirty="0" smtClean="0"/>
              <a:t>Organisation wide</a:t>
            </a:r>
          </a:p>
          <a:p>
            <a:pPr lvl="1"/>
            <a:r>
              <a:rPr lang="en-GB" sz="2000" dirty="0" smtClean="0"/>
              <a:t>Selected Business Units</a:t>
            </a:r>
          </a:p>
          <a:p>
            <a:pPr lvl="1"/>
            <a:r>
              <a:rPr lang="en-GB" sz="2000" dirty="0" smtClean="0"/>
              <a:t>Development Groups (internal, supplier)</a:t>
            </a:r>
          </a:p>
          <a:p>
            <a:pPr lvl="1"/>
            <a:r>
              <a:rPr lang="en-GB" sz="2000" dirty="0" smtClean="0"/>
              <a:t>IT infrastructure Groups (hosting internal, cloud)</a:t>
            </a:r>
            <a:endParaRPr lang="en-GB" dirty="0" smtClean="0"/>
          </a:p>
          <a:p>
            <a:endParaRPr lang="en-GB" sz="2000" dirty="0" smtClean="0"/>
          </a:p>
          <a:p>
            <a:r>
              <a:rPr lang="en-GB" sz="2000" dirty="0" smtClean="0"/>
              <a:t>Involve key </a:t>
            </a:r>
            <a:r>
              <a:rPr lang="en-GB" sz="2000" u="sng" dirty="0" smtClean="0"/>
              <a:t>stakeholders </a:t>
            </a:r>
          </a:p>
          <a:p>
            <a:pPr marL="203200" indent="0">
              <a:buNone/>
            </a:pPr>
            <a:r>
              <a:rPr lang="en-GB" sz="2000" dirty="0" smtClean="0"/>
              <a:t>	Invaluable for awareness &amp; education</a:t>
            </a:r>
          </a:p>
          <a:p>
            <a:endParaRPr lang="en-GB" sz="2000" dirty="0" smtClean="0"/>
          </a:p>
          <a:p>
            <a:r>
              <a:rPr lang="en-GB" sz="2000" dirty="0" smtClean="0"/>
              <a:t>Apply CONSISTENT (same interviewers) within same organisation</a:t>
            </a:r>
          </a:p>
          <a:p>
            <a:pPr marL="203200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3045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dirty="0" err="1" smtClean="0"/>
              <a:t>Lessons</a:t>
            </a:r>
            <a:r>
              <a:rPr lang="nl-BE" sz="4000" dirty="0" smtClean="0"/>
              <a:t> </a:t>
            </a:r>
            <a:r>
              <a:rPr lang="nl-BE" sz="4000" dirty="0" err="1" smtClean="0"/>
              <a:t>Learned</a:t>
            </a:r>
            <a:r>
              <a:rPr lang="nl-BE" sz="4000" dirty="0" smtClean="0"/>
              <a:t> – Interview / Scoring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8900"/>
          </a:xfrm>
        </p:spPr>
        <p:txBody>
          <a:bodyPr/>
          <a:lstStyle/>
          <a:p>
            <a:r>
              <a:rPr lang="en-GB" sz="2000" dirty="0" smtClean="0"/>
              <a:t>Adapt &amp; select subset questionnaire per profile </a:t>
            </a:r>
            <a:br>
              <a:rPr lang="en-GB" sz="2000" dirty="0" smtClean="0"/>
            </a:br>
            <a:r>
              <a:rPr lang="en-GB" sz="2000" dirty="0" smtClean="0"/>
              <a:t>	(risk management, development, IT infrastructure, …)</a:t>
            </a:r>
          </a:p>
          <a:p>
            <a:r>
              <a:rPr lang="en-GB" sz="2000" dirty="0" smtClean="0"/>
              <a:t>Try different </a:t>
            </a:r>
            <a:r>
              <a:rPr lang="en-GB" sz="2000" u="sng" dirty="0" smtClean="0"/>
              <a:t>formats</a:t>
            </a:r>
            <a:r>
              <a:rPr lang="en-GB" sz="2000" dirty="0" smtClean="0"/>
              <a:t>:  interview style, workshops </a:t>
            </a:r>
          </a:p>
          <a:p>
            <a:r>
              <a:rPr lang="en-GB" sz="2000" dirty="0" smtClean="0"/>
              <a:t>Capture more details:</a:t>
            </a:r>
          </a:p>
          <a:p>
            <a:pPr marL="203200" indent="0">
              <a:buNone/>
            </a:pPr>
            <a:r>
              <a:rPr lang="en-GB" sz="2000" dirty="0" smtClean="0"/>
              <a:t>	“Adjusted” scoring</a:t>
            </a:r>
          </a:p>
          <a:p>
            <a:pPr marL="20320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Ask percentage instead of Yes/No </a:t>
            </a:r>
          </a:p>
          <a:p>
            <a:pPr marL="203200" indent="0">
              <a:buNone/>
            </a:pPr>
            <a:r>
              <a:rPr lang="en-GB" sz="2000" dirty="0" smtClean="0"/>
              <a:t>	If Yes: request CMM level for activity</a:t>
            </a:r>
          </a:p>
          <a:p>
            <a:pPr marL="203200" indent="0">
              <a:buNone/>
            </a:pPr>
            <a:r>
              <a:rPr lang="en-GB" sz="2000" dirty="0" smtClean="0"/>
              <a:t>	Ask about strengths &amp; weaknesses</a:t>
            </a:r>
          </a:p>
          <a:p>
            <a:r>
              <a:rPr lang="en-GB" sz="2000" dirty="0" smtClean="0"/>
              <a:t>Validate results:</a:t>
            </a:r>
          </a:p>
          <a:p>
            <a:pPr marL="203200" indent="0">
              <a:buNone/>
            </a:pPr>
            <a:r>
              <a:rPr lang="en-GB" sz="2000" dirty="0" smtClean="0"/>
              <a:t>	Repeat questions to several people</a:t>
            </a:r>
          </a:p>
          <a:p>
            <a:pPr marL="203200" indent="0">
              <a:buNone/>
            </a:pPr>
            <a:r>
              <a:rPr lang="en-GB" sz="2000" dirty="0" smtClean="0"/>
              <a:t>	Lightweight vs full approach</a:t>
            </a:r>
          </a:p>
          <a:p>
            <a:pPr marL="203200" indent="0">
              <a:buNone/>
            </a:pPr>
            <a:r>
              <a:rPr lang="en-GB" sz="2000" dirty="0" smtClean="0"/>
              <a:t>	Anonymous interviews</a:t>
            </a:r>
          </a:p>
          <a:p>
            <a:pPr marL="203200" indent="0">
              <a:buNone/>
            </a:pPr>
            <a:r>
              <a:rPr lang="en-GB" sz="2000" dirty="0" smtClean="0"/>
              <a:t>	Aggregate gathered information</a:t>
            </a:r>
          </a:p>
          <a:p>
            <a:pPr marL="203200" indent="0">
              <a:buNone/>
            </a:pPr>
            <a:r>
              <a:rPr lang="en-GB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18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4500" dirty="0"/>
              <a:t>Goal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340980" y="2333305"/>
            <a:ext cx="5416782" cy="4524556"/>
          </a:xfrm>
        </p:spPr>
        <p:txBody>
          <a:bodyPr/>
          <a:lstStyle/>
          <a:p>
            <a:pPr marL="62502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Gap analysis</a:t>
            </a:r>
          </a:p>
          <a:p>
            <a:pPr marL="977717" lvl="1" indent="-241127">
              <a:spcBef>
                <a:spcPts val="703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Capturing scores from detailed assessments versus expected performance levels </a:t>
            </a:r>
          </a:p>
          <a:p>
            <a:pPr marL="625020">
              <a:spcBef>
                <a:spcPts val="703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Demonstrating improvement</a:t>
            </a:r>
          </a:p>
          <a:p>
            <a:pPr marL="977717" lvl="1" indent="-241127">
              <a:spcBef>
                <a:spcPts val="703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Capturing scores from before and after an iteration of assurance program build-out </a:t>
            </a:r>
          </a:p>
          <a:p>
            <a:pPr marL="625020">
              <a:spcBef>
                <a:spcPts val="703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Ongoing measurement</a:t>
            </a:r>
          </a:p>
          <a:p>
            <a:pPr marL="977717" lvl="1" indent="-241127">
              <a:spcBef>
                <a:spcPts val="703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Capturing scores over consistent time frames for an assurance program that is already in place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25" y="339454"/>
            <a:ext cx="2992439" cy="6170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8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Goal – </a:t>
            </a:r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Link to the organisational context</a:t>
            </a:r>
          </a:p>
          <a:p>
            <a:pPr lvl="1"/>
            <a:r>
              <a:rPr lang="en-GB" sz="2000" dirty="0" smtClean="0"/>
              <a:t>Specific Business </a:t>
            </a:r>
            <a:r>
              <a:rPr lang="en-GB" sz="2000" dirty="0" smtClean="0"/>
              <a:t>Case (ROI)</a:t>
            </a:r>
            <a:endParaRPr lang="en-GB" sz="2000" dirty="0" smtClean="0"/>
          </a:p>
          <a:p>
            <a:pPr lvl="1"/>
            <a:r>
              <a:rPr lang="en-GB" sz="2000" dirty="0" smtClean="0"/>
              <a:t>Organisation </a:t>
            </a:r>
            <a:r>
              <a:rPr lang="en-GB" sz="2000" dirty="0"/>
              <a:t>objectives / risk profile</a:t>
            </a:r>
          </a:p>
          <a:p>
            <a:endParaRPr lang="en-GB" sz="2400" dirty="0" smtClean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Think carefully about selection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So you want to achieve all 3’s. Hmm. Who are you, NSA ?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Link to industry level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Respect practice dependencies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It can make sense not to include particular low-level activities, or to lower a current level</a:t>
            </a:r>
          </a:p>
        </p:txBody>
      </p:sp>
    </p:spTree>
    <p:extLst>
      <p:ext uri="{BB962C8B-B14F-4D97-AF65-F5344CB8AC3E}">
        <p14:creationId xmlns:p14="http://schemas.microsoft.com/office/powerpoint/2010/main" val="30028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Goal – </a:t>
            </a:r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Get consensus, management support</a:t>
            </a:r>
          </a:p>
          <a:p>
            <a:endParaRPr lang="en-GB" sz="2400" dirty="0" smtClean="0"/>
          </a:p>
          <a:p>
            <a:r>
              <a:rPr lang="en-GB" sz="2400" dirty="0" smtClean="0"/>
              <a:t>Be ready for budget questions (linked to Plan phase)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MD, CAPEX, OPEX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General stats about %’s</a:t>
            </a:r>
          </a:p>
          <a:p>
            <a:endParaRPr lang="en-GB" sz="2400" dirty="0" smtClean="0"/>
          </a:p>
          <a:p>
            <a:r>
              <a:rPr lang="en-GB" sz="2400" dirty="0" smtClean="0"/>
              <a:t>Create </a:t>
            </a:r>
            <a:r>
              <a:rPr lang="en-GB" sz="2400" dirty="0"/>
              <a:t>&amp; reuse own organisation template</a:t>
            </a:r>
          </a:p>
          <a:p>
            <a:endParaRPr lang="en-GB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06735" y="535987"/>
            <a:ext cx="7644188" cy="171359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500" dirty="0"/>
              <a:t>Plan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71" y="2092294"/>
            <a:ext cx="6090402" cy="4118006"/>
          </a:xfrm>
        </p:spPr>
        <p:txBody>
          <a:bodyPr/>
          <a:lstStyle/>
          <a:p>
            <a:pPr marL="705395" indent="-321503">
              <a:buFont typeface="Arial" panose="020B0604020202020204" pitchFamily="34" charset="0"/>
              <a:buChar char="•"/>
            </a:pPr>
            <a:r>
              <a:rPr lang="en-US" sz="2000" dirty="0"/>
              <a:t>Roadmaps: to make the </a:t>
            </a:r>
            <a:r>
              <a:rPr lang="ja-JP" altLang="en-US" sz="2000" dirty="0">
                <a:latin typeface="Arial" panose="020B0604020202020204" pitchFamily="34" charset="0"/>
              </a:rPr>
              <a:t>“</a:t>
            </a:r>
            <a:r>
              <a:rPr lang="en-US" altLang="ja-JP" sz="2000" dirty="0"/>
              <a:t>building blocks</a:t>
            </a:r>
            <a:r>
              <a:rPr lang="ja-JP" altLang="en-US" sz="2000" dirty="0">
                <a:latin typeface="Arial" panose="020B0604020202020204" pitchFamily="34" charset="0"/>
              </a:rPr>
              <a:t>”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usable</a:t>
            </a:r>
            <a:endParaRPr lang="en-US" altLang="ja-JP" sz="2000" dirty="0"/>
          </a:p>
          <a:p>
            <a:pPr marL="705395" indent="-321503">
              <a:buFont typeface="Arial" panose="020B0604020202020204" pitchFamily="34" charset="0"/>
              <a:buChar char="•"/>
            </a:pPr>
            <a:r>
              <a:rPr lang="en-US" altLang="ja-JP" sz="2000" dirty="0"/>
              <a:t>Roadmaps templates for typical kinds of organizations</a:t>
            </a:r>
          </a:p>
          <a:p>
            <a:pPr marL="1058093" lvl="1" indent="-321503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Independent Software Vendors</a:t>
            </a:r>
          </a:p>
          <a:p>
            <a:pPr marL="1058093" lvl="1" indent="-321503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Online Service Providers</a:t>
            </a:r>
          </a:p>
          <a:p>
            <a:pPr marL="1058093" lvl="1" indent="-321503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Financial Services Organizations</a:t>
            </a:r>
          </a:p>
          <a:p>
            <a:pPr marL="1058093" lvl="1" indent="-321503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Government Organizations</a:t>
            </a:r>
          </a:p>
          <a:p>
            <a:pPr marL="705395" indent="-321503">
              <a:spcBef>
                <a:spcPts val="703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05395" indent="-321503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Tune these to your own targets / speed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73" y="267505"/>
            <a:ext cx="2714515" cy="641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3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Plan – </a:t>
            </a:r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128029"/>
          </a:xfrm>
        </p:spPr>
        <p:txBody>
          <a:bodyPr/>
          <a:lstStyle/>
          <a:p>
            <a:r>
              <a:rPr lang="en-GB" sz="2000" dirty="0" smtClean="0"/>
              <a:t>Identify quick wins (focus on success cases)</a:t>
            </a:r>
          </a:p>
          <a:p>
            <a:r>
              <a:rPr lang="en-GB" sz="2000" dirty="0" smtClean="0"/>
              <a:t>Start with awareness / training</a:t>
            </a:r>
          </a:p>
          <a:p>
            <a:r>
              <a:rPr lang="en-GB" sz="2000" dirty="0" smtClean="0"/>
              <a:t>Adapt to upcoming release cycles / key projects</a:t>
            </a:r>
          </a:p>
          <a:p>
            <a:r>
              <a:rPr lang="en-GB" sz="2000" dirty="0" smtClean="0"/>
              <a:t>Spread effort &amp; “gaps to close” over realistic iterations</a:t>
            </a:r>
          </a:p>
          <a:p>
            <a:endParaRPr lang="en-GB" sz="2000" dirty="0" smtClean="0"/>
          </a:p>
          <a:p>
            <a:r>
              <a:rPr lang="en-GB" sz="2000" dirty="0" smtClean="0"/>
              <a:t>Spread work, roles &amp; responsibilities</a:t>
            </a:r>
          </a:p>
          <a:p>
            <a:pPr marL="203200" indent="0">
              <a:buNone/>
            </a:pPr>
            <a:r>
              <a:rPr lang="en-GB" sz="2000" dirty="0" smtClean="0"/>
              <a:t>	SW security competence centre,  development,  security,  </a:t>
            </a:r>
            <a:r>
              <a:rPr lang="en-GB" sz="2000" dirty="0" smtClean="0"/>
              <a:t>operations</a:t>
            </a:r>
          </a:p>
          <a:p>
            <a:pPr marL="20320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  <a:r>
              <a:rPr lang="en-GB" sz="2000" dirty="0"/>
              <a:t>For </a:t>
            </a:r>
            <a:r>
              <a:rPr lang="en-GB" sz="2000" dirty="0" smtClean="0"/>
              <a:t>instance service </a:t>
            </a:r>
            <a:r>
              <a:rPr lang="en-GB" sz="2000" dirty="0"/>
              <a:t>portfolio and guidelines: when and who </a:t>
            </a:r>
            <a:r>
              <a:rPr lang="en-GB" sz="2000" dirty="0" smtClean="0"/>
              <a:t>?</a:t>
            </a:r>
          </a:p>
          <a:p>
            <a:r>
              <a:rPr lang="en-GB" sz="2000" dirty="0" smtClean="0"/>
              <a:t>Take into account dependencies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Be ready to adapt planning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7827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– Budgeting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128029"/>
          </a:xfrm>
        </p:spPr>
        <p:txBody>
          <a:bodyPr/>
          <a:lstStyle/>
          <a:p>
            <a:r>
              <a:rPr lang="en-GB" sz="2400" dirty="0" smtClean="0"/>
              <a:t>Average budget impact 5%-15% on project</a:t>
            </a:r>
          </a:p>
          <a:p>
            <a:r>
              <a:rPr lang="en-GB" sz="2400" dirty="0" smtClean="0"/>
              <a:t>Cost of tooling</a:t>
            </a:r>
          </a:p>
          <a:p>
            <a:pPr marL="203200" indent="0">
              <a:buNone/>
            </a:pPr>
            <a:r>
              <a:rPr lang="en-GB" sz="2400" dirty="0" smtClean="0"/>
              <a:t>	Central procurement vs per development group</a:t>
            </a:r>
          </a:p>
          <a:p>
            <a:r>
              <a:rPr lang="en-GB" sz="2400" dirty="0" smtClean="0"/>
              <a:t>Cost of training</a:t>
            </a:r>
          </a:p>
          <a:p>
            <a:pPr marL="203200" indent="0">
              <a:buNone/>
            </a:pPr>
            <a:r>
              <a:rPr lang="en-GB" sz="2400" dirty="0" smtClean="0"/>
              <a:t>	Do not forget internal/external time spent</a:t>
            </a:r>
          </a:p>
          <a:p>
            <a:r>
              <a:rPr lang="en-GB" sz="2400" dirty="0" smtClean="0"/>
              <a:t>Cost of external suppliers / outsourcing</a:t>
            </a:r>
          </a:p>
          <a:p>
            <a:r>
              <a:rPr lang="en-GB" sz="2400" dirty="0" smtClean="0"/>
              <a:t>Different technology stacks will impact budget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074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Bart / Seba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88" y="3013364"/>
            <a:ext cx="3626427" cy="3637385"/>
          </a:xfrm>
        </p:spPr>
        <p:txBody>
          <a:bodyPr/>
          <a:lstStyle/>
          <a:p>
            <a:pPr marL="203200" indent="0" algn="ctr">
              <a:buNone/>
            </a:pPr>
            <a:r>
              <a:rPr lang="en-US" sz="1600" b="1" dirty="0" smtClean="0"/>
              <a:t>Sebastien Deleersnyder</a:t>
            </a:r>
          </a:p>
          <a:p>
            <a:pPr marL="203200" indent="0" algn="ctr">
              <a:buNone/>
            </a:pPr>
            <a:r>
              <a:rPr lang="en-US" sz="1600" dirty="0" smtClean="0"/>
              <a:t>15+ </a:t>
            </a:r>
            <a:r>
              <a:rPr lang="en-US" sz="1600" dirty="0"/>
              <a:t>years </a:t>
            </a:r>
            <a:r>
              <a:rPr lang="en-US" sz="1600" dirty="0" smtClean="0"/>
              <a:t>developer / information </a:t>
            </a:r>
            <a:r>
              <a:rPr lang="en-US" sz="1600" dirty="0"/>
              <a:t>security </a:t>
            </a:r>
            <a:r>
              <a:rPr lang="en-US" sz="1600" dirty="0" smtClean="0"/>
              <a:t>experience</a:t>
            </a:r>
            <a:endParaRPr lang="en-US" sz="1600" dirty="0"/>
          </a:p>
          <a:p>
            <a:pPr marL="203200" indent="0" algn="ctr">
              <a:buNone/>
            </a:pPr>
            <a:r>
              <a:rPr lang="en-US" sz="1600" dirty="0"/>
              <a:t>Belgian OWASP chapter founder</a:t>
            </a:r>
          </a:p>
          <a:p>
            <a:pPr marL="203200" indent="0" algn="ctr">
              <a:buNone/>
            </a:pPr>
            <a:r>
              <a:rPr lang="en-US" sz="1600" dirty="0"/>
              <a:t>OWASP </a:t>
            </a:r>
            <a:r>
              <a:rPr lang="en-US" sz="1600" dirty="0" smtClean="0"/>
              <a:t>volunteer</a:t>
            </a:r>
            <a:endParaRPr lang="en-US" sz="1600" dirty="0"/>
          </a:p>
          <a:p>
            <a:pPr marL="203200" indent="0" algn="ctr">
              <a:buNone/>
            </a:pPr>
            <a:r>
              <a:rPr lang="en-US" sz="1600" dirty="0"/>
              <a:t>Co-organizer www.BruCON.org </a:t>
            </a:r>
          </a:p>
          <a:p>
            <a:pPr marL="203200" indent="0" algn="ctr">
              <a:buNone/>
            </a:pPr>
            <a:r>
              <a:rPr lang="en-US" sz="1600" dirty="0"/>
              <a:t>Application security specialist Toreon</a:t>
            </a:r>
          </a:p>
          <a:p>
            <a:pPr algn="ctr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89" y="1330036"/>
            <a:ext cx="1383223" cy="1433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184070" y="3028585"/>
            <a:ext cx="3626427" cy="3242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pPr marL="203200" indent="0" algn="ctr">
              <a:buFont typeface="Calibri"/>
              <a:buNone/>
            </a:pPr>
            <a:r>
              <a:rPr lang="en-US" sz="1600" b="1" dirty="0" smtClean="0"/>
              <a:t>Bart De Win, Ph.D.</a:t>
            </a:r>
          </a:p>
          <a:p>
            <a:pPr marL="203200" indent="0" algn="ctr">
              <a:buFont typeface="Calibri"/>
              <a:buNone/>
            </a:pPr>
            <a:r>
              <a:rPr lang="en-US" sz="1600" dirty="0" smtClean="0"/>
              <a:t>15+ years experience in secure software development</a:t>
            </a:r>
          </a:p>
          <a:p>
            <a:pPr marL="203200" indent="0" algn="ctr">
              <a:buFont typeface="Calibri"/>
              <a:buNone/>
            </a:pPr>
            <a:r>
              <a:rPr lang="en-US" sz="1600" dirty="0" smtClean="0"/>
              <a:t>Belgian OWASP chapter co-leader</a:t>
            </a:r>
          </a:p>
          <a:p>
            <a:pPr marL="203200" indent="0" algn="ctr">
              <a:buFont typeface="Calibri"/>
              <a:buNone/>
            </a:pPr>
            <a:r>
              <a:rPr lang="en-US" sz="1600" dirty="0" smtClean="0"/>
              <a:t>Author of &gt;60 publications</a:t>
            </a:r>
          </a:p>
          <a:p>
            <a:pPr marL="203200" indent="0" algn="ctr">
              <a:buFont typeface="Calibri"/>
              <a:buNone/>
            </a:pPr>
            <a:r>
              <a:rPr lang="en-US" sz="1600" dirty="0" smtClean="0"/>
              <a:t>Security consultant PwC</a:t>
            </a:r>
          </a:p>
          <a:p>
            <a:pPr marL="203200" indent="0" algn="ctr">
              <a:buFont typeface="Calibri"/>
              <a:buNone/>
            </a:pPr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3" b="33333"/>
          <a:stretch/>
        </p:blipFill>
        <p:spPr>
          <a:xfrm>
            <a:off x="1084690" y="5265307"/>
            <a:ext cx="2163620" cy="1233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8" name="Picture 2" descr="C:\Users\dewinb\Documents\VARIA\PICS\2013_01_17_PwC-4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82" y="1330036"/>
            <a:ext cx="1166530" cy="17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HBhQIBwgWFBUUGBsbFRgYGRweIBsfIB0aHhggHBofICgsHSYnIRwXITEiJykrOi4uHCUzODgsNygtLisBCgoKDg0OGxAPGzcmGRw3Nyw0Ky81Ly0rKy0sLSwuLCsrLCwwLCwsLDAsKy8sLCwsLDcrOCstLCwrNzErMiwrK//AABEIAMMBAgMBEQACEQEDEQH/xAAcAAEAAgMBAQEAAAAAAAAAAAAABgcEBQgDAgH/xABTEAACAQEDBgYHFAkCBwAAAAAAAQIDBAURBgcSITFBEzJRYXGBFBciVZGTsQgVFjM2QlJTdIKSobLBwsPS0+HiIzQ1VGJjc4OEN3IkJUOio7PR/8QAGgEBAQADAQEAAAAAAAAAAAAAAAUCAwQBBv/EADIRAQAAAgYIBAcAAwAAAAAAAAABAgQFERKBoQMVMUJRUsHhFEFhsRMhMjM0U2IikfD/2gAMAwEAAhEDEQA/ALxAAAAAAAAAAAAAAAAAAAAAAARrLTi0vffRItcbJMeinVu9h1RciKgAAAAJNkXxq3vPplmp9s+HVMrLZLj0ScuJYAAAAAAAAAAAAAAAAAAAAAAAAAAAABDs4dR040NCWHH+gR623MeixVMIRv2+nVDeyZe2MirFyXgdky9sYLkvA7Jl7YwXJeB2TL2xguS8DsmXtjBcl4N3kxa5xdTRrNcX6R2UOeaWM12Nmzq4qZo5Y3bYceiV3Pap1bbo1Krawepsq0bSTzT2Ril0jRyyyWwg3pRcAAAAAAAAAAAAAAAAAAAAAAAAAAAACGZxuLQ9/wDQI9bbmPRZqjfw6oURVkAAAAG6ya21Pe/SOqi7Y/8AcXHS93Holdx/r66GVKJ9xLpP20jKiaAAAAAAAAAAAAAAAAAAAAAAAAAAAAgWdTi2b+59AjVvskx6LlS7+HVACMvAAAAA2F0LXPq+c06WGxo03k3d3L/idm5nPPCFjk0v0tro8xpuy8HPaaPMLsvAtbC4VhekcFy+RlOp5YQpctnr7Oal/ailh9mkAAAAAAAAAAAAAAAAAAAAAAAABAs6nFs39z6BHrfZJj0XKl38OqAEVeAAAABsbo2z6vnNOl8mjTeTd3d+tdTNE+xyaX6W1NTmANhcX7Uj1+RlOqPy5cfZz0r7UUrPsUgAAAAAAAAAAAAAAAAAAAAAAAAIFnU4tm/ufQI9b7JMei5Uu/h1QAirwAAAANjdG2fV85p0vk0abybu7v1rqZon2OTS/S2pqcwBsLi/akevyMp1R+XLj7OelfailZ9ikAAAAAAAAAAAAAAAAAAAAAAAABXWd/i2X+79WS6z2S49Fupt/DqrckrYAAzbN6SjTPtZwehi9bG6Ns+r5zTpfJo03k3d3frXUzRPscml+ltTU5gDYXF+1I9fkZTqj8uXH2c9K+1FKz7FIAAAAAAAAAAAAAAAAAAAAAAAACs89FfgI2TuccXV+rJ1YSXoS4rlSwtv4dVY9n/y/j/AmfB9V26dn/y/j/AfB9S6dn/y/j/AfB9S6yqF5YU0uC+P8DXNoPntbISfJ9+ef8n4/wADH4Hq9+GzLuvjgnL9Bjjhv6eYwno1vm1z6G95tpYsoHCvpdirY/XfgapqJbDa0z0W2FlrP9E7/c18P8pr8HDmyafBf1l3PRO/3NfD/KPBw5sjwX9Zd2bdGVbpW+M+wk8MfX83+0oVZRblJljbx9mnT0CE0kYXsu6Qejd97l4z8p9TcT9VQ58u56N33uXjPyi4aqhz5d0xMEcAAAAAAAAAAAAAAAAAAAAAAq3PjxbH01fqzhpuyVdqTfw6qrJ6+AAPelxDCba2S7H0eMmRZN/V85jM8izbP6aYRYzbGWYsADIu/wDWl1+Q7av/ACJcfZr0v0tufROUAt40vkQAAAAAAAAAAAAAAAAAAAAACrc+PFsfTV+rOGm7JV2pN/Dqqsnr4AA96XEMJtrZLsfR4yZFk39XzmMzyLNs/pphFjNsZZiwAMi7/wBaXX5Dtq/8iXH2a9L9Lbn0TlALeNL5EAAAAAAAAAAAAAAAimXWWDyTVFxsCq8Lp7Z6OGjo/wAMscdL4jRptN8Oz5bXfQaFCk3v8rLPS3bjBFO3DLvCvHv7s0eNhwUNSQ/Zl3O3DLvCvHv7seNhwNSQ/Zl3O3DLvCvHv7seNhwNSQ/Zl3O3DLvCvHv7seNhwNSQ/Zl3O3DLvCvHv7seNhwNSQ/Zl3ftOfbXloVY9idia9T4TT4TpUNHDg+fHHdge/Kk+ljyMNWfOH+V/Cyz/fF6dp+PfyXil9seChxea7jyZ9jtPx7+S8UvtjwUOJruPJn2O0/Hv5LxS+2PBQ4mu48mfZ6RzRxjHDz6fil9sxjQIR3mUK9jDcz7P3tSx79PxS+2eeAhzGvY/rz7PSlmpVPH/nL1/wApfbPI1fCO8a9jyZ9ntTzYKEtLz3fi19ox1bDmyeRryMdzPs9e1uu+r8WvtHmrYc2TzXceTPsdrdd9X4tfaGrYc2RruPJn2elnzeKjV01ebf8Ab/MbqPQoaLSQnvW2MZq5jNCy5n2ZfoIXfB/A/MUb7XrX+M+x6CF3wfwPzC+a1/jPslxgkAAAAAAAAAAAAAAAFXZ74uULJoxb11di/pnFTYfKC7UkYQjPh1VZwUva5eBnBZFevQ4nBS9rl4GLIl6HE4KXtcvAxZEvQ4nBS9rl4GLIl6HE4KXtcvAxZEvQ4rOzIQca9s0otaqO1c9U7qF5oddxhGEmPRax3IAAAAAAAAAAAAAAAAAAAAAAAAAAAAAAAAAAAAAAAAAAAAAAAAAAAAAAAAAAAAAAAAAAAAAAAAAAAAAAAAAAAAAAAAAAAAAAAAAAAAAAAAAAAAAAAAAAAAAAAAAAAAAAAAA+KtRUabqVZqKW1t4JdLAhl+51rsuZOMr0VaS9bQWnj75dz4ZAQa1eaCjGu1ZMnHKG5yraLfTFQaXhYFw3le9G6bB2detrhRhhrlNpLoXK+ZbQKyvnPzY7LUdO6buq2jDZJtU4voxxl4YoDwurP7Zq9RRvW5qtFN4YwnGolzvFQfgT6wLTuW+aF/XfG33Ra41actko7nyNPXF8zSYGeBrr0v2zXRHG9bzo0eThKkYt9Cb1gQ29c8112DFUbXUrtPDClTflnop9TAzMi851lyyvZ3bdllrwnGDm3UjBLBOKfFnJ490twE3A8rVaI2OzStNqqKMIRcpyexJLFt9CAq95+buTwVgtb95S+9AlWQuXtny3dbzqs9aHAaGlwsYrHT08MNGcvYPbhuAlYFP5VZ9KV23hKxXJdjr6DalUnLQi2tujHBtrneHQwNxm/wA7lDKu3K7LZZXZ68uItLSjPDXgpYLB7dTW7bjqAsgDXX5ftnyfsfZl826FGG5yet78IxWuT5kmwKyvnP1ZbNNwui66tfD10mqcXzrVJ+FIDRvzQNXS1ZPQw/qvy6IG5uXP3ZrRUVO+bpqUMXxoSVRLnawi11JgWnc170b8sEbfdNrjVpy2Sj5GtsXyppNAZwAAAAAAAAABzHfGQ+UF+VeEvex1qzxxSnXptLojwmEepICuAAFhXrkffuVVfzwvS7a1R4dzpyhFRXJGm5LRWrYkgIdfVxWi4bQqF8XfUoyezTi0pYbdF7JbVrTYGuAk+b7LCrkZf0bbQk3Slgq9NbJx6PZRxbi+rY3iHQmcu7bVlVkjSjkfbMHOpCppRqOCnScJ+uW1Nyg8HycwFC3vmyvS6rLUt1vun9HTTlOaqU5alrbwU8fiAhwFpeZ19XVT3NP5dIDpEClfNA5Z8BZ1krd9Xup4StLT2R2wh18Z8yjukBQwF4+Zl23h/j/XgXkBxPe/7Vrf1J/KYH1csqkb5oSsHpqqw4P/AHaS0PjwA6sziZaU8irk7LrJTqzxjQp48aW9v+GOKbfOlvQHLGUF/V8oryleF72p1Jy5dkVujFbIpciAzsick62WN+Ru2wYRXGqVHshHe2t73Jb29yxaC8MoM29gyZzf2udku9VKsaE3w1Xup4pbVjqh71IDm8Ca5pMqKmTmWFGFOo+CtE40q0NzUnhGWHLFvHHkxW8Dq4AAAAAAAAAAAcOAAO4KHpEeheQDAyhuOjlFdM7svSipQmuuL3Si9zW5gce39dcrkvqtddp41GcoN7McHqa5msGukDAA6gzEXq7yzfwpVJYuz1J0tfIsJx8Cml1ASHOJ6g7d7mq/IYHHwFpeZ19XVT3NP5dIC9ssso6eSuTtW9rVg9BYQjjhpzfEj1va9yxe4DkK87dUve8Kt422bnOpJznLpfxLWklu1IDEAvHzMu28P8f68C8gOJ73/atb+pP5TAs/MNkU7zvdZSW+l+hs7/Q4rj1OVc0NuPssORgR3PJlA7+y6rRU8adnfA01yaLwm+uelr5MOQCDgdH+Z4uhWPI+d5OPd2iq9f8ADDuYr4XCPrAm+XVineOR1rsVipadSpRnGEVhrbWpawOQLbYql32h2e32adKa2xnFxa6U0mBMs0+R1bKPKajao0GrPQqRnVqNdz3LUtBPe20lgtieIHVQAAAAAAAAAAA4cAAdwUPSI9C8gH2ByrnsgoZzbXo7+Cf/AIaeIEGA6I8zcn6FLQ3s7IeHi6ePzATnOJ6g7d7mq/IYHHwFpeZ19XVT3NP5dIDFz3ZZeiPKLztsVXGz2VuKweqdTZOXOlhop8za4wGxvHI30M5l5262U8LRaqlGU09sIY404YPY9ek+d4PioCpgLx8zLtvD/H+vAsTOXlpDIy4HaE069TGNng98t8mvYxxTfUtWIHOuQOSVXLnKPsZSagnp2irhxYt68N2lJ4pLpexMDq667up3Td1O77voqFOlFRhFbkufe97b2vWwOLrfXdpt1SvVXdTnKT6W22BjgdT5j5J5s7Ko7nVx8bUfkaAngHlXs0LSsLRQjLDZpJPygekYqEdGEcEtiQH6AAAAAAAAAAAOHAAHcFD0iPQvIB9gci50Lyje2X9stdF4x4TQT5eDiqeK5noYgRYDqnMtczubN/QVWGEq7daXv8ND/sUANxnE9Qdu9zVfkMDj4DdZL5R1Mm6levYNVStQlRjL2GlKDlJc+jGSXI2nuAlmZTIz0S5R9n22ljZ7M1KWK1TnthDn2aT5kk+MBa+fz/Tuf9Wn5QOYgLjzAXrSuO7L0vO8quhTpRoOT8dglytvBJb20BCL8vS1ZystE6VLGdWWhQp46oQWLSx5ljKUul6tgHS2Q2SlLI+4IXbZO6lxqtTDXOb2vmW5LcktrxbCQgcc5dXW7myxtdgnHDRrTcf9snpQfXGUWBogL78zllDGpd9bJ6tU7uEuFpJ74vBTS6Gk/fgXQAAAAAAAAAAAAAABw4AA7Sd82ey2RVLTeVGEUli5VIpLVytgVjnJzwULJYJ3bkpaeFrTTi60eJTT2uMvXy5MNS246sAOewJ/mozfTyuvVWu20nGyUnjUls4Rr/pxe/He1sXO0B1HGKjHRisEtiAj2cT1B273NV+QwOPgMm7bBUvS8KdgsNJyqVJKMIre28F0dO4Dr7IvJunkpk5SumzYNxWNSWHHm+PLw6lyJJbgIrn8/wBO5/1aflA5iA96VpnGzSsVKo9CpKMpRXrpR0lDVvw05YdIHSuZ3ID0KXV54XlSXZddd1/KhtUFz7HLnwW7FhY4ACoc++Qsr3syyiumlpVaMdGtFbZQWtSS3uOvHlT/AIcGHPQGVdd41bpvCF4XbaHTq03jCS2p/OnrTT1NNp6mBemTufmhVsyp5R3dOnU2OdHCUHz6LacejuukDNvTPxYbPSfnbYa9aW7FRhHrk22vgsCr8qs6tvylk6HZPY9Fv0ujisV/FPjPn1pPkA6oAAAAAAAAAAAHDgACyJZkrzUdKEKEsVuqf/UgPSzZj7zrSwqOz0+eVRv5MWBN8mcxNnsdRV8obfK0Na+DgtCHRJ46UurRAtqyWWFis0bNY6MYQgsIxikklyJLYB7AafLCwTvXJW1XfY4p1KtGcIJvDFuLS1vYBzx2l71/c6fjYgWLmezZVMmbwqXvlDSjwy7mhFNS0U13c8VvaeiubS5QLaAh2dfJ+tlNkfK7bppqVRzg0nJRWCeL1sCke0vev7nT8bECcZq80lS574898qaUNKk1wFNSUlpezlhq7nVorl16sEBc4AAAAqrLrMvQvy0SvC4a6s1WWuUGsacny4LXBve1iubawKvvDM9etjqaNO7I1V7KnUhh4JOL+IDDhmrvacsFcE+udNeWYG9ujMdeNskneE6Nnjv0p6cl0KGKfwkBZeS+ZiwXM1WvFStdRe2aoY81NbeiTkBZIAAAAAAAAAAA4cAAdwUPSI9C8gH2AAAAAAAAAAAAAAAAAAAAAAAAAAAAAAAAAEJv/Ordtx1p2etb3UqQbUoUoOTxTwa0nhHHFNYaQHKQADqS5M7t13hTjTneLoywXc1YOPhksYr4QE+TxWKYH6AAAAAAAAAAAAAAAAAAAAAAAAAAAAAAAAOM8sPVbbPdNb/2SA1AAAB3BQ9Ij0LyAfYAAAAAAAAAAAAAAAAAAAA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data:image/jpeg;base64,/9j/4AAQSkZJRgABAQAAAQABAAD/2wCEAAkGBxQHBhQIBwgWFBUUGBsbFRgYGRweIBsfIB0aHhggHBofICgsHSYnIRwXITEiJykrOi4uHCUzODgsNygtLisBCgoKDg0OGxAPGzcmGRw3Nyw0Ky81Ly0rKy0sLSwuLCsrLCwwLCwsLDAsKy8sLCwsLDcrOCstLCwrNzErMiwrK//AABEIAMMBAgMBEQACEQEDEQH/xAAcAAEAAgMBAQEAAAAAAAAAAAAABgcEBQgDAgH/xABTEAACAQEDBgYHFAkCBwAAAAAAAQIDBAURBgcSITFBEzJRYXGBFBciVZGTsQgVFjM2QlJTdIKSobLBwsPS0+HiIzQ1VGJjc4OEN3IkJUOio7PR/8QAGgEBAQADAQEAAAAAAAAAAAAAAAUCAwQBBv/EADIRAQAAAgYIBAcAAwAAAAAAAAABAgQFERKBoQMVMUJRUsHhFEFhsRMhMjM0U2IikfD/2gAMAwEAAhEDEQA/ALxAAAAAAAAAAAAAAAAAAAAAAARrLTi0vffRItcbJMeinVu9h1RciKgAAAAJNkXxq3vPplmp9s+HVMrLZLj0ScuJYAAAAAAAAAAAAAAAAAAAAAAAAAAAABDs4dR040NCWHH+gR623MeixVMIRv2+nVDeyZe2MirFyXgdky9sYLkvA7Jl7YwXJeB2TL2xguS8DsmXtjBcl4N3kxa5xdTRrNcX6R2UOeaWM12Nmzq4qZo5Y3bYceiV3Pap1bbo1Krawepsq0bSTzT2Ril0jRyyyWwg3pRcAAAAAAAAAAAAAAAAAAAAAAAAAAAACGZxuLQ9/wDQI9bbmPRZqjfw6oURVkAAAAG6ya21Pe/SOqi7Y/8AcXHS93Holdx/r66GVKJ9xLpP20jKiaAAAAAAAAAAAAAAAAAAAAAAAAAAAAgWdTi2b+59AjVvskx6LlS7+HVACMvAAAAA2F0LXPq+c06WGxo03k3d3L/idm5nPPCFjk0v0tro8xpuy8HPaaPMLsvAtbC4VhekcFy+RlOp5YQpctnr7Oal/ailh9mkAAAAAAAAAAAAAAAAAAAAAAAABAs6nFs39z6BHrfZJj0XKl38OqAEVeAAAABsbo2z6vnNOl8mjTeTd3d+tdTNE+xyaX6W1NTmANhcX7Uj1+RlOqPy5cfZz0r7UUrPsUgAAAAAAAAAAAAAAAAAAAAAAAAIFnU4tm/ufQI9b7JMei5Uu/h1QAirwAAAANjdG2fV85p0vk0abybu7v1rqZon2OTS/S2pqcwBsLi/akevyMp1R+XLj7OelfailZ9ikAAAAAAAAAAAAAAAAAAAAAAAABXWd/i2X+79WS6z2S49Fupt/DqrckrYAAzbN6SjTPtZwehi9bG6Ns+r5zTpfJo03k3d3frXUzRPscml+ltTU5gDYXF+1I9fkZTqj8uXH2c9K+1FKz7FIAAAAAAAAAAAAAAAAAAAAAAAACs89FfgI2TuccXV+rJ1YSXoS4rlSwtv4dVY9n/y/j/AmfB9V26dn/y/j/AfB9S6dn/y/j/AfB9S6yqF5YU0uC+P8DXNoPntbISfJ9+ef8n4/wADH4Hq9+GzLuvjgnL9Bjjhv6eYwno1vm1z6G95tpYsoHCvpdirY/XfgapqJbDa0z0W2FlrP9E7/c18P8pr8HDmyafBf1l3PRO/3NfD/KPBw5sjwX9Zd2bdGVbpW+M+wk8MfX83+0oVZRblJljbx9mnT0CE0kYXsu6Qejd97l4z8p9TcT9VQ58u56N33uXjPyi4aqhz5d0xMEcAAAAAAAAAAAAAAAAAAAAAAq3PjxbH01fqzhpuyVdqTfw6qrJ6+AAPelxDCba2S7H0eMmRZN/V85jM8izbP6aYRYzbGWYsADIu/wDWl1+Q7av/ACJcfZr0v0tufROUAt40vkQAAAAAAAAAAAAAAAAAAAAACrc+PFsfTV+rOGm7JV2pN/Dqqsnr4AA96XEMJtrZLsfR4yZFk39XzmMzyLNs/pphFjNsZZiwAMi7/wBaXX5Dtq/8iXH2a9L9Lbn0TlALeNL5EAAAAAAAAAAAAAAAimXWWDyTVFxsCq8Lp7Z6OGjo/wAMscdL4jRptN8Oz5bXfQaFCk3v8rLPS3bjBFO3DLvCvHv7s0eNhwUNSQ/Zl3O3DLvCvHv7seNhwNSQ/Zl3O3DLvCvHv7seNhwNSQ/Zl3O3DLvCvHv7seNhwNSQ/Zl3O3DLvCvHv7seNhwNSQ/Zl3ftOfbXloVY9idia9T4TT4TpUNHDg+fHHdge/Kk+ljyMNWfOH+V/Cyz/fF6dp+PfyXil9seChxea7jyZ9jtPx7+S8UvtjwUOJruPJn2O0/Hv5LxS+2PBQ4mu48mfZ6RzRxjHDz6fil9sxjQIR3mUK9jDcz7P3tSx79PxS+2eeAhzGvY/rz7PSlmpVPH/nL1/wApfbPI1fCO8a9jyZ9ntTzYKEtLz3fi19ox1bDmyeRryMdzPs9e1uu+r8WvtHmrYc2TzXceTPsdrdd9X4tfaGrYc2RruPJn2elnzeKjV01ebf8Ab/MbqPQoaLSQnvW2MZq5jNCy5n2ZfoIXfB/A/MUb7XrX+M+x6CF3wfwPzC+a1/jPslxgkAAAAAAAAAAAAAAAFXZ74uULJoxb11di/pnFTYfKC7UkYQjPh1VZwUva5eBnBZFevQ4nBS9rl4GLIl6HE4KXtcvAxZEvQ4nBS9rl4GLIl6HE4KXtcvAxZEvQ4rOzIQca9s0otaqO1c9U7qF5oddxhGEmPRax3IAAAAAAAAAAAAAAAAAAAAAAAAAAAAAAAAAAAAAAAAAAAAAAAAAAAAAAAAAAAAAAAAAAAAAAAAAAAAAAAAAAAAAAAAAAAAAAAAAAAAAAAAAAAAAAAAAAAAAAAAAAAAAAAAA+KtRUabqVZqKW1t4JdLAhl+51rsuZOMr0VaS9bQWnj75dz4ZAQa1eaCjGu1ZMnHKG5yraLfTFQaXhYFw3le9G6bB2detrhRhhrlNpLoXK+ZbQKyvnPzY7LUdO6buq2jDZJtU4voxxl4YoDwurP7Zq9RRvW5qtFN4YwnGolzvFQfgT6wLTuW+aF/XfG33Ra41actko7nyNPXF8zSYGeBrr0v2zXRHG9bzo0eThKkYt9Cb1gQ29c8112DFUbXUrtPDClTflnop9TAzMi851lyyvZ3bdllrwnGDm3UjBLBOKfFnJ490twE3A8rVaI2OzStNqqKMIRcpyexJLFt9CAq95+buTwVgtb95S+9AlWQuXtny3dbzqs9aHAaGlwsYrHT08MNGcvYPbhuAlYFP5VZ9KV23hKxXJdjr6DalUnLQi2tujHBtrneHQwNxm/wA7lDKu3K7LZZXZ68uItLSjPDXgpYLB7dTW7bjqAsgDXX5ftnyfsfZl826FGG5yet78IxWuT5kmwKyvnP1ZbNNwui66tfD10mqcXzrVJ+FIDRvzQNXS1ZPQw/qvy6IG5uXP3ZrRUVO+bpqUMXxoSVRLnawi11JgWnc170b8sEbfdNrjVpy2Sj5GtsXyppNAZwAAAAAAAAABzHfGQ+UF+VeEvex1qzxxSnXptLojwmEepICuAAFhXrkffuVVfzwvS7a1R4dzpyhFRXJGm5LRWrYkgIdfVxWi4bQqF8XfUoyezTi0pYbdF7JbVrTYGuAk+b7LCrkZf0bbQk3Slgq9NbJx6PZRxbi+rY3iHQmcu7bVlVkjSjkfbMHOpCppRqOCnScJ+uW1Nyg8HycwFC3vmyvS6rLUt1vun9HTTlOaqU5alrbwU8fiAhwFpeZ19XVT3NP5dIDpEClfNA5Z8BZ1krd9Xup4StLT2R2wh18Z8yjukBQwF4+Zl23h/j/XgXkBxPe/7Vrf1J/KYH1csqkb5oSsHpqqw4P/AHaS0PjwA6sziZaU8irk7LrJTqzxjQp48aW9v+GOKbfOlvQHLGUF/V8oryleF72p1Jy5dkVujFbIpciAzsick62WN+Ru2wYRXGqVHshHe2t73Jb29yxaC8MoM29gyZzf2udku9VKsaE3w1Xup4pbVjqh71IDm8Ca5pMqKmTmWFGFOo+CtE40q0NzUnhGWHLFvHHkxW8Dq4AAAAAAAAAAAcOAAO4KHpEeheQDAyhuOjlFdM7svSipQmuuL3Si9zW5gce39dcrkvqtddp41GcoN7McHqa5msGukDAA6gzEXq7yzfwpVJYuz1J0tfIsJx8Cml1ASHOJ6g7d7mq/IYHHwFpeZ19XVT3NP5dIC9ssso6eSuTtW9rVg9BYQjjhpzfEj1va9yxe4DkK87dUve8Kt422bnOpJznLpfxLWklu1IDEAvHzMu28P8f68C8gOJ73/atb+pP5TAs/MNkU7zvdZSW+l+hs7/Q4rj1OVc0NuPssORgR3PJlA7+y6rRU8adnfA01yaLwm+uelr5MOQCDgdH+Z4uhWPI+d5OPd2iq9f8ADDuYr4XCPrAm+XVineOR1rsVipadSpRnGEVhrbWpawOQLbYql32h2e32adKa2xnFxa6U0mBMs0+R1bKPKajao0GrPQqRnVqNdz3LUtBPe20lgtieIHVQAAAAAAAAAAA4cAAdwUPSI9C8gH2ByrnsgoZzbXo7+Cf/AIaeIEGA6I8zcn6FLQ3s7IeHi6ePzATnOJ6g7d7mq/IYHHwFpeZ19XVT3NP5dIDFz3ZZeiPKLztsVXGz2VuKweqdTZOXOlhop8za4wGxvHI30M5l5262U8LRaqlGU09sIY404YPY9ek+d4PioCpgLx8zLtvD/H+vAsTOXlpDIy4HaE069TGNng98t8mvYxxTfUtWIHOuQOSVXLnKPsZSagnp2irhxYt68N2lJ4pLpexMDq667up3Td1O77voqFOlFRhFbkufe97b2vWwOLrfXdpt1SvVXdTnKT6W22BjgdT5j5J5s7Ko7nVx8bUfkaAngHlXs0LSsLRQjLDZpJPygekYqEdGEcEtiQH6AAAAAAAAAAAOHAAHcFD0iPQvIB9gci50Lyje2X9stdF4x4TQT5eDiqeK5noYgRYDqnMtczubN/QVWGEq7daXv8ND/sUANxnE9Qdu9zVfkMDj4DdZL5R1Mm6levYNVStQlRjL2GlKDlJc+jGSXI2nuAlmZTIz0S5R9n22ljZ7M1KWK1TnthDn2aT5kk+MBa+fz/Tuf9Wn5QOYgLjzAXrSuO7L0vO8quhTpRoOT8dglytvBJb20BCL8vS1ZystE6VLGdWWhQp46oQWLSx5ljKUul6tgHS2Q2SlLI+4IXbZO6lxqtTDXOb2vmW5LcktrxbCQgcc5dXW7myxtdgnHDRrTcf9snpQfXGUWBogL78zllDGpd9bJ6tU7uEuFpJ74vBTS6Gk/fgXQAAAAAAAAAAAAAABw4AA7Sd82ey2RVLTeVGEUli5VIpLVytgVjnJzwULJYJ3bkpaeFrTTi60eJTT2uMvXy5MNS246sAOewJ/mozfTyuvVWu20nGyUnjUls4Rr/pxe/He1sXO0B1HGKjHRisEtiAj2cT1B273NV+QwOPgMm7bBUvS8KdgsNJyqVJKMIre28F0dO4Dr7IvJunkpk5SumzYNxWNSWHHm+PLw6lyJJbgIrn8/wBO5/1aflA5iA96VpnGzSsVKo9CpKMpRXrpR0lDVvw05YdIHSuZ3ID0KXV54XlSXZddd1/KhtUFz7HLnwW7FhY4ACoc++Qsr3syyiumlpVaMdGtFbZQWtSS3uOvHlT/AIcGHPQGVdd41bpvCF4XbaHTq03jCS2p/OnrTT1NNp6mBemTufmhVsyp5R3dOnU2OdHCUHz6LacejuukDNvTPxYbPSfnbYa9aW7FRhHrk22vgsCr8qs6tvylk6HZPY9Fv0ujisV/FPjPn1pPkA6oAAAAAAAAAAAHDgACyJZkrzUdKEKEsVuqf/UgPSzZj7zrSwqOz0+eVRv5MWBN8mcxNnsdRV8obfK0Na+DgtCHRJ46UurRAtqyWWFis0bNY6MYQgsIxikklyJLYB7AafLCwTvXJW1XfY4p1KtGcIJvDFuLS1vYBzx2l71/c6fjYgWLmezZVMmbwqXvlDSjwy7mhFNS0U13c8VvaeiubS5QLaAh2dfJ+tlNkfK7bppqVRzg0nJRWCeL1sCke0vev7nT8bECcZq80lS574898qaUNKk1wFNSUlpezlhq7nVorl16sEBc4AAAAqrLrMvQvy0SvC4a6s1WWuUGsacny4LXBve1iubawKvvDM9etjqaNO7I1V7KnUhh4JOL+IDDhmrvacsFcE+udNeWYG9ujMdeNskneE6Nnjv0p6cl0KGKfwkBZeS+ZiwXM1WvFStdRe2aoY81NbeiTkBZIAAAAAAAAAAA4cAAdwUPSI9C8gH2AAAAAAAAAAAAAAAAAAAAAAAAAAAAAAAAAEJv/Ordtx1p2etb3UqQbUoUoOTxTwa0nhHHFNYaQHKQADqS5M7t13hTjTneLoywXc1YOPhksYr4QE+TxWKYH6AAAAAAAAAAAAAAAAAAAAAAAAAAAAAAAAOM8sPVbbPdNb/2SA1AAAB3BQ9Ij0LyAfYAAAAAAAAAAAAAAAAAAAAAAAAAAAAAAA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4" name="Picture 8" descr="File:Pwc 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16" y="5152763"/>
            <a:ext cx="1736371" cy="131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Implement: 150+ OWASP resources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52372"/>
              </p:ext>
            </p:extLst>
          </p:nvPr>
        </p:nvGraphicFramePr>
        <p:xfrm>
          <a:off x="928243" y="1449658"/>
          <a:ext cx="7357845" cy="4524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1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Implement</a:t>
            </a:r>
            <a:r>
              <a:rPr lang="nl-BE" dirty="0" smtClean="0"/>
              <a:t> – </a:t>
            </a:r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Adapt &amp; reuse SAMM to </a:t>
            </a:r>
            <a:r>
              <a:rPr lang="en-GB" sz="2400" u="sng" dirty="0" smtClean="0"/>
              <a:t>your</a:t>
            </a:r>
            <a:r>
              <a:rPr lang="en-GB" sz="2400" dirty="0" smtClean="0"/>
              <a:t> organisation</a:t>
            </a:r>
          </a:p>
          <a:p>
            <a:r>
              <a:rPr lang="en-GB" sz="2400" dirty="0">
                <a:solidFill>
                  <a:schemeClr val="tx1"/>
                </a:solidFill>
              </a:rPr>
              <a:t>Categorize applications: High, Medium, Low 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	based on risk: e.g. Internet facing, transactions, …</a:t>
            </a:r>
          </a:p>
          <a:p>
            <a:r>
              <a:rPr lang="en-GB" sz="2400" dirty="0" smtClean="0"/>
              <a:t>Recheck progress &amp; derive lessons learned at each iteration</a:t>
            </a:r>
          </a:p>
          <a:p>
            <a:r>
              <a:rPr lang="en-GB" sz="2400" dirty="0" smtClean="0"/>
              <a:t>Create &amp; improve reporting dashboard</a:t>
            </a:r>
          </a:p>
          <a:p>
            <a:pPr marL="203200" indent="0">
              <a:buNone/>
            </a:pPr>
            <a:r>
              <a:rPr lang="en-GB" sz="2400" dirty="0" smtClean="0"/>
              <a:t>	Application &amp; process metrics</a:t>
            </a:r>
            <a:endParaRPr lang="en-GB" sz="1800" dirty="0" smtClean="0"/>
          </a:p>
          <a:p>
            <a:r>
              <a:rPr lang="en-GB" sz="2400" dirty="0" smtClean="0"/>
              <a:t>Treat new &amp; legacy code bases differently</a:t>
            </a:r>
          </a:p>
          <a:p>
            <a:pPr marL="203200" indent="0">
              <a:buNone/>
            </a:pPr>
            <a:endParaRPr lang="en-GB" sz="2400" dirty="0" smtClean="0"/>
          </a:p>
          <a:p>
            <a:r>
              <a:rPr lang="en-GB" sz="2400" dirty="0" smtClean="0"/>
              <a:t>Agile: differentiate between Every Sprint, Bucket &amp; one-time </a:t>
            </a:r>
            <a:r>
              <a:rPr lang="en-GB" sz="2400" dirty="0" err="1" smtClean="0"/>
              <a:t>AppSec</a:t>
            </a:r>
            <a:r>
              <a:rPr lang="en-GB" sz="2400" dirty="0" smtClean="0"/>
              <a:t> activities</a:t>
            </a:r>
          </a:p>
          <a:p>
            <a:r>
              <a:rPr lang="en-GB" sz="2400" dirty="0" smtClean="0"/>
              <a:t>Balance planning on people, process, knowledge and tools</a:t>
            </a:r>
          </a:p>
          <a:p>
            <a:pPr marL="20320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551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r>
              <a:rPr lang="nl-BE" dirty="0" smtClean="0"/>
              <a:t> – </a:t>
            </a:r>
            <a:r>
              <a:rPr lang="nl-BE" dirty="0" err="1" smtClean="0"/>
              <a:t>AppSec</a:t>
            </a:r>
            <a:r>
              <a:rPr lang="nl-BE" dirty="0" smtClean="0"/>
              <a:t> </a:t>
            </a:r>
            <a:r>
              <a:rPr lang="nl-BE" dirty="0" err="1" smtClean="0"/>
              <a:t>Competence</a:t>
            </a:r>
            <a:r>
              <a:rPr lang="nl-BE" dirty="0" smtClean="0"/>
              <a:t> Centre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508"/>
            <a:ext cx="8686800" cy="4128029"/>
          </a:xfrm>
        </p:spPr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Inject &amp; spread best practices</a:t>
            </a:r>
          </a:p>
          <a:p>
            <a:r>
              <a:rPr lang="en-GB" sz="2400" dirty="0" smtClean="0"/>
              <a:t>“market &amp; promote” – do not become risk/audit function</a:t>
            </a:r>
          </a:p>
          <a:p>
            <a:r>
              <a:rPr lang="en-GB" sz="2400" dirty="0" smtClean="0"/>
              <a:t>Do not become operational bottle-neck</a:t>
            </a:r>
          </a:p>
          <a:p>
            <a:r>
              <a:rPr lang="en-GB" sz="2400" dirty="0" smtClean="0"/>
              <a:t>Spread/hand-over knowledge to champions throughout organisation</a:t>
            </a:r>
          </a:p>
          <a:p>
            <a:r>
              <a:rPr lang="en-GB" sz="2400" dirty="0" smtClean="0"/>
              <a:t>Create &amp; nurture </a:t>
            </a:r>
            <a:r>
              <a:rPr lang="en-GB" sz="2400" dirty="0" err="1" smtClean="0"/>
              <a:t>AppSec</a:t>
            </a:r>
            <a:r>
              <a:rPr lang="en-GB" sz="2400" dirty="0" smtClean="0"/>
              <a:t> community 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7092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SAMM Resources</a:t>
            </a:r>
            <a:br>
              <a:rPr lang="en-US" dirty="0" smtClean="0"/>
            </a:br>
            <a:r>
              <a:rPr lang="en-US" sz="3375" dirty="0"/>
              <a:t>www.opensamm.org</a:t>
            </a:r>
            <a:endParaRPr lang="nl-BE" sz="337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532" dirty="0"/>
              <a:t>Presentations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532" dirty="0"/>
              <a:t>Quick Start (to be released)</a:t>
            </a:r>
            <a:endParaRPr lang="en-US" sz="2532" dirty="0"/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532" dirty="0"/>
              <a:t>Assessment worksheets / templates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532" dirty="0"/>
              <a:t>Roadmap templates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532" dirty="0"/>
              <a:t>Translations (</a:t>
            </a:r>
            <a:r>
              <a:rPr lang="en-US" sz="2532" dirty="0" smtClean="0"/>
              <a:t>Spanish, Japanese, …)</a:t>
            </a:r>
            <a:endParaRPr lang="en-US" sz="2532" dirty="0"/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532" dirty="0"/>
              <a:t>SAMM mappings to ISO/EIC 27034 – BSIMM – PCI (to be released</a:t>
            </a:r>
            <a:r>
              <a:rPr lang="en-US" sz="2532" dirty="0" smtClean="0"/>
              <a:t>)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532" u="sng" dirty="0" smtClean="0"/>
              <a:t>NEW</a:t>
            </a:r>
            <a:r>
              <a:rPr lang="en-US" sz="2532" dirty="0" smtClean="0"/>
              <a:t>: Training material</a:t>
            </a:r>
            <a:endParaRPr lang="en-US" sz="2532" dirty="0"/>
          </a:p>
          <a:p>
            <a:pPr marL="401879" indent="-401879">
              <a:buFont typeface="Arial" panose="020B0604020202020204" pitchFamily="34" charset="0"/>
              <a:buChar char="•"/>
            </a:pPr>
            <a:endParaRPr lang="nl-BE" sz="2532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NEW: Self-Assessment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666"/>
            <a:ext cx="8229600" cy="4128029"/>
          </a:xfrm>
        </p:spPr>
        <p:txBody>
          <a:bodyPr/>
          <a:lstStyle/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ssa.asteriskinfosec.com.au</a:t>
            </a:r>
          </a:p>
          <a:p>
            <a:pPr marL="2032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90" y="1319666"/>
            <a:ext cx="4397538" cy="4322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78" y="535987"/>
            <a:ext cx="7357845" cy="856796"/>
          </a:xfrm>
        </p:spPr>
        <p:txBody>
          <a:bodyPr/>
          <a:lstStyle/>
          <a:p>
            <a:r>
              <a:rPr lang="en-US" dirty="0" smtClean="0"/>
              <a:t>SAMM Roadmap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078" y="1285613"/>
            <a:ext cx="7357845" cy="5304882"/>
          </a:xfrm>
        </p:spPr>
        <p:txBody>
          <a:bodyPr/>
          <a:lstStyle/>
          <a:p>
            <a:pPr marL="203200" indent="0">
              <a:spcBef>
                <a:spcPts val="422"/>
              </a:spcBef>
              <a:buNone/>
            </a:pPr>
            <a:r>
              <a:rPr lang="en-US" sz="1969" dirty="0"/>
              <a:t>Build the SAMM community: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Grow list of SAMM adopters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Workshops at conferences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Dedicated SAMM summit</a:t>
            </a:r>
          </a:p>
          <a:p>
            <a:pPr marL="203200" indent="0">
              <a:spcBef>
                <a:spcPts val="422"/>
              </a:spcBef>
              <a:buNone/>
            </a:pPr>
            <a:endParaRPr lang="en-US" sz="1969" dirty="0"/>
          </a:p>
          <a:p>
            <a:pPr marL="203200" indent="0">
              <a:spcBef>
                <a:spcPts val="422"/>
              </a:spcBef>
              <a:buNone/>
            </a:pPr>
            <a:r>
              <a:rPr lang="en-US" sz="1969" dirty="0"/>
              <a:t>V1.1: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Incorporate Quick Start / tools / guidance / OWASP projects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Revamp SAMM wiki</a:t>
            </a:r>
          </a:p>
          <a:p>
            <a:pPr marL="203200" indent="0">
              <a:spcBef>
                <a:spcPts val="422"/>
              </a:spcBef>
              <a:buNone/>
            </a:pPr>
            <a:r>
              <a:rPr lang="en-US" sz="1969" dirty="0"/>
              <a:t>V2.0: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Revise scoring model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Model revision necessary ? (12 practices, 3 levels, ...)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Application to agile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Roadmap planning: how to measure effort ?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Presentations &amp; teaching material</a:t>
            </a:r>
          </a:p>
          <a:p>
            <a:pPr>
              <a:spcBef>
                <a:spcPts val="422"/>
              </a:spcBef>
            </a:pPr>
            <a:r>
              <a:rPr lang="en-US" sz="1969" dirty="0"/>
              <a:t>…</a:t>
            </a:r>
          </a:p>
          <a:p>
            <a:pPr marL="203200" indent="0">
              <a:spcBef>
                <a:spcPts val="422"/>
              </a:spcBef>
              <a:buNone/>
            </a:pPr>
            <a:endParaRPr lang="nl-BE" sz="196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Get involved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078" y="2304280"/>
            <a:ext cx="8000551" cy="4018292"/>
          </a:xfrm>
        </p:spPr>
        <p:txBody>
          <a:bodyPr/>
          <a:lstStyle/>
          <a:p>
            <a:pPr marL="401879" indent="-401879">
              <a:buFont typeface="Arial" pitchFamily="34" charset="0"/>
              <a:buChar char="•"/>
            </a:pPr>
            <a:r>
              <a:rPr lang="nl-BE" sz="2532" dirty="0" smtClean="0"/>
              <a:t>Project </a:t>
            </a:r>
            <a:r>
              <a:rPr lang="nl-BE" sz="2532" dirty="0"/>
              <a:t>mailing list / work packages</a:t>
            </a:r>
          </a:p>
          <a:p>
            <a:pPr marL="401879" indent="-401879">
              <a:buFont typeface="Arial" pitchFamily="34" charset="0"/>
              <a:buChar char="•"/>
            </a:pPr>
            <a:r>
              <a:rPr lang="nl-BE" sz="2532" dirty="0"/>
              <a:t>Use and donate (feed)back!</a:t>
            </a:r>
          </a:p>
          <a:p>
            <a:pPr marL="401879" indent="-401879">
              <a:buFont typeface="Arial" pitchFamily="34" charset="0"/>
              <a:buChar char="•"/>
            </a:pPr>
            <a:r>
              <a:rPr lang="nl-BE" sz="2532" dirty="0"/>
              <a:t>Donate resources</a:t>
            </a:r>
          </a:p>
          <a:p>
            <a:pPr marL="401879" indent="-401879">
              <a:buFont typeface="Arial" pitchFamily="34" charset="0"/>
              <a:buChar char="•"/>
            </a:pPr>
            <a:r>
              <a:rPr lang="nl-BE" sz="2532" dirty="0">
                <a:solidFill>
                  <a:schemeClr val="tx1"/>
                </a:solidFill>
              </a:rPr>
              <a:t>Sponsor SAMM</a:t>
            </a:r>
            <a:endParaRPr lang="nl-BE" sz="1688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www.moviexclusive.com/Files/we_want_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79" y="3911262"/>
            <a:ext cx="1594144" cy="21410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121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78" y="535987"/>
            <a:ext cx="7357845" cy="803212"/>
          </a:xfrm>
        </p:spPr>
        <p:txBody>
          <a:bodyPr/>
          <a:lstStyle/>
          <a:p>
            <a:r>
              <a:rPr lang="en-US" dirty="0" smtClean="0"/>
              <a:t>Critical Success Factors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078" y="2198914"/>
            <a:ext cx="7357845" cy="4629922"/>
          </a:xfrm>
        </p:spPr>
        <p:txBody>
          <a:bodyPr/>
          <a:lstStyle/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800" dirty="0" smtClean="0"/>
              <a:t>Get initiative buy-in from </a:t>
            </a:r>
            <a:r>
              <a:rPr lang="en-US" sz="2800" u="sng" dirty="0" smtClean="0"/>
              <a:t>all</a:t>
            </a:r>
            <a:r>
              <a:rPr lang="en-US" sz="2800" dirty="0" smtClean="0"/>
              <a:t> stakeholders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800" dirty="0" smtClean="0"/>
              <a:t>Adopt a </a:t>
            </a:r>
            <a:r>
              <a:rPr lang="en-US" sz="2800" u="sng" dirty="0" smtClean="0"/>
              <a:t>risk-based </a:t>
            </a:r>
            <a:r>
              <a:rPr lang="en-US" sz="2800" dirty="0" smtClean="0"/>
              <a:t>approach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wareness / education is the </a:t>
            </a:r>
            <a:r>
              <a:rPr lang="en-US" sz="2800" u="sng" dirty="0" smtClean="0"/>
              <a:t>foundation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800" u="sng" dirty="0" smtClean="0"/>
              <a:t>Integrate</a:t>
            </a:r>
            <a:r>
              <a:rPr lang="en-US" sz="2800" dirty="0" smtClean="0"/>
              <a:t> security in your development / acquisition and deployment processes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800" dirty="0" smtClean="0"/>
              <a:t>Measure: Provide management </a:t>
            </a:r>
            <a:r>
              <a:rPr lang="en-US" sz="2800" u="sng" dirty="0" smtClean="0"/>
              <a:t>visibility</a:t>
            </a:r>
            <a:endParaRPr lang="nl-BE" sz="28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Measure &amp; Improve!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3078" y="3321831"/>
            <a:ext cx="7357845" cy="3507005"/>
          </a:xfrm>
        </p:spPr>
        <p:txBody>
          <a:bodyPr/>
          <a:lstStyle/>
          <a:p>
            <a:pPr marL="0" indent="0" algn="ctr">
              <a:buNone/>
            </a:pPr>
            <a:r>
              <a:rPr lang="nl-BE" sz="4641" dirty="0">
                <a:solidFill>
                  <a:schemeClr val="bg2"/>
                </a:solidFill>
              </a:rPr>
              <a:t>OpenSAMM.org</a:t>
            </a:r>
          </a:p>
        </p:txBody>
      </p:sp>
    </p:spTree>
    <p:extLst>
      <p:ext uri="{BB962C8B-B14F-4D97-AF65-F5344CB8AC3E}">
        <p14:creationId xmlns:p14="http://schemas.microsoft.com/office/powerpoint/2010/main" val="1792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6" y="535987"/>
            <a:ext cx="8198454" cy="856796"/>
          </a:xfrm>
        </p:spPr>
        <p:txBody>
          <a:bodyPr/>
          <a:lstStyle/>
          <a:p>
            <a:r>
              <a:rPr lang="en-US" dirty="0" smtClean="0"/>
              <a:t>Mapping Projects / SAMM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61" y="1982215"/>
            <a:ext cx="3970468" cy="4431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50" y="1714291"/>
            <a:ext cx="4979985" cy="27864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2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557" y="2179118"/>
            <a:ext cx="7357845" cy="4524556"/>
          </a:xfrm>
        </p:spPr>
        <p:txBody>
          <a:bodyPr/>
          <a:lstStyle/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813" dirty="0"/>
              <a:t>Integrating software </a:t>
            </a:r>
            <a:r>
              <a:rPr lang="nl-BE" sz="2813" dirty="0" err="1" smtClean="0"/>
              <a:t>assurance</a:t>
            </a:r>
            <a:r>
              <a:rPr lang="nl-BE" sz="2813" dirty="0" smtClean="0"/>
              <a:t>?</a:t>
            </a:r>
            <a:endParaRPr lang="nl-BE" sz="2813" dirty="0"/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813" dirty="0"/>
              <a:t>OpenSAMM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813" dirty="0" smtClean="0"/>
              <a:t>Quick Start</a:t>
            </a:r>
            <a:endParaRPr lang="nl-BE" sz="2813" dirty="0"/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813" dirty="0" err="1" smtClean="0"/>
              <a:t>Lessons</a:t>
            </a:r>
            <a:r>
              <a:rPr lang="nl-BE" sz="2813" dirty="0" smtClean="0"/>
              <a:t> </a:t>
            </a:r>
            <a:r>
              <a:rPr lang="nl-BE" sz="2813" dirty="0" err="1" smtClean="0"/>
              <a:t>Learned</a:t>
            </a:r>
            <a:endParaRPr lang="nl-BE" sz="2813" dirty="0"/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813" dirty="0"/>
              <a:t>Resources &amp; Self-Assessment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813" dirty="0" smtClean="0"/>
              <a:t>OpenSAMM Road Map</a:t>
            </a:r>
            <a:endParaRPr lang="nl-BE" sz="2813" dirty="0"/>
          </a:p>
        </p:txBody>
      </p:sp>
    </p:spTree>
    <p:extLst>
      <p:ext uri="{BB962C8B-B14F-4D97-AF65-F5344CB8AC3E}">
        <p14:creationId xmlns:p14="http://schemas.microsoft.com/office/powerpoint/2010/main" val="17274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78" y="535987"/>
            <a:ext cx="7357845" cy="696042"/>
          </a:xfrm>
        </p:spPr>
        <p:txBody>
          <a:bodyPr/>
          <a:lstStyle/>
          <a:p>
            <a:r>
              <a:rPr lang="en-US" sz="4219" dirty="0" smtClean="0"/>
              <a:t>OWASP Projects </a:t>
            </a:r>
            <a:r>
              <a:rPr lang="en-US" sz="4219" dirty="0"/>
              <a:t>Coverage</a:t>
            </a:r>
            <a:endParaRPr lang="nl-BE" sz="42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67" y="1714291"/>
            <a:ext cx="5358467" cy="4589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3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charset="-128"/>
              </a:rPr>
              <a:t>SDLC Cornerstones (recap)</a:t>
            </a:r>
          </a:p>
        </p:txBody>
      </p:sp>
      <p:sp>
        <p:nvSpPr>
          <p:cNvPr id="15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r>
              <a:rPr lang="en-GB" smtClean="0"/>
              <a:t>SDLC Workshop</a:t>
            </a:r>
            <a:endParaRPr lang="en-GB" dirty="0"/>
          </a:p>
        </p:txBody>
      </p:sp>
      <p:sp>
        <p:nvSpPr>
          <p:cNvPr id="14" name="Date Placeholder 8"/>
          <p:cNvSpPr>
            <a:spLocks noGrp="1"/>
          </p:cNvSpPr>
          <p:nvPr>
            <p:ph type="dt" sz="half" idx="4294967295"/>
          </p:nvPr>
        </p:nvSpPr>
        <p:spPr>
          <a:xfrm>
            <a:off x="7620000" y="6324600"/>
            <a:ext cx="1524000" cy="1524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Feb 2014</a:t>
            </a:r>
            <a:endParaRPr lang="en-GB" dirty="0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616825" y="6477000"/>
            <a:ext cx="1527175" cy="1524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075C6B18-DA5B-40F1-B480-32E5808E8FD1}" type="slidenum">
              <a:rPr lang="en-GB" smtClean="0"/>
              <a:pPr>
                <a:buFontTx/>
                <a:buNone/>
              </a:pPr>
              <a:t>31</a:t>
            </a:fld>
            <a:endParaRPr lang="en-GB" dirty="0"/>
          </a:p>
        </p:txBody>
      </p:sp>
      <p:sp>
        <p:nvSpPr>
          <p:cNvPr id="20" name="PwCFirm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GB" sz="1000" b="0" i="0" u="none" baseline="0" dirty="0" err="1" smtClean="0">
                <a:solidFill>
                  <a:schemeClr val="tx1"/>
                </a:solidFill>
                <a:effectLst/>
                <a:latin typeface="Arial"/>
              </a:rPr>
              <a:t>SecAppDev</a:t>
            </a:r>
            <a:r>
              <a:rPr kumimoji="0" lang="en-GB" sz="1000" b="0" i="0" u="none" baseline="0" dirty="0" smtClean="0">
                <a:solidFill>
                  <a:schemeClr val="tx1"/>
                </a:solidFill>
                <a:effectLst/>
                <a:latin typeface="Arial"/>
              </a:rPr>
              <a:t> 2013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828800" y="1268760"/>
          <a:ext cx="669674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228600" y="1268760"/>
            <a:ext cx="1512168" cy="5328592"/>
            <a:chOff x="0" y="2666"/>
            <a:chExt cx="2410827" cy="128271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2666"/>
              <a:ext cx="2410827" cy="128271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2617" y="65283"/>
              <a:ext cx="2285593" cy="11574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0490" tIns="55245" rIns="110490" bIns="55245" spcCol="1270" anchor="ctr"/>
            <a:lstStyle/>
            <a:p>
              <a:pPr algn="ctr" defTabSz="1289050" fontAlgn="auto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GB" sz="2900" dirty="0"/>
                <a:t>Risk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7239000" y="1268760"/>
            <a:ext cx="1752600" cy="5328592"/>
            <a:chOff x="-56591" y="2666"/>
            <a:chExt cx="2467418" cy="128271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0" y="2666"/>
              <a:ext cx="2410827" cy="128271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-56591" y="65283"/>
              <a:ext cx="2404801" cy="11574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10490" tIns="55245" rIns="110490" bIns="55245" spcCol="1270" anchor="ctr"/>
            <a:lstStyle/>
            <a:p>
              <a:pPr algn="ctr" defTabSz="1289050" fontAlgn="auto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GB" sz="2900" i="1" dirty="0"/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3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219" dirty="0"/>
              <a:t>“Build in” software assurance</a:t>
            </a:r>
          </a:p>
        </p:txBody>
      </p:sp>
      <p:sp>
        <p:nvSpPr>
          <p:cNvPr id="57" name="Slide Number Placeholder 4"/>
          <p:cNvSpPr txBox="1">
            <a:spLocks noGrp="1"/>
          </p:cNvSpPr>
          <p:nvPr/>
        </p:nvSpPr>
        <p:spPr bwMode="auto">
          <a:xfrm>
            <a:off x="239714" y="6545137"/>
            <a:ext cx="3960812" cy="24378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7" tIns="45719" rIns="91437" bIns="45719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984">
                <a:solidFill>
                  <a:srgbClr val="788CC8"/>
                </a:solidFill>
                <a:cs typeface="+mn-cs"/>
              </a:rPr>
              <a:t> </a:t>
            </a:r>
            <a:fld id="{0A46662F-FF9B-4D84-9A60-6B7B03521C9B}" type="slidenum">
              <a:rPr lang="en-GB" sz="984">
                <a:solidFill>
                  <a:srgbClr val="788CC8"/>
                </a:solidFill>
                <a:cs typeface="+mn-cs"/>
              </a:rPr>
              <a:pPr>
                <a:spcBef>
                  <a:spcPct val="20000"/>
                </a:spcBef>
                <a:defRPr/>
              </a:pPr>
              <a:t>4</a:t>
            </a:fld>
            <a:r>
              <a:rPr lang="en-GB" sz="984">
                <a:solidFill>
                  <a:srgbClr val="788CC8"/>
                </a:solidFill>
                <a:cs typeface="+mn-cs"/>
              </a:rPr>
              <a:t> 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1258889" y="4593934"/>
            <a:ext cx="6553200" cy="647673"/>
          </a:xfrm>
          <a:prstGeom prst="rightArrow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25400" cap="flat" cmpd="sng" algn="ctr">
            <a:solidFill>
              <a:srgbClr val="4F81BD">
                <a:shade val="50000"/>
                <a:alpha val="37000"/>
              </a:srgbClr>
            </a:solidFill>
            <a:prstDash val="solid"/>
          </a:ln>
          <a:effectLst/>
        </p:spPr>
        <p:txBody>
          <a:bodyPr lIns="91437" tIns="45719" rIns="91437" bIns="45719" anchor="ctr"/>
          <a:lstStyle/>
          <a:p>
            <a:pPr algn="ctr">
              <a:defRPr/>
            </a:pPr>
            <a:endParaRPr lang="nl-BE" sz="984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76375" y="4017695"/>
            <a:ext cx="1366838" cy="863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>
              <a:defRPr/>
            </a:pPr>
            <a:r>
              <a:rPr lang="nl-BE" sz="1617">
                <a:solidFill>
                  <a:sysClr val="windowText" lastClr="000000"/>
                </a:solidFill>
              </a:rPr>
              <a:t>Design</a:t>
            </a:r>
            <a:endParaRPr lang="nl-BE" sz="1617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87676" y="4017695"/>
            <a:ext cx="1368425" cy="863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>
              <a:defRPr/>
            </a:pPr>
            <a:r>
              <a:rPr lang="nl-BE" sz="1617">
                <a:solidFill>
                  <a:sysClr val="windowText" lastClr="000000"/>
                </a:solidFill>
              </a:rPr>
              <a:t>Build</a:t>
            </a:r>
            <a:endParaRPr lang="nl-BE" sz="1617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500564" y="4017695"/>
            <a:ext cx="1366837" cy="863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>
              <a:defRPr/>
            </a:pPr>
            <a:r>
              <a:rPr lang="nl-BE" sz="1617">
                <a:solidFill>
                  <a:sysClr val="windowText" lastClr="000000"/>
                </a:solidFill>
              </a:rPr>
              <a:t>Test</a:t>
            </a:r>
            <a:endParaRPr lang="nl-BE" sz="1617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11864" y="4017695"/>
            <a:ext cx="1368425" cy="863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>
              <a:defRPr/>
            </a:pPr>
            <a:r>
              <a:rPr lang="nl-BE" sz="1617">
                <a:solidFill>
                  <a:sysClr val="windowText" lastClr="000000"/>
                </a:solidFill>
              </a:rPr>
              <a:t>Production</a:t>
            </a:r>
            <a:endParaRPr lang="nl-BE" sz="1617" dirty="0">
              <a:solidFill>
                <a:sysClr val="windowText" lastClr="000000"/>
              </a:solidFill>
            </a:endParaRPr>
          </a:p>
        </p:txBody>
      </p:sp>
      <p:sp>
        <p:nvSpPr>
          <p:cNvPr id="58381" name="Rectangle 88"/>
          <p:cNvSpPr>
            <a:spLocks noChangeArrowheads="1"/>
          </p:cNvSpPr>
          <p:nvPr/>
        </p:nvSpPr>
        <p:spPr bwMode="auto">
          <a:xfrm>
            <a:off x="6011864" y="2720760"/>
            <a:ext cx="1368425" cy="86515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/>
            <a:r>
              <a:rPr lang="nl-BE" sz="1000" b="1">
                <a:solidFill>
                  <a:schemeClr val="bg1"/>
                </a:solidFill>
              </a:rPr>
              <a:t>vulnerability</a:t>
            </a:r>
          </a:p>
          <a:p>
            <a:pPr algn="ctr"/>
            <a:r>
              <a:rPr lang="nl-BE" sz="1000" b="1">
                <a:solidFill>
                  <a:schemeClr val="bg1"/>
                </a:solidFill>
              </a:rPr>
              <a:t>scanning -</a:t>
            </a:r>
          </a:p>
          <a:p>
            <a:pPr algn="ctr"/>
            <a:r>
              <a:rPr lang="nl-BE" sz="1000" b="1">
                <a:solidFill>
                  <a:schemeClr val="bg1"/>
                </a:solidFill>
              </a:rPr>
              <a:t>WAF</a:t>
            </a:r>
            <a:endParaRPr lang="nl-BE" sz="1000" b="1" dirty="0">
              <a:solidFill>
                <a:schemeClr val="bg1"/>
              </a:solidFill>
            </a:endParaRPr>
          </a:p>
        </p:txBody>
      </p:sp>
      <p:sp>
        <p:nvSpPr>
          <p:cNvPr id="58383" name="Rectangle 90"/>
          <p:cNvSpPr>
            <a:spLocks noChangeArrowheads="1"/>
          </p:cNvSpPr>
          <p:nvPr/>
        </p:nvSpPr>
        <p:spPr bwMode="auto">
          <a:xfrm>
            <a:off x="4500564" y="2720760"/>
            <a:ext cx="1366837" cy="86515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/>
            <a:r>
              <a:rPr lang="nl-BE" sz="1000" b="1">
                <a:solidFill>
                  <a:schemeClr val="bg1"/>
                </a:solidFill>
              </a:rPr>
              <a:t>security testing</a:t>
            </a:r>
            <a:br>
              <a:rPr lang="nl-BE" sz="1000" b="1">
                <a:solidFill>
                  <a:schemeClr val="bg1"/>
                </a:solidFill>
              </a:rPr>
            </a:br>
            <a:r>
              <a:rPr lang="nl-BE" sz="1000" b="1">
                <a:solidFill>
                  <a:schemeClr val="bg1"/>
                </a:solidFill>
              </a:rPr>
              <a:t>dynamic test </a:t>
            </a:r>
          </a:p>
          <a:p>
            <a:pPr algn="ctr"/>
            <a:r>
              <a:rPr lang="nl-BE" sz="1000" b="1">
                <a:solidFill>
                  <a:schemeClr val="bg1"/>
                </a:solidFill>
              </a:rPr>
              <a:t>tools</a:t>
            </a:r>
            <a:endParaRPr lang="nl-BE" sz="1000" b="1" dirty="0">
              <a:solidFill>
                <a:schemeClr val="bg1"/>
              </a:solidFill>
            </a:endParaRPr>
          </a:p>
        </p:txBody>
      </p:sp>
      <p:sp>
        <p:nvSpPr>
          <p:cNvPr id="58385" name="Rectangle 92"/>
          <p:cNvSpPr>
            <a:spLocks noChangeArrowheads="1"/>
          </p:cNvSpPr>
          <p:nvPr/>
        </p:nvSpPr>
        <p:spPr bwMode="auto">
          <a:xfrm>
            <a:off x="2987676" y="2720760"/>
            <a:ext cx="1368425" cy="86515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/>
            <a:r>
              <a:rPr lang="nl-BE" sz="1000" b="1">
                <a:solidFill>
                  <a:schemeClr val="bg1"/>
                </a:solidFill>
              </a:rPr>
              <a:t>coding guidelines </a:t>
            </a:r>
            <a:br>
              <a:rPr lang="nl-BE" sz="1000" b="1">
                <a:solidFill>
                  <a:schemeClr val="bg1"/>
                </a:solidFill>
              </a:rPr>
            </a:br>
            <a:r>
              <a:rPr lang="nl-BE" sz="1000" b="1">
                <a:solidFill>
                  <a:schemeClr val="bg1"/>
                </a:solidFill>
              </a:rPr>
              <a:t>code reviews </a:t>
            </a:r>
            <a:br>
              <a:rPr lang="nl-BE" sz="1000" b="1">
                <a:solidFill>
                  <a:schemeClr val="bg1"/>
                </a:solidFill>
              </a:rPr>
            </a:br>
            <a:r>
              <a:rPr lang="nl-BE" sz="1000" b="1">
                <a:solidFill>
                  <a:schemeClr val="bg1"/>
                </a:solidFill>
              </a:rPr>
              <a:t>static test tools</a:t>
            </a:r>
            <a:endParaRPr lang="nl-BE" sz="1000" b="1" dirty="0">
              <a:solidFill>
                <a:schemeClr val="bg1"/>
              </a:solidFill>
            </a:endParaRPr>
          </a:p>
        </p:txBody>
      </p:sp>
      <p:sp>
        <p:nvSpPr>
          <p:cNvPr id="58387" name="Rectangle 94"/>
          <p:cNvSpPr>
            <a:spLocks noChangeArrowheads="1"/>
          </p:cNvSpPr>
          <p:nvPr/>
        </p:nvSpPr>
        <p:spPr bwMode="auto">
          <a:xfrm>
            <a:off x="1476375" y="2720760"/>
            <a:ext cx="1366838" cy="86515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7" tIns="45719" rIns="91437" bIns="45719" anchor="ctr"/>
          <a:lstStyle/>
          <a:p>
            <a:pPr algn="ctr"/>
            <a:r>
              <a:rPr lang="nl-BE" sz="1000" b="1">
                <a:solidFill>
                  <a:schemeClr val="bg1"/>
                </a:solidFill>
              </a:rPr>
              <a:t>security </a:t>
            </a:r>
          </a:p>
          <a:p>
            <a:pPr algn="ctr"/>
            <a:r>
              <a:rPr lang="nl-BE" sz="1000" b="1">
                <a:solidFill>
                  <a:schemeClr val="bg1"/>
                </a:solidFill>
              </a:rPr>
              <a:t>requirements /</a:t>
            </a:r>
          </a:p>
          <a:p>
            <a:pPr algn="ctr"/>
            <a:r>
              <a:rPr lang="nl-BE" sz="1000" b="1">
                <a:solidFill>
                  <a:schemeClr val="bg1"/>
                </a:solidFill>
              </a:rPr>
              <a:t>threat modeling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58389" name="Straight Connector 96"/>
          <p:cNvCxnSpPr>
            <a:cxnSpLocks noChangeShapeType="1"/>
          </p:cNvCxnSpPr>
          <p:nvPr/>
        </p:nvCxnSpPr>
        <p:spPr bwMode="auto">
          <a:xfrm>
            <a:off x="4428333" y="2001652"/>
            <a:ext cx="0" cy="3239955"/>
          </a:xfrm>
          <a:prstGeom prst="line">
            <a:avLst/>
          </a:prstGeom>
          <a:noFill/>
          <a:ln w="28575" algn="ctr">
            <a:solidFill>
              <a:srgbClr val="4A7EBB"/>
            </a:solidFill>
            <a:round/>
            <a:headEnd/>
            <a:tailEnd/>
          </a:ln>
        </p:spPr>
      </p:cxnSp>
      <p:sp>
        <p:nvSpPr>
          <p:cNvPr id="98" name="Right Arrow 97"/>
          <p:cNvSpPr/>
          <p:nvPr/>
        </p:nvSpPr>
        <p:spPr>
          <a:xfrm>
            <a:off x="4625585" y="1980948"/>
            <a:ext cx="1080976" cy="483528"/>
          </a:xfrm>
          <a:prstGeom prst="rightArrow">
            <a:avLst/>
          </a:prstGeom>
          <a:noFill/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lIns="91437" tIns="45719" rIns="91437" bIns="45719" anchor="ctr"/>
          <a:lstStyle/>
          <a:p>
            <a:pPr algn="ctr">
              <a:defRPr/>
            </a:pPr>
            <a:endParaRPr lang="nl-BE" sz="984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71408" y="2035799"/>
            <a:ext cx="944483" cy="352082"/>
          </a:xfrm>
          <a:prstGeom prst="rect">
            <a:avLst/>
          </a:prstGeom>
          <a:noFill/>
        </p:spPr>
        <p:txBody>
          <a:bodyPr wrap="none" lIns="91437" tIns="45719" rIns="91437" bIns="45719">
            <a:spAutoFit/>
          </a:bodyPr>
          <a:lstStyle/>
          <a:p>
            <a:pPr algn="ctr">
              <a:defRPr/>
            </a:pPr>
            <a:r>
              <a:rPr lang="en-GB" sz="1688" dirty="0">
                <a:solidFill>
                  <a:sysClr val="windowText" lastClr="000000"/>
                </a:solidFill>
              </a:rPr>
              <a:t>reactive</a:t>
            </a:r>
          </a:p>
        </p:txBody>
      </p:sp>
      <p:sp>
        <p:nvSpPr>
          <p:cNvPr id="100" name="Right Arrow 99"/>
          <p:cNvSpPr/>
          <p:nvPr/>
        </p:nvSpPr>
        <p:spPr>
          <a:xfrm rot="10800000">
            <a:off x="3125214" y="1980948"/>
            <a:ext cx="1081088" cy="482261"/>
          </a:xfrm>
          <a:prstGeom prst="rightArrow">
            <a:avLst/>
          </a:prstGeom>
          <a:noFill/>
          <a:ln w="25400" cap="flat" cmpd="sng" algn="ctr">
            <a:solidFill>
              <a:schemeClr val="bg2"/>
            </a:solidFill>
            <a:prstDash val="solid"/>
          </a:ln>
          <a:effectLst/>
        </p:spPr>
        <p:txBody>
          <a:bodyPr lIns="91437" tIns="45719" rIns="91437" bIns="45719" anchor="ctr"/>
          <a:lstStyle/>
          <a:p>
            <a:pPr algn="ctr">
              <a:defRPr/>
            </a:pPr>
            <a:endParaRPr lang="nl-BE" sz="984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19150" y="2035799"/>
            <a:ext cx="1064709" cy="352082"/>
          </a:xfrm>
          <a:prstGeom prst="rect">
            <a:avLst/>
          </a:prstGeom>
          <a:noFill/>
        </p:spPr>
        <p:txBody>
          <a:bodyPr wrap="none" lIns="91437" tIns="45719" rIns="91437" bIns="45719">
            <a:spAutoFit/>
          </a:bodyPr>
          <a:lstStyle/>
          <a:p>
            <a:pPr algn="ctr">
              <a:defRPr/>
            </a:pPr>
            <a:r>
              <a:rPr lang="en-GB" sz="1688" dirty="0">
                <a:solidFill>
                  <a:sysClr val="windowText" lastClr="000000"/>
                </a:solidFill>
              </a:rPr>
              <a:t>proactive</a:t>
            </a:r>
          </a:p>
        </p:txBody>
      </p:sp>
      <p:sp>
        <p:nvSpPr>
          <p:cNvPr id="102" name="Right Brace 101"/>
          <p:cNvSpPr/>
          <p:nvPr/>
        </p:nvSpPr>
        <p:spPr>
          <a:xfrm rot="5400000">
            <a:off x="4230697" y="2703182"/>
            <a:ext cx="395271" cy="5761037"/>
          </a:xfrm>
          <a:prstGeom prst="rightBrace">
            <a:avLst/>
          </a:prstGeom>
          <a:noFill/>
          <a:ln w="38100" cap="flat" cmpd="sng" algn="ctr">
            <a:solidFill>
              <a:schemeClr val="bg2"/>
            </a:solidFill>
            <a:prstDash val="solid"/>
          </a:ln>
          <a:effectLst/>
        </p:spPr>
        <p:txBody>
          <a:bodyPr lIns="91437" tIns="45719" rIns="91437" bIns="45719" anchor="ctr"/>
          <a:lstStyle/>
          <a:p>
            <a:pPr algn="ctr">
              <a:defRPr/>
            </a:pPr>
            <a:endParaRPr lang="nl-BE" sz="984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961156" y="5817847"/>
            <a:ext cx="2989916" cy="590031"/>
          </a:xfrm>
          <a:prstGeom prst="rect">
            <a:avLst/>
          </a:prstGeom>
          <a:noFill/>
        </p:spPr>
        <p:txBody>
          <a:bodyPr wrap="none" lIns="91437" tIns="45719" rIns="91437" bIns="45719">
            <a:spAutoFit/>
          </a:bodyPr>
          <a:lstStyle/>
          <a:p>
            <a:pPr algn="ctr">
              <a:defRPr/>
            </a:pPr>
            <a:r>
              <a:rPr lang="nl-BE" sz="1617" dirty="0">
                <a:solidFill>
                  <a:sysClr val="windowText" lastClr="000000"/>
                </a:solidFill>
              </a:rPr>
              <a:t>Secure Development </a:t>
            </a:r>
            <a:r>
              <a:rPr lang="nl-BE" sz="1617" dirty="0" err="1">
                <a:solidFill>
                  <a:sysClr val="windowText" lastClr="000000"/>
                </a:solidFill>
              </a:rPr>
              <a:t>Lifecycle</a:t>
            </a:r>
            <a:endParaRPr lang="nl-BE" sz="1617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nl-BE" sz="1617" dirty="0">
                <a:solidFill>
                  <a:sysClr val="windowText" lastClr="000000"/>
                </a:solidFill>
              </a:rPr>
              <a:t>(SAMM)</a:t>
            </a:r>
          </a:p>
        </p:txBody>
      </p:sp>
    </p:spTree>
    <p:extLst>
      <p:ext uri="{BB962C8B-B14F-4D97-AF65-F5344CB8AC3E}">
        <p14:creationId xmlns:p14="http://schemas.microsoft.com/office/powerpoint/2010/main" val="2711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1" grpId="0" animBg="1"/>
      <p:bldP spid="58383" grpId="0" animBg="1"/>
      <p:bldP spid="58385" grpId="0" animBg="1"/>
      <p:bldP spid="58387" grpId="0" animBg="1"/>
      <p:bldP spid="98" grpId="0" animBg="1"/>
      <p:bldP spid="99" grpId="0"/>
      <p:bldP spid="100" grpId="0" animBg="1"/>
      <p:bldP spid="101" grpId="0"/>
      <p:bldP spid="102" grpId="0" animBg="1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893078" y="535987"/>
            <a:ext cx="7357845" cy="1446228"/>
          </a:xfrm>
        </p:spPr>
        <p:txBody>
          <a:bodyPr/>
          <a:lstStyle/>
          <a:p>
            <a:pPr algn="l" eaLnBrk="1" hangingPunct="1"/>
            <a:r>
              <a:rPr lang="en-US" sz="4641" dirty="0"/>
              <a:t>We need a Maturity Model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7007053"/>
              </p:ext>
            </p:extLst>
          </p:nvPr>
        </p:nvGraphicFramePr>
        <p:xfrm>
          <a:off x="499565" y="1888588"/>
          <a:ext cx="4876205" cy="4524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21" b="26862"/>
          <a:stretch/>
        </p:blipFill>
        <p:spPr bwMode="auto">
          <a:xfrm>
            <a:off x="5697278" y="1875045"/>
            <a:ext cx="2994719" cy="39014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9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16D7D8-E32A-4D43-B3F8-9B31DF2A9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9A153E-FBAC-40D4-A871-DE428106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6788B3-32EE-4277-AFAB-6F59C0DA2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9CF545-F6C8-4E99-8156-6494D44F1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461659-7F7B-48C8-9C52-77C261AD5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2E66A8-FE6A-4B07-9CC6-F2FAB75DB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53C020-2B3D-4C59-82EB-B8FAA65AB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D6BD3-4ECE-4FBD-A716-91522FA48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-357790" y="648623"/>
            <a:ext cx="10341841" cy="29411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64302" tIns="32151" rIns="64302" bIns="3215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32150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844">
              <a:solidFill>
                <a:schemeClr val="bg1"/>
              </a:solidFill>
              <a:latin typeface="Gill Sans" charset="0"/>
              <a:ea typeface="ＭＳ Ｐゴシック" charset="0"/>
              <a:cs typeface="DejaVu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78" y="535987"/>
            <a:ext cx="7357845" cy="749627"/>
          </a:xfrm>
        </p:spPr>
        <p:txBody>
          <a:bodyPr/>
          <a:lstStyle/>
          <a:p>
            <a:r>
              <a:rPr lang="nl-BE" dirty="0" smtClean="0"/>
              <a:t>SAMM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hape 39"/>
          <p:cNvSpPr/>
          <p:nvPr/>
        </p:nvSpPr>
        <p:spPr>
          <a:xfrm>
            <a:off x="0" y="3203778"/>
            <a:ext cx="6430160" cy="36797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Shape 39"/>
          <p:cNvSpPr/>
          <p:nvPr/>
        </p:nvSpPr>
        <p:spPr>
          <a:xfrm>
            <a:off x="6233125" y="3190003"/>
            <a:ext cx="6430160" cy="36661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078" y="1607121"/>
            <a:ext cx="7357845" cy="5221715"/>
          </a:xfrm>
        </p:spPr>
        <p:txBody>
          <a:bodyPr/>
          <a:lstStyle/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400" dirty="0" smtClean="0"/>
              <a:t>Dell Inc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400" dirty="0" smtClean="0"/>
              <a:t>KBC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400" dirty="0" smtClean="0"/>
              <a:t>ING Insurance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en-US" sz="2400" dirty="0"/>
              <a:t>Gotham Digital </a:t>
            </a:r>
            <a:r>
              <a:rPr lang="en-US" sz="2400" dirty="0" smtClean="0"/>
              <a:t>Science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400" dirty="0" smtClean="0"/>
              <a:t>HP Fortify</a:t>
            </a:r>
          </a:p>
          <a:p>
            <a:pPr marL="401879" indent="-401879">
              <a:buFont typeface="Arial" panose="020B0604020202020204" pitchFamily="34" charset="0"/>
              <a:buChar char="•"/>
            </a:pPr>
            <a:r>
              <a:rPr lang="nl-BE" sz="2400" dirty="0" smtClean="0"/>
              <a:t>ISG 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10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SAMM Security Practices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3078" y="1875045"/>
            <a:ext cx="7357845" cy="4953791"/>
          </a:xfrm>
        </p:spPr>
        <p:txBody>
          <a:bodyPr anchor="t"/>
          <a:lstStyle/>
          <a:p>
            <a:pPr marL="625025">
              <a:buFont typeface="Arial" pitchFamily="34" charset="0"/>
              <a:buChar char="•"/>
            </a:pPr>
            <a:r>
              <a:rPr lang="en-US" sz="1688" dirty="0"/>
              <a:t>From each of the Business Functions, 3 Security Practices are defined</a:t>
            </a:r>
          </a:p>
          <a:p>
            <a:pPr marL="625025">
              <a:spcBef>
                <a:spcPts val="703"/>
              </a:spcBef>
              <a:buFont typeface="Arial" pitchFamily="34" charset="0"/>
              <a:buChar char="•"/>
            </a:pPr>
            <a:r>
              <a:rPr lang="en-US" sz="1688" dirty="0"/>
              <a:t>The Security Practices cover all areas relevant to software security assurance</a:t>
            </a:r>
          </a:p>
          <a:p>
            <a:pPr marL="625025">
              <a:spcBef>
                <a:spcPts val="703"/>
              </a:spcBef>
              <a:buFont typeface="Arial" pitchFamily="34" charset="0"/>
              <a:buChar char="•"/>
            </a:pPr>
            <a:r>
              <a:rPr lang="en-US" sz="1688" dirty="0"/>
              <a:t>Each one is a ‘silo’ for improvement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59" y="3573011"/>
            <a:ext cx="8661797" cy="2670983"/>
          </a:xfrm>
          <a:prstGeom prst="rect">
            <a:avLst/>
          </a:prstGeom>
          <a:noFill/>
          <a:ln>
            <a:noFill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78" y="535987"/>
            <a:ext cx="7357845" cy="749627"/>
          </a:xfrm>
        </p:spPr>
        <p:txBody>
          <a:bodyPr/>
          <a:lstStyle/>
          <a:p>
            <a:r>
              <a:rPr lang="en-US" sz="4000" dirty="0" smtClean="0"/>
              <a:t>Example: Education &amp; Guidance</a:t>
            </a:r>
            <a:endParaRPr lang="nl-BE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859332" y="6599985"/>
            <a:ext cx="240015" cy="257877"/>
          </a:xfrm>
          <a:prstGeom prst="rect">
            <a:avLst/>
          </a:prstGeom>
        </p:spPr>
        <p:txBody>
          <a:bodyPr/>
          <a:lstStyle/>
          <a:p>
            <a:fld id="{DC2C6640-A57D-5141-BD4D-105EE28701E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t="1485" b="1964"/>
          <a:stretch/>
        </p:blipFill>
        <p:spPr bwMode="auto">
          <a:xfrm>
            <a:off x="893078" y="2250137"/>
            <a:ext cx="7357845" cy="2910290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800000"/>
            <a:headEnd/>
            <a:tailEnd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893078" y="535987"/>
            <a:ext cx="7357845" cy="1120543"/>
          </a:xfrm>
        </p:spPr>
        <p:txBody>
          <a:bodyPr/>
          <a:lstStyle/>
          <a:p>
            <a:pPr eaLnBrk="1" hangingPunct="1"/>
            <a:r>
              <a:rPr lang="en-US" sz="4641" dirty="0"/>
              <a:t>Per Level, SAMM defines...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3078" y="2035799"/>
            <a:ext cx="7357845" cy="4793037"/>
          </a:xfrm>
        </p:spPr>
        <p:txBody>
          <a:bodyPr/>
          <a:lstStyle/>
          <a:p>
            <a:pPr marL="785771" indent="-401879">
              <a:buFont typeface="Arial" panose="020B0604020202020204" pitchFamily="34" charset="0"/>
              <a:buChar char="•"/>
            </a:pPr>
            <a:r>
              <a:rPr lang="en-US" dirty="0" smtClean="0"/>
              <a:t>Objective</a:t>
            </a:r>
          </a:p>
          <a:p>
            <a:pPr marL="785771" indent="-401879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Activities</a:t>
            </a:r>
          </a:p>
          <a:p>
            <a:pPr marL="785771" indent="-401879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marL="785771" indent="-401879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Success Metrics</a:t>
            </a:r>
          </a:p>
          <a:p>
            <a:pPr marL="785771" indent="-401879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Costs</a:t>
            </a:r>
          </a:p>
          <a:p>
            <a:pPr marL="785771" indent="-401879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Personnel</a:t>
            </a:r>
          </a:p>
          <a:p>
            <a:pPr marL="785771" indent="-401879">
              <a:spcBef>
                <a:spcPts val="703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Related Levels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847" y="1665211"/>
            <a:ext cx="3536012" cy="4585208"/>
          </a:xfrm>
          <a:prstGeom prst="rect">
            <a:avLst/>
          </a:prstGeom>
          <a:noFill/>
          <a:ln>
            <a:noFill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1420</Words>
  <Application>Microsoft Office PowerPoint</Application>
  <PresentationFormat>On-screen Show (4:3)</PresentationFormat>
  <Paragraphs>371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OpenSAMM Best Practices, Lessons from the Trenches</vt:lpstr>
      <vt:lpstr>Bart / Seba ?</vt:lpstr>
      <vt:lpstr>Agenda</vt:lpstr>
      <vt:lpstr>“Build in” software assurance</vt:lpstr>
      <vt:lpstr>We need a Maturity Model</vt:lpstr>
      <vt:lpstr>SAMM users</vt:lpstr>
      <vt:lpstr>SAMM Security Practices</vt:lpstr>
      <vt:lpstr>Example: Education &amp; Guidance</vt:lpstr>
      <vt:lpstr>Per Level, SAMM defines...</vt:lpstr>
      <vt:lpstr>SAMM Quick Start</vt:lpstr>
      <vt:lpstr>Assess</vt:lpstr>
      <vt:lpstr>Lessons Learned – Organisation Specific</vt:lpstr>
      <vt:lpstr>Lessons Learned – Interview / Scoring</vt:lpstr>
      <vt:lpstr>Goal</vt:lpstr>
      <vt:lpstr>Goal – Lessons Learned</vt:lpstr>
      <vt:lpstr>Goal – Lessons Learned</vt:lpstr>
      <vt:lpstr>Plan</vt:lpstr>
      <vt:lpstr>Plan – Lessons Learned</vt:lpstr>
      <vt:lpstr>Plan – Budgeting</vt:lpstr>
      <vt:lpstr>Implement: 150+ OWASP resources</vt:lpstr>
      <vt:lpstr>Implement – Lessons Learned</vt:lpstr>
      <vt:lpstr>Lessons Learned – AppSec Competence Centre</vt:lpstr>
      <vt:lpstr>SAMM Resources www.opensamm.org</vt:lpstr>
      <vt:lpstr>NEW: Self-Assessment Online</vt:lpstr>
      <vt:lpstr>SAMM Roadmap</vt:lpstr>
      <vt:lpstr>Get involved</vt:lpstr>
      <vt:lpstr>Critical Success Factors</vt:lpstr>
      <vt:lpstr>Measure &amp; Improve!</vt:lpstr>
      <vt:lpstr>Mapping Projects / SAMM</vt:lpstr>
      <vt:lpstr>OWASP Projects Coverage</vt:lpstr>
      <vt:lpstr>SDLC Cornerstones (recap)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sebastiendeleersnyde</dc:creator>
  <cp:lastModifiedBy>dewinb</cp:lastModifiedBy>
  <cp:revision>51</cp:revision>
  <dcterms:modified xsi:type="dcterms:W3CDTF">2014-06-26T18:47:10Z</dcterms:modified>
</cp:coreProperties>
</file>