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257" r:id="rId3"/>
    <p:sldId id="272" r:id="rId4"/>
    <p:sldId id="275" r:id="rId5"/>
    <p:sldId id="276" r:id="rId6"/>
    <p:sldId id="277" r:id="rId7"/>
    <p:sldId id="278" r:id="rId8"/>
    <p:sldId id="279" r:id="rId9"/>
    <p:sldId id="280" r:id="rId10"/>
    <p:sldId id="281" r:id="rId11"/>
    <p:sldId id="282" r:id="rId12"/>
    <p:sldId id="268" r:id="rId13"/>
    <p:sldId id="269" r:id="rId14"/>
    <p:sldId id="274" r:id="rId15"/>
    <p:sldId id="260" r:id="rId16"/>
    <p:sldId id="261" r:id="rId17"/>
    <p:sldId id="270" r:id="rId18"/>
    <p:sldId id="273" r:id="rId19"/>
    <p:sldId id="262" r:id="rId20"/>
    <p:sldId id="271"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86" d="100"/>
          <a:sy n="86" d="100"/>
        </p:scale>
        <p:origin x="562" y="67"/>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6/18/2022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6/18/2022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6/18/2022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6/18/2022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6/18/2022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6/18/2022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6/18/2022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6/18/2022</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6/18/2022</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6/18/2022</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6/18/2022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6/18/2022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6/18/2022</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mulder21c.github.io/2017/01/10/lets-work-on-why-please/" TargetMode="External"/><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2133599"/>
            <a:ext cx="8991599" cy="2529057"/>
          </a:xfrm>
        </p:spPr>
        <p:txBody>
          <a:bodyPr/>
          <a:lstStyle/>
          <a:p>
            <a:pPr algn="r"/>
            <a:br>
              <a:rPr lang="en-US" sz="4400" dirty="0"/>
            </a:br>
            <a:br>
              <a:rPr lang="en-US" sz="4400" dirty="0"/>
            </a:br>
            <a:r>
              <a:rPr lang="en-US" sz="4400" dirty="0"/>
              <a:t>Reasons I like computing language and </a:t>
            </a:r>
            <a:r>
              <a:rPr lang="en-US" sz="4400" dirty="0" err="1"/>
              <a:t>Maths</a:t>
            </a:r>
            <a:endParaRPr lang="en-US" sz="4400" dirty="0"/>
          </a:p>
        </p:txBody>
      </p:sp>
      <p:pic>
        <p:nvPicPr>
          <p:cNvPr id="4" name="image2.jpeg">
            <a:extLst>
              <a:ext uri="{FF2B5EF4-FFF2-40B4-BE49-F238E27FC236}">
                <a16:creationId xmlns:a16="http://schemas.microsoft.com/office/drawing/2014/main" id="{FEBA29E9-9CB6-4480-A39C-671F06F4100C}"/>
              </a:ext>
            </a:extLst>
          </p:cNvPr>
          <p:cNvPicPr>
            <a:picLocks noChangeAspect="1"/>
          </p:cNvPicPr>
          <p:nvPr/>
        </p:nvPicPr>
        <p:blipFill>
          <a:blip r:embed="rId2" cstate="print"/>
          <a:stretch>
            <a:fillRect/>
          </a:stretch>
        </p:blipFill>
        <p:spPr>
          <a:xfrm>
            <a:off x="1141412" y="238685"/>
            <a:ext cx="994410" cy="1115695"/>
          </a:xfrm>
          <a:prstGeom prst="rect">
            <a:avLst/>
          </a:prstGeom>
        </p:spPr>
      </p:pic>
      <p:pic>
        <p:nvPicPr>
          <p:cNvPr id="5" name="image1.jpeg">
            <a:extLst>
              <a:ext uri="{FF2B5EF4-FFF2-40B4-BE49-F238E27FC236}">
                <a16:creationId xmlns:a16="http://schemas.microsoft.com/office/drawing/2014/main" id="{AE0705F6-5771-4605-88B1-157E8FB8D156}"/>
              </a:ext>
            </a:extLst>
          </p:cNvPr>
          <p:cNvPicPr>
            <a:picLocks noChangeAspect="1"/>
          </p:cNvPicPr>
          <p:nvPr/>
        </p:nvPicPr>
        <p:blipFill>
          <a:blip r:embed="rId3" cstate="print"/>
          <a:stretch>
            <a:fillRect/>
          </a:stretch>
        </p:blipFill>
        <p:spPr>
          <a:xfrm>
            <a:off x="10133012" y="238685"/>
            <a:ext cx="1066800" cy="1071045"/>
          </a:xfrm>
          <a:prstGeom prst="rect">
            <a:avLst/>
          </a:prstGeom>
        </p:spPr>
      </p:pic>
      <p:sp>
        <p:nvSpPr>
          <p:cNvPr id="7" name="TextBox 6">
            <a:extLst>
              <a:ext uri="{FF2B5EF4-FFF2-40B4-BE49-F238E27FC236}">
                <a16:creationId xmlns:a16="http://schemas.microsoft.com/office/drawing/2014/main" id="{F9518874-EB30-4FD4-8B2A-87B9D0C512C1}"/>
              </a:ext>
            </a:extLst>
          </p:cNvPr>
          <p:cNvSpPr txBox="1"/>
          <p:nvPr/>
        </p:nvSpPr>
        <p:spPr>
          <a:xfrm>
            <a:off x="151606" y="215629"/>
            <a:ext cx="11885612" cy="877163"/>
          </a:xfrm>
          <a:prstGeom prst="rect">
            <a:avLst/>
          </a:prstGeom>
          <a:noFill/>
        </p:spPr>
        <p:txBody>
          <a:bodyPr wrap="square">
            <a:spAutoFit/>
          </a:bodyPr>
          <a:lstStyle/>
          <a:p>
            <a:pPr marL="1076960" marR="1050925" algn="ctr">
              <a:spcBef>
                <a:spcPts val="645"/>
              </a:spcBef>
              <a:spcAft>
                <a:spcPts val="0"/>
              </a:spcAft>
            </a:pPr>
            <a:r>
              <a:rPr lang="en-US" sz="2800" b="1" u="none" strike="noStrike" kern="0" dirty="0">
                <a:effectLst/>
                <a:uFill>
                  <a:solidFill>
                    <a:srgbClr val="000000"/>
                  </a:solidFill>
                </a:uFill>
                <a:latin typeface="Times New Roman" panose="02020603050405020304" pitchFamily="18" charset="0"/>
                <a:ea typeface="Times New Roman" panose="02020603050405020304" pitchFamily="18" charset="0"/>
              </a:rPr>
              <a:t>DON</a:t>
            </a:r>
            <a:r>
              <a:rPr lang="en-US" sz="2800" b="1" u="none" strike="noStrike" kern="0" spc="-5" dirty="0">
                <a:effectLst/>
                <a:uFill>
                  <a:solidFill>
                    <a:srgbClr val="000000"/>
                  </a:solidFill>
                </a:uFill>
                <a:latin typeface="Times New Roman" panose="02020603050405020304" pitchFamily="18" charset="0"/>
                <a:ea typeface="Times New Roman" panose="02020603050405020304" pitchFamily="18" charset="0"/>
              </a:rPr>
              <a:t> </a:t>
            </a:r>
            <a:r>
              <a:rPr lang="en-US" sz="2800" b="1" u="none" strike="noStrike" kern="0" dirty="0">
                <a:effectLst/>
                <a:uFill>
                  <a:solidFill>
                    <a:srgbClr val="000000"/>
                  </a:solidFill>
                </a:uFill>
                <a:latin typeface="Times New Roman" panose="02020603050405020304" pitchFamily="18" charset="0"/>
                <a:ea typeface="Times New Roman" panose="02020603050405020304" pitchFamily="18" charset="0"/>
              </a:rPr>
              <a:t>BOSCO</a:t>
            </a:r>
            <a:r>
              <a:rPr lang="en-US" sz="2800" b="1" u="none" strike="noStrike" kern="0" spc="-5" dirty="0">
                <a:effectLst/>
                <a:uFill>
                  <a:solidFill>
                    <a:srgbClr val="000000"/>
                  </a:solidFill>
                </a:uFill>
                <a:latin typeface="Times New Roman" panose="02020603050405020304" pitchFamily="18" charset="0"/>
                <a:ea typeface="Times New Roman" panose="02020603050405020304" pitchFamily="18" charset="0"/>
              </a:rPr>
              <a:t> </a:t>
            </a:r>
            <a:r>
              <a:rPr lang="en-US" sz="2800" b="1" u="none" strike="noStrike" kern="0" dirty="0">
                <a:effectLst/>
                <a:uFill>
                  <a:solidFill>
                    <a:srgbClr val="000000"/>
                  </a:solidFill>
                </a:uFill>
                <a:latin typeface="Times New Roman" panose="02020603050405020304" pitchFamily="18" charset="0"/>
                <a:ea typeface="Times New Roman" panose="02020603050405020304" pitchFamily="18" charset="0"/>
              </a:rPr>
              <a:t>INSTITUTE OF</a:t>
            </a:r>
            <a:r>
              <a:rPr lang="en-US" sz="2800" b="1" u="none" strike="noStrike" kern="0" spc="-5" dirty="0">
                <a:effectLst/>
                <a:uFill>
                  <a:solidFill>
                    <a:srgbClr val="000000"/>
                  </a:solidFill>
                </a:uFill>
                <a:latin typeface="Times New Roman" panose="02020603050405020304" pitchFamily="18" charset="0"/>
                <a:ea typeface="Times New Roman" panose="02020603050405020304" pitchFamily="18" charset="0"/>
              </a:rPr>
              <a:t> </a:t>
            </a:r>
            <a:r>
              <a:rPr lang="en-US" sz="2800" b="1" u="none" strike="noStrike" kern="0" dirty="0">
                <a:effectLst/>
                <a:uFill>
                  <a:solidFill>
                    <a:srgbClr val="000000"/>
                  </a:solidFill>
                </a:uFill>
                <a:latin typeface="Times New Roman" panose="02020603050405020304" pitchFamily="18" charset="0"/>
                <a:ea typeface="Times New Roman" panose="02020603050405020304" pitchFamily="18" charset="0"/>
              </a:rPr>
              <a:t>TECHNOLOGY</a:t>
            </a:r>
            <a:endParaRPr lang="en-US" sz="2800" b="1" u="sng" strike="noStrike" kern="0" dirty="0">
              <a:uFill>
                <a:solidFill>
                  <a:srgbClr val="000000"/>
                </a:solidFill>
              </a:uFill>
              <a:latin typeface="Times New Roman" panose="02020603050405020304" pitchFamily="18" charset="0"/>
              <a:ea typeface="Times New Roman" panose="02020603050405020304" pitchFamily="18" charset="0"/>
            </a:endParaRPr>
          </a:p>
          <a:p>
            <a:pPr marL="1076960" marR="1050925" algn="ctr">
              <a:spcBef>
                <a:spcPts val="645"/>
              </a:spcBef>
              <a:spcAft>
                <a:spcPts val="0"/>
              </a:spcAft>
            </a:pPr>
            <a:r>
              <a:rPr lang="en-US" sz="1800" b="1" dirty="0">
                <a:effectLst/>
                <a:latin typeface="Times New Roman" panose="02020603050405020304" pitchFamily="18" charset="0"/>
                <a:ea typeface="Times New Roman" panose="02020603050405020304" pitchFamily="18" charset="0"/>
              </a:rPr>
              <a:t>DEPARTMENT</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INFORMATION</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SCIENCE</a:t>
            </a:r>
            <a:r>
              <a:rPr lang="en-US" sz="1800" b="1" spc="-15" dirty="0">
                <a:effectLst/>
                <a:latin typeface="Times New Roman" panose="02020603050405020304" pitchFamily="18" charset="0"/>
                <a:ea typeface="Times New Roman" panose="02020603050405020304" pitchFamily="18" charset="0"/>
              </a:rPr>
              <a:t>  </a:t>
            </a:r>
            <a:r>
              <a:rPr lang="en-US" b="1" spc="-15" dirty="0">
                <a:latin typeface="Times New Roman" panose="02020603050405020304" pitchFamily="18" charset="0"/>
                <a:ea typeface="Times New Roman" panose="02020603050405020304" pitchFamily="18" charset="0"/>
              </a:rPr>
              <a:t>AND</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ENGINEERING</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FC35F-BDA0-C3F6-1DAC-1C64CF9312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1BDCED-5EBC-A79F-A20B-4296E8C6071F}"/>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2AF23A8E-FC02-8C5E-B3AB-7F79525D30D3}"/>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496967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005E-6659-B817-9381-5A81F2AB489D}"/>
              </a:ext>
            </a:extLst>
          </p:cNvPr>
          <p:cNvSpPr>
            <a:spLocks noGrp="1"/>
          </p:cNvSpPr>
          <p:nvPr>
            <p:ph type="title"/>
          </p:nvPr>
        </p:nvSpPr>
        <p:spPr/>
        <p:txBody>
          <a:bodyPr/>
          <a:lstStyle/>
          <a:p>
            <a:r>
              <a:rPr lang="en-US" dirty="0"/>
              <a:t>		conditional Statements</a:t>
            </a:r>
            <a:endParaRPr lang="en-IN" dirty="0"/>
          </a:p>
        </p:txBody>
      </p:sp>
      <p:sp>
        <p:nvSpPr>
          <p:cNvPr id="3" name="Text Placeholder 2">
            <a:extLst>
              <a:ext uri="{FF2B5EF4-FFF2-40B4-BE49-F238E27FC236}">
                <a16:creationId xmlns:a16="http://schemas.microsoft.com/office/drawing/2014/main" id="{CE8C98AA-2FA5-E585-009E-7F6FCA1FE22D}"/>
              </a:ext>
            </a:extLst>
          </p:cNvPr>
          <p:cNvSpPr>
            <a:spLocks noGrp="1"/>
          </p:cNvSpPr>
          <p:nvPr>
            <p:ph type="body" idx="1"/>
          </p:nvPr>
        </p:nvSpPr>
        <p:spPr/>
        <p:txBody>
          <a:bodyPr>
            <a:noAutofit/>
          </a:bodyPr>
          <a:lstStyle/>
          <a:p>
            <a:r>
              <a:rPr lang="en-US" dirty="0"/>
              <a:t>Statement which are used to decides </a:t>
            </a:r>
          </a:p>
          <a:p>
            <a:r>
              <a:rPr lang="en-US" dirty="0"/>
              <a:t>If , if else, if else if ,switch</a:t>
            </a:r>
            <a:endParaRPr lang="en-IN" dirty="0"/>
          </a:p>
        </p:txBody>
      </p:sp>
      <p:sp>
        <p:nvSpPr>
          <p:cNvPr id="4" name="Content Placeholder 3">
            <a:extLst>
              <a:ext uri="{FF2B5EF4-FFF2-40B4-BE49-F238E27FC236}">
                <a16:creationId xmlns:a16="http://schemas.microsoft.com/office/drawing/2014/main" id="{FCC63CBC-A008-C4D5-4F5D-219F471A5251}"/>
              </a:ext>
            </a:extLst>
          </p:cNvPr>
          <p:cNvSpPr>
            <a:spLocks noGrp="1"/>
          </p:cNvSpPr>
          <p:nvPr>
            <p:ph sz="half" idx="2"/>
          </p:nvPr>
        </p:nvSpPr>
        <p:spPr>
          <a:xfrm>
            <a:off x="1522413" y="3048000"/>
            <a:ext cx="4416552" cy="3352801"/>
          </a:xfrm>
        </p:spPr>
        <p:txBody>
          <a:bodyPr/>
          <a:lstStyle/>
          <a:p>
            <a:r>
              <a:rPr lang="en-US" sz="2000" dirty="0"/>
              <a:t>If else condition</a:t>
            </a:r>
          </a:p>
          <a:p>
            <a:r>
              <a:rPr lang="en-US" sz="2000" dirty="0"/>
              <a:t>String name= ram;</a:t>
            </a:r>
          </a:p>
          <a:p>
            <a:pPr marL="301752" lvl="1" indent="0">
              <a:buNone/>
            </a:pPr>
            <a:r>
              <a:rPr lang="en-US" dirty="0"/>
              <a:t>Int age =18;</a:t>
            </a:r>
          </a:p>
          <a:p>
            <a:pPr lvl="1"/>
            <a:r>
              <a:rPr lang="en-IN" dirty="0"/>
              <a:t>If (age&gt;18){</a:t>
            </a:r>
          </a:p>
          <a:p>
            <a:pPr marL="576072" lvl="2" indent="0">
              <a:buNone/>
            </a:pPr>
            <a:r>
              <a:rPr lang="en-IN" dirty="0"/>
              <a:t>	Print(“ram is adult”)</a:t>
            </a:r>
          </a:p>
          <a:p>
            <a:pPr lvl="1"/>
            <a:r>
              <a:rPr lang="en-IN" dirty="0"/>
              <a:t>else</a:t>
            </a:r>
          </a:p>
          <a:p>
            <a:pPr marL="576072" lvl="2" indent="0">
              <a:buNone/>
            </a:pPr>
            <a:r>
              <a:rPr lang="en-IN" dirty="0"/>
              <a:t>	Print(“ram is not an adult”) </a:t>
            </a:r>
          </a:p>
        </p:txBody>
      </p:sp>
      <p:sp>
        <p:nvSpPr>
          <p:cNvPr id="5" name="Text Placeholder 4">
            <a:extLst>
              <a:ext uri="{FF2B5EF4-FFF2-40B4-BE49-F238E27FC236}">
                <a16:creationId xmlns:a16="http://schemas.microsoft.com/office/drawing/2014/main" id="{62880499-86B0-8E82-6127-A137619DC24A}"/>
              </a:ext>
            </a:extLst>
          </p:cNvPr>
          <p:cNvSpPr>
            <a:spLocks noGrp="1"/>
          </p:cNvSpPr>
          <p:nvPr>
            <p:ph type="body" sz="quarter" idx="3"/>
          </p:nvPr>
        </p:nvSpPr>
        <p:spPr/>
        <p:txBody>
          <a:bodyPr>
            <a:normAutofit fontScale="85000" lnSpcReduction="10000"/>
          </a:bodyPr>
          <a:lstStyle/>
          <a:p>
            <a:endParaRPr lang="en-IN"/>
          </a:p>
        </p:txBody>
      </p:sp>
      <p:sp>
        <p:nvSpPr>
          <p:cNvPr id="6" name="Content Placeholder 5">
            <a:extLst>
              <a:ext uri="{FF2B5EF4-FFF2-40B4-BE49-F238E27FC236}">
                <a16:creationId xmlns:a16="http://schemas.microsoft.com/office/drawing/2014/main" id="{6F278E13-C19B-195C-1F02-9573C0A45E62}"/>
              </a:ext>
            </a:extLst>
          </p:cNvPr>
          <p:cNvSpPr>
            <a:spLocks noGrp="1"/>
          </p:cNvSpPr>
          <p:nvPr>
            <p:ph sz="quarter" idx="4"/>
          </p:nvPr>
        </p:nvSpPr>
        <p:spPr/>
        <p:txBody>
          <a:bodyPr/>
          <a:lstStyle/>
          <a:p>
            <a:endParaRPr lang="en-IN"/>
          </a:p>
        </p:txBody>
      </p:sp>
    </p:spTree>
    <p:extLst>
      <p:ext uri="{BB962C8B-B14F-4D97-AF65-F5344CB8AC3E}">
        <p14:creationId xmlns:p14="http://schemas.microsoft.com/office/powerpoint/2010/main" val="454289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a:t>MOTIVATION</a:t>
            </a:r>
            <a:endParaRPr lang="en-US" u="sng" dirty="0"/>
          </a:p>
        </p:txBody>
      </p:sp>
      <p:sp>
        <p:nvSpPr>
          <p:cNvPr id="6" name="Content Placeholder 5">
            <a:extLst>
              <a:ext uri="{FF2B5EF4-FFF2-40B4-BE49-F238E27FC236}">
                <a16:creationId xmlns:a16="http://schemas.microsoft.com/office/drawing/2014/main" id="{57E165AD-B29F-4493-AAAA-2F3938BFDCF6}"/>
              </a:ext>
            </a:extLst>
          </p:cNvPr>
          <p:cNvSpPr>
            <a:spLocks noGrp="1"/>
          </p:cNvSpPr>
          <p:nvPr>
            <p:ph sz="half" idx="2"/>
          </p:nvPr>
        </p:nvSpPr>
        <p:spPr>
          <a:xfrm>
            <a:off x="1751012" y="1905000"/>
            <a:ext cx="9143999" cy="4267200"/>
          </a:xfrm>
        </p:spPr>
        <p:txBody>
          <a:bodyPr>
            <a:normAutofit lnSpcReduction="10000"/>
          </a:bodyPr>
          <a:lstStyle/>
          <a:p>
            <a:pPr algn="just"/>
            <a:r>
              <a:rPr lang="en-US" dirty="0"/>
              <a:t>People in developing and underdeveloped economies face medical emergencies on a daily basis. In those time identifying patient and gathering their critical information could be lifesaving.</a:t>
            </a:r>
          </a:p>
          <a:p>
            <a:pPr algn="just"/>
            <a:r>
              <a:rPr lang="en-US" dirty="0"/>
              <a:t>Identifying an uncommunicative and unresponsive patients is difficult task, failing to identify may result in wrong course of treatment or sometimes may lead to a tragic end.</a:t>
            </a:r>
          </a:p>
          <a:p>
            <a:pPr algn="just"/>
            <a:r>
              <a:rPr lang="en-US" dirty="0"/>
              <a:t>This could be avoided we some how store the critical information and map those information to unique digital identity of the person.</a:t>
            </a:r>
          </a:p>
          <a:p>
            <a:pPr algn="just"/>
            <a:r>
              <a:rPr lang="en-US" dirty="0"/>
              <a:t>Facial Data is one of the unique identifier, So our system propose that Facial Recognition can play as an alternative to identify the patients in case of Emergency.   </a:t>
            </a:r>
          </a:p>
        </p:txBody>
      </p:sp>
      <p:pic>
        <p:nvPicPr>
          <p:cNvPr id="7" name="Picture 6">
            <a:extLst>
              <a:ext uri="{FF2B5EF4-FFF2-40B4-BE49-F238E27FC236}">
                <a16:creationId xmlns:a16="http://schemas.microsoft.com/office/drawing/2014/main" id="{7BF551B0-3FF4-4DD4-88E0-79DCD9BE78C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85413" y="295307"/>
            <a:ext cx="1524000" cy="979424"/>
          </a:xfrm>
          <a:prstGeom prst="rect">
            <a:avLst/>
          </a:prstGeom>
        </p:spPr>
      </p:pic>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INTRODUCTION</a:t>
            </a:r>
          </a:p>
        </p:txBody>
      </p:sp>
      <p:sp>
        <p:nvSpPr>
          <p:cNvPr id="5" name="Content Placeholder 4">
            <a:extLst>
              <a:ext uri="{FF2B5EF4-FFF2-40B4-BE49-F238E27FC236}">
                <a16:creationId xmlns:a16="http://schemas.microsoft.com/office/drawing/2014/main" id="{552B9A6D-BDE1-4B87-AA27-3DF6CC70F4B0}"/>
              </a:ext>
            </a:extLst>
          </p:cNvPr>
          <p:cNvSpPr>
            <a:spLocks noGrp="1"/>
          </p:cNvSpPr>
          <p:nvPr>
            <p:ph idx="1"/>
          </p:nvPr>
        </p:nvSpPr>
        <p:spPr>
          <a:xfrm>
            <a:off x="303212" y="1905000"/>
            <a:ext cx="6781800" cy="4267200"/>
          </a:xfrm>
        </p:spPr>
        <p:txBody>
          <a:bodyPr>
            <a:normAutofit fontScale="92500"/>
          </a:bodyPr>
          <a:lstStyle/>
          <a:p>
            <a:pPr algn="just"/>
            <a:r>
              <a:rPr lang="en-US" dirty="0"/>
              <a:t>As we all know Computer vision is the part of AI, In which Image processing is major component, This image processing as many Application such as object detection, Face Recognition and so on..  </a:t>
            </a:r>
          </a:p>
          <a:p>
            <a:pPr algn="just"/>
            <a:r>
              <a:rPr lang="en-US" dirty="0"/>
              <a:t> So What Exactly is Facial Recognition, It is method to identify the people using facial data, there are about 80 different feature in face  which is unique to all, using these unique feature we will identify the person. </a:t>
            </a:r>
          </a:p>
          <a:p>
            <a:pPr algn="just"/>
            <a:r>
              <a:rPr lang="en-US" dirty="0"/>
              <a:t>So in our system using these technique we will map the patient information to is unique Facial Id, using which we access the required data at the time of Emergency.</a:t>
            </a:r>
          </a:p>
        </p:txBody>
      </p:sp>
      <p:pic>
        <p:nvPicPr>
          <p:cNvPr id="16" name="Picture 15">
            <a:extLst>
              <a:ext uri="{FF2B5EF4-FFF2-40B4-BE49-F238E27FC236}">
                <a16:creationId xmlns:a16="http://schemas.microsoft.com/office/drawing/2014/main" id="{62F3462C-0069-43C9-89A2-A2DDD545B7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6613" y="324304"/>
            <a:ext cx="1565912" cy="1043289"/>
          </a:xfrm>
          <a:prstGeom prst="rect">
            <a:avLst/>
          </a:prstGeom>
        </p:spPr>
      </p:pic>
      <p:pic>
        <p:nvPicPr>
          <p:cNvPr id="18" name="Picture 17">
            <a:extLst>
              <a:ext uri="{FF2B5EF4-FFF2-40B4-BE49-F238E27FC236}">
                <a16:creationId xmlns:a16="http://schemas.microsoft.com/office/drawing/2014/main" id="{7946576F-0294-49D9-9245-CE57704F1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012" y="2133600"/>
            <a:ext cx="4803837" cy="3326044"/>
          </a:xfrm>
          <a:prstGeom prst="rect">
            <a:avLst/>
          </a:prstGeom>
        </p:spPr>
      </p:pic>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6A5F-3C12-46C4-A4D3-9FD72D8BB507}"/>
              </a:ext>
            </a:extLst>
          </p:cNvPr>
          <p:cNvSpPr>
            <a:spLocks noGrp="1"/>
          </p:cNvSpPr>
          <p:nvPr>
            <p:ph type="title"/>
          </p:nvPr>
        </p:nvSpPr>
        <p:spPr>
          <a:xfrm>
            <a:off x="1522413" y="-76200"/>
            <a:ext cx="9143998" cy="1020762"/>
          </a:xfrm>
        </p:spPr>
        <p:txBody>
          <a:bodyPr/>
          <a:lstStyle/>
          <a:p>
            <a:r>
              <a:rPr lang="en-US" dirty="0"/>
              <a:t>Literature Review</a:t>
            </a:r>
          </a:p>
        </p:txBody>
      </p:sp>
      <p:graphicFrame>
        <p:nvGraphicFramePr>
          <p:cNvPr id="11" name="Table 11">
            <a:extLst>
              <a:ext uri="{FF2B5EF4-FFF2-40B4-BE49-F238E27FC236}">
                <a16:creationId xmlns:a16="http://schemas.microsoft.com/office/drawing/2014/main" id="{A2ACCE18-6968-455F-ABDF-D534B7F8A5A7}"/>
              </a:ext>
            </a:extLst>
          </p:cNvPr>
          <p:cNvGraphicFramePr>
            <a:graphicFrameLocks noGrp="1"/>
          </p:cNvGraphicFramePr>
          <p:nvPr>
            <p:ph idx="1"/>
            <p:extLst>
              <p:ext uri="{D42A27DB-BD31-4B8C-83A1-F6EECF244321}">
                <p14:modId xmlns:p14="http://schemas.microsoft.com/office/powerpoint/2010/main" val="892782406"/>
              </p:ext>
            </p:extLst>
          </p:nvPr>
        </p:nvGraphicFramePr>
        <p:xfrm>
          <a:off x="1522413" y="1097280"/>
          <a:ext cx="9067800" cy="5760720"/>
        </p:xfrm>
        <a:graphic>
          <a:graphicData uri="http://schemas.openxmlformats.org/drawingml/2006/table">
            <a:tbl>
              <a:tblPr firstRow="1" bandRow="1">
                <a:tableStyleId>{8EC20E35-A176-4012-BC5E-935CFFF8708E}</a:tableStyleId>
              </a:tblPr>
              <a:tblGrid>
                <a:gridCol w="1435734">
                  <a:extLst>
                    <a:ext uri="{9D8B030D-6E8A-4147-A177-3AD203B41FA5}">
                      <a16:colId xmlns:a16="http://schemas.microsoft.com/office/drawing/2014/main" val="3469446078"/>
                    </a:ext>
                  </a:extLst>
                </a:gridCol>
                <a:gridCol w="3098166">
                  <a:extLst>
                    <a:ext uri="{9D8B030D-6E8A-4147-A177-3AD203B41FA5}">
                      <a16:colId xmlns:a16="http://schemas.microsoft.com/office/drawing/2014/main" val="3188361182"/>
                    </a:ext>
                  </a:extLst>
                </a:gridCol>
                <a:gridCol w="2266950">
                  <a:extLst>
                    <a:ext uri="{9D8B030D-6E8A-4147-A177-3AD203B41FA5}">
                      <a16:colId xmlns:a16="http://schemas.microsoft.com/office/drawing/2014/main" val="3625780350"/>
                    </a:ext>
                  </a:extLst>
                </a:gridCol>
                <a:gridCol w="2266950">
                  <a:extLst>
                    <a:ext uri="{9D8B030D-6E8A-4147-A177-3AD203B41FA5}">
                      <a16:colId xmlns:a16="http://schemas.microsoft.com/office/drawing/2014/main" val="3621034516"/>
                    </a:ext>
                  </a:extLst>
                </a:gridCol>
              </a:tblGrid>
              <a:tr h="425450">
                <a:tc>
                  <a:txBody>
                    <a:bodyPr/>
                    <a:lstStyle/>
                    <a:p>
                      <a:pPr algn="ctr"/>
                      <a:r>
                        <a:rPr lang="en-US" sz="2400" dirty="0" err="1"/>
                        <a:t>Sl</a:t>
                      </a:r>
                      <a:r>
                        <a:rPr lang="en-US" sz="2400" dirty="0"/>
                        <a:t> No</a:t>
                      </a:r>
                    </a:p>
                  </a:txBody>
                  <a:tcPr/>
                </a:tc>
                <a:tc>
                  <a:txBody>
                    <a:bodyPr/>
                    <a:lstStyle/>
                    <a:p>
                      <a:r>
                        <a:rPr lang="en-US" sz="2400" dirty="0"/>
                        <a:t>Author</a:t>
                      </a:r>
                    </a:p>
                  </a:txBody>
                  <a:tcPr/>
                </a:tc>
                <a:tc>
                  <a:txBody>
                    <a:bodyPr/>
                    <a:lstStyle/>
                    <a:p>
                      <a:r>
                        <a:rPr lang="en-US" sz="2400" dirty="0"/>
                        <a:t>title</a:t>
                      </a:r>
                    </a:p>
                  </a:txBody>
                  <a:tcPr/>
                </a:tc>
                <a:tc>
                  <a:txBody>
                    <a:bodyPr/>
                    <a:lstStyle/>
                    <a:p>
                      <a:r>
                        <a:rPr lang="en-US" sz="2400" dirty="0"/>
                        <a:t>algorithms</a:t>
                      </a:r>
                    </a:p>
                  </a:txBody>
                  <a:tcPr/>
                </a:tc>
                <a:extLst>
                  <a:ext uri="{0D108BD9-81ED-4DB2-BD59-A6C34878D82A}">
                    <a16:rowId xmlns:a16="http://schemas.microsoft.com/office/drawing/2014/main" val="4204276963"/>
                  </a:ext>
                </a:extLst>
              </a:tr>
              <a:tr h="1361440">
                <a:tc>
                  <a:txBody>
                    <a:bodyPr/>
                    <a:lstStyle/>
                    <a:p>
                      <a:pPr algn="ctr"/>
                      <a:r>
                        <a:rPr lang="en-US" sz="2400" b="1" dirty="0"/>
                        <a:t>1</a:t>
                      </a:r>
                    </a:p>
                  </a:txBody>
                  <a:tcPr/>
                </a:tc>
                <a:tc>
                  <a:txBody>
                    <a:bodyPr/>
                    <a:lstStyle/>
                    <a:p>
                      <a:r>
                        <a:rPr lang="en-US" sz="1800" b="1" kern="1200" dirty="0">
                          <a:solidFill>
                            <a:schemeClr val="dk1"/>
                          </a:solidFill>
                          <a:effectLst/>
                          <a:latin typeface="+mn-lt"/>
                          <a:ea typeface="+mn-ea"/>
                          <a:cs typeface="+mn-cs"/>
                        </a:rPr>
                        <a:t>Vinay Kumar Verma, </a:t>
                      </a:r>
                      <a:r>
                        <a:rPr lang="en-US" sz="1800" b="1" kern="1200" dirty="0" err="1">
                          <a:solidFill>
                            <a:schemeClr val="dk1"/>
                          </a:solidFill>
                          <a:effectLst/>
                          <a:latin typeface="+mn-lt"/>
                          <a:ea typeface="+mn-ea"/>
                          <a:cs typeface="+mn-cs"/>
                        </a:rPr>
                        <a:t>Vanika</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Kansal</a:t>
                      </a:r>
                      <a:r>
                        <a:rPr lang="en-US" sz="1800" b="1" kern="1200" dirty="0">
                          <a:solidFill>
                            <a:schemeClr val="dk1"/>
                          </a:solidFill>
                          <a:effectLst/>
                          <a:latin typeface="+mn-lt"/>
                          <a:ea typeface="+mn-ea"/>
                          <a:cs typeface="+mn-cs"/>
                        </a:rPr>
                        <a:t> &amp; </a:t>
                      </a:r>
                      <a:r>
                        <a:rPr lang="en-US" sz="1800" b="1" kern="1200" dirty="0" err="1">
                          <a:solidFill>
                            <a:schemeClr val="dk1"/>
                          </a:solidFill>
                          <a:effectLst/>
                          <a:latin typeface="+mn-lt"/>
                          <a:ea typeface="+mn-ea"/>
                          <a:cs typeface="+mn-cs"/>
                        </a:rPr>
                        <a:t>Pankhuri</a:t>
                      </a:r>
                      <a:r>
                        <a:rPr lang="en-US" sz="1800" b="1" kern="1200" dirty="0">
                          <a:solidFill>
                            <a:schemeClr val="dk1"/>
                          </a:solidFill>
                          <a:effectLst/>
                          <a:latin typeface="+mn-lt"/>
                          <a:ea typeface="+mn-ea"/>
                          <a:cs typeface="+mn-cs"/>
                        </a:rPr>
                        <a:t> Bhatnagar </a:t>
                      </a:r>
                      <a:endParaRPr lang="en-US" sz="2400" b="1" dirty="0"/>
                    </a:p>
                  </a:txBody>
                  <a:tcPr/>
                </a:tc>
                <a:tc>
                  <a:txBody>
                    <a:bodyPr/>
                    <a:lstStyle/>
                    <a:p>
                      <a:r>
                        <a:rPr lang="en-US" sz="1800" b="1" kern="1200" dirty="0">
                          <a:solidFill>
                            <a:schemeClr val="dk1"/>
                          </a:solidFill>
                          <a:effectLst/>
                          <a:latin typeface="+mn-lt"/>
                          <a:ea typeface="+mn-ea"/>
                          <a:cs typeface="+mn-cs"/>
                        </a:rPr>
                        <a:t>Patient Identification Using Facial Recognition </a:t>
                      </a:r>
                      <a:endParaRPr lang="en-US" sz="2400" b="1" dirty="0"/>
                    </a:p>
                  </a:txBody>
                  <a:tcPr/>
                </a:tc>
                <a:tc>
                  <a:txBody>
                    <a:bodyPr/>
                    <a:lstStyle/>
                    <a:p>
                      <a:pPr marL="342900" indent="-342900">
                        <a:buFont typeface="Arial" panose="020B0604020202020204" pitchFamily="34" charset="0"/>
                        <a:buChar char="•"/>
                      </a:pPr>
                      <a:r>
                        <a:rPr lang="en-US" sz="1800" b="1" dirty="0" err="1"/>
                        <a:t>Haar</a:t>
                      </a:r>
                      <a:r>
                        <a:rPr lang="en-US" sz="1800" b="1" dirty="0"/>
                        <a:t> cascade classifier</a:t>
                      </a:r>
                    </a:p>
                    <a:p>
                      <a:pPr marL="342900" indent="-342900">
                        <a:buFont typeface="Arial" panose="020B0604020202020204" pitchFamily="34" charset="0"/>
                        <a:buChar char="•"/>
                      </a:pPr>
                      <a:r>
                        <a:rPr lang="en-US" sz="1800" b="1" dirty="0"/>
                        <a:t>PCA</a:t>
                      </a:r>
                    </a:p>
                    <a:p>
                      <a:pPr marL="342900" indent="-342900">
                        <a:buFont typeface="Arial" panose="020B0604020202020204" pitchFamily="34" charset="0"/>
                        <a:buChar char="•"/>
                      </a:pPr>
                      <a:r>
                        <a:rPr lang="en-US" sz="1800" b="1" dirty="0"/>
                        <a:t>Cosine distance</a:t>
                      </a:r>
                    </a:p>
                    <a:p>
                      <a:pPr marL="342900" indent="-342900">
                        <a:buFont typeface="Arial" panose="020B0604020202020204" pitchFamily="34" charset="0"/>
                        <a:buChar char="•"/>
                      </a:pPr>
                      <a:endParaRPr lang="en-US" sz="1800" b="1" dirty="0"/>
                    </a:p>
                  </a:txBody>
                  <a:tcPr/>
                </a:tc>
                <a:extLst>
                  <a:ext uri="{0D108BD9-81ED-4DB2-BD59-A6C34878D82A}">
                    <a16:rowId xmlns:a16="http://schemas.microsoft.com/office/drawing/2014/main" val="1856967698"/>
                  </a:ext>
                </a:extLst>
              </a:tr>
              <a:tr h="1106170">
                <a:tc>
                  <a:txBody>
                    <a:bodyPr/>
                    <a:lstStyle/>
                    <a:p>
                      <a:pPr algn="ctr"/>
                      <a:r>
                        <a:rPr lang="en-US" b="1" dirty="0"/>
                        <a:t>2</a:t>
                      </a:r>
                    </a:p>
                  </a:txBody>
                  <a:tcPr/>
                </a:tc>
                <a:tc>
                  <a:txBody>
                    <a:bodyPr/>
                    <a:lstStyle/>
                    <a:p>
                      <a:r>
                        <a:rPr lang="en-US" b="1" dirty="0"/>
                        <a:t>V. D. </a:t>
                      </a:r>
                      <a:r>
                        <a:rPr lang="en-US" b="1" dirty="0" err="1"/>
                        <a:t>Ambeth</a:t>
                      </a:r>
                      <a:r>
                        <a:rPr lang="en-US" b="1" dirty="0"/>
                        <a:t> Kumara,  V. D. Ashok </a:t>
                      </a:r>
                      <a:r>
                        <a:rPr lang="en-US" b="1" dirty="0" err="1"/>
                        <a:t>Kumarb</a:t>
                      </a:r>
                      <a:r>
                        <a:rPr lang="en-US" b="1" dirty="0"/>
                        <a:t> , S. </a:t>
                      </a:r>
                      <a:r>
                        <a:rPr lang="en-US" b="1" dirty="0" err="1"/>
                        <a:t>Malathia</a:t>
                      </a:r>
                      <a:r>
                        <a:rPr lang="en-US" b="1" dirty="0"/>
                        <a:t> , K. </a:t>
                      </a:r>
                      <a:r>
                        <a:rPr lang="en-US" b="1" dirty="0" err="1"/>
                        <a:t>Vengatesanc</a:t>
                      </a:r>
                      <a:r>
                        <a:rPr lang="en-US" b="1" dirty="0"/>
                        <a:t> , and M. Ramakrishnan</a:t>
                      </a:r>
                    </a:p>
                  </a:txBody>
                  <a:tcPr/>
                </a:tc>
                <a:tc>
                  <a:txBody>
                    <a:bodyPr/>
                    <a:lstStyle/>
                    <a:p>
                      <a:r>
                        <a:rPr lang="en-US" b="1" dirty="0"/>
                        <a:t>Facial Recognition System for Suspect Identification Using a Surveillance Camera</a:t>
                      </a:r>
                    </a:p>
                  </a:txBody>
                  <a:tcPr/>
                </a:tc>
                <a:tc>
                  <a:txBody>
                    <a:bodyPr/>
                    <a:lstStyle/>
                    <a:p>
                      <a:pPr marL="342900" indent="-342900">
                        <a:buFont typeface="Arial" panose="020B0604020202020204" pitchFamily="34" charset="0"/>
                        <a:buChar char="•"/>
                      </a:pPr>
                      <a:r>
                        <a:rPr lang="en-US" sz="1800" b="1" dirty="0" err="1"/>
                        <a:t>Haar</a:t>
                      </a:r>
                      <a:r>
                        <a:rPr lang="en-US" sz="1800" b="1" dirty="0"/>
                        <a:t> cascade classifier</a:t>
                      </a:r>
                    </a:p>
                    <a:p>
                      <a:pPr marL="342900" indent="-342900">
                        <a:buFont typeface="Arial" panose="020B0604020202020204" pitchFamily="34" charset="0"/>
                        <a:buChar char="•"/>
                      </a:pPr>
                      <a:r>
                        <a:rPr lang="en-US" sz="1800" b="1" dirty="0"/>
                        <a:t>PCA</a:t>
                      </a:r>
                    </a:p>
                    <a:p>
                      <a:endParaRPr lang="en-US" b="1" dirty="0"/>
                    </a:p>
                  </a:txBody>
                  <a:tcPr/>
                </a:tc>
                <a:extLst>
                  <a:ext uri="{0D108BD9-81ED-4DB2-BD59-A6C34878D82A}">
                    <a16:rowId xmlns:a16="http://schemas.microsoft.com/office/drawing/2014/main" val="3210713112"/>
                  </a:ext>
                </a:extLst>
              </a:tr>
              <a:tr h="1106170">
                <a:tc>
                  <a:txBody>
                    <a:bodyPr/>
                    <a:lstStyle/>
                    <a:p>
                      <a:pPr algn="ctr"/>
                      <a:r>
                        <a:rPr lang="en-US" b="1" dirty="0"/>
                        <a:t>3</a:t>
                      </a:r>
                    </a:p>
                  </a:txBody>
                  <a:tcPr/>
                </a:tc>
                <a:tc>
                  <a:txBody>
                    <a:bodyPr/>
                    <a:lstStyle/>
                    <a:p>
                      <a:r>
                        <a:rPr lang="en-US" b="1" dirty="0" err="1"/>
                        <a:t>Ninad</a:t>
                      </a:r>
                      <a:r>
                        <a:rPr lang="en-US" b="1" dirty="0"/>
                        <a:t> </a:t>
                      </a:r>
                      <a:r>
                        <a:rPr lang="en-US" b="1" dirty="0" err="1"/>
                        <a:t>Mehendale</a:t>
                      </a:r>
                      <a:r>
                        <a:rPr lang="en-US" b="1" dirty="0"/>
                        <a:t> · Mamata </a:t>
                      </a:r>
                      <a:r>
                        <a:rPr lang="en-US" b="1" dirty="0" err="1"/>
                        <a:t>Parab</a:t>
                      </a:r>
                      <a:endParaRPr lang="en-US" b="1" dirty="0"/>
                    </a:p>
                  </a:txBody>
                  <a:tcPr/>
                </a:tc>
                <a:tc>
                  <a:txBody>
                    <a:bodyPr/>
                    <a:lstStyle/>
                    <a:p>
                      <a:r>
                        <a:rPr lang="en-US" b="1" dirty="0"/>
                        <a:t>Face recognition-based automatic hospital admission with SMS alerts </a:t>
                      </a:r>
                    </a:p>
                  </a:txBody>
                  <a:tcPr/>
                </a:tc>
                <a:tc>
                  <a:txBody>
                    <a:bodyPr/>
                    <a:lstStyle/>
                    <a:p>
                      <a:pPr marL="285750" indent="-285750">
                        <a:buFont typeface="Arial" panose="020B0604020202020204" pitchFamily="34" charset="0"/>
                        <a:buChar char="•"/>
                      </a:pPr>
                      <a:r>
                        <a:rPr lang="en-US" b="1" dirty="0"/>
                        <a:t>Viola-Jones</a:t>
                      </a:r>
                    </a:p>
                    <a:p>
                      <a:pPr marL="285750" indent="-285750">
                        <a:buFont typeface="Arial" panose="020B0604020202020204" pitchFamily="34" charset="0"/>
                        <a:buChar char="•"/>
                      </a:pPr>
                      <a:r>
                        <a:rPr lang="en-US" b="1" dirty="0"/>
                        <a:t>Fusion of PCA and ANN</a:t>
                      </a:r>
                    </a:p>
                  </a:txBody>
                  <a:tcPr/>
                </a:tc>
                <a:extLst>
                  <a:ext uri="{0D108BD9-81ED-4DB2-BD59-A6C34878D82A}">
                    <a16:rowId xmlns:a16="http://schemas.microsoft.com/office/drawing/2014/main" val="3981966913"/>
                  </a:ext>
                </a:extLst>
              </a:tr>
              <a:tr h="1106170">
                <a:tc>
                  <a:txBody>
                    <a:bodyPr/>
                    <a:lstStyle/>
                    <a:p>
                      <a:pPr algn="ctr"/>
                      <a:r>
                        <a:rPr lang="en-US" b="1" dirty="0"/>
                        <a:t>4</a:t>
                      </a:r>
                    </a:p>
                  </a:txBody>
                  <a:tcPr/>
                </a:tc>
                <a:tc>
                  <a:txBody>
                    <a:bodyPr/>
                    <a:lstStyle/>
                    <a:p>
                      <a:r>
                        <a:rPr lang="en-US" sz="1800" b="1" kern="1200" dirty="0">
                          <a:solidFill>
                            <a:schemeClr val="dk1"/>
                          </a:solidFill>
                          <a:effectLst/>
                          <a:latin typeface="+mn-lt"/>
                          <a:ea typeface="+mn-ea"/>
                          <a:cs typeface="+mn-cs"/>
                        </a:rPr>
                        <a:t>Aftab Ahmed, </a:t>
                      </a:r>
                      <a:r>
                        <a:rPr lang="en-US" sz="1800" b="1" kern="1200" dirty="0" err="1">
                          <a:solidFill>
                            <a:schemeClr val="dk1"/>
                          </a:solidFill>
                          <a:effectLst/>
                          <a:latin typeface="+mn-lt"/>
                          <a:ea typeface="+mn-ea"/>
                          <a:cs typeface="+mn-cs"/>
                        </a:rPr>
                        <a:t>Jiandong</a:t>
                      </a:r>
                      <a:r>
                        <a:rPr lang="en-US" sz="1800" b="1" kern="1200" dirty="0">
                          <a:solidFill>
                            <a:schemeClr val="dk1"/>
                          </a:solidFill>
                          <a:effectLst/>
                          <a:latin typeface="+mn-lt"/>
                          <a:ea typeface="+mn-ea"/>
                          <a:cs typeface="+mn-cs"/>
                        </a:rPr>
                        <a:t> Gio, </a:t>
                      </a:r>
                      <a:r>
                        <a:rPr lang="en-US" sz="1800" b="1" kern="1200" dirty="0" err="1">
                          <a:solidFill>
                            <a:schemeClr val="dk1"/>
                          </a:solidFill>
                          <a:effectLst/>
                          <a:latin typeface="+mn-lt"/>
                          <a:ea typeface="+mn-ea"/>
                          <a:cs typeface="+mn-cs"/>
                        </a:rPr>
                        <a:t>Fayaz</a:t>
                      </a:r>
                      <a:r>
                        <a:rPr lang="en-US" sz="1800" b="1" kern="1200" dirty="0">
                          <a:solidFill>
                            <a:schemeClr val="dk1"/>
                          </a:solidFill>
                          <a:effectLst/>
                          <a:latin typeface="+mn-lt"/>
                          <a:ea typeface="+mn-ea"/>
                          <a:cs typeface="+mn-cs"/>
                        </a:rPr>
                        <a:t> Ali &amp; Farha </a:t>
                      </a:r>
                      <a:r>
                        <a:rPr lang="en-US" sz="1800" b="1" kern="1200" dirty="0" err="1">
                          <a:solidFill>
                            <a:schemeClr val="dk1"/>
                          </a:solidFill>
                          <a:effectLst/>
                          <a:latin typeface="+mn-lt"/>
                          <a:ea typeface="+mn-ea"/>
                          <a:cs typeface="+mn-cs"/>
                        </a:rPr>
                        <a:t>Deeba</a:t>
                      </a:r>
                      <a:endParaRPr lang="en-US" b="1" dirty="0"/>
                    </a:p>
                  </a:txBody>
                  <a:tcPr/>
                </a:tc>
                <a:tc>
                  <a:txBody>
                    <a:bodyPr/>
                    <a:lstStyle/>
                    <a:p>
                      <a:r>
                        <a:rPr lang="en-US" sz="1800" b="1" kern="1200" dirty="0">
                          <a:solidFill>
                            <a:schemeClr val="dk1"/>
                          </a:solidFill>
                          <a:effectLst/>
                          <a:latin typeface="+mn-lt"/>
                          <a:ea typeface="+mn-ea"/>
                          <a:cs typeface="+mn-cs"/>
                        </a:rPr>
                        <a:t>LBPH Based Improved Face Recognition At Low Resolution</a:t>
                      </a:r>
                      <a:endParaRPr lang="en-US" b="1" dirty="0"/>
                    </a:p>
                  </a:txBody>
                  <a:tcPr/>
                </a:tc>
                <a:tc>
                  <a:txBody>
                    <a:bodyPr/>
                    <a:lstStyle/>
                    <a:p>
                      <a:pPr marL="285750" indent="-285750">
                        <a:buFont typeface="Arial" panose="020B0604020202020204" pitchFamily="34" charset="0"/>
                        <a:buChar char="•"/>
                      </a:pPr>
                      <a:r>
                        <a:rPr lang="en-US" b="1" dirty="0"/>
                        <a:t>LBPH Algorithm</a:t>
                      </a:r>
                    </a:p>
                  </a:txBody>
                  <a:tcPr/>
                </a:tc>
                <a:extLst>
                  <a:ext uri="{0D108BD9-81ED-4DB2-BD59-A6C34878D82A}">
                    <a16:rowId xmlns:a16="http://schemas.microsoft.com/office/drawing/2014/main" val="2012295917"/>
                  </a:ext>
                </a:extLst>
              </a:tr>
            </a:tbl>
          </a:graphicData>
        </a:graphic>
      </p:graphicFrame>
    </p:spTree>
    <p:extLst>
      <p:ext uri="{BB962C8B-B14F-4D97-AF65-F5344CB8AC3E}">
        <p14:creationId xmlns:p14="http://schemas.microsoft.com/office/powerpoint/2010/main" val="290594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A305F83-9AF6-4197-B077-D5942E59094C}"/>
              </a:ext>
            </a:extLst>
          </p:cNvPr>
          <p:cNvSpPr>
            <a:spLocks noGrp="1"/>
          </p:cNvSpPr>
          <p:nvPr>
            <p:ph idx="1"/>
          </p:nvPr>
        </p:nvSpPr>
        <p:spPr>
          <a:xfrm>
            <a:off x="1522414" y="1905000"/>
            <a:ext cx="9144000" cy="4953000"/>
          </a:xfrm>
        </p:spPr>
        <p:txBody>
          <a:bodyPr>
            <a:normAutofit lnSpcReduction="10000"/>
          </a:bodyPr>
          <a:lstStyle/>
          <a:p>
            <a:pPr algn="just"/>
            <a:r>
              <a:rPr lang="en-US" dirty="0"/>
              <a:t>In Early days, The hospitals had to depend on the Basic pen and paper method but thanks to technology we have evolved from paper and pen to electronic data.</a:t>
            </a:r>
          </a:p>
          <a:p>
            <a:pPr algn="just"/>
            <a:r>
              <a:rPr lang="en-US" dirty="0"/>
              <a:t>Later on, these data were accessed using biometric such as Fingerprint, Iris. Recently hospital are purposed with Facial Recognition to identify them.</a:t>
            </a:r>
          </a:p>
          <a:p>
            <a:pPr marL="0" indent="0" algn="just">
              <a:buNone/>
            </a:pPr>
            <a:endParaRPr lang="en-US" dirty="0"/>
          </a:p>
          <a:p>
            <a:pPr algn="just"/>
            <a:r>
              <a:rPr lang="en-US" dirty="0"/>
              <a:t>Early pen and paper model were tedious to work. Due to accident or emergency we couldn’t access the patients biometrics.</a:t>
            </a:r>
          </a:p>
          <a:p>
            <a:pPr algn="just"/>
            <a:r>
              <a:rPr lang="en-US" dirty="0"/>
              <a:t>In the previously purposed system it was inefficient due to low lighting and low resolution.</a:t>
            </a:r>
          </a:p>
          <a:p>
            <a:pPr algn="just"/>
            <a:r>
              <a:rPr lang="en-US" dirty="0"/>
              <a:t>It does not provide patients information privacy.</a:t>
            </a:r>
          </a:p>
        </p:txBody>
      </p:sp>
      <p:sp>
        <p:nvSpPr>
          <p:cNvPr id="9" name="Title 8">
            <a:extLst>
              <a:ext uri="{FF2B5EF4-FFF2-40B4-BE49-F238E27FC236}">
                <a16:creationId xmlns:a16="http://schemas.microsoft.com/office/drawing/2014/main" id="{E31A70EA-4661-43DA-B02F-E2946C10C7E2}"/>
              </a:ext>
            </a:extLst>
          </p:cNvPr>
          <p:cNvSpPr>
            <a:spLocks noGrp="1"/>
          </p:cNvSpPr>
          <p:nvPr>
            <p:ph type="title"/>
          </p:nvPr>
        </p:nvSpPr>
        <p:spPr>
          <a:xfrm>
            <a:off x="1674814" y="3886200"/>
            <a:ext cx="9143998" cy="700881"/>
          </a:xfrm>
        </p:spPr>
        <p:txBody>
          <a:bodyPr/>
          <a:lstStyle/>
          <a:p>
            <a:r>
              <a:rPr lang="en-US" u="sng" dirty="0"/>
              <a:t>Disadvantages of Existing System:</a:t>
            </a:r>
          </a:p>
        </p:txBody>
      </p:sp>
      <p:sp>
        <p:nvSpPr>
          <p:cNvPr id="11" name="Title 8">
            <a:extLst>
              <a:ext uri="{FF2B5EF4-FFF2-40B4-BE49-F238E27FC236}">
                <a16:creationId xmlns:a16="http://schemas.microsoft.com/office/drawing/2014/main" id="{534605AD-6087-49AD-B7C8-3DEEB572DDBA}"/>
              </a:ext>
            </a:extLst>
          </p:cNvPr>
          <p:cNvSpPr txBox="1">
            <a:spLocks/>
          </p:cNvSpPr>
          <p:nvPr/>
        </p:nvSpPr>
        <p:spPr>
          <a:xfrm>
            <a:off x="1674814" y="228600"/>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u="sng" dirty="0"/>
              <a:t>EXISTING SYSTEMS</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F13804-1274-49C1-AEF1-6BA8F0DCABD1}"/>
              </a:ext>
            </a:extLst>
          </p:cNvPr>
          <p:cNvSpPr>
            <a:spLocks noGrp="1"/>
          </p:cNvSpPr>
          <p:nvPr>
            <p:ph type="title"/>
          </p:nvPr>
        </p:nvSpPr>
        <p:spPr/>
        <p:txBody>
          <a:bodyPr/>
          <a:lstStyle/>
          <a:p>
            <a:r>
              <a:rPr lang="en-US" u="sng" dirty="0"/>
              <a:t>PROPOSED SYSTEM:      </a:t>
            </a:r>
          </a:p>
        </p:txBody>
      </p:sp>
      <p:pic>
        <p:nvPicPr>
          <p:cNvPr id="12" name="Content Placeholder 11">
            <a:extLst>
              <a:ext uri="{FF2B5EF4-FFF2-40B4-BE49-F238E27FC236}">
                <a16:creationId xmlns:a16="http://schemas.microsoft.com/office/drawing/2014/main" id="{935D17E7-CCA8-4B2A-8D57-A3E96433A8B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80612" y="349922"/>
            <a:ext cx="2010098" cy="1025729"/>
          </a:xfrm>
        </p:spPr>
      </p:pic>
      <p:sp>
        <p:nvSpPr>
          <p:cNvPr id="13" name="Content Placeholder 12">
            <a:extLst>
              <a:ext uri="{FF2B5EF4-FFF2-40B4-BE49-F238E27FC236}">
                <a16:creationId xmlns:a16="http://schemas.microsoft.com/office/drawing/2014/main" id="{26F29BD1-0C75-490B-BC9E-40A374524B89}"/>
              </a:ext>
            </a:extLst>
          </p:cNvPr>
          <p:cNvSpPr>
            <a:spLocks noGrp="1"/>
          </p:cNvSpPr>
          <p:nvPr>
            <p:ph sz="half" idx="2"/>
          </p:nvPr>
        </p:nvSpPr>
        <p:spPr>
          <a:xfrm>
            <a:off x="1522414" y="1828800"/>
            <a:ext cx="9143999" cy="4343400"/>
          </a:xfrm>
        </p:spPr>
        <p:txBody>
          <a:bodyPr/>
          <a:lstStyle/>
          <a:p>
            <a:pPr algn="just"/>
            <a:r>
              <a:rPr lang="en-US" dirty="0"/>
              <a:t>In this system we propose a Alternative to Identify the patients based on  facial recognition using LBPH algorithm.</a:t>
            </a:r>
          </a:p>
          <a:p>
            <a:pPr algn="just"/>
            <a:r>
              <a:rPr lang="en-US" dirty="0"/>
              <a:t>In this paper we enhance the previously existing system by using Local Binary Patter Histogram Algorithm to extract and verify the facial features</a:t>
            </a:r>
          </a:p>
          <a:p>
            <a:pPr marL="0" indent="0" algn="just">
              <a:buNone/>
            </a:pPr>
            <a:r>
              <a:rPr lang="en-US" sz="3200" u="sng" dirty="0"/>
              <a:t>ADVANTAGES OF PROPOSED SYSTEM: </a:t>
            </a:r>
            <a:endParaRPr lang="en-US" sz="3200" dirty="0"/>
          </a:p>
          <a:p>
            <a:pPr algn="just"/>
            <a:r>
              <a:rPr lang="en-US" dirty="0"/>
              <a:t>Effective even in low resolution and low lighting condition.</a:t>
            </a:r>
          </a:p>
          <a:p>
            <a:pPr algn="just"/>
            <a:r>
              <a:rPr lang="en-US" dirty="0"/>
              <a:t>Provides patient information privacy using restricting the login only to specified authority.</a:t>
            </a:r>
          </a:p>
          <a:p>
            <a:endParaRPr lang="en-US" dirty="0"/>
          </a:p>
          <a:p>
            <a:endParaRPr lang="en-US" dirty="0"/>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2B8329-D1A4-4771-A007-31043598261C}"/>
              </a:ext>
            </a:extLst>
          </p:cNvPr>
          <p:cNvSpPr>
            <a:spLocks noGrp="1"/>
          </p:cNvSpPr>
          <p:nvPr>
            <p:ph type="title"/>
          </p:nvPr>
        </p:nvSpPr>
        <p:spPr/>
        <p:txBody>
          <a:bodyPr/>
          <a:lstStyle/>
          <a:p>
            <a:r>
              <a:rPr lang="en-US" u="sng" dirty="0"/>
              <a:t>ARCHITECTURE / WORK-FLOW</a:t>
            </a:r>
          </a:p>
        </p:txBody>
      </p:sp>
      <p:pic>
        <p:nvPicPr>
          <p:cNvPr id="17" name="Picture 16">
            <a:extLst>
              <a:ext uri="{FF2B5EF4-FFF2-40B4-BE49-F238E27FC236}">
                <a16:creationId xmlns:a16="http://schemas.microsoft.com/office/drawing/2014/main" id="{E24FDF5E-DC21-45B4-9E67-8B6A16E14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12" y="1752600"/>
            <a:ext cx="9906000" cy="4866728"/>
          </a:xfrm>
          <a:prstGeom prst="rect">
            <a:avLst/>
          </a:prstGeom>
        </p:spPr>
      </p:pic>
    </p:spTree>
    <p:extLst>
      <p:ext uri="{BB962C8B-B14F-4D97-AF65-F5344CB8AC3E}">
        <p14:creationId xmlns:p14="http://schemas.microsoft.com/office/powerpoint/2010/main" val="27313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CE9E1B-73C9-450D-98AD-B43579977A25}"/>
              </a:ext>
            </a:extLst>
          </p:cNvPr>
          <p:cNvSpPr>
            <a:spLocks noGrp="1"/>
          </p:cNvSpPr>
          <p:nvPr>
            <p:ph type="title"/>
          </p:nvPr>
        </p:nvSpPr>
        <p:spPr/>
        <p:txBody>
          <a:bodyPr/>
          <a:lstStyle/>
          <a:p>
            <a:r>
              <a:rPr lang="en-US" u="sng" dirty="0"/>
              <a:t>METHODLOGY</a:t>
            </a:r>
          </a:p>
        </p:txBody>
      </p:sp>
      <p:sp>
        <p:nvSpPr>
          <p:cNvPr id="4" name="Content Placeholder 3">
            <a:extLst>
              <a:ext uri="{FF2B5EF4-FFF2-40B4-BE49-F238E27FC236}">
                <a16:creationId xmlns:a16="http://schemas.microsoft.com/office/drawing/2014/main" id="{D1314743-29CE-42C8-93F0-36D6BCFCFCB7}"/>
              </a:ext>
            </a:extLst>
          </p:cNvPr>
          <p:cNvSpPr>
            <a:spLocks noGrp="1"/>
          </p:cNvSpPr>
          <p:nvPr>
            <p:ph idx="1"/>
          </p:nvPr>
        </p:nvSpPr>
        <p:spPr>
          <a:xfrm>
            <a:off x="1598612" y="1905000"/>
            <a:ext cx="9829800" cy="4876800"/>
          </a:xfrm>
        </p:spPr>
        <p:txBody>
          <a:bodyPr>
            <a:normAutofit fontScale="92500" lnSpcReduction="10000"/>
          </a:bodyPr>
          <a:lstStyle/>
          <a:p>
            <a:pPr marL="0" indent="0" algn="just">
              <a:buNone/>
            </a:pPr>
            <a:r>
              <a:rPr lang="en-US" dirty="0"/>
              <a:t>PHASE-ONE</a:t>
            </a:r>
          </a:p>
          <a:p>
            <a:pPr algn="just"/>
            <a:r>
              <a:rPr lang="en-US" dirty="0"/>
              <a:t>Creation of data set :- which consist of training images of each person and their medical information.</a:t>
            </a:r>
          </a:p>
          <a:p>
            <a:pPr algn="just"/>
            <a:r>
              <a:rPr lang="en-US" dirty="0"/>
              <a:t>Store these data :- Data collected will be stored in database, if we store the data in local database patient info will be restricted only to one hospital. If we store in cloud based database these data can be accessed by all the hospitals.</a:t>
            </a:r>
          </a:p>
          <a:p>
            <a:pPr marL="0" indent="0" algn="just">
              <a:buNone/>
            </a:pPr>
            <a:r>
              <a:rPr lang="en-US" dirty="0"/>
              <a:t>PHASE-TWO</a:t>
            </a:r>
          </a:p>
          <a:p>
            <a:pPr algn="just"/>
            <a:r>
              <a:rPr lang="en-US" dirty="0"/>
              <a:t>Capture the images of patient who is to identify. And generate the encodings</a:t>
            </a:r>
          </a:p>
          <a:p>
            <a:pPr algn="just"/>
            <a:r>
              <a:rPr lang="en-US" dirty="0"/>
              <a:t>Compare the encodings with the data base and gather the information.  </a:t>
            </a:r>
          </a:p>
          <a:p>
            <a:pPr algn="just"/>
            <a:r>
              <a:rPr lang="en-US" dirty="0"/>
              <a:t>If no records found create the dataset for the patient for future requirement.</a:t>
            </a:r>
          </a:p>
          <a:p>
            <a:pPr marL="0" indent="0">
              <a:buNone/>
            </a:pPr>
            <a:r>
              <a:rPr lang="en-US" dirty="0"/>
              <a:t>	</a:t>
            </a:r>
          </a:p>
          <a:p>
            <a:endParaRPr lang="en-US" dirty="0"/>
          </a:p>
          <a:p>
            <a:pPr marL="0" indent="0">
              <a:buNone/>
            </a:pPr>
            <a:endParaRPr lang="en-US" dirty="0"/>
          </a:p>
        </p:txBody>
      </p:sp>
    </p:spTree>
    <p:extLst>
      <p:ext uri="{BB962C8B-B14F-4D97-AF65-F5344CB8AC3E}">
        <p14:creationId xmlns:p14="http://schemas.microsoft.com/office/powerpoint/2010/main" val="1548578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0B01E-EE2F-427C-80CC-FB8B915E64B6}"/>
              </a:ext>
            </a:extLst>
          </p:cNvPr>
          <p:cNvSpPr>
            <a:spLocks noGrp="1"/>
          </p:cNvSpPr>
          <p:nvPr>
            <p:ph type="title"/>
          </p:nvPr>
        </p:nvSpPr>
        <p:spPr/>
        <p:txBody>
          <a:bodyPr/>
          <a:lstStyle/>
          <a:p>
            <a:r>
              <a:rPr lang="en-US" dirty="0"/>
              <a:t>FACILITIES REQUIRED FOR PROPOSED WORK</a:t>
            </a:r>
          </a:p>
        </p:txBody>
      </p:sp>
      <p:sp>
        <p:nvSpPr>
          <p:cNvPr id="7" name="Text Placeholder 6">
            <a:extLst>
              <a:ext uri="{FF2B5EF4-FFF2-40B4-BE49-F238E27FC236}">
                <a16:creationId xmlns:a16="http://schemas.microsoft.com/office/drawing/2014/main" id="{BF4FEF31-10F1-4F79-9449-86305B416D7F}"/>
              </a:ext>
            </a:extLst>
          </p:cNvPr>
          <p:cNvSpPr>
            <a:spLocks noGrp="1"/>
          </p:cNvSpPr>
          <p:nvPr>
            <p:ph type="body" idx="1"/>
          </p:nvPr>
        </p:nvSpPr>
        <p:spPr/>
        <p:txBody>
          <a:bodyPr/>
          <a:lstStyle/>
          <a:p>
            <a:r>
              <a:rPr lang="en-US" dirty="0"/>
              <a:t>Hardware requirement's</a:t>
            </a:r>
          </a:p>
        </p:txBody>
      </p:sp>
      <p:sp>
        <p:nvSpPr>
          <p:cNvPr id="8" name="Content Placeholder 7">
            <a:extLst>
              <a:ext uri="{FF2B5EF4-FFF2-40B4-BE49-F238E27FC236}">
                <a16:creationId xmlns:a16="http://schemas.microsoft.com/office/drawing/2014/main" id="{EF34E2E9-60A2-460C-9CDC-8F692875DFD3}"/>
              </a:ext>
            </a:extLst>
          </p:cNvPr>
          <p:cNvSpPr>
            <a:spLocks noGrp="1"/>
          </p:cNvSpPr>
          <p:nvPr>
            <p:ph sz="half" idx="2"/>
          </p:nvPr>
        </p:nvSpPr>
        <p:spPr/>
        <p:txBody>
          <a:bodyPr>
            <a:normAutofit/>
          </a:bodyPr>
          <a:lstStyle/>
          <a:p>
            <a:r>
              <a:rPr lang="en-US" dirty="0"/>
              <a:t>System	: Intel core i3 processor </a:t>
            </a:r>
          </a:p>
          <a:p>
            <a:r>
              <a:rPr lang="en-US" dirty="0"/>
              <a:t>Hard Disk	: 120 GB.</a:t>
            </a:r>
          </a:p>
          <a:p>
            <a:r>
              <a:rPr lang="en-US" dirty="0"/>
              <a:t>Monitor	: 15’’ LED</a:t>
            </a:r>
          </a:p>
          <a:p>
            <a:r>
              <a:rPr lang="en-US" dirty="0"/>
              <a:t>Input Devices: Keyboard, Mouse</a:t>
            </a:r>
          </a:p>
          <a:p>
            <a:r>
              <a:rPr lang="en-US" dirty="0"/>
              <a:t>Ram	:	4GB</a:t>
            </a:r>
          </a:p>
          <a:p>
            <a:pPr marL="0" indent="0">
              <a:buNone/>
            </a:pPr>
            <a:endParaRPr lang="en-US" dirty="0"/>
          </a:p>
        </p:txBody>
      </p:sp>
      <p:sp>
        <p:nvSpPr>
          <p:cNvPr id="9" name="Text Placeholder 8">
            <a:extLst>
              <a:ext uri="{FF2B5EF4-FFF2-40B4-BE49-F238E27FC236}">
                <a16:creationId xmlns:a16="http://schemas.microsoft.com/office/drawing/2014/main" id="{EF412C99-6941-402A-8DEB-5997C2A3327A}"/>
              </a:ext>
            </a:extLst>
          </p:cNvPr>
          <p:cNvSpPr>
            <a:spLocks noGrp="1"/>
          </p:cNvSpPr>
          <p:nvPr>
            <p:ph type="body" sz="quarter" idx="3"/>
          </p:nvPr>
        </p:nvSpPr>
        <p:spPr/>
        <p:txBody>
          <a:bodyPr/>
          <a:lstStyle/>
          <a:p>
            <a:r>
              <a:rPr lang="en-US" dirty="0"/>
              <a:t>Software requirement's</a:t>
            </a:r>
          </a:p>
        </p:txBody>
      </p:sp>
      <p:sp>
        <p:nvSpPr>
          <p:cNvPr id="10" name="Content Placeholder 9">
            <a:extLst>
              <a:ext uri="{FF2B5EF4-FFF2-40B4-BE49-F238E27FC236}">
                <a16:creationId xmlns:a16="http://schemas.microsoft.com/office/drawing/2014/main" id="{29070CE4-F507-4315-B17C-6418630EC7B6}"/>
              </a:ext>
            </a:extLst>
          </p:cNvPr>
          <p:cNvSpPr>
            <a:spLocks noGrp="1"/>
          </p:cNvSpPr>
          <p:nvPr>
            <p:ph sz="quarter" idx="4"/>
          </p:nvPr>
        </p:nvSpPr>
        <p:spPr/>
        <p:txBody>
          <a:bodyPr>
            <a:normAutofit/>
          </a:bodyPr>
          <a:lstStyle/>
          <a:p>
            <a:pPr algn="just"/>
            <a:r>
              <a:rPr lang="en-US" dirty="0"/>
              <a:t>Operating system: Windows – 7/8/10.</a:t>
            </a:r>
          </a:p>
          <a:p>
            <a:pPr algn="just"/>
            <a:r>
              <a:rPr lang="en-US" dirty="0"/>
              <a:t>Coding Language: PYTHON (OpenCV Library)</a:t>
            </a:r>
          </a:p>
          <a:p>
            <a:pPr algn="just"/>
            <a:r>
              <a:rPr lang="en-US" dirty="0"/>
              <a:t>Tool	: VS CODE</a:t>
            </a:r>
          </a:p>
          <a:p>
            <a:pPr algn="just"/>
            <a:r>
              <a:rPr lang="en-US" dirty="0"/>
              <a:t>Database: MongoDB</a:t>
            </a:r>
          </a:p>
          <a:p>
            <a:endParaRPr lang="en-US" dirty="0"/>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pPr algn="ctr"/>
            <a:r>
              <a:rPr lang="en-US" dirty="0"/>
              <a:t>Bachelor Of Engineering </a:t>
            </a:r>
            <a:br>
              <a:rPr lang="en-US" dirty="0"/>
            </a:br>
            <a:r>
              <a:rPr lang="en-US" dirty="0"/>
              <a:t>In </a:t>
            </a:r>
            <a:br>
              <a:rPr lang="en-US" dirty="0"/>
            </a:br>
            <a:r>
              <a:rPr lang="en-US" dirty="0"/>
              <a:t>Information Science &amp; Engineering</a:t>
            </a:r>
          </a:p>
        </p:txBody>
      </p:sp>
      <p:sp>
        <p:nvSpPr>
          <p:cNvPr id="14" name="Content Placeholder 13"/>
          <p:cNvSpPr>
            <a:spLocks noGrp="1"/>
          </p:cNvSpPr>
          <p:nvPr>
            <p:ph idx="1"/>
          </p:nvPr>
        </p:nvSpPr>
        <p:spPr>
          <a:xfrm>
            <a:off x="1370012" y="2057400"/>
            <a:ext cx="9144000" cy="4267200"/>
          </a:xfrm>
        </p:spPr>
        <p:txBody>
          <a:bodyPr>
            <a:normAutofit lnSpcReduction="10000"/>
          </a:bodyPr>
          <a:lstStyle/>
          <a:p>
            <a:pPr marL="0" indent="0">
              <a:buNone/>
            </a:pPr>
            <a:r>
              <a:rPr lang="en-US" dirty="0"/>
              <a:t>During the Academic year 2021 -2022</a:t>
            </a:r>
          </a:p>
          <a:p>
            <a:pPr marL="0" indent="0">
              <a:buNone/>
            </a:pPr>
            <a:r>
              <a:rPr lang="en-US" dirty="0"/>
              <a:t>Submitted By,</a:t>
            </a:r>
          </a:p>
          <a:p>
            <a:pPr marL="0" indent="0">
              <a:buNone/>
            </a:pPr>
            <a:r>
              <a:rPr lang="en-US" dirty="0"/>
              <a:t>Pavan Raj B 			1DB18IS056 			 </a:t>
            </a:r>
          </a:p>
          <a:p>
            <a:pPr marL="0" indent="0">
              <a:buNone/>
            </a:pPr>
            <a:r>
              <a:rPr lang="en-US" dirty="0"/>
              <a:t>Sumanth Gowda  D M	</a:t>
            </a:r>
            <a:r>
              <a:rPr lang="en-US"/>
              <a:t>	1DB18IS084</a:t>
            </a:r>
            <a:r>
              <a:rPr lang="en-US" dirty="0"/>
              <a:t>			</a:t>
            </a:r>
          </a:p>
          <a:p>
            <a:pPr marL="0" indent="0">
              <a:buNone/>
            </a:pPr>
            <a:r>
              <a:rPr lang="en-US" dirty="0" err="1"/>
              <a:t>Poojith</a:t>
            </a:r>
            <a:r>
              <a:rPr lang="en-US" dirty="0"/>
              <a:t> S 			1DB18IS058 			</a:t>
            </a:r>
          </a:p>
          <a:p>
            <a:pPr marL="0" indent="0" algn="r">
              <a:buNone/>
            </a:pPr>
            <a:r>
              <a:rPr lang="en-US" dirty="0"/>
              <a:t>Under the Guidance of,</a:t>
            </a:r>
          </a:p>
          <a:p>
            <a:pPr marL="0" indent="0" algn="r">
              <a:buNone/>
            </a:pPr>
            <a:r>
              <a:rPr lang="en-US" dirty="0"/>
              <a:t>Mr. Basavaraj </a:t>
            </a:r>
            <a:r>
              <a:rPr lang="en-US" dirty="0" err="1"/>
              <a:t>Neelagund</a:t>
            </a:r>
            <a:endParaRPr lang="en-US" dirty="0"/>
          </a:p>
          <a:p>
            <a:pPr marL="0" indent="0" algn="r">
              <a:buNone/>
            </a:pPr>
            <a:r>
              <a:rPr lang="en-US" dirty="0"/>
              <a:t>Asst Professor, Department of ISE, DBIT</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D0A8B-F0B9-431E-9274-58E50F5B180F}"/>
              </a:ext>
            </a:extLst>
          </p:cNvPr>
          <p:cNvSpPr>
            <a:spLocks noGrp="1"/>
          </p:cNvSpPr>
          <p:nvPr>
            <p:ph type="title"/>
          </p:nvPr>
        </p:nvSpPr>
        <p:spPr/>
        <p:txBody>
          <a:bodyPr>
            <a:normAutofit fontScale="90000"/>
          </a:bodyPr>
          <a:lstStyle/>
          <a:p>
            <a:pPr algn="ctr"/>
            <a:r>
              <a:rPr lang="en-US" dirty="0"/>
              <a:t>There is no good or bad question, It just depends on the person answering. So try me:)    </a:t>
            </a:r>
          </a:p>
        </p:txBody>
      </p:sp>
      <p:pic>
        <p:nvPicPr>
          <p:cNvPr id="9" name="Content Placeholder 8">
            <a:extLst>
              <a:ext uri="{FF2B5EF4-FFF2-40B4-BE49-F238E27FC236}">
                <a16:creationId xmlns:a16="http://schemas.microsoft.com/office/drawing/2014/main" id="{D09C56FA-B905-4591-8A46-E5A36025CC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611" y="1681162"/>
            <a:ext cx="8686801" cy="4643437"/>
          </a:xfrm>
        </p:spPr>
      </p:pic>
    </p:spTree>
    <p:extLst>
      <p:ext uri="{BB962C8B-B14F-4D97-AF65-F5344CB8AC3E}">
        <p14:creationId xmlns:p14="http://schemas.microsoft.com/office/powerpoint/2010/main" val="147139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478B-C7C9-452C-8B19-C6565687C2CD}"/>
              </a:ext>
            </a:extLst>
          </p:cNvPr>
          <p:cNvSpPr>
            <a:spLocks noGrp="1"/>
          </p:cNvSpPr>
          <p:nvPr>
            <p:ph type="title"/>
          </p:nvPr>
        </p:nvSpPr>
        <p:spPr/>
        <p:txBody>
          <a:bodyPr/>
          <a:lstStyle/>
          <a:p>
            <a:r>
              <a:rPr lang="en-US" u="sng" dirty="0"/>
              <a:t>CONTENTS</a:t>
            </a:r>
          </a:p>
        </p:txBody>
      </p:sp>
      <p:sp>
        <p:nvSpPr>
          <p:cNvPr id="3" name="Content Placeholder 2">
            <a:extLst>
              <a:ext uri="{FF2B5EF4-FFF2-40B4-BE49-F238E27FC236}">
                <a16:creationId xmlns:a16="http://schemas.microsoft.com/office/drawing/2014/main" id="{2ACE4F34-281E-4316-BE11-F8D3DA0249A8}"/>
              </a:ext>
            </a:extLst>
          </p:cNvPr>
          <p:cNvSpPr>
            <a:spLocks noGrp="1"/>
          </p:cNvSpPr>
          <p:nvPr>
            <p:ph idx="1"/>
          </p:nvPr>
        </p:nvSpPr>
        <p:spPr>
          <a:xfrm>
            <a:off x="1522414" y="1828799"/>
            <a:ext cx="9144000" cy="3738979"/>
          </a:xfrm>
        </p:spPr>
        <p:txBody>
          <a:bodyPr>
            <a:normAutofit lnSpcReduction="10000"/>
          </a:bodyPr>
          <a:lstStyle/>
          <a:p>
            <a:r>
              <a:rPr lang="en-US" dirty="0"/>
              <a:t>MOTIVATION</a:t>
            </a:r>
          </a:p>
          <a:p>
            <a:r>
              <a:rPr lang="en-US" dirty="0"/>
              <a:t>INTRODUCTION</a:t>
            </a:r>
          </a:p>
          <a:p>
            <a:r>
              <a:rPr lang="en-US" dirty="0"/>
              <a:t>EXISTING SYSTEM</a:t>
            </a:r>
          </a:p>
          <a:p>
            <a:r>
              <a:rPr lang="en-US" dirty="0"/>
              <a:t>PROPOSED SYSTEM</a:t>
            </a:r>
          </a:p>
          <a:p>
            <a:r>
              <a:rPr lang="en-US" dirty="0"/>
              <a:t>ARCHITECTURE / WORK-FLOW</a:t>
            </a:r>
          </a:p>
          <a:p>
            <a:r>
              <a:rPr lang="en-US" dirty="0"/>
              <a:t>METHODOLOGY</a:t>
            </a:r>
          </a:p>
          <a:p>
            <a:r>
              <a:rPr lang="en-US" dirty="0"/>
              <a:t>REFERENCES</a:t>
            </a:r>
          </a:p>
        </p:txBody>
      </p:sp>
    </p:spTree>
    <p:extLst>
      <p:ext uri="{BB962C8B-B14F-4D97-AF65-F5344CB8AC3E}">
        <p14:creationId xmlns:p14="http://schemas.microsoft.com/office/powerpoint/2010/main" val="49724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B72E-06D9-3D0B-C9FD-957680CF69BA}"/>
              </a:ext>
            </a:extLst>
          </p:cNvPr>
          <p:cNvSpPr>
            <a:spLocks noGrp="1"/>
          </p:cNvSpPr>
          <p:nvPr>
            <p:ph type="title"/>
          </p:nvPr>
        </p:nvSpPr>
        <p:spPr/>
        <p:txBody>
          <a:bodyPr/>
          <a:lstStyle/>
          <a:p>
            <a:r>
              <a:rPr lang="en-US" dirty="0"/>
              <a:t>content</a:t>
            </a:r>
            <a:endParaRPr lang="en-IN" dirty="0"/>
          </a:p>
        </p:txBody>
      </p:sp>
      <p:sp>
        <p:nvSpPr>
          <p:cNvPr id="3" name="Text Placeholder 2">
            <a:extLst>
              <a:ext uri="{FF2B5EF4-FFF2-40B4-BE49-F238E27FC236}">
                <a16:creationId xmlns:a16="http://schemas.microsoft.com/office/drawing/2014/main" id="{0FE422BD-E1D4-ABFE-3F49-BF89C330451D}"/>
              </a:ext>
            </a:extLst>
          </p:cNvPr>
          <p:cNvSpPr>
            <a:spLocks noGrp="1"/>
          </p:cNvSpPr>
          <p:nvPr>
            <p:ph type="body" idx="1"/>
          </p:nvPr>
        </p:nvSpPr>
        <p:spPr/>
        <p:txBody>
          <a:bodyPr/>
          <a:lstStyle/>
          <a:p>
            <a:r>
              <a:rPr lang="en-US" dirty="0"/>
              <a:t>Basic knowledge</a:t>
            </a:r>
            <a:endParaRPr lang="en-IN" dirty="0"/>
          </a:p>
        </p:txBody>
      </p:sp>
      <p:sp>
        <p:nvSpPr>
          <p:cNvPr id="4" name="Content Placeholder 3">
            <a:extLst>
              <a:ext uri="{FF2B5EF4-FFF2-40B4-BE49-F238E27FC236}">
                <a16:creationId xmlns:a16="http://schemas.microsoft.com/office/drawing/2014/main" id="{BCC8D2CE-0ABE-A029-5C88-88376D1473D9}"/>
              </a:ext>
            </a:extLst>
          </p:cNvPr>
          <p:cNvSpPr>
            <a:spLocks noGrp="1"/>
          </p:cNvSpPr>
          <p:nvPr>
            <p:ph sz="half" idx="2"/>
          </p:nvPr>
        </p:nvSpPr>
        <p:spPr/>
        <p:txBody>
          <a:bodyPr/>
          <a:lstStyle/>
          <a:p>
            <a:r>
              <a:rPr lang="en-US" dirty="0"/>
              <a:t>Rules/structure</a:t>
            </a:r>
          </a:p>
          <a:p>
            <a:r>
              <a:rPr lang="en-US" dirty="0"/>
              <a:t>operators</a:t>
            </a:r>
          </a:p>
          <a:p>
            <a:r>
              <a:rPr lang="en-US" dirty="0"/>
              <a:t>Conditional statements</a:t>
            </a:r>
          </a:p>
          <a:p>
            <a:r>
              <a:rPr lang="en-US" dirty="0"/>
              <a:t>Looping statements</a:t>
            </a:r>
          </a:p>
          <a:p>
            <a:r>
              <a:rPr lang="en-US" dirty="0"/>
              <a:t>Arrays</a:t>
            </a:r>
          </a:p>
          <a:p>
            <a:endParaRPr lang="en-IN" dirty="0"/>
          </a:p>
        </p:txBody>
      </p:sp>
      <p:sp>
        <p:nvSpPr>
          <p:cNvPr id="5" name="Text Placeholder 4">
            <a:extLst>
              <a:ext uri="{FF2B5EF4-FFF2-40B4-BE49-F238E27FC236}">
                <a16:creationId xmlns:a16="http://schemas.microsoft.com/office/drawing/2014/main" id="{E191697E-4DCE-FB1C-B908-B108AC1BFF60}"/>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8E9B25E3-8129-FBD6-32B8-E06989348113}"/>
              </a:ext>
            </a:extLst>
          </p:cNvPr>
          <p:cNvSpPr>
            <a:spLocks noGrp="1"/>
          </p:cNvSpPr>
          <p:nvPr>
            <p:ph sz="quarter" idx="4"/>
          </p:nvPr>
        </p:nvSpPr>
        <p:spPr/>
        <p:txBody>
          <a:bodyPr/>
          <a:lstStyle/>
          <a:p>
            <a:endParaRPr lang="en-IN"/>
          </a:p>
        </p:txBody>
      </p:sp>
    </p:spTree>
    <p:extLst>
      <p:ext uri="{BB962C8B-B14F-4D97-AF65-F5344CB8AC3E}">
        <p14:creationId xmlns:p14="http://schemas.microsoft.com/office/powerpoint/2010/main" val="78028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3DBB-58AD-5AE2-0007-C4527FDEC41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1C8E7E9-72AB-C6E4-3B42-108A5A5FBF3E}"/>
              </a:ext>
            </a:extLst>
          </p:cNvPr>
          <p:cNvSpPr>
            <a:spLocks noGrp="1"/>
          </p:cNvSpPr>
          <p:nvPr>
            <p:ph type="body" idx="1"/>
          </p:nvPr>
        </p:nvSpPr>
        <p:spPr/>
        <p:txBody>
          <a:bodyPr/>
          <a:lstStyle/>
          <a:p>
            <a:endParaRPr lang="en-IN"/>
          </a:p>
        </p:txBody>
      </p:sp>
      <p:sp>
        <p:nvSpPr>
          <p:cNvPr id="4" name="Content Placeholder 3">
            <a:extLst>
              <a:ext uri="{FF2B5EF4-FFF2-40B4-BE49-F238E27FC236}">
                <a16:creationId xmlns:a16="http://schemas.microsoft.com/office/drawing/2014/main" id="{95DF8C00-6BDA-13A4-6839-076F10E390EB}"/>
              </a:ext>
            </a:extLst>
          </p:cNvPr>
          <p:cNvSpPr>
            <a:spLocks noGrp="1"/>
          </p:cNvSpPr>
          <p:nvPr>
            <p:ph sz="half" idx="2"/>
          </p:nvPr>
        </p:nvSpPr>
        <p:spPr/>
        <p:txBody>
          <a:bodyPr/>
          <a:lstStyle/>
          <a:p>
            <a:endParaRPr lang="en-IN"/>
          </a:p>
        </p:txBody>
      </p:sp>
      <p:sp>
        <p:nvSpPr>
          <p:cNvPr id="5" name="Text Placeholder 4">
            <a:extLst>
              <a:ext uri="{FF2B5EF4-FFF2-40B4-BE49-F238E27FC236}">
                <a16:creationId xmlns:a16="http://schemas.microsoft.com/office/drawing/2014/main" id="{93305AA3-E46E-8135-28FE-AFBB4E610D68}"/>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520839AB-4C0C-29B2-183B-92E8D6110F22}"/>
              </a:ext>
            </a:extLst>
          </p:cNvPr>
          <p:cNvSpPr>
            <a:spLocks noGrp="1"/>
          </p:cNvSpPr>
          <p:nvPr>
            <p:ph sz="quarter" idx="4"/>
          </p:nvPr>
        </p:nvSpPr>
        <p:spPr/>
        <p:txBody>
          <a:bodyPr/>
          <a:lstStyle/>
          <a:p>
            <a:endParaRPr lang="en-IN"/>
          </a:p>
        </p:txBody>
      </p:sp>
    </p:spTree>
    <p:extLst>
      <p:ext uri="{BB962C8B-B14F-4D97-AF65-F5344CB8AC3E}">
        <p14:creationId xmlns:p14="http://schemas.microsoft.com/office/powerpoint/2010/main" val="3110141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4951-8F09-DD41-AFDD-E8185FDF12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64BBFE-9C48-46E8-AA57-D16B68E3900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983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DCDE2-9938-D8CB-003A-AF2180B90157}"/>
              </a:ext>
            </a:extLst>
          </p:cNvPr>
          <p:cNvSpPr>
            <a:spLocks noGrp="1"/>
          </p:cNvSpPr>
          <p:nvPr>
            <p:ph type="title"/>
          </p:nvPr>
        </p:nvSpPr>
        <p:spPr/>
        <p:txBody>
          <a:bodyPr/>
          <a:lstStyle/>
          <a:p>
            <a:r>
              <a:rPr lang="en-US" dirty="0"/>
              <a:t>Rules/structure</a:t>
            </a:r>
            <a:endParaRPr lang="en-IN" dirty="0"/>
          </a:p>
        </p:txBody>
      </p:sp>
      <p:sp>
        <p:nvSpPr>
          <p:cNvPr id="3" name="Content Placeholder 2">
            <a:extLst>
              <a:ext uri="{FF2B5EF4-FFF2-40B4-BE49-F238E27FC236}">
                <a16:creationId xmlns:a16="http://schemas.microsoft.com/office/drawing/2014/main" id="{56614F8E-E4F2-6963-07DA-0338BB1A3C3B}"/>
              </a:ext>
            </a:extLst>
          </p:cNvPr>
          <p:cNvSpPr>
            <a:spLocks noGrp="1"/>
          </p:cNvSpPr>
          <p:nvPr>
            <p:ph sz="half" idx="1"/>
          </p:nvPr>
        </p:nvSpPr>
        <p:spPr/>
        <p:txBody>
          <a:bodyPr/>
          <a:lstStyle/>
          <a:p>
            <a:r>
              <a:rPr lang="en-US" dirty="0"/>
              <a:t>Either in  mathematics or in computer language if u don’t follow the rules u wont get desired result</a:t>
            </a:r>
          </a:p>
          <a:p>
            <a:endParaRPr lang="en-IN" dirty="0"/>
          </a:p>
        </p:txBody>
      </p:sp>
      <p:sp>
        <p:nvSpPr>
          <p:cNvPr id="4" name="Content Placeholder 3">
            <a:extLst>
              <a:ext uri="{FF2B5EF4-FFF2-40B4-BE49-F238E27FC236}">
                <a16:creationId xmlns:a16="http://schemas.microsoft.com/office/drawing/2014/main" id="{EE45D50B-E62B-FE8C-CB9C-67AF1B758B47}"/>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69007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FFB67-7601-57DE-72BC-29414D5DD2FC}"/>
              </a:ext>
            </a:extLst>
          </p:cNvPr>
          <p:cNvSpPr>
            <a:spLocks noGrp="1"/>
          </p:cNvSpPr>
          <p:nvPr>
            <p:ph type="title"/>
          </p:nvPr>
        </p:nvSpPr>
        <p:spPr/>
        <p:txBody>
          <a:bodyPr/>
          <a:lstStyle/>
          <a:p>
            <a:r>
              <a:rPr lang="en-US" dirty="0"/>
              <a:t>operators</a:t>
            </a:r>
            <a:endParaRPr lang="en-IN" dirty="0"/>
          </a:p>
        </p:txBody>
      </p:sp>
      <p:sp>
        <p:nvSpPr>
          <p:cNvPr id="3" name="Content Placeholder 2">
            <a:extLst>
              <a:ext uri="{FF2B5EF4-FFF2-40B4-BE49-F238E27FC236}">
                <a16:creationId xmlns:a16="http://schemas.microsoft.com/office/drawing/2014/main" id="{BA50F0CA-B8B1-5ECD-8EAF-11D5065D1FFB}"/>
              </a:ext>
            </a:extLst>
          </p:cNvPr>
          <p:cNvSpPr>
            <a:spLocks noGrp="1"/>
          </p:cNvSpPr>
          <p:nvPr>
            <p:ph sz="half" idx="1"/>
          </p:nvPr>
        </p:nvSpPr>
        <p:spPr/>
        <p:txBody>
          <a:bodyPr/>
          <a:lstStyle/>
          <a:p>
            <a:r>
              <a:rPr lang="en-US" dirty="0"/>
              <a:t>Arithmetic operators(+,-,*,/,%)</a:t>
            </a:r>
          </a:p>
          <a:p>
            <a:pPr marL="0" indent="0">
              <a:buNone/>
            </a:pPr>
            <a:r>
              <a:rPr lang="en-US" dirty="0"/>
              <a:t>	5 x 9  = 5 * 9 ; </a:t>
            </a:r>
          </a:p>
          <a:p>
            <a:r>
              <a:rPr lang="en-US" dirty="0"/>
              <a:t>Logical operators(&lt;,&gt;,&lt;=,&gt;=)</a:t>
            </a:r>
          </a:p>
          <a:p>
            <a:pPr marL="0" indent="0">
              <a:buNone/>
            </a:pPr>
            <a:r>
              <a:rPr lang="en-US" dirty="0"/>
              <a:t>	10 greater than 5=&gt; 10 &gt; 5</a:t>
            </a:r>
          </a:p>
          <a:p>
            <a:r>
              <a:rPr lang="en-US" dirty="0"/>
              <a:t>Assignment operator(=)</a:t>
            </a:r>
          </a:p>
          <a:p>
            <a:pPr lvl="1"/>
            <a:r>
              <a:rPr lang="en-US" dirty="0"/>
              <a:t>String name =  ram;</a:t>
            </a:r>
          </a:p>
          <a:p>
            <a:endParaRPr lang="en-IN" dirty="0"/>
          </a:p>
        </p:txBody>
      </p:sp>
      <p:sp>
        <p:nvSpPr>
          <p:cNvPr id="4" name="Content Placeholder 3">
            <a:extLst>
              <a:ext uri="{FF2B5EF4-FFF2-40B4-BE49-F238E27FC236}">
                <a16:creationId xmlns:a16="http://schemas.microsoft.com/office/drawing/2014/main" id="{3253C845-28D7-28C1-260C-CD5EC2C01FEA}"/>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127458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B89-98F1-9A07-2D94-85DFEB561772}"/>
              </a:ext>
            </a:extLst>
          </p:cNvPr>
          <p:cNvSpPr>
            <a:spLocks noGrp="1"/>
          </p:cNvSpPr>
          <p:nvPr>
            <p:ph type="title"/>
          </p:nvPr>
        </p:nvSpPr>
        <p:spPr/>
        <p:txBody>
          <a:bodyPr/>
          <a:lstStyle/>
          <a:p>
            <a:r>
              <a:rPr lang="en-US" dirty="0"/>
              <a:t>Conditional </a:t>
            </a:r>
            <a:r>
              <a:rPr lang="en-US" dirty="0" err="1"/>
              <a:t>Statments</a:t>
            </a:r>
            <a:endParaRPr lang="en-IN" dirty="0"/>
          </a:p>
        </p:txBody>
      </p:sp>
      <p:sp>
        <p:nvSpPr>
          <p:cNvPr id="3" name="Content Placeholder 2">
            <a:extLst>
              <a:ext uri="{FF2B5EF4-FFF2-40B4-BE49-F238E27FC236}">
                <a16:creationId xmlns:a16="http://schemas.microsoft.com/office/drawing/2014/main" id="{C27EB6B1-99CB-87A8-FD8A-D5DC4D32EE22}"/>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65A93E4B-F598-ADCD-50CB-AC204EE43779}"/>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769267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1178</TotalTime>
  <Words>936</Words>
  <Application>Microsoft Office PowerPoint</Application>
  <PresentationFormat>Custom</PresentationFormat>
  <Paragraphs>118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Consolas</vt:lpstr>
      <vt:lpstr>Corbel</vt:lpstr>
      <vt:lpstr>Times New Roman</vt:lpstr>
      <vt:lpstr>Chalkboard 16x9</vt:lpstr>
      <vt:lpstr>  Reasons I like computing language and Maths</vt:lpstr>
      <vt:lpstr>Bachelor Of Engineering  In  Information Science &amp; Engineering</vt:lpstr>
      <vt:lpstr>CONTENTS</vt:lpstr>
      <vt:lpstr>content</vt:lpstr>
      <vt:lpstr>PowerPoint Presentation</vt:lpstr>
      <vt:lpstr>PowerPoint Presentation</vt:lpstr>
      <vt:lpstr>Rules/structure</vt:lpstr>
      <vt:lpstr>operators</vt:lpstr>
      <vt:lpstr>Conditional Statments</vt:lpstr>
      <vt:lpstr>PowerPoint Presentation</vt:lpstr>
      <vt:lpstr>  conditional Statements</vt:lpstr>
      <vt:lpstr>MOTIVATION</vt:lpstr>
      <vt:lpstr>INTRODUCTION</vt:lpstr>
      <vt:lpstr>Literature Review</vt:lpstr>
      <vt:lpstr>Disadvantages of Existing System:</vt:lpstr>
      <vt:lpstr>PROPOSED SYSTEM:      </vt:lpstr>
      <vt:lpstr>ARCHITECTURE / WORK-FLOW</vt:lpstr>
      <vt:lpstr>METHODLOGY</vt:lpstr>
      <vt:lpstr>FACILITIES REQUIRED FOR PROPOSED WORK</vt:lpstr>
      <vt:lpstr>There is no good or bad question, It just depends on the person answering. So try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Identification Based On Facial Recognition Using LBPH Algorithm</dc:title>
  <dc:creator>Aparna Narayana</dc:creator>
  <cp:lastModifiedBy>Sharath  Kumar</cp:lastModifiedBy>
  <cp:revision>16</cp:revision>
  <dcterms:created xsi:type="dcterms:W3CDTF">2021-12-25T04:49:28Z</dcterms:created>
  <dcterms:modified xsi:type="dcterms:W3CDTF">2022-06-18T02:19:48Z</dcterms:modified>
</cp:coreProperties>
</file>