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BB14595-CF85-4BCA-8F61-777DB97B250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9972ACA-00E2-4A90-8265-A2D5820535E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Project Name : CarDekho -  Used </a:t>
            </a:r>
            <a:r>
              <a:rPr lang="en-GB" b="1" dirty="0"/>
              <a:t>Car Price Prediction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8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1. Source Code for Data Pre-processing and Model Development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Deliverables:</a:t>
            </a:r>
          </a:p>
          <a:p>
            <a:r>
              <a:rPr lang="en-GB" dirty="0" smtClean="0"/>
              <a:t>              Using jupyter notebook for data cleaning, exploratory data analysis (EDA),         feature engineering, model building, and evaluation.</a:t>
            </a:r>
          </a:p>
          <a:p>
            <a:r>
              <a:rPr lang="en-GB" dirty="0"/>
              <a:t> </a:t>
            </a:r>
            <a:r>
              <a:rPr lang="en-GB" dirty="0" smtClean="0"/>
              <a:t>             File name in github: UsedCars.ipynb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b="1" dirty="0"/>
              <a:t>Key Highlights:</a:t>
            </a:r>
          </a:p>
          <a:p>
            <a:r>
              <a:rPr lang="en-GB" dirty="0"/>
              <a:t> </a:t>
            </a:r>
            <a:r>
              <a:rPr lang="en-GB" dirty="0" smtClean="0"/>
              <a:t>             a) Data Pre-processing:</a:t>
            </a:r>
            <a:endParaRPr lang="en-GB" dirty="0"/>
          </a:p>
          <a:p>
            <a:pPr lvl="1"/>
            <a:r>
              <a:rPr lang="en-GB" dirty="0" smtClean="0"/>
              <a:t>                     Handled missing values,</a:t>
            </a:r>
            <a:r>
              <a:rPr lang="en-GB" dirty="0"/>
              <a:t> </a:t>
            </a:r>
            <a:r>
              <a:rPr lang="en-GB" dirty="0" smtClean="0"/>
              <a:t>Scaled numerical features using StandardScaler and encoded categorical features using OneHotEncoder.</a:t>
            </a:r>
          </a:p>
          <a:p>
            <a:r>
              <a:rPr lang="en-GB" dirty="0" smtClean="0"/>
              <a:t>              b) Feature </a:t>
            </a:r>
            <a:r>
              <a:rPr lang="en-GB" dirty="0"/>
              <a:t>Engineering:</a:t>
            </a:r>
          </a:p>
          <a:p>
            <a:pPr lvl="1"/>
            <a:r>
              <a:rPr lang="en-GB" dirty="0" smtClean="0"/>
              <a:t>	           Identified important predictors like city, engine displacement, fuel type, etc., to improve model accuracy.</a:t>
            </a:r>
          </a:p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1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2. Documentation Detailing the Methodology, Models Used, and 				Evaluation Results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42493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Deliverables: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/>
              <a:t>Data has been </a:t>
            </a:r>
            <a:r>
              <a:rPr lang="en-GB" dirty="0" smtClean="0"/>
              <a:t>cleaned and after that data </a:t>
            </a:r>
            <a:r>
              <a:rPr lang="en-GB" dirty="0" err="1" smtClean="0"/>
              <a:t>preprocessing</a:t>
            </a:r>
            <a:r>
              <a:rPr lang="en-GB" dirty="0" smtClean="0"/>
              <a:t> done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Removed outliers using IQR &amp; Z score analysis, Visualize the outliers(before and after outliers)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Using Histogram, Box plots to identify outliers. </a:t>
            </a:r>
            <a:r>
              <a:rPr lang="en-GB" dirty="0" err="1" smtClean="0"/>
              <a:t>Heatmap</a:t>
            </a:r>
            <a:r>
              <a:rPr lang="en-GB" dirty="0" smtClean="0"/>
              <a:t> is used for correlation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Displayed the model summary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Using linear regression and random forest model has been evaluated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Used grid search and random search for hyper parameter tuning</a:t>
            </a:r>
          </a:p>
          <a:p>
            <a:pPr lvl="2"/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Justification Approach:</a:t>
            </a:r>
            <a:endParaRPr lang="en-GB" sz="2000" b="1" dirty="0"/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 smtClean="0"/>
              <a:t>Random Forest </a:t>
            </a:r>
            <a:r>
              <a:rPr lang="en-GB" dirty="0"/>
              <a:t>was selected due to</a:t>
            </a:r>
            <a:r>
              <a:rPr lang="en-GB" dirty="0" smtClean="0"/>
              <a:t>: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              Its </a:t>
            </a:r>
            <a:r>
              <a:rPr lang="en-GB" dirty="0"/>
              <a:t>robustness in handling both numerical and categorical </a:t>
            </a:r>
            <a:r>
              <a:rPr lang="en-GB" dirty="0" err="1"/>
              <a:t>data.Ability</a:t>
            </a:r>
            <a:r>
              <a:rPr lang="en-GB" dirty="0"/>
              <a:t> to capture non-linear relationships and reduce </a:t>
            </a:r>
            <a:r>
              <a:rPr lang="en-GB" dirty="0" err="1"/>
              <a:t>overfitting</a:t>
            </a:r>
            <a:r>
              <a:rPr lang="en-GB" dirty="0"/>
              <a:t> via ensemble learning</a:t>
            </a:r>
            <a:r>
              <a:rPr lang="en-GB" dirty="0" smtClean="0"/>
              <a:t>. Also we got higher percentage(85%)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 smtClean="0"/>
              <a:t>Data </a:t>
            </a:r>
            <a:r>
              <a:rPr lang="en-GB" dirty="0" err="1"/>
              <a:t>preprocessing</a:t>
            </a:r>
            <a:r>
              <a:rPr lang="en-GB" dirty="0"/>
              <a:t> ensured the removal of outliers, feature scaling, and handling categorical data for optimal model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0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3</a:t>
            </a:r>
            <a:r>
              <a:rPr lang="en-GB" sz="2400" b="1" dirty="0">
                <a:solidFill>
                  <a:schemeClr val="bg1"/>
                </a:solidFill>
              </a:rPr>
              <a:t>. Visualizations and Analysis Reports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145082"/>
            <a:ext cx="84249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Deliverables: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        </a:t>
            </a:r>
            <a:r>
              <a:rPr lang="en-GB" dirty="0" smtClean="0"/>
              <a:t>Exploratory </a:t>
            </a:r>
            <a:r>
              <a:rPr lang="en-GB" dirty="0"/>
              <a:t>Data Analysis (EDA) report containing</a:t>
            </a:r>
            <a:r>
              <a:rPr lang="en-GB" dirty="0" smtClean="0"/>
              <a:t>: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/>
              <a:t>Histograms - Histograms help understand the frequency distribution of numerical features</a:t>
            </a:r>
            <a:r>
              <a:rPr lang="en-GB" dirty="0" smtClean="0"/>
              <a:t>.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/>
              <a:t>Boxplots - Boxplots are useful for visualizing the spread and detecting outliers.	</a:t>
            </a:r>
            <a:endParaRPr lang="en-GB" dirty="0" smtClean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/>
              <a:t>Correlation Analysis - Correlation analysis measures the relationship between numerical variables. </a:t>
            </a:r>
            <a:r>
              <a:rPr lang="en-GB" dirty="0" err="1"/>
              <a:t>Heatmap</a:t>
            </a:r>
            <a:r>
              <a:rPr lang="en-GB" dirty="0"/>
              <a:t> </a:t>
            </a:r>
            <a:r>
              <a:rPr lang="en-GB" dirty="0" smtClean="0"/>
              <a:t>for Correlation</a:t>
            </a:r>
          </a:p>
          <a:p>
            <a:pPr lvl="2"/>
            <a:endParaRPr lang="en-GB" dirty="0" smtClean="0"/>
          </a:p>
          <a:p>
            <a:pPr marL="285750" lvl="2" indent="-285750">
              <a:buFont typeface="Arial" pitchFamily="34" charset="0"/>
              <a:buChar char="•"/>
            </a:pPr>
            <a:r>
              <a:rPr lang="en-GB" sz="2000" b="1" dirty="0"/>
              <a:t>Tools Used: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 err="1" smtClean="0"/>
              <a:t>Matplotlib</a:t>
            </a:r>
            <a:r>
              <a:rPr lang="en-GB" dirty="0" smtClean="0"/>
              <a:t> and </a:t>
            </a:r>
            <a:r>
              <a:rPr lang="en-GB" dirty="0" err="1" smtClean="0"/>
              <a:t>Seaborn</a:t>
            </a:r>
            <a:r>
              <a:rPr lang="en-GB" dirty="0" smtClean="0"/>
              <a:t> for </a:t>
            </a:r>
            <a:r>
              <a:rPr lang="en-GB" dirty="0"/>
              <a:t>interactive visualizations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4</a:t>
            </a:r>
            <a:r>
              <a:rPr lang="en-GB" sz="2400" b="1" dirty="0">
                <a:solidFill>
                  <a:schemeClr val="bg1"/>
                </a:solidFill>
              </a:rPr>
              <a:t>. Final Predictive Model with a User Guide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Deliverables: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/>
              <a:t>Trained model saved in </a:t>
            </a:r>
            <a:r>
              <a:rPr lang="en-GB" dirty="0" smtClean="0"/>
              <a:t>.</a:t>
            </a:r>
            <a:r>
              <a:rPr lang="en-GB" dirty="0" err="1" smtClean="0"/>
              <a:t>ipynb</a:t>
            </a:r>
            <a:r>
              <a:rPr lang="en-GB" dirty="0" smtClean="0"/>
              <a:t> </a:t>
            </a:r>
            <a:r>
              <a:rPr lang="en-GB" dirty="0"/>
              <a:t>format for reproducibility</a:t>
            </a:r>
            <a:r>
              <a:rPr lang="en-GB" dirty="0" smtClean="0"/>
              <a:t>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smtClean="0"/>
              <a:t>User </a:t>
            </a:r>
            <a:r>
              <a:rPr lang="en-GB" dirty="0"/>
              <a:t>Guide including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	Step-by-step </a:t>
            </a:r>
            <a:r>
              <a:rPr lang="en-GB" dirty="0"/>
              <a:t>instructions for re-running the model pipeline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	</a:t>
            </a:r>
            <a:r>
              <a:rPr lang="en-GB" dirty="0" smtClean="0"/>
              <a:t>Explanation </a:t>
            </a:r>
            <a:r>
              <a:rPr lang="en-GB" dirty="0"/>
              <a:t>of how the </a:t>
            </a:r>
            <a:r>
              <a:rPr lang="en-GB" dirty="0" err="1"/>
              <a:t>preprocessing</a:t>
            </a:r>
            <a:r>
              <a:rPr lang="en-GB" dirty="0"/>
              <a:t> steps integrate with prediction.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b="1" dirty="0"/>
              <a:t>Model Justification</a:t>
            </a:r>
            <a:r>
              <a:rPr lang="en-GB" sz="2000" b="1" dirty="0" smtClean="0"/>
              <a:t>: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/>
              <a:t>Random Forest </a:t>
            </a:r>
            <a:r>
              <a:rPr lang="en-GB" dirty="0" err="1"/>
              <a:t>Regressor</a:t>
            </a:r>
            <a:r>
              <a:rPr lang="en-GB" dirty="0" smtClean="0"/>
              <a:t>:</a:t>
            </a:r>
          </a:p>
          <a:p>
            <a:pPr marL="1657350" lvl="3" indent="-285750">
              <a:buFont typeface="Wingdings" pitchFamily="2" charset="2"/>
              <a:buChar char="ü"/>
            </a:pPr>
            <a:r>
              <a:rPr lang="en-GB" dirty="0" smtClean="0"/>
              <a:t>Handles </a:t>
            </a:r>
            <a:r>
              <a:rPr lang="en-GB" dirty="0"/>
              <a:t>mixed data types efficiently</a:t>
            </a:r>
            <a:r>
              <a:rPr lang="en-GB" dirty="0" smtClean="0"/>
              <a:t>.</a:t>
            </a:r>
          </a:p>
          <a:p>
            <a:pPr marL="1657350" lvl="3" indent="-285750">
              <a:buFont typeface="Wingdings" pitchFamily="2" charset="2"/>
              <a:buChar char="ü"/>
            </a:pPr>
            <a:r>
              <a:rPr lang="en-GB" dirty="0" smtClean="0"/>
              <a:t>Produces </a:t>
            </a:r>
            <a:r>
              <a:rPr lang="en-GB" dirty="0"/>
              <a:t>interpretable feature importance scores</a:t>
            </a:r>
            <a:r>
              <a:rPr lang="en-GB" dirty="0" smtClean="0"/>
              <a:t>.</a:t>
            </a:r>
          </a:p>
          <a:p>
            <a:pPr marL="1657350" lvl="3" indent="-285750">
              <a:buFont typeface="Wingdings" pitchFamily="2" charset="2"/>
              <a:buChar char="ü"/>
            </a:pPr>
            <a:r>
              <a:rPr lang="en-GB" dirty="0" smtClean="0"/>
              <a:t>Scales </a:t>
            </a:r>
            <a:r>
              <a:rPr lang="en-GB" dirty="0"/>
              <a:t>well to large datasets and minimizes </a:t>
            </a:r>
            <a:r>
              <a:rPr lang="en-GB" dirty="0" err="1" smtClean="0"/>
              <a:t>overfitting</a:t>
            </a:r>
            <a:r>
              <a:rPr lang="en-GB" dirty="0" smtClean="0"/>
              <a:t>.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dirty="0"/>
              <a:t>Compared with other models like Linear Regression and Lasso, </a:t>
            </a:r>
            <a:r>
              <a:rPr lang="en-GB" b="1" dirty="0"/>
              <a:t>Random Forest</a:t>
            </a:r>
            <a:r>
              <a:rPr lang="en-GB" dirty="0"/>
              <a:t> showed superior performance on evaluation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5. Deployed </a:t>
            </a:r>
            <a:r>
              <a:rPr lang="en-GB" sz="2400" b="1" dirty="0" err="1">
                <a:solidFill>
                  <a:schemeClr val="bg1"/>
                </a:solidFill>
              </a:rPr>
              <a:t>Streamlit</a:t>
            </a:r>
            <a:r>
              <a:rPr lang="en-GB" sz="2400" b="1" dirty="0">
                <a:solidFill>
                  <a:schemeClr val="bg1"/>
                </a:solidFill>
              </a:rPr>
              <a:t> Application for Price Prediction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4249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smtClean="0"/>
              <a:t>Deliverables:</a:t>
            </a:r>
          </a:p>
          <a:p>
            <a:endParaRPr lang="en-GB" sz="2000" b="1" dirty="0" smtClean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/>
              <a:t>Deliverables</a:t>
            </a:r>
            <a:r>
              <a:rPr lang="en-GB" dirty="0" smtClean="0"/>
              <a:t>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GB" dirty="0" smtClean="0"/>
              <a:t>Deployed </a:t>
            </a:r>
            <a:r>
              <a:rPr lang="en-GB" dirty="0" err="1"/>
              <a:t>Streamlit</a:t>
            </a:r>
            <a:r>
              <a:rPr lang="en-GB" dirty="0"/>
              <a:t> app for user-friendly interaction</a:t>
            </a:r>
            <a:r>
              <a:rPr lang="en-GB" dirty="0" smtClean="0"/>
              <a:t>.</a:t>
            </a:r>
          </a:p>
          <a:p>
            <a:pPr lvl="3"/>
            <a:endParaRPr lang="en-GB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GB" dirty="0" smtClean="0"/>
              <a:t> Features: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GB" dirty="0" smtClean="0"/>
              <a:t>Input </a:t>
            </a:r>
            <a:r>
              <a:rPr lang="en-GB" dirty="0"/>
              <a:t>fields for car attributes (City, Fuel Type, Body Type, etc</a:t>
            </a:r>
            <a:r>
              <a:rPr lang="en-GB" dirty="0" smtClean="0"/>
              <a:t>.). 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GB" dirty="0" smtClean="0"/>
              <a:t>Real-time </a:t>
            </a:r>
            <a:r>
              <a:rPr lang="en-GB" dirty="0"/>
              <a:t>predictions of car prices</a:t>
            </a:r>
            <a:r>
              <a:rPr lang="en-GB" dirty="0" smtClean="0"/>
              <a:t>. Styled </a:t>
            </a:r>
            <a:r>
              <a:rPr lang="en-GB" dirty="0"/>
              <a:t>interface with clear design for </a:t>
            </a:r>
            <a:r>
              <a:rPr lang="en-GB" dirty="0" smtClean="0"/>
              <a:t>usability.</a:t>
            </a:r>
          </a:p>
          <a:p>
            <a:pPr lvl="4"/>
            <a:endParaRPr lang="en-GB" dirty="0" smtClean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GB" dirty="0" err="1"/>
              <a:t>Streamlit</a:t>
            </a:r>
            <a:r>
              <a:rPr lang="en-GB" dirty="0"/>
              <a:t> App </a:t>
            </a:r>
            <a:r>
              <a:rPr lang="en-GB" dirty="0" smtClean="0"/>
              <a:t>URL</a:t>
            </a:r>
            <a:r>
              <a:rPr lang="en-GB" b="1" dirty="0"/>
              <a:t>: http://localhost:8503/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51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6. Justification for the Method of Approach and Model </a:t>
            </a:r>
            <a:r>
              <a:rPr lang="en-GB" sz="2400" b="1" dirty="0" smtClean="0">
                <a:solidFill>
                  <a:schemeClr val="bg1"/>
                </a:solidFill>
              </a:rPr>
              <a:t>Selection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/>
              <a:t>Approach</a:t>
            </a:r>
            <a:r>
              <a:rPr lang="en-GB" sz="2000" b="1" dirty="0" smtClean="0"/>
              <a:t>:</a:t>
            </a:r>
          </a:p>
          <a:p>
            <a:endParaRPr lang="en-GB" sz="20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/>
              <a:t>The focus was on creating a robust end-to-end pipeline, from data cleaning to model </a:t>
            </a:r>
            <a:r>
              <a:rPr lang="en-GB" dirty="0" smtClean="0"/>
              <a:t>deployment.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 smtClean="0"/>
              <a:t>Streamlined </a:t>
            </a:r>
            <a:r>
              <a:rPr lang="en-GB" dirty="0" err="1"/>
              <a:t>preprocessing</a:t>
            </a:r>
            <a:r>
              <a:rPr lang="en-GB" dirty="0"/>
              <a:t> to handle real-world inconsistencies like missing values, outliers, and categorical data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GB" sz="2000" b="1" dirty="0"/>
              <a:t>Model Selection Justification</a:t>
            </a:r>
            <a:r>
              <a:rPr lang="en-GB" sz="2000" b="1" dirty="0" smtClean="0"/>
              <a:t>:</a:t>
            </a:r>
          </a:p>
          <a:p>
            <a:pPr marL="0" lvl="1"/>
            <a:endParaRPr lang="en-GB" sz="2000" b="1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GB" b="1" dirty="0" smtClean="0"/>
              <a:t>Random </a:t>
            </a:r>
            <a:r>
              <a:rPr lang="en-GB" b="1" dirty="0"/>
              <a:t>Forest </a:t>
            </a:r>
            <a:r>
              <a:rPr lang="en-GB" dirty="0"/>
              <a:t>was chosen due to</a:t>
            </a:r>
            <a:r>
              <a:rPr lang="en-GB" dirty="0" smtClean="0"/>
              <a:t>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dirty="0" smtClean="0"/>
              <a:t>High </a:t>
            </a:r>
            <a:r>
              <a:rPr lang="en-GB" dirty="0"/>
              <a:t>accuracy for regression tasks</a:t>
            </a:r>
            <a:r>
              <a:rPr lang="en-GB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dirty="0" smtClean="0"/>
              <a:t>Feature </a:t>
            </a:r>
            <a:r>
              <a:rPr lang="en-GB" dirty="0"/>
              <a:t>importance ranking, helping to explain the model's predictions</a:t>
            </a:r>
            <a:r>
              <a:rPr lang="en-GB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dirty="0" smtClean="0"/>
              <a:t>Ability </a:t>
            </a:r>
            <a:r>
              <a:rPr lang="en-GB" dirty="0"/>
              <a:t>to handle complex interactions among features, unlike simpler linear </a:t>
            </a:r>
            <a:r>
              <a:rPr lang="en-GB" dirty="0" smtClean="0"/>
              <a:t>models.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b="1" dirty="0"/>
              <a:t>Evaluation Metrics: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 smtClean="0"/>
              <a:t>M</a:t>
            </a:r>
            <a:r>
              <a:rPr lang="en-GB" dirty="0" smtClean="0"/>
              <a:t>etrics </a:t>
            </a:r>
            <a:r>
              <a:rPr lang="en-GB" dirty="0"/>
              <a:t>like R² and RMSE demonstrated that the model generalizes well without </a:t>
            </a:r>
            <a:r>
              <a:rPr lang="en-GB" dirty="0" err="1"/>
              <a:t>overfitting</a:t>
            </a:r>
            <a:r>
              <a:rPr lang="en-GB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dirty="0" smtClean="0"/>
              <a:t>Cross-validation </a:t>
            </a:r>
            <a:r>
              <a:rPr lang="en-GB" dirty="0"/>
              <a:t>further validated model robustness across data splits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267</TotalTime>
  <Words>459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Project Name : CarDekho -  Used Car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CarDekho -  Used Car Price Prediction</dc:title>
  <dc:creator>Hp</dc:creator>
  <cp:lastModifiedBy>Hp</cp:lastModifiedBy>
  <cp:revision>11</cp:revision>
  <dcterms:created xsi:type="dcterms:W3CDTF">2024-12-10T15:38:51Z</dcterms:created>
  <dcterms:modified xsi:type="dcterms:W3CDTF">2024-12-11T08:05:19Z</dcterms:modified>
</cp:coreProperties>
</file>