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C0D5BA7-A758-45DA-8BF6-3B7D47392966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7265026-B2FD-4F46-B23E-AB2A9AD5B061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>
                <a:latin typeface="+mn-lt"/>
              </a:rPr>
              <a:t>Loan Default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80928"/>
            <a:ext cx="7776864" cy="18002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Subtitle</a:t>
            </a:r>
            <a:r>
              <a:rPr lang="en-GB" sz="2800" b="1" dirty="0"/>
              <a:t>: </a:t>
            </a:r>
            <a:r>
              <a:rPr lang="en-GB" sz="2800" b="1" dirty="0" smtClean="0"/>
              <a:t>Predictive </a:t>
            </a:r>
            <a:r>
              <a:rPr lang="en-GB" sz="2800" b="1" dirty="0"/>
              <a:t>Modeling for </a:t>
            </a:r>
            <a:endParaRPr lang="en-GB" sz="2800" b="1" dirty="0" smtClean="0"/>
          </a:p>
          <a:p>
            <a:r>
              <a:rPr lang="en-GB" sz="2800" b="1" dirty="0" smtClean="0"/>
              <a:t>Financial Decisions</a:t>
            </a:r>
          </a:p>
        </p:txBody>
      </p:sp>
    </p:spTree>
    <p:extLst>
      <p:ext uri="{BB962C8B-B14F-4D97-AF65-F5344CB8AC3E}">
        <p14:creationId xmlns:p14="http://schemas.microsoft.com/office/powerpoint/2010/main" val="8714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 smtClean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7095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72000"/>
          </a:xfrm>
        </p:spPr>
        <p:txBody>
          <a:bodyPr>
            <a:normAutofit/>
          </a:bodyPr>
          <a:lstStyle/>
          <a:p>
            <a:r>
              <a:rPr lang="en-GB" sz="2400" b="1" dirty="0"/>
              <a:t>Objective</a:t>
            </a:r>
            <a:r>
              <a:rPr lang="en-GB" sz="2400" dirty="0" smtClean="0"/>
              <a:t>: Predict </a:t>
            </a:r>
            <a:r>
              <a:rPr lang="en-GB" sz="2400" dirty="0"/>
              <a:t>loan approval decisions based on various financial and demographic </a:t>
            </a:r>
            <a:r>
              <a:rPr lang="en-GB" sz="2400" dirty="0" smtClean="0"/>
              <a:t>features</a:t>
            </a:r>
          </a:p>
          <a:p>
            <a:endParaRPr lang="en-GB" sz="2400" dirty="0"/>
          </a:p>
          <a:p>
            <a:r>
              <a:rPr lang="en-GB" sz="2400" dirty="0"/>
              <a:t>Assess the risk of loan defaults and provide insights for financial decision-making</a:t>
            </a:r>
            <a:r>
              <a:rPr lang="en-GB" sz="2400" dirty="0" smtClean="0"/>
              <a:t>.</a:t>
            </a:r>
          </a:p>
          <a:p>
            <a:pPr marL="64008" indent="0">
              <a:buNone/>
            </a:pPr>
            <a:endParaRPr lang="en-GB" sz="2400" dirty="0"/>
          </a:p>
          <a:p>
            <a:r>
              <a:rPr lang="en-GB" sz="2400" b="1" dirty="0"/>
              <a:t>Goal</a:t>
            </a:r>
            <a:r>
              <a:rPr lang="en-GB" sz="2400" dirty="0"/>
              <a:t>: Build an interpretable model to predict loan status (approved/rejected) and assess the associated risks.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16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Dataset</a:t>
            </a:r>
            <a:r>
              <a:rPr lang="en-IN" sz="2400" dirty="0"/>
              <a:t>: loan_price_prediction_scaled.csv</a:t>
            </a:r>
          </a:p>
          <a:p>
            <a:pPr lvl="1"/>
            <a:r>
              <a:rPr lang="en-IN" sz="2400" dirty="0"/>
              <a:t>Features: Customer demographics, loan details, financial status, etc.</a:t>
            </a:r>
          </a:p>
          <a:p>
            <a:pPr lvl="1"/>
            <a:r>
              <a:rPr lang="en-IN" sz="2400" dirty="0"/>
              <a:t>Target variable: </a:t>
            </a:r>
            <a:r>
              <a:rPr lang="en-IN" sz="2400" dirty="0" err="1"/>
              <a:t>Loan_Status</a:t>
            </a:r>
            <a:r>
              <a:rPr lang="en-IN" sz="2400" dirty="0"/>
              <a:t> (approved = True, rejected = False</a:t>
            </a:r>
            <a:r>
              <a:rPr lang="en-IN" sz="2400" dirty="0" smtClean="0"/>
              <a:t>)</a:t>
            </a:r>
          </a:p>
          <a:p>
            <a:pPr marL="537210" lvl="1" indent="0">
              <a:buNone/>
            </a:pPr>
            <a:endParaRPr lang="en-IN" sz="2400" dirty="0"/>
          </a:p>
          <a:p>
            <a:r>
              <a:rPr lang="en-IN" sz="2400" b="1" dirty="0"/>
              <a:t>Data </a:t>
            </a:r>
            <a:r>
              <a:rPr lang="en-IN" sz="2400" b="1" dirty="0" err="1"/>
              <a:t>Preprocessing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Missing value handling</a:t>
            </a:r>
          </a:p>
          <a:p>
            <a:pPr lvl="1"/>
            <a:r>
              <a:rPr lang="en-IN" sz="2400" dirty="0"/>
              <a:t>Feature scaling and encoding</a:t>
            </a:r>
          </a:p>
          <a:p>
            <a:pPr lvl="1"/>
            <a:r>
              <a:rPr lang="en-IN" sz="2400" dirty="0"/>
              <a:t>Class balancing considerations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7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04048"/>
          </a:xfrm>
        </p:spPr>
        <p:txBody>
          <a:bodyPr>
            <a:noAutofit/>
          </a:bodyPr>
          <a:lstStyle/>
          <a:p>
            <a:r>
              <a:rPr lang="en-IN" sz="2400" b="1" dirty="0"/>
              <a:t>Models Tested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Logistic Regression </a:t>
            </a:r>
          </a:p>
          <a:p>
            <a:pPr lvl="1"/>
            <a:r>
              <a:rPr lang="en-IN" sz="2400" dirty="0" smtClean="0"/>
              <a:t>Decision Tree</a:t>
            </a:r>
          </a:p>
          <a:p>
            <a:pPr lvl="1"/>
            <a:r>
              <a:rPr lang="en-IN" sz="2400" dirty="0" smtClean="0"/>
              <a:t>Random Forest</a:t>
            </a:r>
          </a:p>
          <a:p>
            <a:pPr lvl="1"/>
            <a:r>
              <a:rPr lang="en-IN" sz="2400" dirty="0" smtClean="0"/>
              <a:t>Gradient Boosting</a:t>
            </a:r>
          </a:p>
          <a:p>
            <a:pPr lvl="1"/>
            <a:r>
              <a:rPr lang="en-IN" sz="2400" dirty="0" smtClean="0"/>
              <a:t>Support </a:t>
            </a:r>
            <a:r>
              <a:rPr lang="en-IN" sz="2400" dirty="0"/>
              <a:t>Vector Machine (SVM</a:t>
            </a:r>
            <a:r>
              <a:rPr lang="en-IN" sz="2400" dirty="0" smtClean="0"/>
              <a:t>)</a:t>
            </a:r>
            <a:endParaRPr lang="en-IN" sz="2400" dirty="0"/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IN" sz="2400" b="1" dirty="0"/>
              <a:t>Metrics for Evaluation:</a:t>
            </a:r>
            <a:endParaRPr lang="en-IN" sz="2400" b="1" dirty="0" smtClean="0"/>
          </a:p>
          <a:p>
            <a:pPr lvl="1"/>
            <a:r>
              <a:rPr lang="en-IN" sz="2400" dirty="0" smtClean="0"/>
              <a:t>Accuracy</a:t>
            </a:r>
          </a:p>
          <a:p>
            <a:pPr lvl="1"/>
            <a:r>
              <a:rPr lang="en-IN" sz="2400" dirty="0" smtClean="0"/>
              <a:t>Precision </a:t>
            </a:r>
          </a:p>
          <a:p>
            <a:pPr lvl="1"/>
            <a:r>
              <a:rPr lang="en-IN" sz="2400" dirty="0" smtClean="0"/>
              <a:t>Recall</a:t>
            </a:r>
          </a:p>
          <a:p>
            <a:pPr lvl="1"/>
            <a:r>
              <a:rPr lang="en-IN" sz="2400" dirty="0" smtClean="0"/>
              <a:t>F1-Score</a:t>
            </a:r>
          </a:p>
          <a:p>
            <a:pPr lvl="1"/>
            <a:r>
              <a:rPr lang="en-IN" sz="2400" dirty="0" smtClean="0"/>
              <a:t>ROC-AUC </a:t>
            </a:r>
            <a:r>
              <a:rPr lang="en-IN" sz="24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105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GB" sz="2400" b="1" dirty="0"/>
              <a:t>Overview of Results</a:t>
            </a:r>
            <a:r>
              <a:rPr lang="en-GB" sz="2400" dirty="0" smtClean="0"/>
              <a:t>:</a:t>
            </a:r>
          </a:p>
          <a:p>
            <a:r>
              <a:rPr lang="en-GB" sz="2400" b="1" dirty="0" smtClean="0"/>
              <a:t>Logistic </a:t>
            </a:r>
            <a:r>
              <a:rPr lang="en-GB" sz="2400" b="1" dirty="0"/>
              <a:t>Regression</a:t>
            </a:r>
            <a:r>
              <a:rPr lang="en-GB" sz="2400" dirty="0"/>
              <a:t>: Balanced precision/recall, moderate ROC-AUC (0.59)</a:t>
            </a:r>
          </a:p>
          <a:p>
            <a:r>
              <a:rPr lang="en-GB" sz="2400" b="1" dirty="0"/>
              <a:t>Decision Tree</a:t>
            </a:r>
            <a:r>
              <a:rPr lang="en-GB" sz="2400" dirty="0"/>
              <a:t>: Good recall for positive class but poor precision for negative class</a:t>
            </a:r>
          </a:p>
          <a:p>
            <a:r>
              <a:rPr lang="en-GB" sz="2400" b="1" dirty="0"/>
              <a:t>Random Forest</a:t>
            </a:r>
            <a:r>
              <a:rPr lang="en-GB" sz="2400" dirty="0"/>
              <a:t>: Excellent recall for positive class but poor precision for negative class (ROC-AUC = 0.55)</a:t>
            </a:r>
          </a:p>
          <a:p>
            <a:r>
              <a:rPr lang="en-GB" sz="2400" b="1" dirty="0"/>
              <a:t>Gradient Boosting</a:t>
            </a:r>
            <a:r>
              <a:rPr lang="en-GB" sz="2400" dirty="0"/>
              <a:t>: High recall for positive class, moderate ROC-AUC (0.64)</a:t>
            </a:r>
          </a:p>
          <a:p>
            <a:r>
              <a:rPr lang="en-GB" sz="2400" b="1" dirty="0"/>
              <a:t>Support Vector Machine</a:t>
            </a:r>
            <a:r>
              <a:rPr lang="en-GB" sz="2400" dirty="0"/>
              <a:t>: Low overall performance (accuracy = 54%, ROC-AUC = 0.57)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57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Best Performers</a:t>
            </a:r>
            <a:r>
              <a:rPr lang="en-GB" sz="2400" dirty="0"/>
              <a:t>: Random Forest and Gradient Boosting show high recall for loan approvals (True).</a:t>
            </a:r>
          </a:p>
          <a:p>
            <a:r>
              <a:rPr lang="en-GB" sz="2400" b="1" dirty="0"/>
              <a:t>Class Imbalance</a:t>
            </a:r>
            <a:r>
              <a:rPr lang="en-GB" sz="2400" dirty="0"/>
              <a:t>: Models struggle with predicting loan rejections (False), indicating a need for class balancing techniques.</a:t>
            </a:r>
          </a:p>
          <a:p>
            <a:r>
              <a:rPr lang="en-GB" sz="2400" b="1" dirty="0"/>
              <a:t>Performance for Loan Approvals</a:t>
            </a:r>
            <a:r>
              <a:rPr lang="en-GB" sz="2400" dirty="0"/>
              <a:t>: Models like Gradient Boosting and Random Forest are good at detecting approvals but need to be improved for rejection predictions.</a:t>
            </a:r>
          </a:p>
          <a:p>
            <a:r>
              <a:rPr lang="en-GB" sz="2400" b="1" dirty="0"/>
              <a:t>ROC-AUC Analysis</a:t>
            </a:r>
            <a:r>
              <a:rPr lang="en-GB" sz="2400" dirty="0"/>
              <a:t>: Gradient Boosting provides the highest ROC-AUC score (0.64), indicating better discrimination between classes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0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Model Selection</a:t>
            </a:r>
            <a:r>
              <a:rPr lang="en-GB" dirty="0"/>
              <a:t>: Prioritize </a:t>
            </a:r>
            <a:r>
              <a:rPr lang="en-GB" b="1" dirty="0"/>
              <a:t>Random Forest</a:t>
            </a:r>
            <a:r>
              <a:rPr lang="en-GB" dirty="0"/>
              <a:t> or </a:t>
            </a:r>
            <a:r>
              <a:rPr lang="en-GB" b="1" dirty="0"/>
              <a:t>Gradient Boosting</a:t>
            </a:r>
            <a:r>
              <a:rPr lang="en-GB" dirty="0"/>
              <a:t> for loan approval prediction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Tuning</a:t>
            </a:r>
            <a:r>
              <a:rPr lang="en-GB" dirty="0"/>
              <a:t>: </a:t>
            </a:r>
            <a:r>
              <a:rPr lang="en-GB" dirty="0" err="1"/>
              <a:t>Hyperparameter</a:t>
            </a:r>
            <a:r>
              <a:rPr lang="en-GB" dirty="0"/>
              <a:t> optimization to improve precision for loan rejections.</a:t>
            </a:r>
          </a:p>
          <a:p>
            <a:r>
              <a:rPr lang="en-GB" b="1" dirty="0"/>
              <a:t>Class Balancing</a:t>
            </a:r>
            <a:r>
              <a:rPr lang="en-GB" dirty="0"/>
              <a:t>: Use techniques like </a:t>
            </a:r>
            <a:r>
              <a:rPr lang="en-GB" b="1" dirty="0"/>
              <a:t>SMOTE</a:t>
            </a:r>
            <a:r>
              <a:rPr lang="en-GB" dirty="0"/>
              <a:t> to address data imbalance.</a:t>
            </a:r>
          </a:p>
          <a:p>
            <a:r>
              <a:rPr lang="en-GB" b="1" dirty="0"/>
              <a:t>Threshold Adjustment</a:t>
            </a:r>
            <a:r>
              <a:rPr lang="en-GB" dirty="0"/>
              <a:t>: Fine-tune decision thresholds to balance precision and recall for both classes.</a:t>
            </a:r>
          </a:p>
          <a:p>
            <a:r>
              <a:rPr lang="en-GB" b="1" dirty="0"/>
              <a:t>Feature Engineering</a:t>
            </a:r>
            <a:r>
              <a:rPr lang="en-GB" dirty="0"/>
              <a:t>: Explore additional features like financial ratios to improve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892480" cy="1399032"/>
          </a:xfrm>
        </p:spPr>
        <p:txBody>
          <a:bodyPr/>
          <a:lstStyle/>
          <a:p>
            <a:r>
              <a:rPr lang="en-IN" dirty="0"/>
              <a:t>Interpretability &amp;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Transparency in Decision-Making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/>
              <a:t>Random Forest and Gradient Boosting</a:t>
            </a:r>
            <a:r>
              <a:rPr lang="en-GB" sz="2400" dirty="0"/>
              <a:t>: Provide feature </a:t>
            </a:r>
            <a:r>
              <a:rPr lang="en-GB" sz="2400" dirty="0" err="1"/>
              <a:t>importances</a:t>
            </a:r>
            <a:r>
              <a:rPr lang="en-GB" sz="2400" dirty="0"/>
              <a:t> that highlight the most significant factors influencing loan approvals</a:t>
            </a:r>
            <a:r>
              <a:rPr lang="en-GB" sz="2400" dirty="0" smtClean="0"/>
              <a:t>.</a:t>
            </a:r>
          </a:p>
          <a:p>
            <a:pPr lvl="1"/>
            <a:endParaRPr lang="en-GB" sz="2400" dirty="0"/>
          </a:p>
          <a:p>
            <a:r>
              <a:rPr lang="en-GB" sz="2400" b="1" dirty="0" smtClean="0"/>
              <a:t>Financial </a:t>
            </a:r>
            <a:r>
              <a:rPr lang="en-GB" sz="2400" b="1" dirty="0"/>
              <a:t>Risk Assessment</a:t>
            </a:r>
            <a:r>
              <a:rPr lang="en-GB" sz="2400" dirty="0"/>
              <a:t>: Ensures that the model is interpretable and reliable for financial decision-making.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8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400" b="1" dirty="0"/>
              <a:t>Summary</a:t>
            </a:r>
            <a:r>
              <a:rPr lang="en-GB" sz="2400" dirty="0"/>
              <a:t>:</a:t>
            </a:r>
          </a:p>
          <a:p>
            <a:r>
              <a:rPr lang="en-GB" sz="2400" dirty="0"/>
              <a:t>The models, particularly Random Forest and Gradient Boosting, are effective in predicting loan approvals but need further adjustments for better loan rejection predictions.</a:t>
            </a:r>
          </a:p>
          <a:p>
            <a:r>
              <a:rPr lang="en-GB" sz="2400" dirty="0"/>
              <a:t>Data imbalance is a critical issue, and techniques like SMOTE and threshold adjustment should be used to address this.</a:t>
            </a:r>
          </a:p>
          <a:p>
            <a:r>
              <a:rPr lang="en-GB" sz="2400" dirty="0"/>
              <a:t>Model interpretability is key in ensuring transparent and trustworthy decision-making for financial institutions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1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116</TotalTime>
  <Words>470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Loan Default Prediction</vt:lpstr>
      <vt:lpstr>Project Objective</vt:lpstr>
      <vt:lpstr>Dataset Overview</vt:lpstr>
      <vt:lpstr>Model Selection</vt:lpstr>
      <vt:lpstr>Model Performance Comparison</vt:lpstr>
      <vt:lpstr>Key Insights</vt:lpstr>
      <vt:lpstr>Recommendations</vt:lpstr>
      <vt:lpstr>Interpretability &amp; Transparency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2024-12-11T11:23:09Z</dcterms:created>
  <dcterms:modified xsi:type="dcterms:W3CDTF">2024-12-11T13:19:14Z</dcterms:modified>
</cp:coreProperties>
</file>