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4" r:id="rId3"/>
    <p:sldId id="321" r:id="rId4"/>
    <p:sldId id="322" r:id="rId5"/>
    <p:sldId id="259" r:id="rId6"/>
    <p:sldId id="265" r:id="rId7"/>
    <p:sldId id="273" r:id="rId8"/>
    <p:sldId id="274" r:id="rId9"/>
    <p:sldId id="323" r:id="rId10"/>
    <p:sldId id="269" r:id="rId11"/>
    <p:sldId id="276" r:id="rId12"/>
    <p:sldId id="277" r:id="rId13"/>
    <p:sldId id="266" r:id="rId14"/>
    <p:sldId id="311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F7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 autoAdjust="0"/>
    <p:restoredTop sz="90679" autoAdjust="0"/>
  </p:normalViewPr>
  <p:slideViewPr>
    <p:cSldViewPr>
      <p:cViewPr varScale="1">
        <p:scale>
          <a:sx n="118" d="100"/>
          <a:sy n="118" d="100"/>
        </p:scale>
        <p:origin x="1072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3D141-1E1C-433C-AD3A-CD56CBBB4F9F}" type="datetimeFigureOut">
              <a:rPr lang="en-IE" smtClean="0"/>
              <a:t>12/11/2024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3DB36-5273-45A5-A77C-FE9BE0779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454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Can visually the result of your programming code.</a:t>
            </a:r>
          </a:p>
          <a:p>
            <a:r>
              <a:rPr lang="en-IE" dirty="0"/>
              <a:t>Visual confirmation that your code is correct.</a:t>
            </a:r>
          </a:p>
          <a:p>
            <a:r>
              <a:rPr lang="en-IE" dirty="0"/>
              <a:t>Little “ceremony” around getting a piece of code to work…simple IDE and you can have a program with only one line of code if you wish.</a:t>
            </a:r>
          </a:p>
          <a:p>
            <a:r>
              <a:rPr lang="en-IE" dirty="0"/>
              <a:t>Helps with understanding flow of control e.g. sequence, selection (if), iteration (loops)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18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1447800"/>
            <a:ext cx="11074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447800"/>
            <a:ext cx="1107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1447800"/>
            <a:ext cx="1107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" y="1447800"/>
            <a:ext cx="1107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s://library.wit.ie/Resources/ebook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processing.org/book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overview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5641" y="914401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E" sz="4000" dirty="0"/>
              <a:t>Programming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51841" y="3124200"/>
            <a:ext cx="76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2175641" y="2133601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E761F-E6A9-9565-BC08-58D64EFB6F60}"/>
              </a:ext>
            </a:extLst>
          </p:cNvPr>
          <p:cNvSpPr txBox="1"/>
          <p:nvPr/>
        </p:nvSpPr>
        <p:spPr>
          <a:xfrm>
            <a:off x="5105400" y="5974494"/>
            <a:ext cx="6206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rgbClr val="435465"/>
                </a:solidFill>
              </a:rPr>
              <a:t>Department of Computing and Mathematics</a:t>
            </a:r>
          </a:p>
          <a:p>
            <a:r>
              <a:rPr lang="en-IE" sz="1600" dirty="0" err="1">
                <a:solidFill>
                  <a:srgbClr val="435465"/>
                </a:solidFill>
              </a:rPr>
              <a:t>setu.ie</a:t>
            </a:r>
            <a:endParaRPr lang="en-IE" sz="1600" dirty="0">
              <a:solidFill>
                <a:srgbClr val="435465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9A7038-6CD1-67ED-A9DA-393D0C7F8F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181600"/>
            <a:ext cx="2971800" cy="166600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DC0AC6A1-85E5-A87A-5C92-62C44C6DC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7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rect</a:t>
            </a:r>
            <a:r>
              <a:rPr lang="en-IE" dirty="0"/>
              <a:t>() – Drawing a Rectangle</a:t>
            </a:r>
          </a:p>
        </p:txBody>
      </p:sp>
      <p:pic>
        <p:nvPicPr>
          <p:cNvPr id="4099" name="Picture 3" descr="C:\Users\Siobhan\Dropbox\Programming Fundamentals (1)\Semester 1\Sept 2015 specifics\Processing\repo\topic01\book\img\1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038600"/>
            <a:ext cx="2209800" cy="254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417639"/>
            <a:ext cx="39814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9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rect</a:t>
            </a:r>
            <a:r>
              <a:rPr lang="en-IE" dirty="0"/>
              <a:t>() – Drawing a Square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1" t="10913" r="31618" b="64204"/>
          <a:stretch/>
        </p:blipFill>
        <p:spPr bwMode="auto">
          <a:xfrm>
            <a:off x="2036618" y="1676401"/>
            <a:ext cx="8250382" cy="31769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4" descr="C:\Users\Siobhan\Dropbox\Programming Fundamentals (1)\Semester 1\Sept 2015 specifics\Processing\repo\topic01\book\img\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191000"/>
            <a:ext cx="2164814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4038600" y="4114800"/>
            <a:ext cx="152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/>
          <p:cNvSpPr txBox="1"/>
          <p:nvPr/>
        </p:nvSpPr>
        <p:spPr>
          <a:xfrm>
            <a:off x="2069275" y="5438775"/>
            <a:ext cx="44196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Note how each line of code has a semi-colon (;) at the end of it.  This is called a </a:t>
            </a:r>
            <a:r>
              <a:rPr lang="en-IE" dirty="0">
                <a:solidFill>
                  <a:srgbClr val="FF0000"/>
                </a:solidFill>
              </a:rPr>
              <a:t>statement terminator</a:t>
            </a:r>
            <a:r>
              <a:rPr lang="en-IE" dirty="0"/>
              <a:t> and must be included.</a:t>
            </a:r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4114801" y="4419601"/>
            <a:ext cx="164275" cy="1019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91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rect</a:t>
            </a:r>
            <a:r>
              <a:rPr lang="en-IE" dirty="0"/>
              <a:t>() –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305800" cy="23621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E" dirty="0" err="1"/>
              <a:t>rect</a:t>
            </a:r>
            <a:r>
              <a:rPr lang="en-IE" dirty="0"/>
              <a:t>(</a:t>
            </a:r>
            <a:r>
              <a:rPr lang="en-IE" dirty="0">
                <a:solidFill>
                  <a:srgbClr val="FF0000"/>
                </a:solidFill>
              </a:rPr>
              <a:t>x, </a:t>
            </a:r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y, </a:t>
            </a:r>
            <a:r>
              <a:rPr lang="en-IE" dirty="0">
                <a:solidFill>
                  <a:srgbClr val="92D050"/>
                </a:solidFill>
              </a:rPr>
              <a:t>w,</a:t>
            </a:r>
            <a:r>
              <a:rPr lang="en-IE" dirty="0"/>
              <a:t> </a:t>
            </a:r>
            <a:r>
              <a:rPr lang="en-IE" dirty="0">
                <a:solidFill>
                  <a:schemeClr val="accent4"/>
                </a:solidFill>
              </a:rPr>
              <a:t>h</a:t>
            </a:r>
            <a:r>
              <a:rPr lang="en-IE" dirty="0"/>
              <a:t>) 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IE" sz="2400" dirty="0">
                <a:solidFill>
                  <a:srgbClr val="FF0000"/>
                </a:solidFill>
              </a:rPr>
              <a:t>x = x-coordinate of the </a:t>
            </a:r>
            <a:r>
              <a:rPr lang="en-IE" sz="2400" u="sng" dirty="0">
                <a:solidFill>
                  <a:srgbClr val="FF0000"/>
                </a:solidFill>
              </a:rPr>
              <a:t>upper left corner</a:t>
            </a:r>
            <a:r>
              <a:rPr lang="en-IE" sz="2400" dirty="0">
                <a:solidFill>
                  <a:srgbClr val="FF0000"/>
                </a:solidFill>
              </a:rPr>
              <a:t> of the rectangle 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IE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 = y-coordinate of the </a:t>
            </a:r>
            <a:r>
              <a:rPr lang="en-IE" sz="2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upper left corner</a:t>
            </a:r>
            <a:r>
              <a:rPr lang="en-IE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of the rectangle 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IE" sz="2400" dirty="0">
                <a:solidFill>
                  <a:srgbClr val="92D050"/>
                </a:solidFill>
              </a:rPr>
              <a:t>w = width of the rectangle 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IE" sz="2400" dirty="0">
                <a:solidFill>
                  <a:schemeClr val="accent4"/>
                </a:solidFill>
              </a:rPr>
              <a:t>h = height of the rectangle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6200" y="4382632"/>
            <a:ext cx="25908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2800" dirty="0"/>
              <a:t>To draw a square, the width and height must be the same value.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4104144"/>
            <a:ext cx="55626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The </a:t>
            </a:r>
            <a:r>
              <a:rPr lang="en-IE" sz="2400" dirty="0" err="1"/>
              <a:t>rect</a:t>
            </a:r>
            <a:r>
              <a:rPr lang="en-IE" sz="2400" dirty="0"/>
              <a:t> function above defines four </a:t>
            </a:r>
            <a:r>
              <a:rPr lang="en-IE" sz="2400" dirty="0">
                <a:solidFill>
                  <a:srgbClr val="FF0000"/>
                </a:solidFill>
              </a:rPr>
              <a:t>parameters</a:t>
            </a:r>
            <a:r>
              <a:rPr lang="en-IE" sz="2400" dirty="0"/>
              <a:t> i.e. x, y, w, 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When you call </a:t>
            </a:r>
            <a:r>
              <a:rPr lang="en-IE" sz="2400" dirty="0" err="1"/>
              <a:t>rect</a:t>
            </a:r>
            <a:r>
              <a:rPr lang="en-IE" sz="2400" dirty="0"/>
              <a:t>, you are expected to pass four numbers to it.  These actual numbers are called </a:t>
            </a:r>
            <a:r>
              <a:rPr lang="en-IE" sz="2400" dirty="0">
                <a:solidFill>
                  <a:srgbClr val="FF0000"/>
                </a:solidFill>
              </a:rPr>
              <a:t>arguments</a:t>
            </a:r>
            <a:r>
              <a:rPr lang="en-IE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/>
              <a:t>rect</a:t>
            </a:r>
            <a:r>
              <a:rPr lang="en-IE" sz="2400" dirty="0"/>
              <a:t> uses these four numbers to render the rectangle on the display window.</a:t>
            </a:r>
          </a:p>
        </p:txBody>
      </p:sp>
    </p:spTree>
    <p:extLst>
      <p:ext uri="{BB962C8B-B14F-4D97-AF65-F5344CB8AC3E}">
        <p14:creationId xmlns:p14="http://schemas.microsoft.com/office/powerpoint/2010/main" val="297553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Some </a:t>
            </a:r>
            <a:r>
              <a:rPr lang="en-IE" b="1" dirty="0"/>
              <a:t>eBooks</a:t>
            </a:r>
            <a:r>
              <a:rPr lang="en-IE" dirty="0"/>
              <a:t> in WIT library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3" t="27282" r="20981" b="11260"/>
          <a:stretch/>
        </p:blipFill>
        <p:spPr bwMode="auto">
          <a:xfrm>
            <a:off x="609600" y="1828800"/>
            <a:ext cx="3429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4" t="28125" r="20982" b="10417"/>
          <a:stretch/>
        </p:blipFill>
        <p:spPr bwMode="auto">
          <a:xfrm>
            <a:off x="4381500" y="1834662"/>
            <a:ext cx="3429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1E2449-3FAD-D64D-9CC8-71D739F120F5}"/>
              </a:ext>
            </a:extLst>
          </p:cNvPr>
          <p:cNvSpPr txBox="1"/>
          <p:nvPr/>
        </p:nvSpPr>
        <p:spPr>
          <a:xfrm>
            <a:off x="7971692" y="1048306"/>
            <a:ext cx="386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https://</a:t>
            </a:r>
            <a:r>
              <a:rPr lang="en-GB" dirty="0" err="1">
                <a:hlinkClick r:id="rId4"/>
              </a:rPr>
              <a:t>library.wit.ie</a:t>
            </a:r>
            <a:r>
              <a:rPr lang="en-GB" dirty="0">
                <a:hlinkClick r:id="rId4"/>
              </a:rPr>
              <a:t>/Resources/</a:t>
            </a:r>
            <a:r>
              <a:rPr lang="en-GB" dirty="0" err="1">
                <a:hlinkClick r:id="rId4"/>
              </a:rPr>
              <a:t>ebooks</a:t>
            </a:r>
            <a:endParaRPr lang="en-GB" dirty="0"/>
          </a:p>
        </p:txBody>
      </p:sp>
      <p:pic>
        <p:nvPicPr>
          <p:cNvPr id="4" name="Picture 2" descr="Learning Processing : A Beginner's Guide to Programming Images, Animation, and Interaction Cover Image">
            <a:extLst>
              <a:ext uri="{FF2B5EF4-FFF2-40B4-BE49-F238E27FC236}">
                <a16:creationId xmlns:a16="http://schemas.microsoft.com/office/drawing/2014/main" id="{7F4C2ADC-2F10-B849-BA28-E0E2CC50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624" y="1828800"/>
            <a:ext cx="3648231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78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B2BD-DCC5-F947-9C8D-04335841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CBD7-558F-5147-95FF-1CD871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96AC1-7EF6-3A4A-A243-91A98AA00044}"/>
              </a:ext>
            </a:extLst>
          </p:cNvPr>
          <p:cNvSpPr/>
          <p:nvPr/>
        </p:nvSpPr>
        <p:spPr>
          <a:xfrm>
            <a:off x="8763000" y="954922"/>
            <a:ext cx="3014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processing.org</a:t>
            </a:r>
            <a:r>
              <a:rPr lang="en-GB" dirty="0">
                <a:hlinkClick r:id="rId2"/>
              </a:rPr>
              <a:t>/books/</a:t>
            </a:r>
            <a:endParaRPr lang="en-GB" dirty="0"/>
          </a:p>
        </p:txBody>
      </p:sp>
      <p:pic>
        <p:nvPicPr>
          <p:cNvPr id="2050" name="Picture 2" descr="Processing: A Programming Handbook for Visual Designers (Second Edition)">
            <a:extLst>
              <a:ext uri="{FF2B5EF4-FFF2-40B4-BE49-F238E27FC236}">
                <a16:creationId xmlns:a16="http://schemas.microsoft.com/office/drawing/2014/main" id="{4D531443-05A9-614A-8AF9-B710A13FF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1"/>
            <a:ext cx="3429000" cy="452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cessing: Creative Coding and Generative Art in Processing 2">
            <a:extLst>
              <a:ext uri="{FF2B5EF4-FFF2-40B4-BE49-F238E27FC236}">
                <a16:creationId xmlns:a16="http://schemas.microsoft.com/office/drawing/2014/main" id="{542CAEEC-D415-8541-BCAF-ECF655994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84" y="1599884"/>
            <a:ext cx="3649969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ocessing for Visual Artists: How to Create Expressive Images and Interactive Art">
            <a:extLst>
              <a:ext uri="{FF2B5EF4-FFF2-40B4-BE49-F238E27FC236}">
                <a16:creationId xmlns:a16="http://schemas.microsoft.com/office/drawing/2014/main" id="{2DE94859-DC1C-1240-BF79-50C3C1D0E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650" y="1599884"/>
            <a:ext cx="3563750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26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Questions?</a:t>
            </a:r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57401"/>
            <a:ext cx="4343400" cy="35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87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F8821-3EF8-BF4D-3F50-F2D467FE3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90688"/>
            <a:ext cx="4449763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Processing</a:t>
            </a:r>
          </a:p>
        </p:txBody>
      </p:sp>
    </p:spTree>
    <p:extLst>
      <p:ext uri="{BB962C8B-B14F-4D97-AF65-F5344CB8AC3E}">
        <p14:creationId xmlns:p14="http://schemas.microsoft.com/office/powerpoint/2010/main" val="37998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12776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800" b="1" dirty="0"/>
              <a:t>Processing</a:t>
            </a:r>
            <a:r>
              <a:rPr lang="en-IE" sz="2800" dirty="0"/>
              <a:t> is a </a:t>
            </a:r>
          </a:p>
          <a:p>
            <a:pPr marL="0" indent="0">
              <a:buNone/>
            </a:pPr>
            <a:r>
              <a:rPr lang="en-IE" sz="2800" dirty="0"/>
              <a:t>programming language, development environment, and online community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93B7DB5-B149-4C4D-ADB9-8DD3B187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91600" y="4603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C10E6-9845-42E3-8563-37CCEEDBAE64}"/>
              </a:ext>
            </a:extLst>
          </p:cNvPr>
          <p:cNvSpPr/>
          <p:nvPr/>
        </p:nvSpPr>
        <p:spPr>
          <a:xfrm>
            <a:off x="304800" y="3048000"/>
            <a:ext cx="12986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/>
            <a:r>
              <a:rPr lang="en-IE" sz="2800" dirty="0"/>
              <a:t>…can be used to develop static or interactive online material </a:t>
            </a:r>
            <a:br>
              <a:rPr lang="en-IE" sz="2800" dirty="0"/>
            </a:br>
            <a:r>
              <a:rPr lang="en-IE" sz="2800" dirty="0"/>
              <a:t>and data visualisations.</a:t>
            </a:r>
          </a:p>
          <a:p>
            <a:pPr marL="400050" lvl="1"/>
            <a:endParaRPr lang="en-IE" sz="2800" dirty="0"/>
          </a:p>
          <a:p>
            <a:pPr marL="400050" lvl="1"/>
            <a:r>
              <a:rPr lang="en-IE" sz="2800" dirty="0"/>
              <a:t>…is often used by visual artists.</a:t>
            </a:r>
          </a:p>
          <a:p>
            <a:pPr marL="400050" lvl="1"/>
            <a:endParaRPr lang="en-IE" sz="2800" dirty="0"/>
          </a:p>
          <a:p>
            <a:pPr marL="400050" lvl="1"/>
            <a:r>
              <a:rPr lang="en-IE" sz="2800" dirty="0"/>
              <a:t>…produces visual and interactive representations of programming code.</a:t>
            </a:r>
            <a:endParaRPr lang="en-IE" sz="2800" b="1" dirty="0"/>
          </a:p>
        </p:txBody>
      </p:sp>
    </p:spTree>
    <p:extLst>
      <p:ext uri="{BB962C8B-B14F-4D97-AF65-F5344CB8AC3E}">
        <p14:creationId xmlns:p14="http://schemas.microsoft.com/office/powerpoint/2010/main" val="304199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E" dirty="0"/>
              <a:t>Different programming languages can be used with Processing e.g. :</a:t>
            </a:r>
          </a:p>
          <a:p>
            <a:pPr lvl="0"/>
            <a:endParaRPr lang="en-IE" dirty="0"/>
          </a:p>
          <a:p>
            <a:pPr lvl="1"/>
            <a:r>
              <a:rPr lang="en-IE" b="1" dirty="0"/>
              <a:t>Java</a:t>
            </a:r>
            <a:r>
              <a:rPr lang="en-IE" dirty="0"/>
              <a:t>:  </a:t>
            </a:r>
            <a:r>
              <a:rPr lang="en-IE" dirty="0" err="1"/>
              <a:t>ver</a:t>
            </a:r>
            <a:r>
              <a:rPr lang="en-IE" dirty="0"/>
              <a:t> 4 uses Java 17, </a:t>
            </a:r>
            <a:r>
              <a:rPr lang="en-IE" dirty="0" err="1"/>
              <a:t>ver</a:t>
            </a:r>
            <a:r>
              <a:rPr lang="en-IE" dirty="0"/>
              <a:t> 3 uses Java 8.</a:t>
            </a:r>
          </a:p>
          <a:p>
            <a:pPr lvl="1"/>
            <a:r>
              <a:rPr lang="en-IE" b="1" dirty="0"/>
              <a:t>JavaScript</a:t>
            </a:r>
            <a:r>
              <a:rPr lang="en-IE" dirty="0"/>
              <a:t> (p5.js)</a:t>
            </a:r>
          </a:p>
          <a:p>
            <a:pPr lvl="1"/>
            <a:r>
              <a:rPr lang="en-IE" b="1" dirty="0"/>
              <a:t>Python</a:t>
            </a:r>
          </a:p>
          <a:p>
            <a:pPr lvl="1"/>
            <a:endParaRPr lang="en-IE" dirty="0"/>
          </a:p>
          <a:p>
            <a:r>
              <a:rPr lang="en-IE" dirty="0"/>
              <a:t>It can be used on different platforms :</a:t>
            </a:r>
          </a:p>
          <a:p>
            <a:pPr lvl="1"/>
            <a:r>
              <a:rPr lang="en-IE" dirty="0"/>
              <a:t>Windows, OSX, </a:t>
            </a:r>
            <a:r>
              <a:rPr lang="en-IE" b="1" dirty="0"/>
              <a:t>Linux</a:t>
            </a:r>
            <a:r>
              <a:rPr lang="en-IE" dirty="0"/>
              <a:t> and now </a:t>
            </a:r>
            <a:r>
              <a:rPr lang="en-IE" b="1" dirty="0"/>
              <a:t>Android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C4EF4F3-2FEC-4D3D-AB74-AD60E4978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91600" y="4603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53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are we using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IE" i="1" dirty="0"/>
          </a:p>
          <a:p>
            <a:pPr marL="0" indent="0" algn="ctr">
              <a:buNone/>
            </a:pPr>
            <a:r>
              <a:rPr lang="en-IE" sz="3600" i="1" dirty="0"/>
              <a:t>Processing is increasingly used </a:t>
            </a:r>
          </a:p>
          <a:p>
            <a:pPr marL="0" indent="0" algn="ctr">
              <a:buNone/>
            </a:pPr>
            <a:r>
              <a:rPr lang="en-IE" sz="3600" i="1" dirty="0"/>
              <a:t>to teach computer </a:t>
            </a:r>
          </a:p>
          <a:p>
            <a:pPr marL="0" indent="0" algn="ctr">
              <a:buNone/>
            </a:pPr>
            <a:r>
              <a:rPr lang="en-IE" sz="3600" i="1" dirty="0"/>
              <a:t>programming fundamentals (</a:t>
            </a:r>
            <a:r>
              <a:rPr lang="en-IE" sz="3600" i="1" dirty="0">
                <a:hlinkClick r:id="rId3"/>
              </a:rPr>
              <a:t>https://processing.org/overview/</a:t>
            </a:r>
            <a:r>
              <a:rPr lang="en-IE" sz="3600" i="1" dirty="0"/>
              <a:t>) </a:t>
            </a:r>
          </a:p>
          <a:p>
            <a:pPr marL="0" indent="0">
              <a:buNone/>
            </a:pPr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42308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Coordinate System in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3048000" cy="4876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2400" dirty="0"/>
              <a:t>In Geometry, </a:t>
            </a:r>
          </a:p>
          <a:p>
            <a:pPr marL="0" indent="0" algn="ctr">
              <a:buNone/>
            </a:pPr>
            <a:r>
              <a:rPr lang="en-IE" sz="2400" dirty="0"/>
              <a:t>we use this type of </a:t>
            </a:r>
          </a:p>
          <a:p>
            <a:pPr marL="0" indent="0" algn="ctr">
              <a:buNone/>
            </a:pPr>
            <a:r>
              <a:rPr lang="en-IE" sz="2400" dirty="0"/>
              <a:t>coordinate system:</a:t>
            </a:r>
          </a:p>
          <a:p>
            <a:pPr marL="0" indent="0" algn="ctr">
              <a:buNone/>
            </a:pPr>
            <a:endParaRPr lang="en-IE" sz="2400" dirty="0"/>
          </a:p>
          <a:p>
            <a:pPr marL="0" indent="0" algn="ctr">
              <a:buNone/>
            </a:pPr>
            <a:endParaRPr lang="en-IE" sz="2400" dirty="0"/>
          </a:p>
          <a:p>
            <a:pPr marL="0" indent="0" algn="ctr">
              <a:buNone/>
            </a:pPr>
            <a:endParaRPr lang="en-IE" sz="2400" dirty="0"/>
          </a:p>
          <a:p>
            <a:pPr marL="0" indent="0" algn="ctr">
              <a:buNone/>
            </a:pPr>
            <a:endParaRPr lang="en-IE" sz="2400" dirty="0"/>
          </a:p>
          <a:p>
            <a:pPr marL="0" indent="0" algn="ctr">
              <a:buNone/>
            </a:pPr>
            <a:endParaRPr lang="en-IE" sz="2400" dirty="0"/>
          </a:p>
          <a:p>
            <a:pPr marL="0" indent="0" algn="ctr">
              <a:buNone/>
            </a:pPr>
            <a:endParaRPr lang="en-IE" sz="2400" dirty="0"/>
          </a:p>
          <a:p>
            <a:pPr marL="0" indent="0" algn="ctr">
              <a:buNone/>
            </a:pPr>
            <a:r>
              <a:rPr lang="en-IE" sz="2400" dirty="0"/>
              <a:t>point (0,0) is in the centre.</a:t>
            </a:r>
          </a:p>
        </p:txBody>
      </p:sp>
      <p:sp>
        <p:nvSpPr>
          <p:cNvPr id="5" name="AutoShape 4" descr="https://www.processing.org/tutorials/drawing/imgs/drawing-03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" name="AutoShape 6" descr="https://www.processing.org/tutorials/drawing/imgs/drawing-03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" name="AutoShape 8" descr="https://www.processing.org/tutorials/drawing/imgs/drawing-03.svg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8" name="AutoShape 10" descr="https://www.processing.org/tutorials/drawing/imgs/drawing-03.svg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9" name="AutoShape 12" descr="https://www.processing.org/tutorials/drawing/imgs/drawing-03.svg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12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5" t="45278" r="46945" b="25199"/>
          <a:stretch/>
        </p:blipFill>
        <p:spPr bwMode="auto">
          <a:xfrm>
            <a:off x="2667001" y="3174340"/>
            <a:ext cx="2185843" cy="215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5334000" y="1600200"/>
            <a:ext cx="4953000" cy="4876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E" sz="2400" dirty="0"/>
              <a:t>In Computing, we use this type of coordinate system to represent the screen:</a:t>
            </a:r>
          </a:p>
          <a:p>
            <a:pPr marL="0" indent="0" algn="ctr">
              <a:buNone/>
            </a:pPr>
            <a:endParaRPr lang="en-IE" sz="2400" dirty="0"/>
          </a:p>
          <a:p>
            <a:pPr marL="0" indent="0" algn="ctr">
              <a:buNone/>
            </a:pPr>
            <a:endParaRPr lang="en-IE" sz="2400" dirty="0"/>
          </a:p>
          <a:p>
            <a:pPr marL="0" indent="0" algn="ctr">
              <a:buNone/>
            </a:pPr>
            <a:endParaRPr lang="en-IE" sz="2400" dirty="0"/>
          </a:p>
          <a:p>
            <a:pPr marL="0" indent="0" algn="ctr">
              <a:buNone/>
            </a:pPr>
            <a:endParaRPr lang="en-IE" sz="2400" dirty="0"/>
          </a:p>
          <a:p>
            <a:pPr marL="0" indent="0" algn="ctr">
              <a:buNone/>
            </a:pPr>
            <a:endParaRPr lang="en-IE" sz="2400" dirty="0"/>
          </a:p>
          <a:p>
            <a:pPr marL="0" indent="0" algn="ctr">
              <a:buNone/>
            </a:pPr>
            <a:endParaRPr lang="en-IE" sz="2400" dirty="0"/>
          </a:p>
          <a:p>
            <a:pPr marL="0" indent="0" algn="ctr">
              <a:buNone/>
            </a:pPr>
            <a:r>
              <a:rPr lang="en-IE" sz="2400" dirty="0"/>
              <a:t>point (0,0) is in the top left hand corner.  Each number is a pixel.</a:t>
            </a:r>
          </a:p>
        </p:txBody>
      </p:sp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5" t="39881" r="25817" b="25199"/>
          <a:stretch/>
        </p:blipFill>
        <p:spPr bwMode="auto">
          <a:xfrm>
            <a:off x="6511472" y="2822696"/>
            <a:ext cx="2598056" cy="255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8265794" y="6488668"/>
            <a:ext cx="2367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https://processing.org/</a:t>
            </a:r>
          </a:p>
        </p:txBody>
      </p:sp>
    </p:spTree>
    <p:extLst>
      <p:ext uri="{BB962C8B-B14F-4D97-AF65-F5344CB8AC3E}">
        <p14:creationId xmlns:p14="http://schemas.microsoft.com/office/powerpoint/2010/main" val="378968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Coordinate System in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632" y="1759528"/>
            <a:ext cx="3922568" cy="2209801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IE" sz="2800" dirty="0"/>
              <a:t>So how does this relate to Processing? </a:t>
            </a:r>
          </a:p>
          <a:p>
            <a:r>
              <a:rPr lang="en-IE" sz="2800" dirty="0"/>
              <a:t>When you open Processing and click on the run button, a display window pops up. 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9" t="9944" r="69486" b="68276"/>
          <a:stretch/>
        </p:blipFill>
        <p:spPr bwMode="auto">
          <a:xfrm>
            <a:off x="7543800" y="3827161"/>
            <a:ext cx="2133600" cy="250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599" y="2126732"/>
            <a:ext cx="4263139" cy="3685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3581" y="134951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rgbClr val="FF0000"/>
                </a:solidFill>
              </a:rPr>
              <a:t>Run button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06690" y="6330875"/>
            <a:ext cx="2521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rgbClr val="FF0000"/>
                </a:solidFill>
              </a:rPr>
              <a:t>Display window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12598" y="1905000"/>
            <a:ext cx="349602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25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Coordinate System in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2202378"/>
            <a:ext cx="6096001" cy="338941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E" sz="2800" dirty="0"/>
              <a:t>The display window is where your code is run/ displayed.  </a:t>
            </a:r>
          </a:p>
          <a:p>
            <a:r>
              <a:rPr lang="en-IE" sz="2800" dirty="0"/>
              <a:t>It follows the rules of the Computing coordinate system i.e. the top left hand corner is (0,0).</a:t>
            </a:r>
          </a:p>
          <a:p>
            <a:r>
              <a:rPr lang="en-IE" sz="2800" dirty="0"/>
              <a:t>A point (10,20) is 10 pixels to the right of (0,0) and 20 pixels below (0,0).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9" t="9944" r="69486" b="68276"/>
          <a:stretch/>
        </p:blipFill>
        <p:spPr bwMode="auto">
          <a:xfrm>
            <a:off x="8382000" y="3897086"/>
            <a:ext cx="2133600" cy="250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506690" y="6330875"/>
            <a:ext cx="2521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rgbClr val="FF0000"/>
                </a:solidFill>
              </a:rPr>
              <a:t>Display window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686801" y="2713112"/>
            <a:ext cx="422563" cy="18588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24900" y="2313002"/>
            <a:ext cx="768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rgbClr val="FF0000"/>
                </a:solidFill>
              </a:rPr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410440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rect</a:t>
            </a:r>
            <a:r>
              <a:rPr lang="en-IE" dirty="0"/>
              <a:t>()</a:t>
            </a:r>
          </a:p>
        </p:txBody>
      </p:sp>
      <p:pic>
        <p:nvPicPr>
          <p:cNvPr id="1026" name="Picture 2" descr="C:\Users\Siobhan\Dropbox\Programming Fundamentals (1)\Semester 1\Sept 2015 specifics\Processing\repo\topic01\book\img\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42656"/>
            <a:ext cx="6858000" cy="42440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188815" y="6400800"/>
            <a:ext cx="2367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https://processing.org/</a:t>
            </a:r>
          </a:p>
        </p:txBody>
      </p:sp>
    </p:spTree>
    <p:extLst>
      <p:ext uri="{BB962C8B-B14F-4D97-AF65-F5344CB8AC3E}">
        <p14:creationId xmlns:p14="http://schemas.microsoft.com/office/powerpoint/2010/main" val="297436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6012</TotalTime>
  <Words>565</Words>
  <Application>Microsoft Macintosh PowerPoint</Application>
  <PresentationFormat>Widescreen</PresentationFormat>
  <Paragraphs>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Programming</vt:lpstr>
      <vt:lpstr>Introduction to Processing</vt:lpstr>
      <vt:lpstr>What is Processing?</vt:lpstr>
      <vt:lpstr>What is Processing?</vt:lpstr>
      <vt:lpstr>Why are we using Processing?</vt:lpstr>
      <vt:lpstr>Coordinate System in Computing</vt:lpstr>
      <vt:lpstr>Coordinate System in Computing</vt:lpstr>
      <vt:lpstr>Coordinate System in Computing</vt:lpstr>
      <vt:lpstr>rect()</vt:lpstr>
      <vt:lpstr>rect() – Drawing a Rectangle</vt:lpstr>
      <vt:lpstr>rect() – Drawing a Square</vt:lpstr>
      <vt:lpstr>rect() – Syntax</vt:lpstr>
      <vt:lpstr>Some eBooks in WIT library</vt:lpstr>
      <vt:lpstr>Processing Books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Colm Dunphy</dc:creator>
  <cp:lastModifiedBy>Microsoft Office User</cp:lastModifiedBy>
  <cp:revision>76</cp:revision>
  <dcterms:created xsi:type="dcterms:W3CDTF">2019-01-10T04:10:15Z</dcterms:created>
  <dcterms:modified xsi:type="dcterms:W3CDTF">2024-11-12T11:31:24Z</dcterms:modified>
</cp:coreProperties>
</file>