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6" r:id="rId2"/>
    <p:sldId id="259" r:id="rId3"/>
    <p:sldId id="257" r:id="rId4"/>
    <p:sldId id="260" r:id="rId5"/>
    <p:sldId id="258" r:id="rId6"/>
    <p:sldId id="261" r:id="rId7"/>
    <p:sldId id="262" r:id="rId8"/>
    <p:sldId id="264" r:id="rId9"/>
    <p:sldId id="269" r:id="rId10"/>
    <p:sldId id="265" r:id="rId11"/>
    <p:sldId id="270" r:id="rId12"/>
    <p:sldId id="271"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asini sahoo" initials="ps" lastIdx="1" clrIdx="0">
    <p:extLst>
      <p:ext uri="{19B8F6BF-5375-455C-9EA6-DF929625EA0E}">
        <p15:presenceInfo xmlns:p15="http://schemas.microsoft.com/office/powerpoint/2012/main" userId="ca78181549346e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D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461D5-5907-4AAD-A827-B149C22D2391}"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15B3D324-DA7A-4317-86EE-396F0D07F9DD}" type="pres">
      <dgm:prSet presAssocID="{9B9461D5-5907-4AAD-A827-B149C22D2391}" presName="Name0" presStyleCnt="0">
        <dgm:presLayoutVars>
          <dgm:dir/>
          <dgm:resizeHandles val="exact"/>
        </dgm:presLayoutVars>
      </dgm:prSet>
      <dgm:spPr/>
    </dgm:pt>
  </dgm:ptLst>
  <dgm:cxnLst>
    <dgm:cxn modelId="{50394766-654D-4850-BEC5-8837DF67FC00}" type="presOf" srcId="{9B9461D5-5907-4AAD-A827-B149C22D2391}" destId="{15B3D324-DA7A-4317-86EE-396F0D07F9DD}" srcOrd="0"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4CD06-692E-40CB-8FC4-7F2967A0EA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8CF0D0-F239-4159-A969-DD9A824312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DB036D-7972-47FF-91AA-19F1556C9741}" type="datetimeFigureOut">
              <a:rPr lang="en-US" smtClean="0"/>
              <a:t>19-Oct-20</a:t>
            </a:fld>
            <a:endParaRPr lang="en-US"/>
          </a:p>
        </p:txBody>
      </p:sp>
      <p:sp>
        <p:nvSpPr>
          <p:cNvPr id="4" name="Footer Placeholder 3">
            <a:extLst>
              <a:ext uri="{FF2B5EF4-FFF2-40B4-BE49-F238E27FC236}">
                <a16:creationId xmlns:a16="http://schemas.microsoft.com/office/drawing/2014/main" id="{A36BBF06-EB52-4F0B-B796-3CFF03596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D8BBEF-68F0-4376-8770-84772A8F26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67046A-F9B5-4A73-A99A-056F19A112A9}" type="slidenum">
              <a:rPr lang="en-US" smtClean="0"/>
              <a:t>‹#›</a:t>
            </a:fld>
            <a:endParaRPr lang="en-US"/>
          </a:p>
        </p:txBody>
      </p:sp>
    </p:spTree>
    <p:extLst>
      <p:ext uri="{BB962C8B-B14F-4D97-AF65-F5344CB8AC3E}">
        <p14:creationId xmlns:p14="http://schemas.microsoft.com/office/powerpoint/2010/main" val="4041162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7B6D1-7BEF-4342-8CEF-8B440EF24EF4}" type="datetimeFigureOut">
              <a:rPr lang="en-US" smtClean="0"/>
              <a:t>19-Oct-20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462B8-FEC6-4B17-9AEA-403285EE5B28}" type="slidenum">
              <a:rPr lang="en-US" smtClean="0"/>
              <a:t>‹#›</a:t>
            </a:fld>
            <a:endParaRPr lang="en-US"/>
          </a:p>
        </p:txBody>
      </p:sp>
    </p:spTree>
    <p:extLst>
      <p:ext uri="{BB962C8B-B14F-4D97-AF65-F5344CB8AC3E}">
        <p14:creationId xmlns:p14="http://schemas.microsoft.com/office/powerpoint/2010/main" val="41718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a:xfrm>
            <a:off x="5332412" y="5883275"/>
            <a:ext cx="4324044" cy="365125"/>
          </a:xfrm>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204423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21-Oct-20</a:t>
            </a:r>
          </a:p>
        </p:txBody>
      </p:sp>
      <p:sp>
        <p:nvSpPr>
          <p:cNvPr id="6" name="Footer Placeholder 5"/>
          <p:cNvSpPr>
            <a:spLocks noGrp="1"/>
          </p:cNvSpPr>
          <p:nvPr>
            <p:ph type="ftr" sz="quarter" idx="11"/>
          </p:nvPr>
        </p:nvSpPr>
        <p:spPr/>
        <p:txBody>
          <a:bodyPr/>
          <a:lstStyle/>
          <a:p>
            <a:r>
              <a:rPr lang="en-US" dirty="0"/>
              <a:t>Pravasini Sahoo/Blockchain in Defence :a Breakthrough</a:t>
            </a:r>
          </a:p>
        </p:txBody>
      </p:sp>
      <p:sp>
        <p:nvSpPr>
          <p:cNvPr id="7" name="Slide Number Placeholder 6"/>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236034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4233629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156862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77080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45275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112052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2225511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7465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a:xfrm>
            <a:off x="10951856" y="5867131"/>
            <a:ext cx="551167" cy="365125"/>
          </a:xfrm>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96142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21-Oct-20</a:t>
            </a:r>
          </a:p>
        </p:txBody>
      </p:sp>
      <p:sp>
        <p:nvSpPr>
          <p:cNvPr id="5" name="Footer Placeholder 4"/>
          <p:cNvSpPr>
            <a:spLocks noGrp="1"/>
          </p:cNvSpPr>
          <p:nvPr>
            <p:ph type="ftr" sz="quarter" idx="11"/>
          </p:nvPr>
        </p:nvSpPr>
        <p:spPr/>
        <p:txBody>
          <a:bodyPr/>
          <a:lstStyle/>
          <a:p>
            <a:r>
              <a:rPr lang="en-US" dirty="0"/>
              <a:t>Pravasini Sahoo/Blockchain in Defence :a Breakthrough</a:t>
            </a:r>
          </a:p>
        </p:txBody>
      </p:sp>
      <p:sp>
        <p:nvSpPr>
          <p:cNvPr id="6" name="Slide Number Placeholder 5"/>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96844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21-Oct-20</a:t>
            </a:r>
          </a:p>
        </p:txBody>
      </p:sp>
      <p:sp>
        <p:nvSpPr>
          <p:cNvPr id="6" name="Footer Placeholder 5"/>
          <p:cNvSpPr>
            <a:spLocks noGrp="1"/>
          </p:cNvSpPr>
          <p:nvPr>
            <p:ph type="ftr" sz="quarter" idx="11"/>
          </p:nvPr>
        </p:nvSpPr>
        <p:spPr/>
        <p:txBody>
          <a:bodyPr/>
          <a:lstStyle/>
          <a:p>
            <a:r>
              <a:rPr lang="en-US" dirty="0"/>
              <a:t>Pravasini Sahoo/Blockchain in Defence :a Breakthrough</a:t>
            </a:r>
          </a:p>
        </p:txBody>
      </p:sp>
      <p:sp>
        <p:nvSpPr>
          <p:cNvPr id="7" name="Slide Number Placeholder 6"/>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51206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21-Oct-20</a:t>
            </a:r>
          </a:p>
        </p:txBody>
      </p:sp>
      <p:sp>
        <p:nvSpPr>
          <p:cNvPr id="8" name="Footer Placeholder 7"/>
          <p:cNvSpPr>
            <a:spLocks noGrp="1"/>
          </p:cNvSpPr>
          <p:nvPr>
            <p:ph type="ftr" sz="quarter" idx="11"/>
          </p:nvPr>
        </p:nvSpPr>
        <p:spPr/>
        <p:txBody>
          <a:bodyPr/>
          <a:lstStyle/>
          <a:p>
            <a:r>
              <a:rPr lang="en-US" dirty="0"/>
              <a:t>Pravasini Sahoo/Blockchain in Defence :a Breakthrough</a:t>
            </a:r>
          </a:p>
        </p:txBody>
      </p:sp>
      <p:sp>
        <p:nvSpPr>
          <p:cNvPr id="9" name="Slide Number Placeholder 8"/>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170044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21-Oct-20</a:t>
            </a:r>
          </a:p>
        </p:txBody>
      </p:sp>
      <p:sp>
        <p:nvSpPr>
          <p:cNvPr id="4" name="Footer Placeholder 3"/>
          <p:cNvSpPr>
            <a:spLocks noGrp="1"/>
          </p:cNvSpPr>
          <p:nvPr>
            <p:ph type="ftr" sz="quarter" idx="11"/>
          </p:nvPr>
        </p:nvSpPr>
        <p:spPr/>
        <p:txBody>
          <a:bodyPr/>
          <a:lstStyle/>
          <a:p>
            <a:r>
              <a:rPr lang="en-US" dirty="0"/>
              <a:t>Pravasini Sahoo/Blockchain in Defence :a Breakthrough</a:t>
            </a:r>
          </a:p>
        </p:txBody>
      </p:sp>
      <p:sp>
        <p:nvSpPr>
          <p:cNvPr id="5" name="Slide Number Placeholder 4"/>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107787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21-Oct-20</a:t>
            </a:r>
          </a:p>
        </p:txBody>
      </p:sp>
      <p:sp>
        <p:nvSpPr>
          <p:cNvPr id="3" name="Footer Placeholder 2"/>
          <p:cNvSpPr>
            <a:spLocks noGrp="1"/>
          </p:cNvSpPr>
          <p:nvPr>
            <p:ph type="ftr" sz="quarter" idx="11"/>
          </p:nvPr>
        </p:nvSpPr>
        <p:spPr/>
        <p:txBody>
          <a:bodyPr/>
          <a:lstStyle/>
          <a:p>
            <a:r>
              <a:rPr lang="en-US" dirty="0"/>
              <a:t>Pravasini Sahoo/Blockchain in Defence :a Breakthrough</a:t>
            </a:r>
          </a:p>
        </p:txBody>
      </p:sp>
      <p:sp>
        <p:nvSpPr>
          <p:cNvPr id="4" name="Slide Number Placeholder 3"/>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326799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21-Oct-20</a:t>
            </a:r>
          </a:p>
        </p:txBody>
      </p:sp>
      <p:sp>
        <p:nvSpPr>
          <p:cNvPr id="6" name="Footer Placeholder 5"/>
          <p:cNvSpPr>
            <a:spLocks noGrp="1"/>
          </p:cNvSpPr>
          <p:nvPr>
            <p:ph type="ftr" sz="quarter" idx="11"/>
          </p:nvPr>
        </p:nvSpPr>
        <p:spPr/>
        <p:txBody>
          <a:bodyPr/>
          <a:lstStyle/>
          <a:p>
            <a:r>
              <a:rPr lang="en-US" dirty="0"/>
              <a:t>Pravasini Sahoo/Blockchain in Defence :a Breakthrough</a:t>
            </a:r>
          </a:p>
        </p:txBody>
      </p:sp>
      <p:sp>
        <p:nvSpPr>
          <p:cNvPr id="7" name="Slide Number Placeholder 6"/>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422471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21-Oct-20</a:t>
            </a:r>
          </a:p>
        </p:txBody>
      </p:sp>
      <p:sp>
        <p:nvSpPr>
          <p:cNvPr id="6" name="Footer Placeholder 5"/>
          <p:cNvSpPr>
            <a:spLocks noGrp="1"/>
          </p:cNvSpPr>
          <p:nvPr>
            <p:ph type="ftr" sz="quarter" idx="11"/>
          </p:nvPr>
        </p:nvSpPr>
        <p:spPr/>
        <p:txBody>
          <a:bodyPr/>
          <a:lstStyle/>
          <a:p>
            <a:r>
              <a:rPr lang="en-US" dirty="0"/>
              <a:t>Pravasini Sahoo/Blockchain in Defence :a Breakthrough</a:t>
            </a:r>
          </a:p>
        </p:txBody>
      </p:sp>
      <p:sp>
        <p:nvSpPr>
          <p:cNvPr id="7" name="Slide Number Placeholder 6"/>
          <p:cNvSpPr>
            <a:spLocks noGrp="1"/>
          </p:cNvSpPr>
          <p:nvPr>
            <p:ph type="sldNum" sz="quarter" idx="12"/>
          </p:nvPr>
        </p:nvSpPr>
        <p:spPr/>
        <p:txBody>
          <a:bodyPr/>
          <a:lstStyle/>
          <a:p>
            <a:fld id="{5C549842-07B1-4898-9407-5CE42422B166}" type="slidenum">
              <a:rPr lang="en-US" smtClean="0"/>
              <a:t>‹#›</a:t>
            </a:fld>
            <a:endParaRPr lang="en-US"/>
          </a:p>
        </p:txBody>
      </p:sp>
    </p:spTree>
    <p:extLst>
      <p:ext uri="{BB962C8B-B14F-4D97-AF65-F5344CB8AC3E}">
        <p14:creationId xmlns:p14="http://schemas.microsoft.com/office/powerpoint/2010/main" val="307082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21-Oct-20</a:t>
            </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a:t>Pravasini Sahoo/Blockchain in Defence :a Breakthrough</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549842-07B1-4898-9407-5CE42422B166}" type="slidenum">
              <a:rPr lang="en-US" smtClean="0"/>
              <a:t>‹#›</a:t>
            </a:fld>
            <a:endParaRPr lang="en-US"/>
          </a:p>
        </p:txBody>
      </p:sp>
    </p:spTree>
    <p:extLst>
      <p:ext uri="{BB962C8B-B14F-4D97-AF65-F5344CB8AC3E}">
        <p14:creationId xmlns:p14="http://schemas.microsoft.com/office/powerpoint/2010/main" val="18453762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societeitvastgoed.academy/wp-content/uploads/2018/07/Master_thesis_final.pdf-Marlies-Soci%C3%ABteit-Vastgoed.pdf"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37493E-1758-46B6-B9F3-711521FF029B}"/>
              </a:ext>
            </a:extLst>
          </p:cNvPr>
          <p:cNvSpPr>
            <a:spLocks noGrp="1"/>
          </p:cNvSpPr>
          <p:nvPr>
            <p:ph type="body" idx="1"/>
          </p:nvPr>
        </p:nvSpPr>
        <p:spPr>
          <a:xfrm>
            <a:off x="8640146" y="5952931"/>
            <a:ext cx="2862875" cy="905068"/>
          </a:xfrm>
        </p:spPr>
        <p:txBody>
          <a:bodyPr/>
          <a:lstStyle/>
          <a:p>
            <a:r>
              <a:rPr lang="en-US" dirty="0">
                <a:solidFill>
                  <a:srgbClr val="002060"/>
                </a:solidFill>
                <a:latin typeface="Arial Black" panose="020B0A04020102020204" pitchFamily="34" charset="0"/>
              </a:rPr>
              <a:t>Pravasini Sahoo</a:t>
            </a:r>
          </a:p>
          <a:p>
            <a:r>
              <a:rPr lang="en-US" dirty="0">
                <a:solidFill>
                  <a:srgbClr val="002060"/>
                </a:solidFill>
                <a:latin typeface="Arial Black" panose="020B0A04020102020204" pitchFamily="34" charset="0"/>
              </a:rPr>
              <a:t>Roll no-17</a:t>
            </a:r>
          </a:p>
        </p:txBody>
      </p:sp>
      <p:pic>
        <p:nvPicPr>
          <p:cNvPr id="8" name="Picture 7">
            <a:extLst>
              <a:ext uri="{FF2B5EF4-FFF2-40B4-BE49-F238E27FC236}">
                <a16:creationId xmlns:a16="http://schemas.microsoft.com/office/drawing/2014/main" id="{D1C42DBB-EAF3-4378-8ED3-191298E7F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1" y="535151"/>
            <a:ext cx="12227701" cy="5417780"/>
          </a:xfrm>
          <a:prstGeom prst="rect">
            <a:avLst/>
          </a:prstGeom>
        </p:spPr>
      </p:pic>
    </p:spTree>
    <p:extLst>
      <p:ext uri="{BB962C8B-B14F-4D97-AF65-F5344CB8AC3E}">
        <p14:creationId xmlns:p14="http://schemas.microsoft.com/office/powerpoint/2010/main" val="3146205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D382-80AA-4CEA-B6D4-FDF9B37280A5}"/>
              </a:ext>
            </a:extLst>
          </p:cNvPr>
          <p:cNvSpPr>
            <a:spLocks noGrp="1"/>
          </p:cNvSpPr>
          <p:nvPr>
            <p:ph type="title"/>
          </p:nvPr>
        </p:nvSpPr>
        <p:spPr>
          <a:xfrm>
            <a:off x="1789111" y="774441"/>
            <a:ext cx="9374189" cy="429208"/>
          </a:xfrm>
        </p:spPr>
        <p:txBody>
          <a:bodyPr>
            <a:noAutofit/>
          </a:bodyPr>
          <a:lstStyle/>
          <a:p>
            <a:pPr algn="l"/>
            <a:r>
              <a:rPr lang="en-US" sz="2000" dirty="0">
                <a:solidFill>
                  <a:schemeClr val="accent1">
                    <a:lumMod val="75000"/>
                  </a:schemeClr>
                </a:solidFill>
                <a:latin typeface="Arial Black" panose="020B0A04020102020204" pitchFamily="34" charset="0"/>
              </a:rPr>
              <a:t>3.Blockchain in </a:t>
            </a:r>
            <a:r>
              <a:rPr lang="en-US" sz="2000" b="0" i="0" u="none" strike="noStrike" baseline="0" dirty="0">
                <a:solidFill>
                  <a:schemeClr val="accent1">
                    <a:lumMod val="75000"/>
                  </a:schemeClr>
                </a:solidFill>
                <a:latin typeface="Arial Black" panose="020B0A04020102020204" pitchFamily="34" charset="0"/>
              </a:rPr>
              <a:t>Supply chain management</a:t>
            </a:r>
            <a:endParaRPr lang="en-US" sz="2000" dirty="0">
              <a:solidFill>
                <a:schemeClr val="accent1">
                  <a:lumMod val="75000"/>
                </a:schemeClr>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6D2A59B-ABC5-4891-9FA6-3068220D7E9A}"/>
              </a:ext>
            </a:extLst>
          </p:cNvPr>
          <p:cNvSpPr>
            <a:spLocks noGrp="1"/>
          </p:cNvSpPr>
          <p:nvPr>
            <p:ph sz="half" idx="2"/>
          </p:nvPr>
        </p:nvSpPr>
        <p:spPr>
          <a:xfrm>
            <a:off x="1484311" y="1520889"/>
            <a:ext cx="10583864" cy="4270309"/>
          </a:xfrm>
        </p:spPr>
        <p:txBody>
          <a:bodyPr/>
          <a:lstStyle/>
          <a:p>
            <a:r>
              <a:rPr lang="en-US" sz="1800" b="0" i="0" u="none" strike="noStrike" baseline="0" dirty="0">
                <a:latin typeface="AGaramondPro-Regular"/>
              </a:rPr>
              <a:t>One of the most important uses of the blockchain in supply chains is making them more transparent, secure and efficient. </a:t>
            </a:r>
            <a:endParaRPr lang="en-US" dirty="0">
              <a:latin typeface="AGaramondPro-Regular"/>
            </a:endParaRPr>
          </a:p>
          <a:p>
            <a:r>
              <a:rPr lang="en-US" sz="1800" b="0" i="0" u="none" strike="noStrike" baseline="0" dirty="0">
                <a:latin typeface="AGaramondPro-Regular"/>
              </a:rPr>
              <a:t>Currently, the lack of such visibility leads to confusion and miscommunication among supply chain participants, as well as a lack of trust between them .By contrast, with blockchain, the private key used by a supply chain partner will enable this partner to be identified. Sensitive information like the type of goods, origin and destination could be encrypted and visible only to allowed participants.</a:t>
            </a:r>
          </a:p>
          <a:p>
            <a:r>
              <a:rPr lang="en-US" sz="1800" b="0" i="0" u="none" strike="noStrike" baseline="0" dirty="0">
                <a:latin typeface="AGaramondPro-Regular"/>
              </a:rPr>
              <a:t>On the battlefields, material traceability and visibility over the product’s path are essential. The Army also needs to be confident in pre-positioned materials and movements of capabilities to succeed in its operations. Blockchain technologies not only permit greater visibility on the material supply chain but can also improve food safety and healthcare on the battlefield.</a:t>
            </a:r>
            <a:endParaRPr lang="en-US" dirty="0"/>
          </a:p>
        </p:txBody>
      </p:sp>
      <p:sp>
        <p:nvSpPr>
          <p:cNvPr id="12" name="Footer Placeholder 9">
            <a:extLst>
              <a:ext uri="{FF2B5EF4-FFF2-40B4-BE49-F238E27FC236}">
                <a16:creationId xmlns:a16="http://schemas.microsoft.com/office/drawing/2014/main" id="{10CD2312-5FF1-4348-9B2F-F5AF935D80DF}"/>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C6C0B0A9-3324-4BC4-A3AD-294D84A1F38D}"/>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614DF31A-1537-47C7-B68E-5372D4BA9D72}"/>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0707987A-D84F-4823-ADC5-82C6D45A8F95}"/>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9</a:t>
            </a:r>
          </a:p>
        </p:txBody>
      </p:sp>
    </p:spTree>
    <p:extLst>
      <p:ext uri="{BB962C8B-B14F-4D97-AF65-F5344CB8AC3E}">
        <p14:creationId xmlns:p14="http://schemas.microsoft.com/office/powerpoint/2010/main" val="402273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306E-4906-4B21-8014-33DE4C5986B8}"/>
              </a:ext>
            </a:extLst>
          </p:cNvPr>
          <p:cNvSpPr>
            <a:spLocks noGrp="1"/>
          </p:cNvSpPr>
          <p:nvPr>
            <p:ph type="title"/>
          </p:nvPr>
        </p:nvSpPr>
        <p:spPr>
          <a:xfrm>
            <a:off x="1484311" y="1119673"/>
            <a:ext cx="10018713" cy="550505"/>
          </a:xfrm>
        </p:spPr>
        <p:txBody>
          <a:bodyPr>
            <a:normAutofit/>
          </a:bodyPr>
          <a:lstStyle/>
          <a:p>
            <a:pPr algn="l"/>
            <a:r>
              <a:rPr lang="en-US" sz="2000" b="0" i="0" u="none" strike="noStrike" baseline="0" dirty="0">
                <a:solidFill>
                  <a:schemeClr val="accent1">
                    <a:lumMod val="75000"/>
                  </a:schemeClr>
                </a:solidFill>
                <a:latin typeface="Arial Black" panose="020B0A04020102020204" pitchFamily="34" charset="0"/>
              </a:rPr>
              <a:t>4.Blockchain In Resilient communication</a:t>
            </a:r>
            <a:endParaRPr lang="en-US" sz="2000" dirty="0">
              <a:solidFill>
                <a:schemeClr val="accent1">
                  <a:lumMod val="75000"/>
                </a:schemeClr>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21CA0DFD-7109-4B90-8B4E-4CE1F9ADAAEA}"/>
              </a:ext>
            </a:extLst>
          </p:cNvPr>
          <p:cNvSpPr>
            <a:spLocks noGrp="1"/>
          </p:cNvSpPr>
          <p:nvPr>
            <p:ph sz="half" idx="2"/>
          </p:nvPr>
        </p:nvSpPr>
        <p:spPr>
          <a:xfrm>
            <a:off x="1484311" y="2183363"/>
            <a:ext cx="10393558" cy="2771192"/>
          </a:xfrm>
        </p:spPr>
        <p:txBody>
          <a:bodyPr/>
          <a:lstStyle/>
          <a:p>
            <a:pPr algn="l"/>
            <a:r>
              <a:rPr lang="en-US" sz="1800" b="0" i="0" u="none" strike="noStrike" baseline="0" dirty="0">
                <a:solidFill>
                  <a:srgbClr val="000000"/>
                </a:solidFill>
                <a:latin typeface="Times New Roman" panose="02020603050405020304" pitchFamily="18" charset="0"/>
              </a:rPr>
              <a:t>Blockchain technology can provide resilient communications in a highly contested environment. In a high-end conflict </a:t>
            </a:r>
            <a:r>
              <a:rPr lang="en-US" sz="1800" b="0" i="0" u="none" strike="noStrike" baseline="0" dirty="0">
                <a:latin typeface="AGaramondPro-Regular"/>
              </a:rPr>
              <a:t>, Defence</a:t>
            </a:r>
            <a:r>
              <a:rPr lang="en-US" dirty="0">
                <a:latin typeface="AGaramondPro-Regular"/>
              </a:rPr>
              <a:t> </a:t>
            </a:r>
            <a:r>
              <a:rPr lang="en-US" sz="1800" b="0" i="0" u="none" strike="noStrike" baseline="0" dirty="0">
                <a:latin typeface="AGaramondPro-Regular"/>
              </a:rPr>
              <a:t>departments should be prepared for the enemy to attack the electromagnetic spectrum and,</a:t>
            </a:r>
            <a:r>
              <a:rPr lang="en-US" sz="1800" b="0" i="0" u="none" strike="noStrike" baseline="0" dirty="0">
                <a:solidFill>
                  <a:srgbClr val="000000"/>
                </a:solidFill>
                <a:latin typeface="Times New Roman" panose="02020603050405020304" pitchFamily="18" charset="0"/>
              </a:rPr>
              <a:t> particularly against critical communication systems such as satellites, undersea cables, and tactical datalinks. </a:t>
            </a:r>
          </a:p>
          <a:p>
            <a:pPr algn="l"/>
            <a:r>
              <a:rPr lang="en-US" sz="1800" b="0" i="0" u="none" strike="noStrike" baseline="0" dirty="0">
                <a:latin typeface="AGaramondPro-Regular"/>
              </a:rPr>
              <a:t>Also, the enemy will try to manipulate data to break the kill chain. To face this threat, armies will need the capability to securely generate, protect and share data, which is possible thanks to chains of blockchain.</a:t>
            </a:r>
            <a:endParaRPr lang="en-US" dirty="0"/>
          </a:p>
        </p:txBody>
      </p:sp>
      <p:sp>
        <p:nvSpPr>
          <p:cNvPr id="12" name="Footer Placeholder 9">
            <a:extLst>
              <a:ext uri="{FF2B5EF4-FFF2-40B4-BE49-F238E27FC236}">
                <a16:creationId xmlns:a16="http://schemas.microsoft.com/office/drawing/2014/main" id="{BDC89889-8BC4-4C14-8AB8-35499C8D2E04}"/>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C4ED83B4-FFBC-443F-BCEA-512588582093}"/>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7393DDD9-5EDD-4675-888A-F8B33F4652E5}"/>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46A964A9-E556-4D9F-B8E7-0FAFEF963E40}"/>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10</a:t>
            </a:r>
          </a:p>
        </p:txBody>
      </p:sp>
    </p:spTree>
    <p:extLst>
      <p:ext uri="{BB962C8B-B14F-4D97-AF65-F5344CB8AC3E}">
        <p14:creationId xmlns:p14="http://schemas.microsoft.com/office/powerpoint/2010/main" val="161284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5A00-7B57-4303-A999-62D041BC12A2}"/>
              </a:ext>
            </a:extLst>
          </p:cNvPr>
          <p:cNvSpPr>
            <a:spLocks noGrp="1"/>
          </p:cNvSpPr>
          <p:nvPr>
            <p:ph type="title"/>
          </p:nvPr>
        </p:nvSpPr>
        <p:spPr>
          <a:xfrm>
            <a:off x="1484311" y="578501"/>
            <a:ext cx="10018713" cy="550507"/>
          </a:xfrm>
        </p:spPr>
        <p:txBody>
          <a:bodyPr>
            <a:noAutofit/>
          </a:bodyPr>
          <a:lstStyle/>
          <a:p>
            <a:r>
              <a:rPr lang="en-US" sz="2400" i="0" dirty="0">
                <a:solidFill>
                  <a:srgbClr val="0070C0"/>
                </a:solidFill>
                <a:effectLst/>
                <a:latin typeface="Arial Black" panose="020B0A04020102020204" pitchFamily="34" charset="0"/>
                <a:ea typeface="Microsoft JhengHei UI" panose="020B0604030504040204" pitchFamily="34" charset="-120"/>
              </a:rPr>
              <a:t>How Smart Contracts will help Defence</a:t>
            </a:r>
            <a:endParaRPr lang="en-US" sz="2400" dirty="0">
              <a:solidFill>
                <a:srgbClr val="0070C0"/>
              </a:solidFill>
              <a:latin typeface="Arial Black" panose="020B0A04020102020204" pitchFamily="34" charset="0"/>
              <a:ea typeface="Microsoft JhengHei UI" panose="020B0604030504040204" pitchFamily="34" charset="-120"/>
            </a:endParaRPr>
          </a:p>
        </p:txBody>
      </p:sp>
      <p:sp>
        <p:nvSpPr>
          <p:cNvPr id="4" name="Content Placeholder 3">
            <a:extLst>
              <a:ext uri="{FF2B5EF4-FFF2-40B4-BE49-F238E27FC236}">
                <a16:creationId xmlns:a16="http://schemas.microsoft.com/office/drawing/2014/main" id="{FCF14785-27D4-4721-B991-2D33BF841634}"/>
              </a:ext>
            </a:extLst>
          </p:cNvPr>
          <p:cNvSpPr>
            <a:spLocks noGrp="1"/>
          </p:cNvSpPr>
          <p:nvPr>
            <p:ph sz="half" idx="2"/>
          </p:nvPr>
        </p:nvSpPr>
        <p:spPr>
          <a:xfrm>
            <a:off x="1484310" y="1418253"/>
            <a:ext cx="10253599" cy="3853543"/>
          </a:xfrm>
        </p:spPr>
        <p:txBody>
          <a:bodyPr/>
          <a:lstStyle/>
          <a:p>
            <a:r>
              <a:rPr lang="en-US" b="0" i="0" dirty="0">
                <a:solidFill>
                  <a:srgbClr val="333333"/>
                </a:solidFill>
                <a:effectLst/>
                <a:latin typeface="Open Sans"/>
              </a:rPr>
              <a:t> </a:t>
            </a:r>
            <a:r>
              <a:rPr lang="en-US" b="0" i="1" u="none" strike="noStrike" dirty="0">
                <a:solidFill>
                  <a:srgbClr val="1E73BE"/>
                </a:solidFill>
                <a:effectLst/>
                <a:latin typeface="Open Sans"/>
                <a:hlinkClick r:id="rId2"/>
              </a:rPr>
              <a:t>Smart contracts</a:t>
            </a:r>
            <a:r>
              <a:rPr lang="en-US" b="0" i="0" dirty="0">
                <a:solidFill>
                  <a:srgbClr val="333333"/>
                </a:solidFill>
                <a:effectLst/>
                <a:latin typeface="Open Sans"/>
              </a:rPr>
              <a:t> are a set of computer programs on the blockchain that can automatically execute activities when certain conditions are met. They can be viewed as a normal contract with terms and conditions that is converted to a digital script and stored on the blockchain. </a:t>
            </a:r>
          </a:p>
          <a:p>
            <a:r>
              <a:rPr lang="en-US" b="0" i="0" dirty="0">
                <a:solidFill>
                  <a:srgbClr val="333333"/>
                </a:solidFill>
                <a:effectLst/>
                <a:latin typeface="Open Sans"/>
              </a:rPr>
              <a:t>smart contracts can track the transfer of equipment from the vendor to buyer. Once the buyer receives the equipment as per the conditions given in the smart contract, it will automatically expedite the funds to seal the transaction.</a:t>
            </a:r>
          </a:p>
          <a:p>
            <a:r>
              <a:rPr lang="en-US" b="0" i="0" dirty="0">
                <a:solidFill>
                  <a:srgbClr val="333333"/>
                </a:solidFill>
                <a:effectLst/>
                <a:latin typeface="Open Sans"/>
              </a:rPr>
              <a:t>Besides, smart contracts can eliminate the problems of delayed compliance or non-compliance to contractual issues and vendors’ propensity to contest penalties, a frequent problem in Indian defence contracts. Blockchain based smart contracts are legally fool-proof and hence, compliance is the only way out.</a:t>
            </a:r>
            <a:endParaRPr lang="en-US" dirty="0"/>
          </a:p>
        </p:txBody>
      </p:sp>
      <p:sp>
        <p:nvSpPr>
          <p:cNvPr id="11" name="Footer Placeholder 9">
            <a:extLst>
              <a:ext uri="{FF2B5EF4-FFF2-40B4-BE49-F238E27FC236}">
                <a16:creationId xmlns:a16="http://schemas.microsoft.com/office/drawing/2014/main" id="{312B66EE-958B-4720-85EE-3DED0D34E79A}"/>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77AC7D99-737C-46F8-929B-5E5DC0CC6EB0}"/>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5" name="Date Placeholder 8">
            <a:extLst>
              <a:ext uri="{FF2B5EF4-FFF2-40B4-BE49-F238E27FC236}">
                <a16:creationId xmlns:a16="http://schemas.microsoft.com/office/drawing/2014/main" id="{1574C8B6-2639-4483-8356-423B743824CB}"/>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7" name="Slide Number Placeholder 10">
            <a:extLst>
              <a:ext uri="{FF2B5EF4-FFF2-40B4-BE49-F238E27FC236}">
                <a16:creationId xmlns:a16="http://schemas.microsoft.com/office/drawing/2014/main" id="{39EEF570-EF6A-4782-969E-D5F70AD547B4}"/>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11</a:t>
            </a:r>
          </a:p>
        </p:txBody>
      </p:sp>
    </p:spTree>
    <p:extLst>
      <p:ext uri="{BB962C8B-B14F-4D97-AF65-F5344CB8AC3E}">
        <p14:creationId xmlns:p14="http://schemas.microsoft.com/office/powerpoint/2010/main" val="406053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D0F6-F444-47E1-9A2B-F889790EE62B}"/>
              </a:ext>
            </a:extLst>
          </p:cNvPr>
          <p:cNvSpPr>
            <a:spLocks noGrp="1"/>
          </p:cNvSpPr>
          <p:nvPr>
            <p:ph type="title"/>
          </p:nvPr>
        </p:nvSpPr>
        <p:spPr>
          <a:xfrm>
            <a:off x="1484310" y="609599"/>
            <a:ext cx="10018713" cy="556728"/>
          </a:xfrm>
        </p:spPr>
        <p:txBody>
          <a:bodyPr>
            <a:noAutofit/>
          </a:bodyPr>
          <a:lstStyle/>
          <a:p>
            <a:r>
              <a:rPr lang="en-US" sz="2000" b="1" i="0" u="none" strike="noStrike" baseline="0" dirty="0">
                <a:solidFill>
                  <a:srgbClr val="0070C0"/>
                </a:solidFill>
                <a:latin typeface="Arial Black" panose="020B0A04020102020204" pitchFamily="34" charset="0"/>
              </a:rPr>
              <a:t>DEVELOPMENTS IN THE BLOCKCHAIN TECHNOLOGY</a:t>
            </a:r>
            <a:br>
              <a:rPr lang="en-US" sz="2000" b="1" i="0" u="none" strike="noStrike" baseline="0" dirty="0">
                <a:solidFill>
                  <a:srgbClr val="0070C0"/>
                </a:solidFill>
                <a:latin typeface="Arial Black" panose="020B0A04020102020204" pitchFamily="34" charset="0"/>
              </a:rPr>
            </a:br>
            <a:r>
              <a:rPr lang="en-US" sz="2000" b="1" i="0" u="none" strike="noStrike" baseline="0" dirty="0">
                <a:solidFill>
                  <a:srgbClr val="0070C0"/>
                </a:solidFill>
                <a:latin typeface="Arial Black" panose="020B0A04020102020204" pitchFamily="34" charset="0"/>
              </a:rPr>
              <a:t>IN </a:t>
            </a:r>
            <a:r>
              <a:rPr lang="en-US" sz="2000" dirty="0">
                <a:solidFill>
                  <a:srgbClr val="0070C0"/>
                </a:solidFill>
                <a:latin typeface="Arial Black" panose="020B0A04020102020204" pitchFamily="34" charset="0"/>
              </a:rPr>
              <a:t>THE</a:t>
            </a:r>
            <a:r>
              <a:rPr lang="en-US" sz="2000" b="1" i="0" u="none" strike="noStrike" baseline="0" dirty="0">
                <a:solidFill>
                  <a:srgbClr val="0070C0"/>
                </a:solidFill>
                <a:latin typeface="Arial Black" panose="020B0A04020102020204" pitchFamily="34" charset="0"/>
              </a:rPr>
              <a:t> MILITARY AROUND THE WORLD</a:t>
            </a:r>
            <a:endParaRPr lang="en-US" sz="2000" dirty="0">
              <a:solidFill>
                <a:srgbClr val="0070C0"/>
              </a:solidFill>
              <a:latin typeface="Arial Black" panose="020B0A04020102020204" pitchFamily="34" charset="0"/>
            </a:endParaRPr>
          </a:p>
        </p:txBody>
      </p:sp>
      <p:sp>
        <p:nvSpPr>
          <p:cNvPr id="6" name="Content Placeholder 5">
            <a:extLst>
              <a:ext uri="{FF2B5EF4-FFF2-40B4-BE49-F238E27FC236}">
                <a16:creationId xmlns:a16="http://schemas.microsoft.com/office/drawing/2014/main" id="{F398C270-E576-47B4-8DFC-0EC0CED02356}"/>
              </a:ext>
            </a:extLst>
          </p:cNvPr>
          <p:cNvSpPr>
            <a:spLocks noGrp="1"/>
          </p:cNvSpPr>
          <p:nvPr>
            <p:ph sz="quarter" idx="4"/>
          </p:nvPr>
        </p:nvSpPr>
        <p:spPr>
          <a:xfrm>
            <a:off x="1484310" y="1362268"/>
            <a:ext cx="9777739" cy="4886131"/>
          </a:xfrm>
        </p:spPr>
        <p:txBody>
          <a:bodyPr>
            <a:normAutofit/>
          </a:bodyPr>
          <a:lstStyle/>
          <a:p>
            <a:pPr algn="l"/>
            <a:r>
              <a:rPr lang="en-US" sz="1800" b="0" i="0" u="none" strike="noStrike" baseline="0" dirty="0">
                <a:latin typeface="AGaramondPro-Regular"/>
              </a:rPr>
              <a:t>EU is building a European Blockchain Services Infrastructure which will deliver EU-wide cross-border public services using blockchain technology.</a:t>
            </a:r>
          </a:p>
          <a:p>
            <a:pPr algn="l"/>
            <a:r>
              <a:rPr lang="en-US" sz="1800" b="0" i="0" u="none" strike="noStrike" baseline="0" dirty="0">
                <a:latin typeface="AGaramondPro-Regular"/>
              </a:rPr>
              <a:t>US Defence Advanced Research Projects Agency (DARPA) is working on weaponizing blockchain. The main area of concern for DARPA is data integrity systems, meaning ensuring that data are still in their original state, and seeing who has viewed these data.</a:t>
            </a:r>
          </a:p>
          <a:p>
            <a:pPr algn="l"/>
            <a:r>
              <a:rPr lang="en-US" sz="1800" b="0" i="0" u="none" strike="noStrike" baseline="0" dirty="0">
                <a:latin typeface="AGaramondPro-Regular"/>
              </a:rPr>
              <a:t>The Russian Ministry of Defence also owns a newly established “Blockchain Research Laboratory”, named ERA. This research center</a:t>
            </a:r>
            <a:r>
              <a:rPr lang="en-US" dirty="0">
                <a:latin typeface="AGaramondPro-Regular"/>
              </a:rPr>
              <a:t> </a:t>
            </a:r>
            <a:r>
              <a:rPr lang="en-US" sz="1800" b="0" i="0" u="none" strike="noStrike" baseline="0" dirty="0">
                <a:latin typeface="AGaramondPro-Regular"/>
              </a:rPr>
              <a:t>explores how blockchain technology can be used to boost national security by detecting and preventing hacks on military infrastructure and enhance the military’s cyber-security.</a:t>
            </a:r>
          </a:p>
          <a:p>
            <a:pPr algn="l"/>
            <a:r>
              <a:rPr lang="en-US" sz="1800" b="0" i="0" u="none" strike="noStrike" baseline="0" dirty="0">
                <a:latin typeface="AGaramondPro-Regular"/>
              </a:rPr>
              <a:t>China use blockchain to protect sensitive personnel and weapons data from cyber-attacks and make logistics operations safer and more efficient.</a:t>
            </a:r>
          </a:p>
          <a:p>
            <a:pPr algn="l"/>
            <a:r>
              <a:rPr lang="en-US" sz="1800" b="0" i="0" u="none" strike="noStrike" baseline="0" dirty="0">
                <a:latin typeface="AGaramondPro-Regular"/>
              </a:rPr>
              <a:t>South Korea’s state Defence Acquisition Program Administration (DAPA) announced that it is working with multiple other agencies for an interoperable blockchain system.</a:t>
            </a:r>
          </a:p>
          <a:p>
            <a:pPr algn="l"/>
            <a:r>
              <a:rPr lang="en-US" sz="1800" b="0" i="0" u="none" strike="noStrike" baseline="0" dirty="0">
                <a:latin typeface="AGaramondPro-Regular"/>
              </a:rPr>
              <a:t>NATO’s Communications and Information Agency called for blockchain applications regarding military logistics, procurement, and finance as well as “other applications of interest to the military”</a:t>
            </a:r>
            <a:endParaRPr lang="en-US" dirty="0"/>
          </a:p>
        </p:txBody>
      </p:sp>
      <p:sp>
        <p:nvSpPr>
          <p:cNvPr id="12" name="Footer Placeholder 9">
            <a:extLst>
              <a:ext uri="{FF2B5EF4-FFF2-40B4-BE49-F238E27FC236}">
                <a16:creationId xmlns:a16="http://schemas.microsoft.com/office/drawing/2014/main" id="{BC01A0A8-A728-4E17-86A1-410FEAAEFDFA}"/>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C35563C3-2F31-455B-A58A-7D7D42DD6729}"/>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5DA98577-09C3-4454-86C2-C987D3D059D8}"/>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4340A6EA-428D-41C1-AA17-9687AFF294B6}"/>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12</a:t>
            </a:r>
          </a:p>
        </p:txBody>
      </p:sp>
    </p:spTree>
    <p:extLst>
      <p:ext uri="{BB962C8B-B14F-4D97-AF65-F5344CB8AC3E}">
        <p14:creationId xmlns:p14="http://schemas.microsoft.com/office/powerpoint/2010/main" val="409270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AEB8-A99C-439F-9B91-56186D1583D8}"/>
              </a:ext>
            </a:extLst>
          </p:cNvPr>
          <p:cNvSpPr>
            <a:spLocks noGrp="1"/>
          </p:cNvSpPr>
          <p:nvPr>
            <p:ph type="title"/>
          </p:nvPr>
        </p:nvSpPr>
        <p:spPr>
          <a:xfrm>
            <a:off x="1484311" y="609600"/>
            <a:ext cx="10018713" cy="500743"/>
          </a:xfrm>
        </p:spPr>
        <p:txBody>
          <a:bodyPr>
            <a:normAutofit/>
          </a:bodyPr>
          <a:lstStyle/>
          <a:p>
            <a:r>
              <a:rPr lang="en-US" sz="2400" b="1" i="0" u="none" strike="noStrike" baseline="0" dirty="0">
                <a:solidFill>
                  <a:srgbClr val="0070C0"/>
                </a:solidFill>
                <a:latin typeface="Arial Black" panose="020B0A04020102020204" pitchFamily="34" charset="0"/>
              </a:rPr>
              <a:t>CONCLUSIONS</a:t>
            </a:r>
            <a:endParaRPr lang="en-US" sz="2400" dirty="0">
              <a:solidFill>
                <a:srgbClr val="0070C0"/>
              </a:solidFill>
              <a:latin typeface="Arial Black" panose="020B0A04020102020204" pitchFamily="34" charset="0"/>
            </a:endParaRPr>
          </a:p>
        </p:txBody>
      </p:sp>
      <p:sp>
        <p:nvSpPr>
          <p:cNvPr id="4" name="Content Placeholder 3">
            <a:extLst>
              <a:ext uri="{FF2B5EF4-FFF2-40B4-BE49-F238E27FC236}">
                <a16:creationId xmlns:a16="http://schemas.microsoft.com/office/drawing/2014/main" id="{9A522F7B-BF07-4E2F-9450-1A3BAD0FF360}"/>
              </a:ext>
            </a:extLst>
          </p:cNvPr>
          <p:cNvSpPr>
            <a:spLocks noGrp="1"/>
          </p:cNvSpPr>
          <p:nvPr>
            <p:ph sz="half" idx="2"/>
          </p:nvPr>
        </p:nvSpPr>
        <p:spPr>
          <a:xfrm>
            <a:off x="1484311" y="1539551"/>
            <a:ext cx="10421550" cy="4114800"/>
          </a:xfrm>
        </p:spPr>
        <p:txBody>
          <a:bodyPr/>
          <a:lstStyle/>
          <a:p>
            <a:pPr marL="0" indent="0" algn="l">
              <a:buNone/>
            </a:pPr>
            <a:r>
              <a:rPr lang="en-US" dirty="0">
                <a:latin typeface="AGaramondPro-Regular"/>
              </a:rPr>
              <a:t>B</a:t>
            </a:r>
            <a:r>
              <a:rPr lang="en-US" sz="1800" b="0" i="0" u="none" strike="noStrike" baseline="0" dirty="0">
                <a:latin typeface="AGaramondPro-Regular"/>
              </a:rPr>
              <a:t>lockchain technology has the potential to radically change our way of life, and the way we conduct military operations , both on an operational and support level. </a:t>
            </a:r>
          </a:p>
          <a:p>
            <a:pPr marL="0" indent="0" algn="l">
              <a:buNone/>
            </a:pPr>
            <a:r>
              <a:rPr lang="en-US" sz="1800" b="0" i="0" u="none" strike="noStrike" baseline="0" dirty="0">
                <a:latin typeface="AGaramondPro-Regular"/>
              </a:rPr>
              <a:t>Thanks to its decentralized and transparent nature, it could improve the decisions taken by military officials, while enhancing outcomes for military deployments. </a:t>
            </a:r>
          </a:p>
          <a:p>
            <a:pPr marL="0" indent="0" algn="l">
              <a:buNone/>
            </a:pPr>
            <a:r>
              <a:rPr lang="en-US" sz="1800" b="0" i="0" u="none" strike="noStrike" baseline="0" dirty="0">
                <a:latin typeface="AGaramondPro-Regular"/>
              </a:rPr>
              <a:t>The development of blockchain technology offers increased data confidence and data availability that can help shape future military logistics and planning.</a:t>
            </a:r>
            <a:endParaRPr lang="en-US" dirty="0"/>
          </a:p>
        </p:txBody>
      </p:sp>
      <p:sp>
        <p:nvSpPr>
          <p:cNvPr id="12" name="Footer Placeholder 9">
            <a:extLst>
              <a:ext uri="{FF2B5EF4-FFF2-40B4-BE49-F238E27FC236}">
                <a16:creationId xmlns:a16="http://schemas.microsoft.com/office/drawing/2014/main" id="{4BE8EBD3-8BD4-437D-A3FB-85EA4AADC84D}"/>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2C544FB3-56D1-4E23-9B19-E6AB2D44CCD3}"/>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D44AD294-CC6E-45BC-BDCB-505AA851615C}"/>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29062A19-9CB6-4141-8DA4-BA9921701022}"/>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13</a:t>
            </a:r>
          </a:p>
        </p:txBody>
      </p:sp>
    </p:spTree>
    <p:extLst>
      <p:ext uri="{BB962C8B-B14F-4D97-AF65-F5344CB8AC3E}">
        <p14:creationId xmlns:p14="http://schemas.microsoft.com/office/powerpoint/2010/main" val="153494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se Up Of Fountain Pen On Thank You Stock Photo, Picture And Royalty Free  Image. Image 98467425.">
            <a:extLst>
              <a:ext uri="{FF2B5EF4-FFF2-40B4-BE49-F238E27FC236}">
                <a16:creationId xmlns:a16="http://schemas.microsoft.com/office/drawing/2014/main" id="{8BCFB2A4-72C7-4FD8-B2A7-E848E36D316E}"/>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2472612" y="970383"/>
            <a:ext cx="7408505" cy="495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64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5C85-A617-426B-AA2E-641C5470E88A}"/>
              </a:ext>
            </a:extLst>
          </p:cNvPr>
          <p:cNvSpPr>
            <a:spLocks noGrp="1"/>
          </p:cNvSpPr>
          <p:nvPr>
            <p:ph type="title"/>
          </p:nvPr>
        </p:nvSpPr>
        <p:spPr>
          <a:xfrm>
            <a:off x="1484311" y="685801"/>
            <a:ext cx="10018713" cy="629816"/>
          </a:xfrm>
        </p:spPr>
        <p:txBody>
          <a:bodyPr>
            <a:normAutofit/>
          </a:bodyPr>
          <a:lstStyle/>
          <a:p>
            <a:r>
              <a:rPr lang="en-US" sz="2800" dirty="0">
                <a:solidFill>
                  <a:schemeClr val="accent1">
                    <a:lumMod val="75000"/>
                  </a:schemeClr>
                </a:solidFill>
                <a:latin typeface="Arial Black" panose="020B0A04020102020204" pitchFamily="34" charset="0"/>
              </a:rPr>
              <a:t>CONTENTS</a:t>
            </a:r>
          </a:p>
        </p:txBody>
      </p:sp>
      <p:sp>
        <p:nvSpPr>
          <p:cNvPr id="3" name="Content Placeholder 2">
            <a:extLst>
              <a:ext uri="{FF2B5EF4-FFF2-40B4-BE49-F238E27FC236}">
                <a16:creationId xmlns:a16="http://schemas.microsoft.com/office/drawing/2014/main" id="{CF700B3D-68B9-41AB-BBF9-8F4112F763DD}"/>
              </a:ext>
            </a:extLst>
          </p:cNvPr>
          <p:cNvSpPr>
            <a:spLocks noGrp="1"/>
          </p:cNvSpPr>
          <p:nvPr>
            <p:ph idx="1"/>
          </p:nvPr>
        </p:nvSpPr>
        <p:spPr>
          <a:xfrm>
            <a:off x="1484310" y="1212981"/>
            <a:ext cx="10018713" cy="4578220"/>
          </a:xfrm>
        </p:spPr>
        <p:txBody>
          <a:bodyPr/>
          <a:lstStyle/>
          <a:p>
            <a:pPr>
              <a:buFont typeface="Wingdings" panose="05000000000000000000" pitchFamily="2" charset="2"/>
              <a:buChar char="q"/>
            </a:pPr>
            <a:r>
              <a:rPr lang="en-US" sz="1800" dirty="0">
                <a:solidFill>
                  <a:schemeClr val="tx1">
                    <a:lumMod val="95000"/>
                    <a:lumOff val="5000"/>
                  </a:schemeClr>
                </a:solidFill>
                <a:latin typeface="Arial" panose="020B0604020202020204" pitchFamily="34" charset="0"/>
                <a:cs typeface="Arial" panose="020B0604020202020204" pitchFamily="34" charset="0"/>
              </a:rPr>
              <a:t>What is blockchain?</a:t>
            </a:r>
          </a:p>
          <a:p>
            <a:pPr>
              <a:buFont typeface="Wingdings" panose="05000000000000000000" pitchFamily="2" charset="2"/>
              <a:buChar char="q"/>
            </a:pPr>
            <a:r>
              <a:rPr lang="en-US" sz="1800" i="0" u="none" strike="noStrike" baseline="0" dirty="0">
                <a:latin typeface="AGaramondPro-Bold"/>
              </a:rPr>
              <a:t>Applications and functioning of blockchain technology in Defence</a:t>
            </a:r>
          </a:p>
          <a:p>
            <a:pPr>
              <a:buFont typeface="Wingdings" panose="05000000000000000000" pitchFamily="2" charset="2"/>
              <a:buChar char="q"/>
            </a:pPr>
            <a:r>
              <a:rPr lang="en-US" sz="1800" i="0" dirty="0">
                <a:effectLst/>
                <a:latin typeface="Arial" panose="020B0604020202020204" pitchFamily="34" charset="0"/>
                <a:ea typeface="Microsoft JhengHei UI" panose="020B0604030504040204" pitchFamily="34" charset="-120"/>
                <a:cs typeface="Arial" panose="020B0604020202020204" pitchFamily="34" charset="0"/>
              </a:rPr>
              <a:t>How Smart Contracts will help Defence</a:t>
            </a:r>
            <a:endParaRPr lang="en-US" sz="1800"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800" dirty="0">
                <a:solidFill>
                  <a:schemeClr val="tx1">
                    <a:lumMod val="95000"/>
                    <a:lumOff val="5000"/>
                  </a:schemeClr>
                </a:solidFill>
                <a:latin typeface="Arial" panose="020B0604020202020204" pitchFamily="34" charset="0"/>
                <a:cs typeface="Arial" panose="020B0604020202020204" pitchFamily="34" charset="0"/>
              </a:rPr>
              <a:t>Developments in the blockchain technology</a:t>
            </a:r>
            <a:br>
              <a:rPr lang="en-US" sz="1800" dirty="0">
                <a:solidFill>
                  <a:schemeClr val="tx1">
                    <a:lumMod val="95000"/>
                    <a:lumOff val="5000"/>
                  </a:schemeClr>
                </a:solidFill>
                <a:latin typeface="Arial" panose="020B0604020202020204" pitchFamily="34" charset="0"/>
                <a:cs typeface="Arial" panose="020B0604020202020204" pitchFamily="34" charset="0"/>
              </a:rPr>
            </a:br>
            <a:r>
              <a:rPr lang="en-US" sz="1800" dirty="0">
                <a:solidFill>
                  <a:schemeClr val="tx1">
                    <a:lumMod val="95000"/>
                    <a:lumOff val="5000"/>
                  </a:schemeClr>
                </a:solidFill>
                <a:latin typeface="Arial" panose="020B0604020202020204" pitchFamily="34" charset="0"/>
                <a:cs typeface="Arial" panose="020B0604020202020204" pitchFamily="34" charset="0"/>
              </a:rPr>
              <a:t>in the military around the world</a:t>
            </a:r>
          </a:p>
          <a:p>
            <a:pPr>
              <a:buFont typeface="Wingdings" panose="05000000000000000000" pitchFamily="2" charset="2"/>
              <a:buChar char="q"/>
            </a:pPr>
            <a:r>
              <a:rPr lang="en-US" sz="1800" dirty="0">
                <a:solidFill>
                  <a:schemeClr val="tx1">
                    <a:lumMod val="95000"/>
                    <a:lumOff val="5000"/>
                  </a:schemeClr>
                </a:solidFill>
                <a:latin typeface="Arial" panose="020B0604020202020204" pitchFamily="34" charset="0"/>
                <a:cs typeface="Arial" panose="020B0604020202020204" pitchFamily="34" charset="0"/>
              </a:rPr>
              <a:t>Conclusion</a:t>
            </a:r>
          </a:p>
          <a:p>
            <a:pPr marL="0" indent="0" algn="ctr">
              <a:buNone/>
            </a:pPr>
            <a:endParaRPr lang="en-US" dirty="0"/>
          </a:p>
          <a:p>
            <a:pPr marL="0" indent="0" algn="ctr">
              <a:buNone/>
            </a:pPr>
            <a:endParaRPr lang="en-US" dirty="0"/>
          </a:p>
        </p:txBody>
      </p:sp>
      <p:sp>
        <p:nvSpPr>
          <p:cNvPr id="9" name="Date Placeholder 8">
            <a:extLst>
              <a:ext uri="{FF2B5EF4-FFF2-40B4-BE49-F238E27FC236}">
                <a16:creationId xmlns:a16="http://schemas.microsoft.com/office/drawing/2014/main" id="{654BAA8F-3B1E-440B-A0D1-0B440D5E7ABF}"/>
              </a:ext>
            </a:extLst>
          </p:cNvPr>
          <p:cNvSpPr>
            <a:spLocks noGrp="1"/>
          </p:cNvSpPr>
          <p:nvPr>
            <p:ph type="dt" sz="half" idx="10"/>
          </p:nvPr>
        </p:nvSpPr>
        <p:spPr>
          <a:xfrm>
            <a:off x="10612016" y="65315"/>
            <a:ext cx="891008" cy="139960"/>
          </a:xfrm>
        </p:spPr>
        <p:txBody>
          <a:bodyPr/>
          <a:lstStyle/>
          <a:p>
            <a:r>
              <a:rPr lang="en-US" dirty="0">
                <a:solidFill>
                  <a:srgbClr val="0070C0"/>
                </a:solidFill>
                <a:latin typeface="Arial Black" panose="020B0A04020102020204" pitchFamily="34" charset="0"/>
              </a:rPr>
              <a:t>21-Oct-20</a:t>
            </a:r>
          </a:p>
        </p:txBody>
      </p:sp>
      <p:sp>
        <p:nvSpPr>
          <p:cNvPr id="10" name="Footer Placeholder 9">
            <a:extLst>
              <a:ext uri="{FF2B5EF4-FFF2-40B4-BE49-F238E27FC236}">
                <a16:creationId xmlns:a16="http://schemas.microsoft.com/office/drawing/2014/main" id="{64634B8B-7F37-4B5A-9CEB-14B75F831FD5}"/>
              </a:ext>
            </a:extLst>
          </p:cNvPr>
          <p:cNvSpPr>
            <a:spLocks noGrp="1"/>
          </p:cNvSpPr>
          <p:nvPr>
            <p:ph type="ftr" sz="quarter" idx="11"/>
          </p:nvPr>
        </p:nvSpPr>
        <p:spPr>
          <a:xfrm>
            <a:off x="1579985" y="65315"/>
            <a:ext cx="3383902" cy="139960"/>
          </a:xfrm>
        </p:spPr>
        <p:txBody>
          <a:bodyPr/>
          <a:lstStyle/>
          <a:p>
            <a:r>
              <a:rPr lang="en-US" dirty="0">
                <a:solidFill>
                  <a:srgbClr val="0070C0"/>
                </a:solidFill>
                <a:latin typeface="Arial Black" panose="020B0A04020102020204" pitchFamily="34" charset="0"/>
              </a:rPr>
              <a:t>Blockchain in Defence :a Breakthrough</a:t>
            </a:r>
          </a:p>
        </p:txBody>
      </p:sp>
      <p:sp>
        <p:nvSpPr>
          <p:cNvPr id="11" name="Slide Number Placeholder 10">
            <a:extLst>
              <a:ext uri="{FF2B5EF4-FFF2-40B4-BE49-F238E27FC236}">
                <a16:creationId xmlns:a16="http://schemas.microsoft.com/office/drawing/2014/main" id="{027DCC9D-9E83-47F7-B058-97369751BD6A}"/>
              </a:ext>
            </a:extLst>
          </p:cNvPr>
          <p:cNvSpPr>
            <a:spLocks noGrp="1"/>
          </p:cNvSpPr>
          <p:nvPr>
            <p:ph type="sldNum" sz="quarter" idx="12"/>
          </p:nvPr>
        </p:nvSpPr>
        <p:spPr>
          <a:xfrm>
            <a:off x="10951856" y="6518478"/>
            <a:ext cx="551167" cy="246222"/>
          </a:xfrm>
        </p:spPr>
        <p:txBody>
          <a:bodyPr/>
          <a:lstStyle/>
          <a:p>
            <a:r>
              <a:rPr lang="en-US" dirty="0">
                <a:solidFill>
                  <a:srgbClr val="0070C0"/>
                </a:solidFill>
                <a:latin typeface="Arial Black" panose="020B0A04020102020204" pitchFamily="34" charset="0"/>
              </a:rPr>
              <a:t>1</a:t>
            </a:r>
          </a:p>
        </p:txBody>
      </p:sp>
      <p:sp>
        <p:nvSpPr>
          <p:cNvPr id="13" name="TextBox 12">
            <a:extLst>
              <a:ext uri="{FF2B5EF4-FFF2-40B4-BE49-F238E27FC236}">
                <a16:creationId xmlns:a16="http://schemas.microsoft.com/office/drawing/2014/main" id="{0E3E5C1C-E3B7-4B5E-BEF0-F51499F35F85}"/>
              </a:ext>
            </a:extLst>
          </p:cNvPr>
          <p:cNvSpPr txBox="1"/>
          <p:nvPr/>
        </p:nvSpPr>
        <p:spPr>
          <a:xfrm>
            <a:off x="2414297" y="6502664"/>
            <a:ext cx="2549590" cy="246221"/>
          </a:xfrm>
          <a:prstGeom prst="rect">
            <a:avLst/>
          </a:prstGeom>
          <a:noFill/>
        </p:spPr>
        <p:txBody>
          <a:bodyPr wrap="square">
            <a:spAutoFit/>
          </a:bodyPr>
          <a:lstStyle/>
          <a:p>
            <a:r>
              <a:rPr lang="en-US" sz="1000" dirty="0">
                <a:solidFill>
                  <a:srgbClr val="0070C0"/>
                </a:solidFill>
                <a:latin typeface="Arial Black" panose="020B0A04020102020204" pitchFamily="34" charset="0"/>
              </a:rPr>
              <a:t>Pravasini Sahoo</a:t>
            </a:r>
          </a:p>
        </p:txBody>
      </p:sp>
    </p:spTree>
    <p:extLst>
      <p:ext uri="{BB962C8B-B14F-4D97-AF65-F5344CB8AC3E}">
        <p14:creationId xmlns:p14="http://schemas.microsoft.com/office/powerpoint/2010/main" val="146087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B69E-B739-4341-ABEE-BA9AF7DE65B2}"/>
              </a:ext>
            </a:extLst>
          </p:cNvPr>
          <p:cNvSpPr>
            <a:spLocks noGrp="1"/>
          </p:cNvSpPr>
          <p:nvPr>
            <p:ph type="title"/>
          </p:nvPr>
        </p:nvSpPr>
        <p:spPr>
          <a:xfrm>
            <a:off x="1484310" y="289679"/>
            <a:ext cx="10018713" cy="652713"/>
          </a:xfrm>
        </p:spPr>
        <p:txBody>
          <a:bodyPr>
            <a:normAutofit/>
          </a:bodyPr>
          <a:lstStyle/>
          <a:p>
            <a:r>
              <a:rPr lang="en-US" sz="2800" dirty="0">
                <a:solidFill>
                  <a:srgbClr val="0070C0"/>
                </a:solidFill>
                <a:latin typeface="Arial Black" panose="020B0A04020102020204" pitchFamily="34" charset="0"/>
              </a:rPr>
              <a:t>What is Blockchain?</a:t>
            </a:r>
          </a:p>
        </p:txBody>
      </p:sp>
      <p:graphicFrame>
        <p:nvGraphicFramePr>
          <p:cNvPr id="7" name="Content Placeholder 6">
            <a:extLst>
              <a:ext uri="{FF2B5EF4-FFF2-40B4-BE49-F238E27FC236}">
                <a16:creationId xmlns:a16="http://schemas.microsoft.com/office/drawing/2014/main" id="{9E6009BD-6473-40D8-A44E-83BA06819DE4}"/>
              </a:ext>
            </a:extLst>
          </p:cNvPr>
          <p:cNvGraphicFramePr>
            <a:graphicFrameLocks noGrp="1"/>
          </p:cNvGraphicFramePr>
          <p:nvPr>
            <p:ph idx="1"/>
            <p:extLst>
              <p:ext uri="{D42A27DB-BD31-4B8C-83A1-F6EECF244321}">
                <p14:modId xmlns:p14="http://schemas.microsoft.com/office/powerpoint/2010/main" val="3357164509"/>
              </p:ext>
            </p:extLst>
          </p:nvPr>
        </p:nvGraphicFramePr>
        <p:xfrm>
          <a:off x="1484312" y="955612"/>
          <a:ext cx="10160291" cy="5398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Rounded Corners 14">
            <a:extLst>
              <a:ext uri="{FF2B5EF4-FFF2-40B4-BE49-F238E27FC236}">
                <a16:creationId xmlns:a16="http://schemas.microsoft.com/office/drawing/2014/main" id="{08E0C296-BD3A-4763-8A22-7B7470170CA6}"/>
              </a:ext>
            </a:extLst>
          </p:cNvPr>
          <p:cNvSpPr/>
          <p:nvPr/>
        </p:nvSpPr>
        <p:spPr>
          <a:xfrm>
            <a:off x="3174424" y="3865200"/>
            <a:ext cx="2461038" cy="166784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dirty="0"/>
              <a:t>      </a:t>
            </a:r>
            <a:r>
              <a:rPr lang="en-US" dirty="0">
                <a:solidFill>
                  <a:schemeClr val="tx1"/>
                </a:solidFill>
                <a:latin typeface="Bahnschrift Condensed" panose="020B0502040204020203" pitchFamily="34" charset="0"/>
              </a:rPr>
              <a:t>Decentralization</a:t>
            </a:r>
          </a:p>
        </p:txBody>
      </p:sp>
      <p:grpSp>
        <p:nvGrpSpPr>
          <p:cNvPr id="16" name="Group 15">
            <a:extLst>
              <a:ext uri="{FF2B5EF4-FFF2-40B4-BE49-F238E27FC236}">
                <a16:creationId xmlns:a16="http://schemas.microsoft.com/office/drawing/2014/main" id="{50252A5A-026E-4417-9E2B-B60710D1459C}"/>
              </a:ext>
            </a:extLst>
          </p:cNvPr>
          <p:cNvGrpSpPr/>
          <p:nvPr/>
        </p:nvGrpSpPr>
        <p:grpSpPr>
          <a:xfrm>
            <a:off x="3265714" y="4541687"/>
            <a:ext cx="2830285" cy="1567088"/>
            <a:chOff x="3746054" y="1000707"/>
            <a:chExt cx="2183954" cy="1667846"/>
          </a:xfrm>
        </p:grpSpPr>
        <p:sp>
          <p:nvSpPr>
            <p:cNvPr id="20" name="Rectangle: Rounded Corners 19">
              <a:extLst>
                <a:ext uri="{FF2B5EF4-FFF2-40B4-BE49-F238E27FC236}">
                  <a16:creationId xmlns:a16="http://schemas.microsoft.com/office/drawing/2014/main" id="{A7E0396C-4E4C-45F2-B544-815B358B1044}"/>
                </a:ext>
              </a:extLst>
            </p:cNvPr>
            <p:cNvSpPr/>
            <p:nvPr/>
          </p:nvSpPr>
          <p:spPr>
            <a:xfrm>
              <a:off x="3746054" y="1000707"/>
              <a:ext cx="2183954" cy="16678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5">
              <a:extLst>
                <a:ext uri="{FF2B5EF4-FFF2-40B4-BE49-F238E27FC236}">
                  <a16:creationId xmlns:a16="http://schemas.microsoft.com/office/drawing/2014/main" id="{660BD446-A7B5-4244-A961-8FAA66FBC5F9}"/>
                </a:ext>
              </a:extLst>
            </p:cNvPr>
            <p:cNvSpPr txBox="1"/>
            <p:nvPr/>
          </p:nvSpPr>
          <p:spPr>
            <a:xfrm>
              <a:off x="3794904" y="1044318"/>
              <a:ext cx="2086254" cy="15753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1400" kern="1200" dirty="0">
                  <a:latin typeface="Arial Black" panose="020B0A04020102020204" pitchFamily="34" charset="0"/>
                </a:rPr>
                <a:t>The blockchain is centralized so there is no need for central, certifying authority.</a:t>
              </a:r>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p:txBody>
        </p:sp>
      </p:grpSp>
      <p:sp>
        <p:nvSpPr>
          <p:cNvPr id="22" name="Rectangle: Rounded Corners 21">
            <a:extLst>
              <a:ext uri="{FF2B5EF4-FFF2-40B4-BE49-F238E27FC236}">
                <a16:creationId xmlns:a16="http://schemas.microsoft.com/office/drawing/2014/main" id="{08D9B294-4576-4ACE-8EF4-070A91E90793}"/>
              </a:ext>
            </a:extLst>
          </p:cNvPr>
          <p:cNvSpPr/>
          <p:nvPr/>
        </p:nvSpPr>
        <p:spPr>
          <a:xfrm>
            <a:off x="6913619" y="3880443"/>
            <a:ext cx="2368356" cy="166784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dirty="0"/>
              <a:t>     </a:t>
            </a:r>
            <a:r>
              <a:rPr lang="en-US" dirty="0">
                <a:solidFill>
                  <a:schemeClr val="tx1"/>
                </a:solidFill>
                <a:latin typeface="Bahnschrift Condensed" panose="020B0502040204020203" pitchFamily="34" charset="0"/>
              </a:rPr>
              <a:t>Data Sharing</a:t>
            </a:r>
            <a:endParaRPr lang="en-US" dirty="0">
              <a:latin typeface="Bahnschrift Condensed" panose="020B0502040204020203" pitchFamily="34" charset="0"/>
            </a:endParaRPr>
          </a:p>
        </p:txBody>
      </p:sp>
      <p:grpSp>
        <p:nvGrpSpPr>
          <p:cNvPr id="23" name="Group 22">
            <a:extLst>
              <a:ext uri="{FF2B5EF4-FFF2-40B4-BE49-F238E27FC236}">
                <a16:creationId xmlns:a16="http://schemas.microsoft.com/office/drawing/2014/main" id="{1E02E6BA-7670-4BC8-B00D-0AB1DB5825FD}"/>
              </a:ext>
            </a:extLst>
          </p:cNvPr>
          <p:cNvGrpSpPr/>
          <p:nvPr/>
        </p:nvGrpSpPr>
        <p:grpSpPr>
          <a:xfrm>
            <a:off x="7048490" y="4504566"/>
            <a:ext cx="2711330" cy="1667846"/>
            <a:chOff x="3746054" y="1000707"/>
            <a:chExt cx="2183954" cy="1667846"/>
          </a:xfrm>
        </p:grpSpPr>
        <p:sp>
          <p:nvSpPr>
            <p:cNvPr id="24" name="Rectangle: Rounded Corners 23">
              <a:extLst>
                <a:ext uri="{FF2B5EF4-FFF2-40B4-BE49-F238E27FC236}">
                  <a16:creationId xmlns:a16="http://schemas.microsoft.com/office/drawing/2014/main" id="{3D234552-F91C-4BD4-949E-599709F481A2}"/>
                </a:ext>
              </a:extLst>
            </p:cNvPr>
            <p:cNvSpPr/>
            <p:nvPr/>
          </p:nvSpPr>
          <p:spPr>
            <a:xfrm>
              <a:off x="3746054" y="1000707"/>
              <a:ext cx="2183954" cy="16678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Rounded Corners 5">
              <a:extLst>
                <a:ext uri="{FF2B5EF4-FFF2-40B4-BE49-F238E27FC236}">
                  <a16:creationId xmlns:a16="http://schemas.microsoft.com/office/drawing/2014/main" id="{426424D2-E2DD-4CDA-B16E-9157D0C40E9D}"/>
                </a:ext>
              </a:extLst>
            </p:cNvPr>
            <p:cNvSpPr txBox="1"/>
            <p:nvPr/>
          </p:nvSpPr>
          <p:spPr>
            <a:xfrm>
              <a:off x="3794904" y="1049557"/>
              <a:ext cx="2086254" cy="1570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1400" dirty="0">
                  <a:latin typeface="Arial Black" panose="020B0A04020102020204" pitchFamily="34" charset="0"/>
                </a:rPr>
                <a:t>The b</a:t>
              </a:r>
              <a:r>
                <a:rPr lang="en-US" sz="1400" kern="1200" dirty="0">
                  <a:latin typeface="Arial Black" panose="020B0A04020102020204" pitchFamily="34" charset="0"/>
                </a:rPr>
                <a:t>lockchain can be used more than transfer  of currency. It can also be used to share contracts, records and other type of data</a:t>
              </a:r>
            </a:p>
            <a:p>
              <a:pPr marL="228600" lvl="1" indent="-228600" algn="l" defTabSz="1066800">
                <a:lnSpc>
                  <a:spcPct val="90000"/>
                </a:lnSpc>
                <a:spcBef>
                  <a:spcPct val="0"/>
                </a:spcBef>
                <a:spcAft>
                  <a:spcPct val="15000"/>
                </a:spcAft>
                <a:buChar char="•"/>
              </a:pPr>
              <a:endParaRPr lang="en-US" sz="2400" kern="1200" dirty="0"/>
            </a:p>
          </p:txBody>
        </p:sp>
      </p:grpSp>
      <p:sp>
        <p:nvSpPr>
          <p:cNvPr id="27" name="Arrow: Left 26">
            <a:extLst>
              <a:ext uri="{FF2B5EF4-FFF2-40B4-BE49-F238E27FC236}">
                <a16:creationId xmlns:a16="http://schemas.microsoft.com/office/drawing/2014/main" id="{518346DA-9F0E-4220-ADF9-D3B4B9385A21}"/>
              </a:ext>
            </a:extLst>
          </p:cNvPr>
          <p:cNvSpPr/>
          <p:nvPr/>
        </p:nvSpPr>
        <p:spPr>
          <a:xfrm>
            <a:off x="6096001" y="4627984"/>
            <a:ext cx="575388" cy="517713"/>
          </a:xfrm>
          <a:prstGeom prst="leftArrow">
            <a:avLst/>
          </a:prstGeom>
          <a:solidFill>
            <a:schemeClr val="accent1">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E231AD57-D78C-496C-A45D-289F1FD25724}"/>
              </a:ext>
            </a:extLst>
          </p:cNvPr>
          <p:cNvSpPr/>
          <p:nvPr/>
        </p:nvSpPr>
        <p:spPr>
          <a:xfrm>
            <a:off x="9470406" y="4023827"/>
            <a:ext cx="522680" cy="53884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D24E93-13A0-45B7-AF24-C1C4265CB4BE}"/>
              </a:ext>
            </a:extLst>
          </p:cNvPr>
          <p:cNvSpPr/>
          <p:nvPr/>
        </p:nvSpPr>
        <p:spPr>
          <a:xfrm>
            <a:off x="1937278" y="1013543"/>
            <a:ext cx="2458674" cy="166784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dirty="0">
                <a:solidFill>
                  <a:schemeClr val="tx1"/>
                </a:solidFill>
              </a:rPr>
              <a:t>       </a:t>
            </a:r>
            <a:r>
              <a:rPr lang="en-US" sz="1600" dirty="0">
                <a:solidFill>
                  <a:schemeClr val="tx1"/>
                </a:solidFill>
                <a:latin typeface="Bahnschrift SemiBold" panose="020B0502040204020203" pitchFamily="34" charset="0"/>
              </a:rPr>
              <a:t>A Digital Ledger</a:t>
            </a:r>
          </a:p>
        </p:txBody>
      </p:sp>
      <p:grpSp>
        <p:nvGrpSpPr>
          <p:cNvPr id="30" name="Group 29">
            <a:extLst>
              <a:ext uri="{FF2B5EF4-FFF2-40B4-BE49-F238E27FC236}">
                <a16:creationId xmlns:a16="http://schemas.microsoft.com/office/drawing/2014/main" id="{71D2600A-2C0E-4D66-9A45-5473E8666B08}"/>
              </a:ext>
            </a:extLst>
          </p:cNvPr>
          <p:cNvGrpSpPr/>
          <p:nvPr/>
        </p:nvGrpSpPr>
        <p:grpSpPr>
          <a:xfrm>
            <a:off x="2027469" y="2037574"/>
            <a:ext cx="2863127" cy="1743656"/>
            <a:chOff x="3746054" y="1000707"/>
            <a:chExt cx="2183954" cy="1743656"/>
          </a:xfrm>
        </p:grpSpPr>
        <p:sp>
          <p:nvSpPr>
            <p:cNvPr id="31" name="Rectangle: Rounded Corners 30">
              <a:extLst>
                <a:ext uri="{FF2B5EF4-FFF2-40B4-BE49-F238E27FC236}">
                  <a16:creationId xmlns:a16="http://schemas.microsoft.com/office/drawing/2014/main" id="{31D1EF24-A0BC-4C29-A08B-044ADCA38504}"/>
                </a:ext>
              </a:extLst>
            </p:cNvPr>
            <p:cNvSpPr/>
            <p:nvPr/>
          </p:nvSpPr>
          <p:spPr>
            <a:xfrm>
              <a:off x="3746054" y="1000707"/>
              <a:ext cx="2183954" cy="16678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ctangle: Rounded Corners 5">
              <a:extLst>
                <a:ext uri="{FF2B5EF4-FFF2-40B4-BE49-F238E27FC236}">
                  <a16:creationId xmlns:a16="http://schemas.microsoft.com/office/drawing/2014/main" id="{D0BC3E53-B27B-4837-B314-95B1E7C55A34}"/>
                </a:ext>
              </a:extLst>
            </p:cNvPr>
            <p:cNvSpPr txBox="1"/>
            <p:nvPr/>
          </p:nvSpPr>
          <p:spPr>
            <a:xfrm>
              <a:off x="3794903" y="1049557"/>
              <a:ext cx="2056388" cy="16948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1400" dirty="0">
                  <a:latin typeface="Arial Black" panose="020B0A04020102020204" pitchFamily="34" charset="0"/>
                </a:rPr>
                <a:t>A blockchain is a digital ledger which keeps record of all transactions taking place on a peer to peer network</a:t>
              </a:r>
              <a:endParaRPr lang="en-US" sz="1400" kern="1200" dirty="0">
                <a:latin typeface="Arial Black" panose="020B0A04020102020204" pitchFamily="34" charset="0"/>
              </a:endParaRPr>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p:txBody>
        </p:sp>
      </p:grpSp>
      <p:sp>
        <p:nvSpPr>
          <p:cNvPr id="33" name="Rectangle: Rounded Corners 32">
            <a:extLst>
              <a:ext uri="{FF2B5EF4-FFF2-40B4-BE49-F238E27FC236}">
                <a16:creationId xmlns:a16="http://schemas.microsoft.com/office/drawing/2014/main" id="{75FDEF2A-06E1-4F1A-820E-C5FF67C69505}"/>
              </a:ext>
            </a:extLst>
          </p:cNvPr>
          <p:cNvSpPr/>
          <p:nvPr/>
        </p:nvSpPr>
        <p:spPr>
          <a:xfrm>
            <a:off x="5579411" y="986578"/>
            <a:ext cx="2347615" cy="166784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dirty="0">
                <a:solidFill>
                  <a:schemeClr val="tx1"/>
                </a:solidFill>
              </a:rPr>
              <a:t>         </a:t>
            </a:r>
            <a:r>
              <a:rPr lang="en-US" dirty="0">
                <a:solidFill>
                  <a:schemeClr val="tx1"/>
                </a:solidFill>
                <a:latin typeface="Bahnschrift Condensed" panose="020B0502040204020203" pitchFamily="34" charset="0"/>
              </a:rPr>
              <a:t>Encrypted Information</a:t>
            </a:r>
          </a:p>
        </p:txBody>
      </p:sp>
      <p:grpSp>
        <p:nvGrpSpPr>
          <p:cNvPr id="34" name="Group 33">
            <a:extLst>
              <a:ext uri="{FF2B5EF4-FFF2-40B4-BE49-F238E27FC236}">
                <a16:creationId xmlns:a16="http://schemas.microsoft.com/office/drawing/2014/main" id="{6CC38CE3-B0D4-466B-9FBF-A0F2B6CBD82B}"/>
              </a:ext>
            </a:extLst>
          </p:cNvPr>
          <p:cNvGrpSpPr/>
          <p:nvPr/>
        </p:nvGrpSpPr>
        <p:grpSpPr>
          <a:xfrm>
            <a:off x="5697699" y="1993963"/>
            <a:ext cx="2804943" cy="1667846"/>
            <a:chOff x="3746054" y="1000707"/>
            <a:chExt cx="2232803" cy="1667846"/>
          </a:xfrm>
        </p:grpSpPr>
        <p:sp>
          <p:nvSpPr>
            <p:cNvPr id="35" name="Rectangle: Rounded Corners 34">
              <a:extLst>
                <a:ext uri="{FF2B5EF4-FFF2-40B4-BE49-F238E27FC236}">
                  <a16:creationId xmlns:a16="http://schemas.microsoft.com/office/drawing/2014/main" id="{CA52BD48-F05A-44EA-8E6D-63141A801F0E}"/>
                </a:ext>
              </a:extLst>
            </p:cNvPr>
            <p:cNvSpPr/>
            <p:nvPr/>
          </p:nvSpPr>
          <p:spPr>
            <a:xfrm>
              <a:off x="3746054" y="1000707"/>
              <a:ext cx="2183954" cy="16678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ectangle: Rounded Corners 5">
              <a:extLst>
                <a:ext uri="{FF2B5EF4-FFF2-40B4-BE49-F238E27FC236}">
                  <a16:creationId xmlns:a16="http://schemas.microsoft.com/office/drawing/2014/main" id="{B8518B6B-BA0F-452A-8A7E-1A0842270876}"/>
                </a:ext>
              </a:extLst>
            </p:cNvPr>
            <p:cNvSpPr txBox="1"/>
            <p:nvPr/>
          </p:nvSpPr>
          <p:spPr>
            <a:xfrm>
              <a:off x="3794904" y="1000707"/>
              <a:ext cx="2183953" cy="15666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1400" dirty="0">
                  <a:latin typeface="Arial Black" panose="020B0A04020102020204" pitchFamily="34" charset="0"/>
                </a:rPr>
                <a:t>All information transmitted via blockchain is encrypted and every occurrence recorded, meaning once the block is created and added to chain, it cannot be alerted.</a:t>
              </a:r>
              <a:endParaRPr lang="en-US" sz="1400" kern="1200" dirty="0">
                <a:latin typeface="Arial Black" panose="020B0A04020102020204" pitchFamily="34" charset="0"/>
              </a:endParaRPr>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en-US" sz="2400" kern="1200" dirty="0"/>
                <a:t>                    </a:t>
              </a:r>
            </a:p>
          </p:txBody>
        </p:sp>
      </p:grpSp>
      <p:sp>
        <p:nvSpPr>
          <p:cNvPr id="37" name="Rectangle: Rounded Corners 36">
            <a:extLst>
              <a:ext uri="{FF2B5EF4-FFF2-40B4-BE49-F238E27FC236}">
                <a16:creationId xmlns:a16="http://schemas.microsoft.com/office/drawing/2014/main" id="{DCDEEBC0-ECF4-4C43-8FF6-69CF35171357}"/>
              </a:ext>
            </a:extLst>
          </p:cNvPr>
          <p:cNvSpPr/>
          <p:nvPr/>
        </p:nvSpPr>
        <p:spPr>
          <a:xfrm>
            <a:off x="8966718" y="934231"/>
            <a:ext cx="2347615" cy="166784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dirty="0"/>
              <a:t>        </a:t>
            </a:r>
            <a:r>
              <a:rPr lang="en-US" dirty="0">
                <a:solidFill>
                  <a:schemeClr val="tx1"/>
                </a:solidFill>
                <a:latin typeface="Bahnschrift Condensed" panose="020B0502040204020203" pitchFamily="34" charset="0"/>
              </a:rPr>
              <a:t>Peer to Peer</a:t>
            </a:r>
          </a:p>
        </p:txBody>
      </p:sp>
      <p:grpSp>
        <p:nvGrpSpPr>
          <p:cNvPr id="38" name="Group 37">
            <a:extLst>
              <a:ext uri="{FF2B5EF4-FFF2-40B4-BE49-F238E27FC236}">
                <a16:creationId xmlns:a16="http://schemas.microsoft.com/office/drawing/2014/main" id="{CB7861C2-3659-42C4-BA3B-DF461FBEAFE2}"/>
              </a:ext>
            </a:extLst>
          </p:cNvPr>
          <p:cNvGrpSpPr/>
          <p:nvPr/>
        </p:nvGrpSpPr>
        <p:grpSpPr>
          <a:xfrm>
            <a:off x="9078258" y="1934938"/>
            <a:ext cx="2800102" cy="1667846"/>
            <a:chOff x="3746054" y="1000707"/>
            <a:chExt cx="2183954" cy="1667846"/>
          </a:xfrm>
        </p:grpSpPr>
        <p:sp>
          <p:nvSpPr>
            <p:cNvPr id="39" name="Rectangle: Rounded Corners 38">
              <a:extLst>
                <a:ext uri="{FF2B5EF4-FFF2-40B4-BE49-F238E27FC236}">
                  <a16:creationId xmlns:a16="http://schemas.microsoft.com/office/drawing/2014/main" id="{26B059FB-E870-4B1A-B6D6-5384F150FAC9}"/>
                </a:ext>
              </a:extLst>
            </p:cNvPr>
            <p:cNvSpPr/>
            <p:nvPr/>
          </p:nvSpPr>
          <p:spPr>
            <a:xfrm>
              <a:off x="3746054" y="1000707"/>
              <a:ext cx="2183954" cy="16678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angle: Rounded Corners 5">
              <a:extLst>
                <a:ext uri="{FF2B5EF4-FFF2-40B4-BE49-F238E27FC236}">
                  <a16:creationId xmlns:a16="http://schemas.microsoft.com/office/drawing/2014/main" id="{5EF3B228-7092-4DB8-AE6A-E281194B6030}"/>
                </a:ext>
              </a:extLst>
            </p:cNvPr>
            <p:cNvSpPr txBox="1"/>
            <p:nvPr/>
          </p:nvSpPr>
          <p:spPr>
            <a:xfrm>
              <a:off x="3794904" y="1049557"/>
              <a:ext cx="2086254" cy="1570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1400" kern="1200" dirty="0">
                  <a:latin typeface="Arial Black" panose="020B0A04020102020204" pitchFamily="34" charset="0"/>
                </a:rPr>
                <a:t>Lets you interact or send transactions with a peer, without a intermediary. Removes the middle man  </a:t>
              </a:r>
              <a:endParaRPr lang="en-US" sz="2400" kern="1200" dirty="0"/>
            </a:p>
            <a:p>
              <a:pPr marL="228600" lvl="1" indent="-228600" algn="l" defTabSz="1066800">
                <a:lnSpc>
                  <a:spcPct val="90000"/>
                </a:lnSpc>
                <a:spcBef>
                  <a:spcPct val="0"/>
                </a:spcBef>
                <a:spcAft>
                  <a:spcPct val="15000"/>
                </a:spcAft>
                <a:buChar char="•"/>
              </a:pPr>
              <a:endParaRPr lang="en-US" sz="2400" kern="1200" dirty="0"/>
            </a:p>
          </p:txBody>
        </p:sp>
      </p:grpSp>
      <p:sp>
        <p:nvSpPr>
          <p:cNvPr id="41" name="Arrow: Right 40">
            <a:extLst>
              <a:ext uri="{FF2B5EF4-FFF2-40B4-BE49-F238E27FC236}">
                <a16:creationId xmlns:a16="http://schemas.microsoft.com/office/drawing/2014/main" id="{252A381C-A73B-4264-85FB-A7D5D26F8736}"/>
              </a:ext>
            </a:extLst>
          </p:cNvPr>
          <p:cNvSpPr/>
          <p:nvPr/>
        </p:nvSpPr>
        <p:spPr>
          <a:xfrm>
            <a:off x="4702629" y="1602254"/>
            <a:ext cx="460899" cy="4971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6BE6CD82-E63C-4FBD-831B-D38753A91501}"/>
              </a:ext>
            </a:extLst>
          </p:cNvPr>
          <p:cNvSpPr/>
          <p:nvPr/>
        </p:nvSpPr>
        <p:spPr>
          <a:xfrm>
            <a:off x="8282554" y="1484598"/>
            <a:ext cx="450244" cy="493356"/>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58DEA61-BBD6-4A5E-8920-95019697F811}"/>
              </a:ext>
            </a:extLst>
          </p:cNvPr>
          <p:cNvSpPr/>
          <p:nvPr/>
        </p:nvSpPr>
        <p:spPr>
          <a:xfrm>
            <a:off x="1964554" y="1036867"/>
            <a:ext cx="279918" cy="31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2" name="Oval 51">
            <a:extLst>
              <a:ext uri="{FF2B5EF4-FFF2-40B4-BE49-F238E27FC236}">
                <a16:creationId xmlns:a16="http://schemas.microsoft.com/office/drawing/2014/main" id="{E17441BC-BF7E-488F-9451-44953C6D8E95}"/>
              </a:ext>
            </a:extLst>
          </p:cNvPr>
          <p:cNvSpPr/>
          <p:nvPr/>
        </p:nvSpPr>
        <p:spPr>
          <a:xfrm>
            <a:off x="5579412" y="999797"/>
            <a:ext cx="279918" cy="31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Oval 53">
            <a:extLst>
              <a:ext uri="{FF2B5EF4-FFF2-40B4-BE49-F238E27FC236}">
                <a16:creationId xmlns:a16="http://schemas.microsoft.com/office/drawing/2014/main" id="{1AC6C728-62C0-436B-B915-A2BF6EF6959A}"/>
              </a:ext>
            </a:extLst>
          </p:cNvPr>
          <p:cNvSpPr/>
          <p:nvPr/>
        </p:nvSpPr>
        <p:spPr>
          <a:xfrm>
            <a:off x="6930925" y="4123742"/>
            <a:ext cx="279918" cy="31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6" name="Oval 55">
            <a:extLst>
              <a:ext uri="{FF2B5EF4-FFF2-40B4-BE49-F238E27FC236}">
                <a16:creationId xmlns:a16="http://schemas.microsoft.com/office/drawing/2014/main" id="{01D29CFB-6717-43F6-9382-5D5C992F2559}"/>
              </a:ext>
            </a:extLst>
          </p:cNvPr>
          <p:cNvSpPr/>
          <p:nvPr/>
        </p:nvSpPr>
        <p:spPr>
          <a:xfrm>
            <a:off x="9078258" y="955612"/>
            <a:ext cx="279918" cy="31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8" name="Oval 57">
            <a:extLst>
              <a:ext uri="{FF2B5EF4-FFF2-40B4-BE49-F238E27FC236}">
                <a16:creationId xmlns:a16="http://schemas.microsoft.com/office/drawing/2014/main" id="{A28FBEAD-748B-4C5A-A10B-87E19DE022E6}"/>
              </a:ext>
            </a:extLst>
          </p:cNvPr>
          <p:cNvSpPr/>
          <p:nvPr/>
        </p:nvSpPr>
        <p:spPr>
          <a:xfrm>
            <a:off x="3182430" y="4044823"/>
            <a:ext cx="279918" cy="31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Footer Placeholder 9">
            <a:extLst>
              <a:ext uri="{FF2B5EF4-FFF2-40B4-BE49-F238E27FC236}">
                <a16:creationId xmlns:a16="http://schemas.microsoft.com/office/drawing/2014/main" id="{7A2B4342-BCBD-4D6C-B67D-B9DE1558DAE1}"/>
              </a:ext>
            </a:extLst>
          </p:cNvPr>
          <p:cNvSpPr>
            <a:spLocks noGrp="1"/>
          </p:cNvSpPr>
          <p:nvPr>
            <p:ph type="ftr" sz="quarter" idx="11"/>
          </p:nvPr>
        </p:nvSpPr>
        <p:spPr>
          <a:xfrm>
            <a:off x="2602447" y="6627455"/>
            <a:ext cx="1521684" cy="230546"/>
          </a:xfrm>
        </p:spPr>
        <p:txBody>
          <a:bodyPr/>
          <a:lstStyle/>
          <a:p>
            <a:r>
              <a:rPr lang="en-US" dirty="0">
                <a:solidFill>
                  <a:srgbClr val="0070C0"/>
                </a:solidFill>
                <a:latin typeface="Arial Black" panose="020B0A04020102020204" pitchFamily="34" charset="0"/>
              </a:rPr>
              <a:t>Pravasini Sahoo</a:t>
            </a:r>
          </a:p>
        </p:txBody>
      </p:sp>
      <p:sp>
        <p:nvSpPr>
          <p:cNvPr id="42" name="Footer Placeholder 9">
            <a:extLst>
              <a:ext uri="{FF2B5EF4-FFF2-40B4-BE49-F238E27FC236}">
                <a16:creationId xmlns:a16="http://schemas.microsoft.com/office/drawing/2014/main" id="{2BD6127B-93FF-4B2B-8636-40E810274E7A}"/>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Pravasini Sahoo/Blockchain in Defence :a Breakthrough</a:t>
            </a:r>
          </a:p>
        </p:txBody>
      </p:sp>
      <p:sp>
        <p:nvSpPr>
          <p:cNvPr id="43" name="Date Placeholder 8">
            <a:extLst>
              <a:ext uri="{FF2B5EF4-FFF2-40B4-BE49-F238E27FC236}">
                <a16:creationId xmlns:a16="http://schemas.microsoft.com/office/drawing/2014/main" id="{C14AAD0A-B565-47A9-9E07-7361E218CF00}"/>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44" name="Slide Number Placeholder 10">
            <a:extLst>
              <a:ext uri="{FF2B5EF4-FFF2-40B4-BE49-F238E27FC236}">
                <a16:creationId xmlns:a16="http://schemas.microsoft.com/office/drawing/2014/main" id="{D1705D4F-63B2-4A93-98C2-E0C2923CB242}"/>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2</a:t>
            </a:r>
          </a:p>
        </p:txBody>
      </p:sp>
    </p:spTree>
    <p:extLst>
      <p:ext uri="{BB962C8B-B14F-4D97-AF65-F5344CB8AC3E}">
        <p14:creationId xmlns:p14="http://schemas.microsoft.com/office/powerpoint/2010/main" val="24689591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0BBDA1-EF2C-4EB2-A776-D75A76EE21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959" y="531845"/>
            <a:ext cx="7480041" cy="5794310"/>
          </a:xfrm>
        </p:spPr>
      </p:pic>
      <p:pic>
        <p:nvPicPr>
          <p:cNvPr id="7" name="Picture 6">
            <a:extLst>
              <a:ext uri="{FF2B5EF4-FFF2-40B4-BE49-F238E27FC236}">
                <a16:creationId xmlns:a16="http://schemas.microsoft.com/office/drawing/2014/main" id="{09CF3743-3F07-4716-B60F-08EB11C84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882" y="531845"/>
            <a:ext cx="3163077" cy="5794310"/>
          </a:xfrm>
          <a:prstGeom prst="rect">
            <a:avLst/>
          </a:prstGeom>
        </p:spPr>
      </p:pic>
      <p:sp>
        <p:nvSpPr>
          <p:cNvPr id="12" name="Footer Placeholder 9">
            <a:extLst>
              <a:ext uri="{FF2B5EF4-FFF2-40B4-BE49-F238E27FC236}">
                <a16:creationId xmlns:a16="http://schemas.microsoft.com/office/drawing/2014/main" id="{5674EA72-BECB-4F63-96A1-6147F64BA208}"/>
              </a:ext>
            </a:extLst>
          </p:cNvPr>
          <p:cNvSpPr>
            <a:spLocks noGrp="1"/>
          </p:cNvSpPr>
          <p:nvPr>
            <p:ph type="ftr" sz="quarter" idx="11"/>
          </p:nvPr>
        </p:nvSpPr>
        <p:spPr>
          <a:xfrm>
            <a:off x="2602447" y="6627455"/>
            <a:ext cx="1521684" cy="230546"/>
          </a:xfrm>
        </p:spPr>
        <p:txBody>
          <a:bodyPr/>
          <a:lstStyle/>
          <a:p>
            <a:r>
              <a:rPr lang="en-US" dirty="0">
                <a:solidFill>
                  <a:srgbClr val="0070C0"/>
                </a:solidFill>
                <a:latin typeface="Arial Black" panose="020B0A04020102020204" pitchFamily="34" charset="0"/>
              </a:rPr>
              <a:t>Pravasini Sahoo</a:t>
            </a:r>
          </a:p>
        </p:txBody>
      </p:sp>
      <p:sp>
        <p:nvSpPr>
          <p:cNvPr id="13" name="Footer Placeholder 9">
            <a:extLst>
              <a:ext uri="{FF2B5EF4-FFF2-40B4-BE49-F238E27FC236}">
                <a16:creationId xmlns:a16="http://schemas.microsoft.com/office/drawing/2014/main" id="{419A3CA9-52AA-4F63-B102-1800DA5B014A}"/>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Pravasini Sahoo/Blockchain in Defence :a Breakthrough</a:t>
            </a:r>
          </a:p>
        </p:txBody>
      </p:sp>
      <p:sp>
        <p:nvSpPr>
          <p:cNvPr id="14" name="Date Placeholder 8">
            <a:extLst>
              <a:ext uri="{FF2B5EF4-FFF2-40B4-BE49-F238E27FC236}">
                <a16:creationId xmlns:a16="http://schemas.microsoft.com/office/drawing/2014/main" id="{5A99B7E0-3EE1-47DE-991A-D33A9E36F7E0}"/>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096CEC4F-D3A6-4CC6-96C7-832A2AB007FB}"/>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3</a:t>
            </a:r>
          </a:p>
        </p:txBody>
      </p:sp>
    </p:spTree>
    <p:extLst>
      <p:ext uri="{BB962C8B-B14F-4D97-AF65-F5344CB8AC3E}">
        <p14:creationId xmlns:p14="http://schemas.microsoft.com/office/powerpoint/2010/main" val="353024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D1D4-3078-48BB-A913-64409946D7CA}"/>
              </a:ext>
            </a:extLst>
          </p:cNvPr>
          <p:cNvSpPr>
            <a:spLocks noGrp="1"/>
          </p:cNvSpPr>
          <p:nvPr>
            <p:ph type="title"/>
          </p:nvPr>
        </p:nvSpPr>
        <p:spPr>
          <a:xfrm>
            <a:off x="1484311" y="359223"/>
            <a:ext cx="10018713" cy="611155"/>
          </a:xfrm>
        </p:spPr>
        <p:txBody>
          <a:bodyPr>
            <a:normAutofit/>
          </a:bodyPr>
          <a:lstStyle/>
          <a:p>
            <a:r>
              <a:rPr lang="en-US" sz="2400" dirty="0">
                <a:solidFill>
                  <a:srgbClr val="0070C0"/>
                </a:solidFill>
                <a:latin typeface="Arial Black" panose="020B0A04020102020204" pitchFamily="34" charset="0"/>
              </a:rPr>
              <a:t>Blockchain In Defence</a:t>
            </a:r>
          </a:p>
        </p:txBody>
      </p:sp>
      <p:sp>
        <p:nvSpPr>
          <p:cNvPr id="3" name="Content Placeholder 2">
            <a:extLst>
              <a:ext uri="{FF2B5EF4-FFF2-40B4-BE49-F238E27FC236}">
                <a16:creationId xmlns:a16="http://schemas.microsoft.com/office/drawing/2014/main" id="{9A57B259-971F-45AD-BF05-9CB885284FA9}"/>
              </a:ext>
            </a:extLst>
          </p:cNvPr>
          <p:cNvSpPr>
            <a:spLocks noGrp="1"/>
          </p:cNvSpPr>
          <p:nvPr>
            <p:ph idx="1"/>
          </p:nvPr>
        </p:nvSpPr>
        <p:spPr>
          <a:xfrm>
            <a:off x="1484310" y="1101012"/>
            <a:ext cx="10018713" cy="4690189"/>
          </a:xfrm>
        </p:spPr>
        <p:txBody>
          <a:bodyPr>
            <a:normAutofit/>
          </a:bodyPr>
          <a:lstStyle/>
          <a:p>
            <a:pPr algn="just"/>
            <a:r>
              <a:rPr lang="en-US" sz="1900" b="1" i="0" dirty="0">
                <a:solidFill>
                  <a:srgbClr val="212529"/>
                </a:solidFill>
                <a:effectLst/>
                <a:latin typeface="Crimson Text"/>
              </a:rPr>
              <a:t>Blockchain Technology in Defence, Blockchain for Military Defence, Blockchain for Aerospace and Defence </a:t>
            </a:r>
            <a:r>
              <a:rPr lang="en-US" sz="1900" b="0" i="0" dirty="0">
                <a:solidFill>
                  <a:srgbClr val="212529"/>
                </a:solidFill>
                <a:effectLst/>
                <a:latin typeface="Verdana" panose="020B0604030504040204" pitchFamily="34" charset="0"/>
              </a:rPr>
              <a:t>are widely examined and explored today for several reasons. It is seen that the military and Defence sector are into implying the Blockchain Technology for maximizing their capacity in their different field of action.</a:t>
            </a:r>
            <a:endParaRPr lang="en-US" sz="1900" b="0" i="0" dirty="0">
              <a:solidFill>
                <a:srgbClr val="212529"/>
              </a:solidFill>
              <a:effectLst/>
              <a:latin typeface="Crimson Text"/>
            </a:endParaRPr>
          </a:p>
          <a:p>
            <a:pPr marL="0" indent="0" algn="just">
              <a:buNone/>
            </a:pPr>
            <a:endParaRPr lang="en-US" sz="1900" b="0" i="0" dirty="0">
              <a:solidFill>
                <a:srgbClr val="212529"/>
              </a:solidFill>
              <a:effectLst/>
              <a:latin typeface="Crimson Text"/>
            </a:endParaRPr>
          </a:p>
          <a:p>
            <a:r>
              <a:rPr lang="en-US" sz="1900" b="1" i="0" dirty="0">
                <a:solidFill>
                  <a:srgbClr val="212529"/>
                </a:solidFill>
                <a:effectLst/>
                <a:latin typeface="Arial" panose="020B0604020202020204" pitchFamily="34" charset="0"/>
                <a:cs typeface="Arial" panose="020B0604020202020204" pitchFamily="34" charset="0"/>
              </a:rPr>
              <a:t>Blockchain military use cases are many like the Military Drone Technology, Blockchain Battleships, Decentralized Weapon Control Systems</a:t>
            </a:r>
            <a:br>
              <a:rPr lang="en-US" sz="1900" b="0" i="0" dirty="0">
                <a:solidFill>
                  <a:srgbClr val="212529"/>
                </a:solidFill>
                <a:effectLst/>
                <a:latin typeface="Verdana" panose="020B0604030504040204" pitchFamily="34" charset="0"/>
              </a:rPr>
            </a:br>
            <a:endParaRPr lang="en-US" sz="1900" b="0" i="0" dirty="0">
              <a:solidFill>
                <a:srgbClr val="212529"/>
              </a:solidFill>
              <a:effectLst/>
              <a:latin typeface="Crimson Text"/>
            </a:endParaRPr>
          </a:p>
          <a:p>
            <a:pPr algn="just"/>
            <a:r>
              <a:rPr lang="en-US" sz="1900" b="1" i="0" dirty="0">
                <a:solidFill>
                  <a:srgbClr val="212529"/>
                </a:solidFill>
                <a:effectLst/>
                <a:latin typeface="Verdana" panose="020B0604030504040204" pitchFamily="34" charset="0"/>
              </a:rPr>
              <a:t>Apart from analyzing and storing real-time data, here the AI helps with self-governing automation of drone. The technology helps in flying the drones autonomously, with no intercession or control required from a human.</a:t>
            </a:r>
            <a:endParaRPr lang="en-US" sz="1900" b="0" i="0" dirty="0">
              <a:solidFill>
                <a:srgbClr val="212529"/>
              </a:solidFill>
              <a:effectLst/>
              <a:latin typeface="Crimson Text"/>
            </a:endParaRPr>
          </a:p>
          <a:p>
            <a:pPr marL="0" indent="0">
              <a:buNone/>
            </a:pPr>
            <a:endParaRPr lang="en-US" dirty="0"/>
          </a:p>
        </p:txBody>
      </p:sp>
      <p:sp>
        <p:nvSpPr>
          <p:cNvPr id="12" name="Footer Placeholder 9">
            <a:extLst>
              <a:ext uri="{FF2B5EF4-FFF2-40B4-BE49-F238E27FC236}">
                <a16:creationId xmlns:a16="http://schemas.microsoft.com/office/drawing/2014/main" id="{122F20AF-82FE-476E-8FEB-B55491C4D8EB}"/>
              </a:ext>
            </a:extLst>
          </p:cNvPr>
          <p:cNvSpPr>
            <a:spLocks noGrp="1"/>
          </p:cNvSpPr>
          <p:nvPr>
            <p:ph type="ftr" sz="quarter" idx="11"/>
          </p:nvPr>
        </p:nvSpPr>
        <p:spPr>
          <a:xfrm>
            <a:off x="2602447" y="6627455"/>
            <a:ext cx="1521684" cy="230546"/>
          </a:xfrm>
        </p:spPr>
        <p:txBody>
          <a:bodyPr/>
          <a:lstStyle/>
          <a:p>
            <a:r>
              <a:rPr lang="en-US" dirty="0">
                <a:solidFill>
                  <a:srgbClr val="0070C0"/>
                </a:solidFill>
                <a:latin typeface="Arial Black" panose="020B0A04020102020204" pitchFamily="34" charset="0"/>
              </a:rPr>
              <a:t>Pravasini Sahoo</a:t>
            </a:r>
          </a:p>
        </p:txBody>
      </p:sp>
      <p:sp>
        <p:nvSpPr>
          <p:cNvPr id="13" name="Footer Placeholder 9">
            <a:extLst>
              <a:ext uri="{FF2B5EF4-FFF2-40B4-BE49-F238E27FC236}">
                <a16:creationId xmlns:a16="http://schemas.microsoft.com/office/drawing/2014/main" id="{4768CAEB-DE2F-44AE-B715-884AFE0A4502}"/>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718A89CA-847B-4658-A6F1-C302F0F15A87}"/>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D04E593B-26BC-47BC-8628-A65E739B6035}"/>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4</a:t>
            </a:r>
          </a:p>
        </p:txBody>
      </p:sp>
    </p:spTree>
    <p:extLst>
      <p:ext uri="{BB962C8B-B14F-4D97-AF65-F5344CB8AC3E}">
        <p14:creationId xmlns:p14="http://schemas.microsoft.com/office/powerpoint/2010/main" val="69927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0404-C5F3-41F5-922D-9813762EF53F}"/>
              </a:ext>
            </a:extLst>
          </p:cNvPr>
          <p:cNvSpPr>
            <a:spLocks noGrp="1"/>
          </p:cNvSpPr>
          <p:nvPr>
            <p:ph type="title"/>
          </p:nvPr>
        </p:nvSpPr>
        <p:spPr>
          <a:xfrm>
            <a:off x="1621439" y="1266243"/>
            <a:ext cx="10018712" cy="507768"/>
          </a:xfrm>
        </p:spPr>
        <p:txBody>
          <a:bodyPr>
            <a:normAutofit/>
          </a:bodyPr>
          <a:lstStyle/>
          <a:p>
            <a:pPr algn="l"/>
            <a:r>
              <a:rPr lang="en-US" sz="2000" dirty="0">
                <a:solidFill>
                  <a:schemeClr val="accent1">
                    <a:lumMod val="75000"/>
                  </a:schemeClr>
                </a:solidFill>
                <a:latin typeface="Arial Black" panose="020B0A04020102020204" pitchFamily="34" charset="0"/>
              </a:rPr>
              <a:t>1.Blockchain in Military Uses of Defence</a:t>
            </a:r>
          </a:p>
        </p:txBody>
      </p:sp>
      <p:sp>
        <p:nvSpPr>
          <p:cNvPr id="3" name="Content Placeholder 2">
            <a:extLst>
              <a:ext uri="{FF2B5EF4-FFF2-40B4-BE49-F238E27FC236}">
                <a16:creationId xmlns:a16="http://schemas.microsoft.com/office/drawing/2014/main" id="{5C9D780D-1BB9-4841-AABF-A564779BB627}"/>
              </a:ext>
            </a:extLst>
          </p:cNvPr>
          <p:cNvSpPr>
            <a:spLocks noGrp="1"/>
          </p:cNvSpPr>
          <p:nvPr>
            <p:ph idx="1"/>
          </p:nvPr>
        </p:nvSpPr>
        <p:spPr>
          <a:xfrm>
            <a:off x="1484310" y="1875453"/>
            <a:ext cx="10018713" cy="4133461"/>
          </a:xfrm>
        </p:spPr>
        <p:txBody>
          <a:bodyPr>
            <a:noAutofit/>
          </a:bodyPr>
          <a:lstStyle/>
          <a:p>
            <a:pPr marL="0" indent="0">
              <a:buNone/>
            </a:pPr>
            <a:r>
              <a:rPr lang="en-US" sz="1600" dirty="0">
                <a:latin typeface="Arial" panose="020B0604020202020204" pitchFamily="34" charset="0"/>
                <a:cs typeface="Arial" panose="020B0604020202020204" pitchFamily="34" charset="0"/>
              </a:rPr>
              <a:t>Blockchain would be particularly useful in Defence. This technology has several advantages that stem from its decentralized nature.</a:t>
            </a:r>
          </a:p>
          <a:p>
            <a:pPr marL="0" indent="0">
              <a:buNone/>
            </a:pPr>
            <a:r>
              <a:rPr lang="en-US" sz="1600" dirty="0">
                <a:latin typeface="Arial" panose="020B0604020202020204" pitchFamily="34" charset="0"/>
                <a:cs typeface="Arial" panose="020B0604020202020204" pitchFamily="34" charset="0"/>
              </a:rPr>
              <a:t>Firstly, the distributed structure of the block chain ensures its availability. It also makes this technology less expensive. </a:t>
            </a:r>
          </a:p>
          <a:p>
            <a:pPr marL="0" indent="0">
              <a:buNone/>
            </a:pPr>
            <a:r>
              <a:rPr lang="en-US" sz="1600" dirty="0">
                <a:latin typeface="Arial" panose="020B0604020202020204" pitchFamily="34" charset="0"/>
                <a:cs typeface="Arial" panose="020B0604020202020204" pitchFamily="34" charset="0"/>
              </a:rPr>
              <a:t>Secondly, its resilience, security and immutability are particularly useful to store the data and are a strong asset for many military applications. That is the reason why aerospace and Defence industry trying to implement blockchain as one of the top emerging technologies they wanted to promote to increase industry growth and efficiency.</a:t>
            </a:r>
          </a:p>
          <a:p>
            <a:pPr marL="0" indent="0">
              <a:buNone/>
            </a:pPr>
            <a:r>
              <a:rPr lang="en-US" sz="1600" b="0" i="0" u="none" strike="noStrike" baseline="0" dirty="0">
                <a:latin typeface="Arial" panose="020B0604020202020204" pitchFamily="34" charset="0"/>
                <a:cs typeface="Arial" panose="020B0604020202020204" pitchFamily="34" charset="0"/>
              </a:rPr>
              <a:t>Technically, in the field of Defence, it seems that the private blockchain would be the most useful. With a public blockchain, access to the chain would not be controlled, which could be dangerous to protect sensitive information.</a:t>
            </a:r>
          </a:p>
          <a:p>
            <a:pPr marL="0" indent="0">
              <a:buNone/>
            </a:pPr>
            <a:r>
              <a:rPr lang="en-US" sz="1600" b="0" i="0" u="none" strike="noStrike" baseline="0" dirty="0">
                <a:latin typeface="Arial" panose="020B0604020202020204" pitchFamily="34" charset="0"/>
                <a:cs typeface="Arial" panose="020B0604020202020204" pitchFamily="34" charset="0"/>
              </a:rPr>
              <a:t>Since private blockchains are characterized by barriers to entry, with one administration in charge of accepting the participants and defining the rules of the chains (read and write permissions), they are the most suited to Defence</a:t>
            </a:r>
            <a:r>
              <a:rPr lang="en-US" sz="160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uses. Access and system rules could be controlled by one entity: the Army Chief. </a:t>
            </a:r>
            <a:endParaRPr lang="en-US" sz="1600" dirty="0">
              <a:latin typeface="Arial" panose="020B0604020202020204" pitchFamily="34" charset="0"/>
              <a:cs typeface="Arial" panose="020B0604020202020204" pitchFamily="34" charset="0"/>
            </a:endParaRPr>
          </a:p>
        </p:txBody>
      </p:sp>
      <p:sp>
        <p:nvSpPr>
          <p:cNvPr id="12" name="Footer Placeholder 9">
            <a:extLst>
              <a:ext uri="{FF2B5EF4-FFF2-40B4-BE49-F238E27FC236}">
                <a16:creationId xmlns:a16="http://schemas.microsoft.com/office/drawing/2014/main" id="{B74F3EC2-1CA6-4CD2-8AEA-CA52A388AD28}"/>
              </a:ext>
            </a:extLst>
          </p:cNvPr>
          <p:cNvSpPr>
            <a:spLocks noGrp="1"/>
          </p:cNvSpPr>
          <p:nvPr>
            <p:ph type="ftr" sz="quarter" idx="11"/>
          </p:nvPr>
        </p:nvSpPr>
        <p:spPr>
          <a:xfrm>
            <a:off x="2602447" y="6627455"/>
            <a:ext cx="1521684" cy="230546"/>
          </a:xfrm>
        </p:spPr>
        <p:txBody>
          <a:bodyPr/>
          <a:lstStyle/>
          <a:p>
            <a:r>
              <a:rPr lang="en-US" dirty="0">
                <a:solidFill>
                  <a:srgbClr val="0070C0"/>
                </a:solidFill>
                <a:latin typeface="Arial Black" panose="020B0A04020102020204" pitchFamily="34" charset="0"/>
              </a:rPr>
              <a:t>Pravasini Sahoo</a:t>
            </a:r>
          </a:p>
        </p:txBody>
      </p:sp>
      <p:sp>
        <p:nvSpPr>
          <p:cNvPr id="13" name="Footer Placeholder 9">
            <a:extLst>
              <a:ext uri="{FF2B5EF4-FFF2-40B4-BE49-F238E27FC236}">
                <a16:creationId xmlns:a16="http://schemas.microsoft.com/office/drawing/2014/main" id="{A4E9F9E2-88C4-4ACD-89A7-A2E50FF07519}"/>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D6E244D0-5EA6-4BE5-AB74-1C348E54515F}"/>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BDFE1C00-A81B-45FD-9771-9A3245924379}"/>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5</a:t>
            </a:r>
          </a:p>
        </p:txBody>
      </p:sp>
      <p:sp>
        <p:nvSpPr>
          <p:cNvPr id="16" name="Title 1">
            <a:extLst>
              <a:ext uri="{FF2B5EF4-FFF2-40B4-BE49-F238E27FC236}">
                <a16:creationId xmlns:a16="http://schemas.microsoft.com/office/drawing/2014/main" id="{83F62233-250A-4B7B-BB40-96E989E0659C}"/>
              </a:ext>
            </a:extLst>
          </p:cNvPr>
          <p:cNvSpPr txBox="1">
            <a:spLocks/>
          </p:cNvSpPr>
          <p:nvPr/>
        </p:nvSpPr>
        <p:spPr>
          <a:xfrm>
            <a:off x="1744824" y="644199"/>
            <a:ext cx="10447176" cy="5077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300" i="0" u="none" strike="noStrike" baseline="0" dirty="0">
                <a:solidFill>
                  <a:srgbClr val="0070C0"/>
                </a:solidFill>
                <a:latin typeface="Arial Black" panose="020B0A04020102020204" pitchFamily="34" charset="0"/>
              </a:rPr>
              <a:t>Applications and functioning of blockchain technology in Defence</a:t>
            </a:r>
            <a:endParaRPr lang="en-US" sz="23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5842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B607-5D44-4EB6-93F9-958F07C89BB2}"/>
              </a:ext>
            </a:extLst>
          </p:cNvPr>
          <p:cNvSpPr>
            <a:spLocks noGrp="1"/>
          </p:cNvSpPr>
          <p:nvPr>
            <p:ph type="title"/>
          </p:nvPr>
        </p:nvSpPr>
        <p:spPr>
          <a:xfrm>
            <a:off x="1621439" y="790574"/>
            <a:ext cx="9881585" cy="581025"/>
          </a:xfrm>
        </p:spPr>
        <p:txBody>
          <a:bodyPr>
            <a:normAutofit/>
          </a:bodyPr>
          <a:lstStyle/>
          <a:p>
            <a:pPr algn="l"/>
            <a:r>
              <a:rPr lang="en-US" sz="2000" b="0" i="0" u="none" strike="noStrike" baseline="0" dirty="0">
                <a:solidFill>
                  <a:srgbClr val="3A2F92"/>
                </a:solidFill>
                <a:latin typeface="Arial Black" panose="020B0A04020102020204" pitchFamily="34" charset="0"/>
              </a:rPr>
              <a:t>2.Blockchain in Cyber Defence and data integrity</a:t>
            </a:r>
            <a:endParaRPr lang="en-US" sz="2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15B92F9-A6AC-4E87-85AE-D32D4F13EC4A}"/>
              </a:ext>
            </a:extLst>
          </p:cNvPr>
          <p:cNvSpPr>
            <a:spLocks noGrp="1"/>
          </p:cNvSpPr>
          <p:nvPr>
            <p:ph idx="1"/>
          </p:nvPr>
        </p:nvSpPr>
        <p:spPr>
          <a:xfrm>
            <a:off x="1484310" y="1436913"/>
            <a:ext cx="10018713" cy="4823927"/>
          </a:xfrm>
        </p:spPr>
        <p:txBody>
          <a:bodyPr>
            <a:normAutofit/>
          </a:bodyPr>
          <a:lstStyle/>
          <a:p>
            <a:pPr marL="0" indent="0" algn="l">
              <a:buNone/>
            </a:pPr>
            <a:endParaRPr lang="en-US" sz="1800" b="0" i="0" u="none" strike="noStrike" baseline="0" dirty="0">
              <a:solidFill>
                <a:srgbClr val="FF0000"/>
              </a:solidFill>
              <a:latin typeface="AGaramondPro-Regular"/>
            </a:endParaRPr>
          </a:p>
          <a:p>
            <a:pPr algn="l"/>
            <a:r>
              <a:rPr lang="en-US" sz="1900" b="0" i="0" u="none" strike="noStrike" baseline="0" dirty="0">
                <a:latin typeface="AGaramondPro-Regular"/>
              </a:rPr>
              <a:t>In 2017, 235 GB of classified information belonging to South Korean and American intelligence services were stolen by North Korea. The same year, the European Commission stated that “there were more than 4,000 ransomware attacks per day and 80% of European companies experienced at least one cybersecurity incident. </a:t>
            </a:r>
          </a:p>
          <a:p>
            <a:pPr algn="l"/>
            <a:r>
              <a:rPr lang="en-US" sz="1900" b="0" i="0" u="none" strike="noStrike" baseline="0" dirty="0">
                <a:latin typeface="AGaramondPro-Regular"/>
              </a:rPr>
              <a:t>Storing large amounts of highly sensitive information in the same place is particularly risky. In this context, the resilience offered by the blockchain, with its distributed nature and its ability to detect and block any penetrative attempt, can be significantly helpful.</a:t>
            </a:r>
          </a:p>
          <a:p>
            <a:r>
              <a:rPr lang="en-US" sz="1900" dirty="0"/>
              <a:t>As regards </a:t>
            </a:r>
            <a:r>
              <a:rPr lang="en-US" sz="1900" dirty="0">
                <a:latin typeface="Arial" panose="020B0604020202020204" pitchFamily="34" charset="0"/>
                <a:cs typeface="Arial" panose="020B0604020202020204" pitchFamily="34" charset="0"/>
              </a:rPr>
              <a:t>critical</a:t>
            </a:r>
            <a:r>
              <a:rPr lang="en-US" sz="1900" dirty="0"/>
              <a:t> weapon systems, traditional weaponry is increasingly combined with the digitalization of the military. For instance, the US Navy is working on improving the ageing Aegis Combat System by using blockchain to secure more effectively the centralized com mand-and-control system that links the sensors with weapons within the system. This would enable the weapon to detect targets and fire in under a millisecond.</a:t>
            </a:r>
          </a:p>
          <a:p>
            <a:r>
              <a:rPr lang="en-US" sz="1900" dirty="0"/>
              <a:t>Blockchains are indeed secure and not alterable thanks to advanced cryptographic techniques.</a:t>
            </a:r>
          </a:p>
        </p:txBody>
      </p:sp>
      <p:sp>
        <p:nvSpPr>
          <p:cNvPr id="12" name="Footer Placeholder 9">
            <a:extLst>
              <a:ext uri="{FF2B5EF4-FFF2-40B4-BE49-F238E27FC236}">
                <a16:creationId xmlns:a16="http://schemas.microsoft.com/office/drawing/2014/main" id="{8301BD8A-B2AE-41CD-B4FA-F5C1201816E8}"/>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C2AA5B4B-A907-4FEB-8DDC-90ECE2D206FF}"/>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429490E1-C32E-4309-BB57-608AE1A48DC9}"/>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06D600A0-6FF1-456E-BEF3-D36B9F96420C}"/>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6</a:t>
            </a:r>
          </a:p>
        </p:txBody>
      </p:sp>
    </p:spTree>
    <p:extLst>
      <p:ext uri="{BB962C8B-B14F-4D97-AF65-F5344CB8AC3E}">
        <p14:creationId xmlns:p14="http://schemas.microsoft.com/office/powerpoint/2010/main" val="14603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A3E4F78-3F64-4A42-A2D0-2ACC690FAE52}"/>
              </a:ext>
            </a:extLst>
          </p:cNvPr>
          <p:cNvSpPr>
            <a:spLocks noGrp="1"/>
          </p:cNvSpPr>
          <p:nvPr>
            <p:ph type="body" idx="1"/>
          </p:nvPr>
        </p:nvSpPr>
        <p:spPr>
          <a:xfrm>
            <a:off x="1959429" y="485192"/>
            <a:ext cx="9881118" cy="457200"/>
          </a:xfrm>
        </p:spPr>
        <p:txBody>
          <a:bodyPr/>
          <a:lstStyle/>
          <a:p>
            <a:r>
              <a:rPr lang="en-US" sz="2000" i="1" dirty="0">
                <a:latin typeface="Arial Black" panose="020B0A04020102020204" pitchFamily="34" charset="0"/>
              </a:rPr>
              <a:t>  </a:t>
            </a:r>
            <a:r>
              <a:rPr lang="en-US" sz="2000" b="0" i="1" u="none" strike="noStrike" baseline="0" dirty="0">
                <a:latin typeface="Arial Black" panose="020B0A04020102020204" pitchFamily="34" charset="0"/>
              </a:rPr>
              <a:t>control of a critical weapons system –Traditional Method</a:t>
            </a:r>
            <a:endParaRPr lang="en-US" sz="2000" dirty="0">
              <a:latin typeface="Arial Black" panose="020B0A04020102020204" pitchFamily="34" charset="0"/>
            </a:endParaRPr>
          </a:p>
        </p:txBody>
      </p:sp>
      <p:pic>
        <p:nvPicPr>
          <p:cNvPr id="13" name="Content Placeholder 12">
            <a:extLst>
              <a:ext uri="{FF2B5EF4-FFF2-40B4-BE49-F238E27FC236}">
                <a16:creationId xmlns:a16="http://schemas.microsoft.com/office/drawing/2014/main" id="{22E0E4DA-E3D6-48BE-8BCE-F73640725AA1}"/>
              </a:ext>
            </a:extLst>
          </p:cNvPr>
          <p:cNvPicPr>
            <a:picLocks noGrp="1" noChangeAspect="1"/>
          </p:cNvPicPr>
          <p:nvPr>
            <p:ph sz="half" idx="2"/>
          </p:nvPr>
        </p:nvPicPr>
        <p:blipFill>
          <a:blip r:embed="rId2"/>
          <a:stretch>
            <a:fillRect/>
          </a:stretch>
        </p:blipFill>
        <p:spPr>
          <a:xfrm>
            <a:off x="1408922" y="1073020"/>
            <a:ext cx="10590244" cy="5175380"/>
          </a:xfrm>
          <a:prstGeom prst="rect">
            <a:avLst/>
          </a:prstGeom>
        </p:spPr>
      </p:pic>
      <p:sp>
        <p:nvSpPr>
          <p:cNvPr id="12" name="Footer Placeholder 9">
            <a:extLst>
              <a:ext uri="{FF2B5EF4-FFF2-40B4-BE49-F238E27FC236}">
                <a16:creationId xmlns:a16="http://schemas.microsoft.com/office/drawing/2014/main" id="{A7C7A78E-6C5F-44E1-824C-B770D52B19F1}"/>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4" name="Footer Placeholder 9">
            <a:extLst>
              <a:ext uri="{FF2B5EF4-FFF2-40B4-BE49-F238E27FC236}">
                <a16:creationId xmlns:a16="http://schemas.microsoft.com/office/drawing/2014/main" id="{66E8EF43-291A-4AF3-BE8B-E907EDC9C619}"/>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5" name="Date Placeholder 8">
            <a:extLst>
              <a:ext uri="{FF2B5EF4-FFF2-40B4-BE49-F238E27FC236}">
                <a16:creationId xmlns:a16="http://schemas.microsoft.com/office/drawing/2014/main" id="{8F914A69-F319-4565-939C-AB2FB6773791}"/>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6" name="Slide Number Placeholder 10">
            <a:extLst>
              <a:ext uri="{FF2B5EF4-FFF2-40B4-BE49-F238E27FC236}">
                <a16:creationId xmlns:a16="http://schemas.microsoft.com/office/drawing/2014/main" id="{09CB11B9-DB35-43C8-8042-B3F8158F4DBA}"/>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7</a:t>
            </a:r>
          </a:p>
        </p:txBody>
      </p:sp>
    </p:spTree>
    <p:extLst>
      <p:ext uri="{BB962C8B-B14F-4D97-AF65-F5344CB8AC3E}">
        <p14:creationId xmlns:p14="http://schemas.microsoft.com/office/powerpoint/2010/main" val="348393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ECE6-4D44-4DE4-9FAD-960CA24E9838}"/>
              </a:ext>
            </a:extLst>
          </p:cNvPr>
          <p:cNvSpPr>
            <a:spLocks noGrp="1"/>
          </p:cNvSpPr>
          <p:nvPr>
            <p:ph type="title"/>
          </p:nvPr>
        </p:nvSpPr>
        <p:spPr>
          <a:xfrm>
            <a:off x="1484311" y="755780"/>
            <a:ext cx="10018713" cy="205274"/>
          </a:xfrm>
        </p:spPr>
        <p:txBody>
          <a:bodyPr>
            <a:normAutofit fontScale="90000"/>
          </a:bodyPr>
          <a:lstStyle/>
          <a:p>
            <a:pPr algn="l"/>
            <a:r>
              <a:rPr lang="en-US" sz="2200" i="1" dirty="0">
                <a:solidFill>
                  <a:srgbClr val="0070C0"/>
                </a:solidFill>
                <a:latin typeface="Arial Black" panose="020B0A04020102020204" pitchFamily="34" charset="0"/>
              </a:rPr>
              <a:t>B</a:t>
            </a:r>
            <a:r>
              <a:rPr lang="en-US" sz="2200" b="0" i="1" u="none" strike="noStrike" baseline="0" dirty="0">
                <a:solidFill>
                  <a:srgbClr val="0070C0"/>
                </a:solidFill>
                <a:latin typeface="Arial Black" panose="020B0A04020102020204" pitchFamily="34" charset="0"/>
              </a:rPr>
              <a:t>lockchain-based</a:t>
            </a:r>
            <a:r>
              <a:rPr lang="en-US" sz="2700" b="0" i="1" u="none" strike="noStrike" baseline="0" dirty="0">
                <a:solidFill>
                  <a:srgbClr val="0070C0"/>
                </a:solidFill>
                <a:latin typeface="Arial Black" panose="020B0A04020102020204" pitchFamily="34" charset="0"/>
              </a:rPr>
              <a:t> control of a critical weapons system</a:t>
            </a:r>
            <a:br>
              <a:rPr lang="en-US" dirty="0">
                <a:latin typeface="Arial Black" panose="020B0A04020102020204" pitchFamily="34" charset="0"/>
              </a:rPr>
            </a:br>
            <a:endParaRPr lang="en-US" dirty="0"/>
          </a:p>
        </p:txBody>
      </p:sp>
      <p:pic>
        <p:nvPicPr>
          <p:cNvPr id="7" name="Content Placeholder 13">
            <a:extLst>
              <a:ext uri="{FF2B5EF4-FFF2-40B4-BE49-F238E27FC236}">
                <a16:creationId xmlns:a16="http://schemas.microsoft.com/office/drawing/2014/main" id="{4B1D45EC-3163-4086-B094-5F5ED08B8906}"/>
              </a:ext>
            </a:extLst>
          </p:cNvPr>
          <p:cNvPicPr>
            <a:picLocks noGrp="1" noChangeAspect="1"/>
          </p:cNvPicPr>
          <p:nvPr>
            <p:ph sz="half" idx="2"/>
          </p:nvPr>
        </p:nvPicPr>
        <p:blipFill>
          <a:blip r:embed="rId2"/>
          <a:stretch>
            <a:fillRect/>
          </a:stretch>
        </p:blipFill>
        <p:spPr>
          <a:xfrm>
            <a:off x="1456760" y="1101012"/>
            <a:ext cx="10735240" cy="5318449"/>
          </a:xfrm>
          <a:prstGeom prst="rect">
            <a:avLst/>
          </a:prstGeom>
        </p:spPr>
      </p:pic>
      <p:sp>
        <p:nvSpPr>
          <p:cNvPr id="12" name="Footer Placeholder 9">
            <a:extLst>
              <a:ext uri="{FF2B5EF4-FFF2-40B4-BE49-F238E27FC236}">
                <a16:creationId xmlns:a16="http://schemas.microsoft.com/office/drawing/2014/main" id="{350CE8C1-F607-47D8-8DFE-B3CF8BAF5A08}"/>
              </a:ext>
            </a:extLst>
          </p:cNvPr>
          <p:cNvSpPr txBox="1">
            <a:spLocks/>
          </p:cNvSpPr>
          <p:nvPr/>
        </p:nvSpPr>
        <p:spPr>
          <a:xfrm>
            <a:off x="2602447" y="6627455"/>
            <a:ext cx="1521684" cy="230546"/>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Pravasini Sahoo</a:t>
            </a:r>
            <a:endParaRPr lang="en-US" dirty="0">
              <a:solidFill>
                <a:srgbClr val="0070C0"/>
              </a:solidFill>
              <a:latin typeface="Arial Black" panose="020B0A04020102020204" pitchFamily="34" charset="0"/>
            </a:endParaRPr>
          </a:p>
        </p:txBody>
      </p:sp>
      <p:sp>
        <p:nvSpPr>
          <p:cNvPr id="13" name="Footer Placeholder 9">
            <a:extLst>
              <a:ext uri="{FF2B5EF4-FFF2-40B4-BE49-F238E27FC236}">
                <a16:creationId xmlns:a16="http://schemas.microsoft.com/office/drawing/2014/main" id="{F8CF8FCA-4D66-4955-8121-45086192E68E}"/>
              </a:ext>
            </a:extLst>
          </p:cNvPr>
          <p:cNvSpPr txBox="1">
            <a:spLocks/>
          </p:cNvSpPr>
          <p:nvPr/>
        </p:nvSpPr>
        <p:spPr>
          <a:xfrm>
            <a:off x="1621439" y="0"/>
            <a:ext cx="4076260" cy="318434"/>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Blockchain in Defence :a Breakthrough</a:t>
            </a:r>
          </a:p>
        </p:txBody>
      </p:sp>
      <p:sp>
        <p:nvSpPr>
          <p:cNvPr id="14" name="Date Placeholder 8">
            <a:extLst>
              <a:ext uri="{FF2B5EF4-FFF2-40B4-BE49-F238E27FC236}">
                <a16:creationId xmlns:a16="http://schemas.microsoft.com/office/drawing/2014/main" id="{96FA37B1-8F19-4676-9154-2FA5332CE137}"/>
              </a:ext>
            </a:extLst>
          </p:cNvPr>
          <p:cNvSpPr txBox="1">
            <a:spLocks/>
          </p:cNvSpPr>
          <p:nvPr/>
        </p:nvSpPr>
        <p:spPr>
          <a:xfrm>
            <a:off x="10612016" y="65315"/>
            <a:ext cx="891008" cy="13996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0070C0"/>
                </a:solidFill>
                <a:latin typeface="Arial Black" panose="020B0A04020102020204" pitchFamily="34" charset="0"/>
              </a:rPr>
              <a:t>21-Oct-20</a:t>
            </a:r>
            <a:endParaRPr lang="en-US" dirty="0">
              <a:solidFill>
                <a:srgbClr val="0070C0"/>
              </a:solidFill>
              <a:latin typeface="Arial Black" panose="020B0A04020102020204" pitchFamily="34" charset="0"/>
            </a:endParaRPr>
          </a:p>
        </p:txBody>
      </p:sp>
      <p:sp>
        <p:nvSpPr>
          <p:cNvPr id="15" name="Slide Number Placeholder 10">
            <a:extLst>
              <a:ext uri="{FF2B5EF4-FFF2-40B4-BE49-F238E27FC236}">
                <a16:creationId xmlns:a16="http://schemas.microsoft.com/office/drawing/2014/main" id="{4AC59695-DE2F-4D2A-A092-37D19E80237D}"/>
              </a:ext>
            </a:extLst>
          </p:cNvPr>
          <p:cNvSpPr txBox="1">
            <a:spLocks/>
          </p:cNvSpPr>
          <p:nvPr/>
        </p:nvSpPr>
        <p:spPr>
          <a:xfrm>
            <a:off x="10951856" y="6518478"/>
            <a:ext cx="551167" cy="246222"/>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latin typeface="Arial Black" panose="020B0A04020102020204" pitchFamily="34" charset="0"/>
              </a:rPr>
              <a:t>8</a:t>
            </a:r>
          </a:p>
        </p:txBody>
      </p:sp>
    </p:spTree>
    <p:extLst>
      <p:ext uri="{BB962C8B-B14F-4D97-AF65-F5344CB8AC3E}">
        <p14:creationId xmlns:p14="http://schemas.microsoft.com/office/powerpoint/2010/main" val="2335014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1513</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AGaramondPro-Bold</vt:lpstr>
      <vt:lpstr>AGaramondPro-Regular</vt:lpstr>
      <vt:lpstr>Arial</vt:lpstr>
      <vt:lpstr>Arial Black</vt:lpstr>
      <vt:lpstr>Bahnschrift Condensed</vt:lpstr>
      <vt:lpstr>Bahnschrift SemiBold</vt:lpstr>
      <vt:lpstr>Calibri</vt:lpstr>
      <vt:lpstr>Corbel</vt:lpstr>
      <vt:lpstr>Crimson Text</vt:lpstr>
      <vt:lpstr>Open Sans</vt:lpstr>
      <vt:lpstr>Times New Roman</vt:lpstr>
      <vt:lpstr>Verdana</vt:lpstr>
      <vt:lpstr>Wingdings</vt:lpstr>
      <vt:lpstr>Parallax</vt:lpstr>
      <vt:lpstr>PowerPoint Presentation</vt:lpstr>
      <vt:lpstr>CONTENTS</vt:lpstr>
      <vt:lpstr>What is Blockchain?</vt:lpstr>
      <vt:lpstr>PowerPoint Presentation</vt:lpstr>
      <vt:lpstr>Blockchain In Defence</vt:lpstr>
      <vt:lpstr>1.Blockchain in Military Uses of Defence</vt:lpstr>
      <vt:lpstr>2.Blockchain in Cyber Defence and data integrity</vt:lpstr>
      <vt:lpstr>PowerPoint Presentation</vt:lpstr>
      <vt:lpstr>Blockchain-based control of a critical weapons system </vt:lpstr>
      <vt:lpstr>3.Blockchain in Supply chain management</vt:lpstr>
      <vt:lpstr>4.Blockchain In Resilient communication</vt:lpstr>
      <vt:lpstr>How Smart Contracts will help Defence</vt:lpstr>
      <vt:lpstr>DEVELOPMENTS IN THE BLOCKCHAIN TECHNOLOGY IN THE MILITARY AROUND THE WORLD</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defence:</dc:title>
  <dc:creator>pravasini sahoo</dc:creator>
  <cp:lastModifiedBy>pravasini sahoo</cp:lastModifiedBy>
  <cp:revision>58</cp:revision>
  <dcterms:created xsi:type="dcterms:W3CDTF">2020-10-12T19:13:56Z</dcterms:created>
  <dcterms:modified xsi:type="dcterms:W3CDTF">2020-10-19T19:11:30Z</dcterms:modified>
</cp:coreProperties>
</file>