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7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314" r:id="rId10"/>
    <p:sldId id="265" r:id="rId11"/>
    <p:sldId id="262" r:id="rId12"/>
    <p:sldId id="263" r:id="rId13"/>
    <p:sldId id="270" r:id="rId14"/>
    <p:sldId id="315" r:id="rId15"/>
    <p:sldId id="316" r:id="rId16"/>
    <p:sldId id="317" r:id="rId17"/>
    <p:sldId id="318" r:id="rId18"/>
    <p:sldId id="288" r:id="rId19"/>
    <p:sldId id="321" r:id="rId20"/>
    <p:sldId id="322" r:id="rId21"/>
    <p:sldId id="343" r:id="rId22"/>
    <p:sldId id="344" r:id="rId23"/>
    <p:sldId id="319" r:id="rId24"/>
    <p:sldId id="320" r:id="rId25"/>
    <p:sldId id="341" r:id="rId26"/>
    <p:sldId id="342" r:id="rId27"/>
    <p:sldId id="323" r:id="rId28"/>
    <p:sldId id="324" r:id="rId29"/>
    <p:sldId id="345" r:id="rId30"/>
    <p:sldId id="309" r:id="rId31"/>
    <p:sldId id="283" r:id="rId32"/>
    <p:sldId id="310" r:id="rId33"/>
    <p:sldId id="311" r:id="rId34"/>
    <p:sldId id="313" r:id="rId35"/>
    <p:sldId id="312" r:id="rId36"/>
    <p:sldId id="267" r:id="rId37"/>
    <p:sldId id="268" r:id="rId38"/>
    <p:sldId id="269" r:id="rId39"/>
    <p:sldId id="277" r:id="rId40"/>
    <p:sldId id="280" r:id="rId41"/>
    <p:sldId id="281" r:id="rId42"/>
    <p:sldId id="286" r:id="rId43"/>
    <p:sldId id="287" r:id="rId44"/>
    <p:sldId id="294" r:id="rId45"/>
    <p:sldId id="301" r:id="rId46"/>
    <p:sldId id="302" r:id="rId47"/>
    <p:sldId id="325" r:id="rId48"/>
    <p:sldId id="271" r:id="rId49"/>
    <p:sldId id="354" r:id="rId50"/>
    <p:sldId id="303" r:id="rId51"/>
    <p:sldId id="349" r:id="rId52"/>
    <p:sldId id="350" r:id="rId53"/>
    <p:sldId id="351" r:id="rId54"/>
    <p:sldId id="289" r:id="rId55"/>
    <p:sldId id="352" r:id="rId56"/>
    <p:sldId id="353" r:id="rId57"/>
    <p:sldId id="290" r:id="rId58"/>
    <p:sldId id="291" r:id="rId59"/>
    <p:sldId id="305" r:id="rId60"/>
    <p:sldId id="328" r:id="rId61"/>
    <p:sldId id="346" r:id="rId62"/>
    <p:sldId id="329" r:id="rId63"/>
    <p:sldId id="330" r:id="rId64"/>
    <p:sldId id="293" r:id="rId65"/>
    <p:sldId id="331" r:id="rId66"/>
    <p:sldId id="339" r:id="rId67"/>
    <p:sldId id="347" r:id="rId68"/>
    <p:sldId id="348" r:id="rId69"/>
    <p:sldId id="332" r:id="rId70"/>
    <p:sldId id="334" r:id="rId71"/>
    <p:sldId id="33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0-5CC6-11CF-8D67-00AA00BDCE1D}" ax:persistence="persistStream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8D476-F99D-4490-A7ED-3F34BDAD39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84C9-3B06-49C8-8965-427058F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384C9-3B06-49C8-8965-427058FE48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1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1673-BAB4-F926-92A1-9CB655AA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583D0-05FA-A1D8-8E49-EA107D667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20A5-7D0B-B334-23F2-D3C96EFF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9FB-FA44-43B7-B86B-406E6BDADE21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084D-C8AC-4341-FD1A-83519EFB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EC4C-CDA8-CD2A-7819-5DD03B3C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45CE-E65A-A833-3B87-F662842B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EE5D0-006C-D20E-3518-11C25AC3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53F17-9D9C-D75B-820D-1FAD6540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A001-AB70-4528-AD40-DED068641F74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B923-5668-0E4F-1E3D-77DD8329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6DB2-D532-D82B-0D99-499BA83E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7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EE081-AA3E-3317-4DAE-697EEF504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420CF-2B0E-44BF-1755-417EDC7C3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00C3-24F8-8DC1-5B1A-B262819D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B8D-164F-4FC7-AFCB-358D11128CD5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B165-373B-9AC4-C8CE-F2EF1537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4509-B462-00C4-3A17-4AFB5852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345E-38A6-701B-8397-EE5F203F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CDB6-5533-2507-97C9-E3B44013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D9B5-A6F2-72E1-1E6B-E21CE08B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A7-8D6A-4D5E-90E4-9DA4F75E3832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6A2DD-6BD5-DD11-1C04-22E87848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0C24-F221-78DB-C837-92CBA80A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D812-E110-E2C3-4B2B-BAA45083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093F7-7D26-91F5-B157-7F105680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BBC0-6824-62BA-D860-43989E81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2836-8A98-4DCA-B9F6-F73552692389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8A2D-89F4-EF2D-B6F8-F5BCFAC0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26476-4E45-F518-88E0-F122D20E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A9E6-40B3-DE4A-B586-7CD2870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6971-84C6-0075-DEB5-47EAD8803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AEC2F-25D3-1C98-56D7-B313EC275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CFBB3-F759-5D6C-9770-0D4CD300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C9A5-F5A0-44AD-838F-B6C579828E1F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92CEC-4B73-35A0-14C2-BB04949A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71914-8115-0F90-ADF4-20AC645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37E3-EA47-A679-B02B-5299C395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2E807-807E-439E-9B4F-0EA2D095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EBC9A-D42D-F4AF-27FA-DC24637F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2F34E-8C2E-3ABC-4A5B-F6F5B5AA8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3BBFB-1482-FA52-283F-78D9B699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81656-2A60-D621-8B05-648FEC57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A3D-8E9F-42C1-ADBA-F802B64285C4}" type="datetime1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8DDFC-D66E-D05F-636A-B6F9A7FE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D68E2-A295-7AB7-110E-8F87E26E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EDCE-F226-C8BA-EC77-6CF34A82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B3061-38A5-5106-9C53-08BDA9EB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6083-D601-4091-AA46-04ABC925815F}" type="datetime1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39C34-CEB1-87A6-8278-25CBBC5E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288B7-4E07-7693-397B-41A4551F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E14E5-9D1C-58C4-AC84-5AF1519E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929B-98E3-47B8-ADD0-CBE53F732799}" type="datetime1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78CAE-5448-A229-72A7-BA2CD5D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2ED4-301C-29D5-9770-A3426338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982D-C13F-6FC5-C341-F77E0D19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20B8-B912-88DD-435F-3E140618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0ABCB-7DBC-CBB0-30CD-68CED393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586E-6184-676A-37C9-FA495B43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6D495-0F06-4244-BC96-E71707D849C5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C31A1-85C7-AA12-676A-68716B96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1FF8F-A681-F345-CC23-DD67CA14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0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6D49-BB80-054F-718C-14C52F16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C93B1-4AF3-43BF-CF79-9D2A41CA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7242-29C2-5C79-A0AC-A360DC233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5DCB5-03FF-2BD0-625A-8B8FEA35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2DE-AD89-4FB5-9595-DF1508742D1A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532E-AF99-1232-80E2-D99B0A65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47AF-00BD-49D1-90D6-E48181D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BBF49-CEAF-AFE8-C766-01CB7299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06FC4-F28B-B71F-9BEB-EBC88771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D475-A0BB-B393-EB9E-E2AFA3ABB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EF36-5220-415A-BD94-F3AA2C37921A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6D76-432A-ABFD-0A85-0E298664A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B62CD-5F80-B48A-79CA-2648DA3BF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html/tryit.asp?filename=tryhtml_formatting_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dl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tag_dd.asp" TargetMode="External"/><Relationship Id="rId4" Type="http://schemas.openxmlformats.org/officeDocument/2006/relationships/hyperlink" Target="https://www.w3schools.com/tags/tag_dt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html_images_imagemap.asp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control" Target="../activeX/activeX3.xml"/><Relationship Id="rId7" Type="http://schemas.openxmlformats.org/officeDocument/2006/relationships/image" Target="../media/image31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30.wmf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CEB8-C510-4A6C-B8C9-E8611334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09820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C641-6818-4C21-A2CD-5D330799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94" y="147337"/>
            <a:ext cx="11629512" cy="128089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Page Structure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D2BA23-96C8-4751-951E-B6A59AC1A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88" t="19428" r="15733" b="14886"/>
          <a:stretch/>
        </p:blipFill>
        <p:spPr>
          <a:xfrm>
            <a:off x="582778" y="1113553"/>
            <a:ext cx="10247308" cy="5194878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FD5E4C-510E-4FAF-ABC6-3BD353B1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E2BF-B5CD-46A8-A6EE-B32E181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90657-3B99-4F3E-8E63-6C8620180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2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9FDA-3D38-4524-9FFE-12BB853C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0"/>
            <a:ext cx="9520158" cy="104923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Simple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6134-57CD-4710-8045-68AB32CC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30" y="1876684"/>
            <a:ext cx="11644604" cy="4217437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09AF-BEFB-45EC-A4EA-05DAB3D3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E5853-2301-49B5-8C8E-4156EEB2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97CB3-E6E9-4C96-9DE1-737F7BF3C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6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84AD-DC2B-40FD-AA53-527C201D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0"/>
            <a:ext cx="11944350" cy="1352550"/>
          </a:xfrm>
        </p:spPr>
        <p:txBody>
          <a:bodyPr/>
          <a:lstStyle/>
          <a:p>
            <a:r>
              <a:rPr lang="en-US" dirty="0"/>
              <a:t>Example Explained (Basic tags)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1C4C-9EFD-41D3-87D5-BF1DD269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79" y="1806050"/>
            <a:ext cx="11944350" cy="4296171"/>
          </a:xfrm>
        </p:spPr>
        <p:txBody>
          <a:bodyPr>
            <a:normAutofit fontScale="92500"/>
          </a:bodyPr>
          <a:lstStyle/>
          <a:p>
            <a:r>
              <a:rPr lang="en-US" dirty="0"/>
              <a:t>The &lt;!DOCTYPE html&gt; declaration defines that this document is an HTML5 document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HTML page</a:t>
            </a:r>
          </a:p>
          <a:p>
            <a:r>
              <a:rPr lang="en-US" dirty="0"/>
              <a:t>The &lt;title&gt; element specifies a title for the HTML page (which is shown in the browser's title bar or in the page's tab)</a:t>
            </a:r>
          </a:p>
          <a:p>
            <a:r>
              <a:rPr lang="en-US" dirty="0"/>
              <a:t>The &lt;body&gt; element defines the document's body, and is a container for all the visible contents, such as headings, paragraphs, images, hyperlinks, tables, lists, etc.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D5AB-1843-46B9-8134-B5793C5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991C-601D-47A1-B949-CFBDEB16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88723-B0FF-4167-89D2-0913EF74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6D60-9DBF-4D77-8232-379A0D8B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32" y="9331"/>
            <a:ext cx="9229568" cy="1223415"/>
          </a:xfrm>
        </p:spPr>
        <p:txBody>
          <a:bodyPr/>
          <a:lstStyle/>
          <a:p>
            <a:r>
              <a:rPr lang="en-US" dirty="0"/>
              <a:t>Formatting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C40-1589-4949-B141-47A73F8D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FC62-A635-46A3-A2B0-703BC9C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6EAF8-3740-4DAD-949A-BE65038B0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42"/>
            <a:ext cx="1685925" cy="173880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49AA39A-7875-4BB0-1F8D-E7F7E05D6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634" y="1232746"/>
            <a:ext cx="8456918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&lt;mark&gt;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&lt;small&gt;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Smaller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Deleted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Inserted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&lt;sub&gt;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&lt;sup&gt;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8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D1CCBED-95A9-41C6-1D34-44DBAB922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7591"/>
            <a:ext cx="11569015" cy="3421409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&lt;b&gt; and &lt;strong&gt;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bold text, without any extra importance.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bold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Source Sans Pro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text with strong importance. The content inside is typically displayed in bold.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text is important!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E29E3-BE8C-BED3-8CC3-6F228945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9" y="3686030"/>
            <a:ext cx="6542152" cy="276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E29E3-BE8C-BED3-8CC3-6F228945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19747"/>
            <a:ext cx="12021425" cy="3124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0430A-F21A-5BA7-1FF2-D9DDCCFE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58" y="3429000"/>
            <a:ext cx="11920757" cy="30067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8594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4211AE-AF27-7EC2-98A3-69F1770E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058"/>
            <a:ext cx="12039770" cy="328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228F3D-D605-EB82-5E3D-DBC0B619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8" y="3548541"/>
            <a:ext cx="11954652" cy="29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8B2D2-390E-CE46-C08E-FB978A42E0A9}"/>
              </a:ext>
            </a:extLst>
          </p:cNvPr>
          <p:cNvSpPr txBox="1"/>
          <p:nvPr/>
        </p:nvSpPr>
        <p:spPr>
          <a:xfrm>
            <a:off x="287323" y="333993"/>
            <a:ext cx="99472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Background Color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background color for HTML elements:</a:t>
            </a:r>
          </a:p>
          <a:p>
            <a:pPr algn="ctr"/>
            <a:r>
              <a:rPr lang="en-US" sz="2400" b="0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Hello World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background-color:DodgerBlue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background-color:Tomato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Lorem ipsum...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46AB9-E00D-7160-CB92-1BF2CF84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42"/>
            <a:ext cx="1219169" cy="1257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DCCB23-66EB-DDDC-5C18-C3347121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" y="3239539"/>
            <a:ext cx="12008550" cy="29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A311-5955-4CC9-BA2F-69EEE5AF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Lists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CAC0-24AC-4E52-B138-5023E279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HTML Lists are used to specify lists of information. All lists may contain one or more list elements. There are three different types of HTML lists: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Unordered List or Bulleted List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ul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Ordered List or Numbered List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Description List or Definition List (dl)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 **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 can create a list inside another list, which will be termed as nested List.**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76409-3594-4679-B9DA-DCB7CFD4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9232B-70D3-40C0-A51F-D75425F2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0239A-C788-4542-95C6-7C48FD77C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46AB9-E00D-7160-CB92-1BF2CF84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8F2CDD-6A30-DF5A-4754-9006319F26B3}"/>
              </a:ext>
            </a:extLst>
          </p:cNvPr>
          <p:cNvSpPr txBox="1"/>
          <p:nvPr/>
        </p:nvSpPr>
        <p:spPr>
          <a:xfrm>
            <a:off x="815830" y="322760"/>
            <a:ext cx="72250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Lists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03E7F4-87A2-B5EF-C2C1-70AB5FEFB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90" y="1229842"/>
            <a:ext cx="11685864" cy="505262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Unordered HTML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list starts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 Each list item starts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list items will be marked with bullets (small black circles) by default: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7808-8F0F-4DF5-90A8-CBC9D290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964060"/>
          </a:xfrm>
        </p:spPr>
        <p:txBody>
          <a:bodyPr/>
          <a:lstStyle/>
          <a:p>
            <a:pPr algn="ctr"/>
            <a:r>
              <a:rPr lang="en-US" b="1" dirty="0"/>
              <a:t>CAP756: 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7A0E-B78D-44C2-B00B-5EFEDAE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64530"/>
            <a:ext cx="9603275" cy="469478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 INTRODUCTION TO WEB TECHNOLOGIES</a:t>
            </a:r>
          </a:p>
          <a:p>
            <a:r>
              <a:rPr lang="en-US" dirty="0"/>
              <a:t>UNIT 1: HTML</a:t>
            </a:r>
          </a:p>
          <a:p>
            <a:endParaRPr lang="en-US" dirty="0"/>
          </a:p>
          <a:p>
            <a:r>
              <a:rPr lang="en-US" dirty="0"/>
              <a:t>UNIT II: CSS</a:t>
            </a:r>
          </a:p>
          <a:p>
            <a:endParaRPr lang="en-US" dirty="0"/>
          </a:p>
          <a:p>
            <a:r>
              <a:rPr lang="en-US" dirty="0"/>
              <a:t>UNIT III: BOOTSTRAP</a:t>
            </a:r>
          </a:p>
          <a:p>
            <a:endParaRPr lang="en-US" dirty="0"/>
          </a:p>
          <a:p>
            <a:r>
              <a:rPr lang="en-US" dirty="0"/>
              <a:t>UNIT IV: BASIC OF REACT, FUNCTIONAL PROGRAMMING WITH JAVASCRIPT</a:t>
            </a:r>
          </a:p>
          <a:p>
            <a:endParaRPr lang="en-US" dirty="0"/>
          </a:p>
          <a:p>
            <a:r>
              <a:rPr lang="en-US" dirty="0"/>
              <a:t>UNIT V: PURE REACT, REACT WITH JSX</a:t>
            </a:r>
          </a:p>
          <a:p>
            <a:endParaRPr lang="en-US" dirty="0"/>
          </a:p>
          <a:p>
            <a:r>
              <a:rPr lang="en-US" dirty="0"/>
              <a:t>UNIT VI: PROPS, STATE, AND THE COMPONENT TREE, REACT ROUTER AND SERVER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ACBB-F72B-48B0-BAAC-6C032066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13" y="6452750"/>
            <a:ext cx="4822804" cy="365125"/>
          </a:xfrm>
        </p:spPr>
        <p:txBody>
          <a:bodyPr/>
          <a:lstStyle/>
          <a:p>
            <a:pPr algn="r"/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3D19D-33A7-4F68-8A41-70BDC7BA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4952" y="6459784"/>
            <a:ext cx="1312025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DE7DA-3145-4ABA-8477-0B291C1A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46AB9-E00D-7160-CB92-1BF2CF84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8F2CDD-6A30-DF5A-4754-9006319F26B3}"/>
              </a:ext>
            </a:extLst>
          </p:cNvPr>
          <p:cNvSpPr txBox="1"/>
          <p:nvPr/>
        </p:nvSpPr>
        <p:spPr>
          <a:xfrm>
            <a:off x="815830" y="322760"/>
            <a:ext cx="72250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Lists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FE1B7-95E6-C4DE-83C6-2BD521C0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7" y="1439475"/>
            <a:ext cx="11914125" cy="49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AB8A-DFE1-5E3E-18A0-B8F56C20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Unordered List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2F071-A9BA-3B86-86B8-DD21ECB66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877" y="2005012"/>
            <a:ext cx="6833419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6725-A09F-A4C6-4F5F-0B86B223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93312-B7B6-FE8C-AF9D-E870B665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EF3D8-683A-EB37-EA36-656465FA3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9D381-5656-74F8-A52B-2BD73608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93FD6-8B3E-E91B-10BB-8231311B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172FD3-8937-110E-0AD7-5238485142D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82994" y="881728"/>
            <a:ext cx="8923081" cy="4761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D4EEA5-2A5C-781F-84F5-CD774094E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46AB9-E00D-7160-CB92-1BF2CF84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8F2CDD-6A30-DF5A-4754-9006319F26B3}"/>
              </a:ext>
            </a:extLst>
          </p:cNvPr>
          <p:cNvSpPr txBox="1"/>
          <p:nvPr/>
        </p:nvSpPr>
        <p:spPr>
          <a:xfrm>
            <a:off x="815830" y="724998"/>
            <a:ext cx="72250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Ordered HTML List</a:t>
            </a:r>
          </a:p>
          <a:p>
            <a:pPr algn="l"/>
            <a:endParaRPr lang="en-US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A4866-7A9E-B7C1-B01E-68E178FE9026}"/>
              </a:ext>
            </a:extLst>
          </p:cNvPr>
          <p:cNvSpPr txBox="1"/>
          <p:nvPr/>
        </p:nvSpPr>
        <p:spPr>
          <a:xfrm>
            <a:off x="346046" y="1258349"/>
            <a:ext cx="11188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3460117-3B76-ED6C-CE93-FF10E030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49" y="1777699"/>
            <a:ext cx="11734101" cy="31444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ordered list starts with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 Each list item starts with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 list items will be marked with numbers by default: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46AB9-E00D-7160-CB92-1BF2CF84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8F2CDD-6A30-DF5A-4754-9006319F26B3}"/>
              </a:ext>
            </a:extLst>
          </p:cNvPr>
          <p:cNvSpPr txBox="1"/>
          <p:nvPr/>
        </p:nvSpPr>
        <p:spPr>
          <a:xfrm>
            <a:off x="815830" y="331149"/>
            <a:ext cx="72250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Lists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348C5-59A4-2412-053B-D75DCF7A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8" y="1370091"/>
            <a:ext cx="11996258" cy="497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24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7CC7-3940-2494-CE2D-89BBFDD9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of Ordered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C5B2-71BE-E321-7FCA-65DBB787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Reversed</a:t>
            </a:r>
          </a:p>
          <a:p>
            <a:pPr marL="0" indent="0">
              <a:buNone/>
            </a:pPr>
            <a:r>
              <a:rPr lang="en-US" dirty="0"/>
              <a:t>This Boolean attribute specifies that the list's items are in reverse order. Items will be numbered from high to low.</a:t>
            </a:r>
          </a:p>
          <a:p>
            <a:r>
              <a:rPr lang="en-US" b="1" dirty="0"/>
              <a:t>Start</a:t>
            </a:r>
          </a:p>
          <a:p>
            <a:pPr marL="0" indent="0">
              <a:buNone/>
            </a:pPr>
            <a:r>
              <a:rPr lang="en-US" dirty="0"/>
              <a:t>An integer to start counting from for the list items. Always an Arabic numeral (1, 2, 3, etc.), even when the numbering type is letters or Roman numerals.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495A1-2C51-AAF7-2F9C-1954D863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A280-46BE-880E-626B-04CAC7C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49581-C245-E2C1-BE07-6CE776B67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76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726E-E5F9-A898-8F1A-7CA10A9E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249C-C962-556B-6F75-0D98D30F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Sets the numbering type:</a:t>
            </a:r>
          </a:p>
          <a:p>
            <a:r>
              <a:rPr lang="en-US" dirty="0"/>
              <a:t>a for lowercase letters</a:t>
            </a:r>
          </a:p>
          <a:p>
            <a:r>
              <a:rPr lang="en-US" dirty="0"/>
              <a:t>A for uppercase letters</a:t>
            </a:r>
          </a:p>
          <a:p>
            <a:r>
              <a:rPr lang="en-US" dirty="0" err="1"/>
              <a:t>i</a:t>
            </a:r>
            <a:r>
              <a:rPr lang="en-US" dirty="0"/>
              <a:t> for lowercase Roman numerals</a:t>
            </a:r>
          </a:p>
          <a:p>
            <a:r>
              <a:rPr lang="en-US" dirty="0"/>
              <a:t>I for uppercase Roman numerals</a:t>
            </a:r>
          </a:p>
          <a:p>
            <a:r>
              <a:rPr lang="en-US" dirty="0"/>
              <a:t>1 for numbers (default)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6A74-1545-9B84-CACF-40CCD044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F509F-318F-A51F-82B2-E82787F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A3E63-9ADC-FCF9-8F83-D743A7906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46AB9-E00D-7160-CB92-1BF2CF84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8F2CDD-6A30-DF5A-4754-9006319F26B3}"/>
              </a:ext>
            </a:extLst>
          </p:cNvPr>
          <p:cNvSpPr txBox="1"/>
          <p:nvPr/>
        </p:nvSpPr>
        <p:spPr>
          <a:xfrm>
            <a:off x="815830" y="322760"/>
            <a:ext cx="72250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HTML Description Lists</a:t>
            </a:r>
          </a:p>
          <a:p>
            <a:pPr algn="l"/>
            <a:endParaRPr lang="en-US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97ACEF-471F-D47E-3DB4-0ECD1C36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0" y="1714286"/>
            <a:ext cx="11786532" cy="4006185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description list is a list of terms, with a description of each term.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3"/>
              </a:rPr>
              <a:t>&lt;dl&gt;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description list,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4"/>
              </a:rPr>
              <a:t>&lt;dt&gt;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term (name), and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5"/>
              </a:rPr>
              <a:t>&lt;dd&gt;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describes each term: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black hot drink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white cold drink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90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46AB9-E00D-7160-CB92-1BF2CF84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8F2CDD-6A30-DF5A-4754-9006319F26B3}"/>
              </a:ext>
            </a:extLst>
          </p:cNvPr>
          <p:cNvSpPr txBox="1"/>
          <p:nvPr/>
        </p:nvSpPr>
        <p:spPr>
          <a:xfrm>
            <a:off x="815830" y="314371"/>
            <a:ext cx="72250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Lists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745ED-7F7D-5F32-B739-93EAE88E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" y="1372393"/>
            <a:ext cx="12056558" cy="51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26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995AC-3189-CA1E-3236-6078A4BC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632E7-E5C2-B5A1-E201-D1276282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84F0C-378E-8852-4EB7-83C5701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36" y="1543665"/>
            <a:ext cx="4439410" cy="4522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46F40-6737-7CC7-1379-41B4F2269F37}"/>
              </a:ext>
            </a:extLst>
          </p:cNvPr>
          <p:cNvSpPr txBox="1"/>
          <p:nvPr/>
        </p:nvSpPr>
        <p:spPr>
          <a:xfrm>
            <a:off x="1612490" y="540774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Try This……!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424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932C-EA28-4FA5-A11D-62AECFB5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15512"/>
            <a:ext cx="9002415" cy="702303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99E1-22FE-4940-8BD0-B7D8860C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878732"/>
            <a:ext cx="11460726" cy="539506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Introduction</a:t>
            </a:r>
          </a:p>
          <a:p>
            <a:pPr lvl="1"/>
            <a:r>
              <a:rPr lang="en-US" sz="2800" dirty="0"/>
              <a:t>HTML is the standard markup language for </a:t>
            </a:r>
            <a:r>
              <a:rPr lang="en-US" sz="2800" dirty="0">
                <a:solidFill>
                  <a:srgbClr val="FF0000"/>
                </a:solidFill>
              </a:rPr>
              <a:t>web pages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web applications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With HTML you can create your </a:t>
            </a:r>
            <a:r>
              <a:rPr lang="en-US" sz="2800" dirty="0">
                <a:solidFill>
                  <a:srgbClr val="FF0000"/>
                </a:solidFill>
              </a:rPr>
              <a:t>Own Website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HTML stands for HYPERTEXT MARKUP LANGUAGE.</a:t>
            </a:r>
          </a:p>
          <a:p>
            <a:pPr lvl="1"/>
            <a:r>
              <a:rPr lang="en-US" sz="2800" dirty="0"/>
              <a:t>This markup tells a web browser how to display the text, images and other form of multimedia on a webpage.</a:t>
            </a:r>
          </a:p>
          <a:p>
            <a:pPr lvl="1"/>
            <a:r>
              <a:rPr lang="en-US" sz="2800" dirty="0"/>
              <a:t>HTML elements are represented by tags</a:t>
            </a:r>
          </a:p>
          <a:p>
            <a:pPr lvl="2"/>
            <a:r>
              <a:rPr lang="en-US" sz="2800" b="1" dirty="0"/>
              <a:t>Container Tag/ Pair Tag</a:t>
            </a:r>
            <a:r>
              <a:rPr lang="en-US" sz="2800" dirty="0"/>
              <a:t>: The first tag in a pair is the start tag, the second tag is the end tag. The end tag is written like the start tag, with a forward slash before the tag name.</a:t>
            </a:r>
          </a:p>
          <a:p>
            <a:pPr lvl="2"/>
            <a:r>
              <a:rPr lang="en-US" sz="2800" dirty="0"/>
              <a:t>Start and end tags are also called opening tags and closing tags. For ex &lt;b&gt; and &lt;/b&gt;</a:t>
            </a:r>
          </a:p>
          <a:p>
            <a:pPr lvl="2"/>
            <a:r>
              <a:rPr lang="en-US" sz="2800" b="1" dirty="0"/>
              <a:t>Empty Tag</a:t>
            </a:r>
            <a:r>
              <a:rPr lang="en-US" sz="2800" dirty="0"/>
              <a:t>: Only opening tag is used. For ex &lt;</a:t>
            </a:r>
            <a:r>
              <a:rPr lang="en-US" sz="2800" dirty="0" err="1"/>
              <a:t>br</a:t>
            </a:r>
            <a:r>
              <a:rPr lang="en-US" sz="2800" dirty="0"/>
              <a:t>&gt; or &lt;</a:t>
            </a:r>
            <a:r>
              <a:rPr lang="en-US" sz="2800" dirty="0" err="1"/>
              <a:t>hr</a:t>
            </a:r>
            <a:r>
              <a:rPr lang="en-US" sz="2800" dirty="0"/>
              <a:t>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D8D6-8A6B-4633-ADF8-BCEC1582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3"/>
            <a:ext cx="4822804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496DD-ECC4-441B-939A-82974266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566" y="6443638"/>
            <a:ext cx="1312025" cy="365125"/>
          </a:xfrm>
        </p:spPr>
        <p:txBody>
          <a:bodyPr lIns="648000" tIns="108000" anchor="ctr" anchorCtr="0"/>
          <a:lstStyle/>
          <a:p>
            <a:fld id="{699BE967-9311-4DCA-9376-B71883C18474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C32EC-9877-4BEC-977E-FA86AC8A8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77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3C9-B28C-4057-A862-1B32A453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82262" cy="792556"/>
          </a:xfrm>
        </p:spPr>
        <p:txBody>
          <a:bodyPr/>
          <a:lstStyle/>
          <a:p>
            <a:r>
              <a:rPr lang="en-US" dirty="0"/>
              <a:t>Image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55A1-4B45-4926-A2C9-2F5259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5048-25D8-49D3-B61B-13F525C5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5CA2F-111E-4D7B-95E9-0350FEFA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9469CB0-5B28-2EDD-B060-091B74366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7779" y="1323360"/>
            <a:ext cx="9644421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embed an image in a web page.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Images are not technically inserted into a web page; images are linked to web pages.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creates a holding space for the referenced image.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 is empty, it contains attributes only, and does not have a closing tag.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has two required attributes: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 Specifies the path to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52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E933-D330-4AC1-A47F-C9D648CC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Common Image Formats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D927-2DA7-4F3D-B7D8-ED6C2F01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are the most common image file types, which are supported in all browsers (Chrome, Edge, Firefox, Safari, Opera):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E1FC8-D31E-4D07-9114-816215CB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70463-4E81-4A10-A26E-AF88304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9F0B00-D422-439C-B73E-1464191D2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89328"/>
              </p:ext>
            </p:extLst>
          </p:nvPr>
        </p:nvGraphicFramePr>
        <p:xfrm>
          <a:off x="895643" y="2628760"/>
          <a:ext cx="10260036" cy="3535680"/>
        </p:xfrm>
        <a:graphic>
          <a:graphicData uri="http://schemas.openxmlformats.org/drawingml/2006/table">
            <a:tbl>
              <a:tblPr/>
              <a:tblGrid>
                <a:gridCol w="3420012">
                  <a:extLst>
                    <a:ext uri="{9D8B030D-6E8A-4147-A177-3AD203B41FA5}">
                      <a16:colId xmlns:a16="http://schemas.microsoft.com/office/drawing/2014/main" val="3601344808"/>
                    </a:ext>
                  </a:extLst>
                </a:gridCol>
                <a:gridCol w="3420012">
                  <a:extLst>
                    <a:ext uri="{9D8B030D-6E8A-4147-A177-3AD203B41FA5}">
                      <a16:colId xmlns:a16="http://schemas.microsoft.com/office/drawing/2014/main" val="258302027"/>
                    </a:ext>
                  </a:extLst>
                </a:gridCol>
                <a:gridCol w="3420012">
                  <a:extLst>
                    <a:ext uri="{9D8B030D-6E8A-4147-A177-3AD203B41FA5}">
                      <a16:colId xmlns:a16="http://schemas.microsoft.com/office/drawing/2014/main" val="3818349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Abbreviation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File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File Extension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0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Animated Portable Network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.apng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GIF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Graphics Interchange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.gif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2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ICO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Microsoft Icon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.ico, .cur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0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JPEG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Joint Photographic Expert Group image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.jpg, .jpeg, .jfif, .pjpeg, .pjp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8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Portable Network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.png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SVG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Scalable Vector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svg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199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BB15A21-3E94-4077-8380-581CBB55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3C9-B28C-4057-A862-1B32A453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153796"/>
            <a:ext cx="9782262" cy="792556"/>
          </a:xfrm>
        </p:spPr>
        <p:txBody>
          <a:bodyPr/>
          <a:lstStyle/>
          <a:p>
            <a:r>
              <a:rPr lang="en-US" dirty="0"/>
              <a:t>Image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55A1-4B45-4926-A2C9-2F5259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5048-25D8-49D3-B61B-13F525C5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5CA2F-111E-4D7B-95E9-0350FEFA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1"/>
            <a:ext cx="1399026" cy="144290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9469CB0-5B28-2EDD-B060-091B74366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276" y="946352"/>
            <a:ext cx="964442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width=100 height=100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755D8E-970A-7A1F-19B2-DC96810F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0522"/>
            <a:ext cx="12192000" cy="46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3C9-B28C-4057-A862-1B32A453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153796"/>
            <a:ext cx="9782262" cy="792556"/>
          </a:xfrm>
        </p:spPr>
        <p:txBody>
          <a:bodyPr/>
          <a:lstStyle/>
          <a:p>
            <a:r>
              <a:rPr lang="en-US" dirty="0"/>
              <a:t>Image 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55A1-4B45-4926-A2C9-2F5259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5048-25D8-49D3-B61B-13F525C5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5CA2F-111E-4D7B-95E9-0350FEFA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8388"/>
            <a:ext cx="1166505" cy="120309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99CBA5D-DB9F-EB7D-C1BC-A3754CA17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074" y="1197369"/>
            <a:ext cx="103949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&lt;map&gt;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an image map. An image map is an image with clickable areas. The areas are defined with one or more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&lt;area&gt;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A643D-AA1A-D550-3FD2-F30D5FEC0395}"/>
              </a:ext>
            </a:extLst>
          </p:cNvPr>
          <p:cNvSpPr txBox="1"/>
          <p:nvPr/>
        </p:nvSpPr>
        <p:spPr>
          <a:xfrm>
            <a:off x="307596" y="2544157"/>
            <a:ext cx="118844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="workplace.jpg"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="Workplace"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usemap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workmap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workmap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shape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="34,44,270,350"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="Computer"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="computer.htm"&gt;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shape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="290,172,333,250"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="phone.htm"&gt;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shape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="circle"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="337,300,44"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="Coffee"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="coffee.htm"&gt;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/map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374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3C9-B28C-4057-A862-1B32A453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153796"/>
            <a:ext cx="9782262" cy="792556"/>
          </a:xfrm>
        </p:spPr>
        <p:txBody>
          <a:bodyPr/>
          <a:lstStyle/>
          <a:p>
            <a:r>
              <a:rPr lang="en-US" dirty="0"/>
              <a:t>Image 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55A1-4B45-4926-A2C9-2F5259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5048-25D8-49D3-B61B-13F525C5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5CA2F-111E-4D7B-95E9-0350FEFA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8388"/>
            <a:ext cx="1166505" cy="120309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D3A6D19-A972-B372-9C66-FD984680C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6281" y="1234319"/>
            <a:ext cx="9854064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rectangular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circular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polygonal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the entire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>
                <a:solidFill>
                  <a:srgbClr val="C00000"/>
                </a:solidFill>
                <a:latin typeface="Verdana" panose="020B0604030504040204" pitchFamily="34" charset="0"/>
              </a:rPr>
              <a:t>href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– define the hyperlink on the region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00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3C9-B28C-4057-A862-1B32A453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153796"/>
            <a:ext cx="9782262" cy="792556"/>
          </a:xfrm>
        </p:spPr>
        <p:txBody>
          <a:bodyPr/>
          <a:lstStyle/>
          <a:p>
            <a:r>
              <a:rPr lang="en-US" dirty="0"/>
              <a:t>Image 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55A1-4B45-4926-A2C9-2F5259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5048-25D8-49D3-B61B-13F525C5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5CA2F-111E-4D7B-95E9-0350FEFA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-8388"/>
            <a:ext cx="1166505" cy="1203092"/>
          </a:xfrm>
          <a:prstGeom prst="rect">
            <a:avLst/>
          </a:prstGeom>
        </p:spPr>
      </p:pic>
      <p:pic>
        <p:nvPicPr>
          <p:cNvPr id="3074" name="Picture 2" descr="Workplace">
            <a:extLst>
              <a:ext uri="{FF2B5EF4-FFF2-40B4-BE49-F238E27FC236}">
                <a16:creationId xmlns:a16="http://schemas.microsoft.com/office/drawing/2014/main" id="{18C87E85-A1A2-C63F-2892-52F02818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18" y="1194704"/>
            <a:ext cx="5151540" cy="47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3B234-ACAC-8EEC-8E4F-F1A86BA8BE1B}"/>
              </a:ext>
            </a:extLst>
          </p:cNvPr>
          <p:cNvSpPr txBox="1"/>
          <p:nvPr/>
        </p:nvSpPr>
        <p:spPr>
          <a:xfrm>
            <a:off x="5916336" y="210544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https://www.w3schools.com/html/html_images_imagemap.asp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937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C254-10B1-4A72-BA7E-3CD6494D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50" y="0"/>
            <a:ext cx="8911687" cy="1280890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EF96-19E6-40AA-86D2-4366D740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280890"/>
            <a:ext cx="11131388" cy="4630332"/>
          </a:xfrm>
        </p:spPr>
        <p:txBody>
          <a:bodyPr/>
          <a:lstStyle/>
          <a:p>
            <a:r>
              <a:rPr lang="en-US" sz="2400" dirty="0"/>
              <a:t>Who is making the Web standards?</a:t>
            </a:r>
          </a:p>
          <a:p>
            <a:pPr>
              <a:buAutoNum type="alphaUcParenR"/>
            </a:pPr>
            <a:r>
              <a:rPr lang="en-US" sz="2400" dirty="0"/>
              <a:t>Mozilla</a:t>
            </a:r>
          </a:p>
          <a:p>
            <a:pPr>
              <a:buAutoNum type="alphaUcParenR"/>
            </a:pPr>
            <a:r>
              <a:rPr lang="en-US" sz="2400" dirty="0"/>
              <a:t>The world Wide Web Consortium</a:t>
            </a:r>
          </a:p>
          <a:p>
            <a:pPr>
              <a:buAutoNum type="alphaUcParenR"/>
            </a:pPr>
            <a:r>
              <a:rPr lang="en-US" sz="2400" dirty="0"/>
              <a:t>Google</a:t>
            </a:r>
          </a:p>
          <a:p>
            <a:pPr>
              <a:buAutoNum type="alphaUcParenR"/>
            </a:pPr>
            <a:r>
              <a:rPr lang="en-US" sz="2400" dirty="0"/>
              <a:t>Microsoft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FA7AC-5755-4BE5-A352-2FB76C2F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F7916-DCEC-4308-8FEE-44CC0CC1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2458-D186-40C1-B407-A779DB88B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5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28D-31FF-4649-990D-1995773B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8" y="0"/>
            <a:ext cx="8911687" cy="1280890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0345-EACE-45A6-B012-6530AA86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06" y="1981526"/>
            <a:ext cx="8915400" cy="3777622"/>
          </a:xfrm>
        </p:spPr>
        <p:txBody>
          <a:bodyPr/>
          <a:lstStyle/>
          <a:p>
            <a:r>
              <a:rPr lang="en-US" sz="2400" dirty="0"/>
              <a:t>Choose the correct HTML element for the largest heading</a:t>
            </a:r>
          </a:p>
          <a:p>
            <a:pPr>
              <a:buAutoNum type="alphaUcParenR"/>
            </a:pPr>
            <a:r>
              <a:rPr lang="en-US" sz="2400" dirty="0"/>
              <a:t>&lt;h1&gt;</a:t>
            </a:r>
          </a:p>
          <a:p>
            <a:pPr>
              <a:buAutoNum type="alphaUcParenR"/>
            </a:pPr>
            <a:r>
              <a:rPr lang="en-US" sz="2400" dirty="0"/>
              <a:t>&lt;h6&gt;</a:t>
            </a:r>
          </a:p>
          <a:p>
            <a:pPr>
              <a:buAutoNum type="alphaUcParenR"/>
            </a:pPr>
            <a:r>
              <a:rPr lang="en-US" sz="2400" dirty="0"/>
              <a:t>&lt;heading&gt;</a:t>
            </a:r>
          </a:p>
          <a:p>
            <a:pPr>
              <a:buAutoNum type="alphaUcParenR"/>
            </a:pPr>
            <a:r>
              <a:rPr lang="en-US" sz="2400" dirty="0"/>
              <a:t>&lt;head&gt;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CEC7-DE47-4034-8FD1-59046348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EE-E820-47CD-913A-9EB8BDA2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CDC49-0611-46E4-99DE-8782B55EC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59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06B-CDCB-4A42-B6DA-9F2085D2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94" y="147337"/>
            <a:ext cx="8911687" cy="1280890"/>
          </a:xfrm>
        </p:spPr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158B-FB2D-4B24-8860-1F47AC7E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the correct HTML element for inserting a line break?</a:t>
            </a:r>
          </a:p>
          <a:p>
            <a:pPr>
              <a:buAutoNum type="alphaUcParenR"/>
            </a:pPr>
            <a:r>
              <a:rPr lang="en-US" sz="2400" dirty="0"/>
              <a:t>&lt;break&gt;</a:t>
            </a:r>
          </a:p>
          <a:p>
            <a:pPr>
              <a:buAutoNum type="alphaUcParenR"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AutoNum type="alphaUcParenR"/>
            </a:pPr>
            <a:r>
              <a:rPr lang="en-US" sz="2400" dirty="0"/>
              <a:t>&lt;</a:t>
            </a:r>
            <a:r>
              <a:rPr lang="en-US" sz="2400" dirty="0" err="1"/>
              <a:t>Ib</a:t>
            </a:r>
            <a:r>
              <a:rPr lang="en-US" sz="2400" dirty="0"/>
              <a:t>&gt;</a:t>
            </a:r>
          </a:p>
          <a:p>
            <a:pPr>
              <a:buAutoNum type="alphaUcParenR"/>
            </a:pPr>
            <a:r>
              <a:rPr lang="en-US" sz="2400" dirty="0"/>
              <a:t>&lt;</a:t>
            </a:r>
            <a:r>
              <a:rPr lang="en-US" sz="2400" dirty="0" err="1"/>
              <a:t>breake</a:t>
            </a:r>
            <a:r>
              <a:rPr lang="en-US" sz="2400" dirty="0"/>
              <a:t>&gt;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51A1-C257-4B8B-98FC-99029461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07D21-F7E6-4260-AE72-4EAC35CB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C2B97-3DCD-48F0-81B3-DD1CC7150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86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A80E-99BC-4482-8532-239F1D2A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16CA-A109-4F43-A1A6-DA222A31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49879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&lt;!DOCTYPE html&gt;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/* This style sets the width of all images to 100%: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 err="1"/>
              <a:t>img</a:t>
            </a:r>
            <a:r>
              <a:rPr lang="en-US" sz="5600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  width: 100%;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&lt;/style&gt;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&lt;/head&gt;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&lt;h2&gt;Width/Height Attributes or Style?&lt;/h2&gt;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&lt;p&gt;The first image uses the width attribute (set to 128 pixels), but the style in the head section overrides it, and sets the width to 100%.&lt;/p&gt;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="html5.gif" alt="HTML5 Icon" width="128" height="128"&gt;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&lt;p&gt;The second image uses the style attribute to set the width to 128 pixels, this will not be overridden by the style in the head section:&lt;/p&gt;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="html5.gif" alt="HTML5 Icon" style="width:128px;height:128px;"&gt;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&lt;/html&gt;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ABF40-37ED-4A39-B943-697EEE17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302C-6FA9-449B-AF28-6F88CEFC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7B6E5-5AAE-4714-88D3-4CA359894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1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E5F-4CED-4213-8E2C-33E805C9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9" y="475017"/>
            <a:ext cx="8911687" cy="7964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I need to create HTML?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D9B2-8D06-4B8D-BB05-25F08715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" y="1021074"/>
            <a:ext cx="12059265" cy="570509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Computer</a:t>
            </a:r>
          </a:p>
          <a:p>
            <a:r>
              <a:rPr lang="en-US" b="1" dirty="0"/>
              <a:t>Text or HTML editor</a:t>
            </a:r>
            <a:r>
              <a:rPr lang="en-US" dirty="0"/>
              <a:t>: For ex, HTML editors are Dreamweaver, </a:t>
            </a:r>
            <a:r>
              <a:rPr lang="en-US" dirty="0" err="1"/>
              <a:t>SeaMonkey</a:t>
            </a:r>
            <a:r>
              <a:rPr lang="en-US" dirty="0"/>
              <a:t>, Coffee Cup, Text Pad etc. </a:t>
            </a:r>
          </a:p>
          <a:p>
            <a:r>
              <a:rPr lang="en-US" dirty="0"/>
              <a:t> The text editors are include Notepad(for windows), Pico(for Linux), or Simple text/ text Edit/Text.</a:t>
            </a:r>
          </a:p>
          <a:p>
            <a:r>
              <a:rPr lang="en-US" b="1" dirty="0"/>
              <a:t>Web Browser</a:t>
            </a:r>
            <a:r>
              <a:rPr lang="en-US" dirty="0"/>
              <a:t>. For Ex Internet Explorer of Firefox</a:t>
            </a:r>
          </a:p>
          <a:p>
            <a:endParaRPr lang="en-US" dirty="0"/>
          </a:p>
          <a:p>
            <a:r>
              <a:rPr lang="en-US" dirty="0"/>
              <a:t>HTML VERSIONS</a:t>
            </a:r>
          </a:p>
          <a:p>
            <a:pPr lvl="1"/>
            <a:r>
              <a:rPr lang="en-US" dirty="0"/>
              <a:t>HTML 1991</a:t>
            </a:r>
          </a:p>
          <a:p>
            <a:pPr lvl="1"/>
            <a:r>
              <a:rPr lang="en-US" dirty="0"/>
              <a:t>HTML 2.0 1995</a:t>
            </a:r>
          </a:p>
          <a:p>
            <a:pPr lvl="1"/>
            <a:r>
              <a:rPr lang="en-US" dirty="0"/>
              <a:t>HTML 3.2 1997</a:t>
            </a:r>
          </a:p>
          <a:p>
            <a:pPr lvl="1"/>
            <a:r>
              <a:rPr lang="en-US" dirty="0"/>
              <a:t>HTML 4.01 1999</a:t>
            </a:r>
          </a:p>
          <a:p>
            <a:pPr lvl="1"/>
            <a:r>
              <a:rPr lang="en-US" dirty="0"/>
              <a:t>XHTML 2000</a:t>
            </a:r>
          </a:p>
          <a:p>
            <a:pPr lvl="1"/>
            <a:r>
              <a:rPr lang="en-US" dirty="0"/>
              <a:t>HTML 5 2014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0BA7-BAEC-4A72-8BF4-ACE4534F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FA4D-B359-4699-BD5A-387646D0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7720C-604D-4C19-AA39-48F3B1863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4C2E-63B0-487A-B23B-EA187353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D520-A5A3-4DBD-AA6E-BC3A5BD8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______ tag defines an image in an HTML page.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&lt;pic&gt;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B)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&lt;image&gt;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C)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&gt;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46F64-B096-4392-8976-542A794D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C9FE-6612-4D5C-BAF6-EE1F1E0B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0E289-679D-4E6C-AEF9-4A03C7E75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2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A300-B6C5-4DD2-B103-0684F14F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A131-AD08-408A-8178-7BAE19C5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of the following pair of attribute is required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tag ?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a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B)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alt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C)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src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alt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A3FA-9E06-403B-855E-A98AEC1E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3D955-5B81-47BE-9743-2F813796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5B3F4-6D1A-4A42-8A33-57E8CE836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5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4321-D23D-4FE7-9F31-28AECE34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4BC8-BD7A-4719-9683-15FA08A3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 specifying height and width of an image which attributes is used in image tag?</a:t>
            </a:r>
          </a:p>
          <a:p>
            <a:r>
              <a:rPr lang="en-US" dirty="0"/>
              <a:t> A) alt attribute</a:t>
            </a:r>
          </a:p>
          <a:p>
            <a:r>
              <a:rPr lang="en-US" dirty="0"/>
              <a:t> B) Height and width attribute</a:t>
            </a:r>
          </a:p>
          <a:p>
            <a:r>
              <a:rPr lang="en-US" dirty="0"/>
              <a:t> C) Style tag</a:t>
            </a:r>
          </a:p>
          <a:p>
            <a:r>
              <a:rPr lang="en-US" dirty="0"/>
              <a:t> D) Both A and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9A12-0C92-48DC-BE64-0EBDE975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0588-38CE-48FC-9E4A-4B567D19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67689-48AB-4CA8-8EEA-701A0CE7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BB3C-0D7A-45C3-89B9-36239DD2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B97D-89A6-407E-924A-A67E6E13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you use path along with file name of picture in IMG tag?</a:t>
            </a:r>
          </a:p>
          <a:p>
            <a:r>
              <a:rPr lang="en-US" dirty="0"/>
              <a:t> A) path is optional and not necessary</a:t>
            </a:r>
          </a:p>
          <a:p>
            <a:r>
              <a:rPr lang="en-US" dirty="0"/>
              <a:t> B) when the location of image file and html file are different</a:t>
            </a:r>
          </a:p>
          <a:p>
            <a:r>
              <a:rPr lang="en-US" dirty="0"/>
              <a:t>C) when image file and html file both are on same location</a:t>
            </a:r>
          </a:p>
          <a:p>
            <a:r>
              <a:rPr lang="en-US" dirty="0"/>
              <a:t> D) path is always necessary when inserting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B13E2-DAA3-4EEC-B69B-4701602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05C6C-5C6C-4C44-9BFF-D2621D2E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2D4C3-6B4E-4F1A-8438-DA068605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2B89-90B0-47CF-B601-0A5E7CD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3E88-DBB2-4E5E-8A33-9C365308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ordered list in HTML document starts with a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&lt;ul &gt; tag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tag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&lt;li&gt; tag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None of the above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1661-4C90-425B-9E76-11C342B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1E581-7A52-4B87-85EE-7E825B5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DD103-4C68-4251-84B6-59E06892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5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F758-B730-4EA4-8746-BEF178F9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Tables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E8F-7A63-45C6-8113-B6B067DF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HTML tables allow web developers to arrange data into rows and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Define an HTML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Each table row is defined with a &lt;tr&gt; tag. Each table header is defined with a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 tag. Each table data/cell is defined with a &lt;td&gt; tag.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The text in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 elements are bold and centered.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The text in &lt;td&gt; elements are regular and left-aligned.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88BB1-EBCA-4FE3-BC06-2ECF710C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2A683-A8ED-411D-B073-741176D9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51380-EF73-47F6-A6C7-A54DA81FA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9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5744-72CD-4CCD-90DD-5DAD024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420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HTML table: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C468-F197-44DB-9FF1-E03AD8BC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93" y="1088542"/>
            <a:ext cx="10180582" cy="526780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Alfreds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Futterkiste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Maria Anders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Germany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Centro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comercial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Moctezuma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Francisco Chang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Mexico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36611-5803-46B1-A24A-4D259E5F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35BA-EBDA-44F3-94D7-427F5131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E014-5F0D-4472-9F81-88F4EEC35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4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5744-72CD-4CCD-90DD-5DAD024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420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HTML table: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36611-5803-46B1-A24A-4D259E5F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35BA-EBDA-44F3-94D7-427F5131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3E014-5F0D-4472-9F81-88F4EEC35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882035" y="0"/>
            <a:ext cx="943530" cy="97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3BBD8-CF9F-59E8-7D85-C74A9EB0E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42"/>
          <a:stretch/>
        </p:blipFill>
        <p:spPr>
          <a:xfrm>
            <a:off x="198539" y="1086916"/>
            <a:ext cx="10581313" cy="54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33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C6AE-6820-405A-B224-2E65CA32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F12A7-2C91-49E1-8B23-2CF62BD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F17F-142C-4C3A-AE42-28CC0E0F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DFBCC-6BBC-4074-BB14-A9AA1A75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EA2D7-9F14-5526-C844-4F0EF6A7DF62}"/>
              </a:ext>
            </a:extLst>
          </p:cNvPr>
          <p:cNvSpPr txBox="1"/>
          <p:nvPr/>
        </p:nvSpPr>
        <p:spPr>
          <a:xfrm>
            <a:off x="765495" y="1929196"/>
            <a:ext cx="9997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form is used to collect user input. The user input is most often sent to a server for processing.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15440DE-07D9-C3FC-1953-8E6ACA99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97" y="2742430"/>
            <a:ext cx="9723539" cy="2405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&lt;form&gt;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used to create an HTML form for user input: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 elements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3BF736-9D50-2675-AD33-F63ADAF7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47" y="5189818"/>
            <a:ext cx="114090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a container for different types of input elements, such as: text fields, checkboxes, radio buttons, submit buttons, etc.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3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lang="en-IN" dirty="0"/>
              <a:t>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19536" y="10527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 </a:t>
            </a:r>
            <a:r>
              <a:rPr lang="en-US" b="1" dirty="0"/>
              <a:t>HTML form</a:t>
            </a:r>
            <a:r>
              <a:rPr lang="en-US" dirty="0"/>
              <a:t> is </a:t>
            </a:r>
            <a:r>
              <a:rPr lang="en-US" i="1" dirty="0"/>
              <a:t>a section of a document</a:t>
            </a:r>
            <a:r>
              <a:rPr lang="en-US" dirty="0"/>
              <a:t> which contains controls such as text fields, password fields, checkboxes, radio buttons, submit button, menus etc.</a:t>
            </a:r>
          </a:p>
          <a:p>
            <a:r>
              <a:rPr lang="en-US" dirty="0"/>
              <a:t>An HTML form facilitates the user to enter data that is to be sent to the server for processing such as name, email address, password, phone number, etc.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Why we need HTML Forms?</a:t>
            </a:r>
          </a:p>
          <a:p>
            <a:r>
              <a:rPr lang="en-US" dirty="0"/>
              <a:t>HTML forms are required if you want to collect some data from of the site visitor.</a:t>
            </a:r>
          </a:p>
          <a:p>
            <a:r>
              <a:rPr lang="en-US" dirty="0"/>
              <a:t>For example: If a user want to purchase some items on internet, he/she must fill the form such as shipping address and credit/debit card details so that item can be sent to the given address.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855640" y="5186203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&lt;form</a:t>
            </a:r>
            <a:r>
              <a:rPr lang="en-IN" dirty="0"/>
              <a:t> action="server </a:t>
            </a:r>
            <a:r>
              <a:rPr lang="en-IN" dirty="0" err="1"/>
              <a:t>url</a:t>
            </a:r>
            <a:r>
              <a:rPr lang="en-IN" dirty="0"/>
              <a:t>" method="</a:t>
            </a:r>
            <a:r>
              <a:rPr lang="en-IN" dirty="0" err="1"/>
              <a:t>get|post</a:t>
            </a:r>
            <a:r>
              <a:rPr lang="en-IN" dirty="0"/>
              <a:t>"</a:t>
            </a:r>
            <a:r>
              <a:rPr lang="en-IN" b="1" dirty="0"/>
              <a:t>&gt;</a:t>
            </a:r>
            <a:r>
              <a:rPr lang="en-IN" dirty="0"/>
              <a:t>  </a:t>
            </a:r>
          </a:p>
          <a:p>
            <a:r>
              <a:rPr lang="en-IN" dirty="0"/>
              <a:t>  //input controls e.g. </a:t>
            </a:r>
            <a:r>
              <a:rPr lang="en-IN" dirty="0" err="1"/>
              <a:t>textfield</a:t>
            </a:r>
            <a:r>
              <a:rPr lang="en-IN" dirty="0"/>
              <a:t>, </a:t>
            </a:r>
            <a:r>
              <a:rPr lang="en-IN" dirty="0" err="1"/>
              <a:t>textarea</a:t>
            </a:r>
            <a:r>
              <a:rPr lang="en-IN" dirty="0"/>
              <a:t>, </a:t>
            </a:r>
            <a:r>
              <a:rPr lang="en-IN" dirty="0" err="1"/>
              <a:t>radiobutton</a:t>
            </a:r>
            <a:r>
              <a:rPr lang="en-IN" dirty="0"/>
              <a:t>, button  </a:t>
            </a:r>
          </a:p>
          <a:p>
            <a:r>
              <a:rPr lang="en-IN" b="1" dirty="0"/>
              <a:t>&lt;/form&gt;</a:t>
            </a:r>
            <a:r>
              <a:rPr lang="en-IN" dirty="0"/>
              <a:t> </a:t>
            </a:r>
          </a:p>
        </p:txBody>
      </p:sp>
      <p:pic>
        <p:nvPicPr>
          <p:cNvPr id="5" name="Picture 2" descr="Blended Learning School | Online Distance Education Courses &amp; Universities">
            <a:extLst>
              <a:ext uri="{FF2B5EF4-FFF2-40B4-BE49-F238E27FC236}">
                <a16:creationId xmlns:a16="http://schemas.microsoft.com/office/drawing/2014/main" id="{1791387E-6837-4E8E-ACFA-497474C6B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20852" r="4241" b="22449"/>
          <a:stretch/>
        </p:blipFill>
        <p:spPr bwMode="auto">
          <a:xfrm>
            <a:off x="8256240" y="97564"/>
            <a:ext cx="2224100" cy="88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6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5ADF-1D70-4343-B8A9-FD25CF61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" y="-23379"/>
            <a:ext cx="10551844" cy="787782"/>
          </a:xfrm>
        </p:spPr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737E-E2DC-4BF7-972C-B82402B2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7631"/>
            <a:ext cx="12059265" cy="50612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HTML is a markup language used for structuring and presenting content on the World Wide Web. </a:t>
            </a:r>
          </a:p>
          <a:p>
            <a:r>
              <a:rPr lang="en-US" dirty="0"/>
              <a:t>The most interesting new API’s in HTML 5 are:</a:t>
            </a:r>
          </a:p>
          <a:p>
            <a:r>
              <a:rPr lang="en-US" dirty="0"/>
              <a:t>HTML Geolocation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Provides web applications with access to geographical location data about the user’s device.</a:t>
            </a:r>
            <a:r>
              <a:rPr lang="en-US" dirty="0"/>
              <a:t>)</a:t>
            </a:r>
          </a:p>
          <a:p>
            <a:r>
              <a:rPr lang="en-US" dirty="0"/>
              <a:t>Drag and Drop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Supports dragging and dropping items within and between browser windows.</a:t>
            </a:r>
            <a:r>
              <a:rPr lang="en-US" dirty="0"/>
              <a:t>)</a:t>
            </a:r>
          </a:p>
          <a:p>
            <a:r>
              <a:rPr lang="en-US" dirty="0"/>
              <a:t>Local Storage </a:t>
            </a:r>
          </a:p>
          <a:p>
            <a:r>
              <a:rPr lang="en-US" dirty="0"/>
              <a:t>Application Cache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Provides programs with secure access to the device’s file system.</a:t>
            </a:r>
            <a:r>
              <a:rPr lang="en-US" dirty="0"/>
              <a:t>)</a:t>
            </a:r>
          </a:p>
          <a:p>
            <a:r>
              <a:rPr lang="en-US" dirty="0"/>
              <a:t>Web Workers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Allows JavaScript to execute scripts in the background.</a:t>
            </a:r>
            <a:r>
              <a:rPr lang="en-US" dirty="0"/>
              <a:t>)</a:t>
            </a:r>
          </a:p>
          <a:p>
            <a:r>
              <a:rPr lang="en-US" dirty="0"/>
              <a:t>Server Sent Events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Allows the server to push data to the browser without the browser needing to request it.</a:t>
            </a:r>
            <a:r>
              <a:rPr lang="en-US" dirty="0"/>
              <a:t>)</a:t>
            </a:r>
          </a:p>
          <a:p>
            <a:r>
              <a:rPr lang="en-US" dirty="0"/>
              <a:t>Audio &amp; Video- You can embed audio or video on your webpages without resorting to third party plugins</a:t>
            </a:r>
          </a:p>
          <a:p>
            <a:r>
              <a:rPr lang="en-US" dirty="0"/>
              <a:t>Canvas- This supports two dimensional drawing surface that you can program with java script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035D-8F5A-4A50-9F1D-A6021D26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7277-CDA8-4739-AB88-7191314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2CBB5-97E2-4B7A-8D86-18D816A12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216025" cy="12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2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026-6F0E-4422-B6A1-1E91FB53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D876-EEDE-4B4F-AB6C-D5E9D91C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 design: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8F6AF-C9CB-4349-A61B-A6B96143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2CF4-5FB0-499D-B261-739C8494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68399-BD25-4E3A-96A8-2E1542B3B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6" t="35782" r="63586" b="44734"/>
          <a:stretch/>
        </p:blipFill>
        <p:spPr>
          <a:xfrm>
            <a:off x="973233" y="2666484"/>
            <a:ext cx="5184286" cy="2891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B6A9C-CED9-4888-B5C7-D03660871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7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BDE8-693B-5C72-8C92-53319453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902C1-ED50-70C2-E87B-37999E9C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GET method is used to request data from a specified resource.</a:t>
            </a:r>
          </a:p>
          <a:p>
            <a:r>
              <a:rPr lang="en-US" dirty="0"/>
              <a:t>Data is appended to the URL as query parameters, which are visible in the URL.</a:t>
            </a:r>
          </a:p>
          <a:p>
            <a:r>
              <a:rPr lang="en-US" b="0" i="0" dirty="0">
                <a:solidFill>
                  <a:srgbClr val="36393E"/>
                </a:solidFill>
                <a:effectLst/>
                <a:latin typeface="Muli"/>
              </a:rPr>
              <a:t> The character count is also limited to around 2000.</a:t>
            </a:r>
            <a:endParaRPr lang="en-US" dirty="0"/>
          </a:p>
          <a:p>
            <a:r>
              <a:rPr lang="en-US" dirty="0"/>
              <a:t>It is suitable for requests that retrieve data, such as search queries or navigating between pages.</a:t>
            </a:r>
          </a:p>
          <a:p>
            <a:r>
              <a:rPr lang="en-US" dirty="0"/>
              <a:t>Use the $_GET </a:t>
            </a:r>
            <a:r>
              <a:rPr lang="en-US" dirty="0" err="1"/>
              <a:t>superglobal</a:t>
            </a:r>
            <a:r>
              <a:rPr lang="en-US" dirty="0"/>
              <a:t> to access data sent via the GET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326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1EF8F4-7543-B254-EA04-46F11B249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328" y="849086"/>
            <a:ext cx="8205794" cy="5019903"/>
          </a:xfr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D1B716-C2A3-2394-6615-4595D2874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06369" y="158877"/>
          <a:ext cx="2377199" cy="963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AD1B716-C2A3-2394-6615-4595D2874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6369" y="158877"/>
                        <a:ext cx="2377199" cy="96348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84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17D0-689B-81EB-8DB9-0A2BC4DB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C2F43-EAF3-727A-7298-98FA15A82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373" y="2190653"/>
            <a:ext cx="8116003" cy="3902237"/>
          </a:xfrm>
        </p:spPr>
      </p:pic>
    </p:spTree>
    <p:extLst>
      <p:ext uri="{BB962C8B-B14F-4D97-AF65-F5344CB8AC3E}">
        <p14:creationId xmlns:p14="http://schemas.microsoft.com/office/powerpoint/2010/main" val="1419453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3B15-27AD-A6B8-BAAA-E81C2F06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3EC2-6F02-90CF-C26C-CFFA7DF7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POST method is used to send data to the server to be processed, typically through a form submission.</a:t>
            </a:r>
          </a:p>
          <a:p>
            <a:r>
              <a:rPr lang="en-US" dirty="0"/>
              <a:t>Data is sent in the request body and is not visible in the URL.</a:t>
            </a:r>
          </a:p>
          <a:p>
            <a:r>
              <a:rPr lang="en-US" dirty="0"/>
              <a:t>It is suitable for requests that modify data on the server or send sensitive information, like login credentials.</a:t>
            </a:r>
          </a:p>
          <a:p>
            <a:r>
              <a:rPr lang="en-US" dirty="0"/>
              <a:t>Use the $_POST </a:t>
            </a:r>
            <a:r>
              <a:rPr lang="en-US" dirty="0" err="1"/>
              <a:t>superglobal</a:t>
            </a:r>
            <a:r>
              <a:rPr lang="en-US" dirty="0"/>
              <a:t> to access data sent via the POST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397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1864-4591-72E3-17CC-AED5406C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Post method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9B2DB0-AC7F-00C9-1212-2D85499B3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231" y="1865086"/>
            <a:ext cx="6240911" cy="4022725"/>
          </a:xfr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D1B716-C2A3-2394-6615-4595D2874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06369" y="158877"/>
          <a:ext cx="2377199" cy="963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AD1B716-C2A3-2394-6615-4595D2874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6369" y="158877"/>
                        <a:ext cx="2377199" cy="96348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458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1864-4591-72E3-17CC-AED5406C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B1EE-BE58-8578-5B28-FC553236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AD1B716-C2A3-2394-6615-4595D2874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06369" y="158877"/>
          <a:ext cx="2377199" cy="963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AD1B716-C2A3-2394-6615-4595D2874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6369" y="158877"/>
                        <a:ext cx="2377199" cy="96348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7B389E3-8D00-E343-CDD3-6F8B38A8C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1845734"/>
            <a:ext cx="659949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19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63551" y="692700"/>
          <a:ext cx="7704856" cy="5544614"/>
        </p:xfrm>
        <a:graphic>
          <a:graphicData uri="http://schemas.openxmlformats.org/drawingml/2006/table">
            <a:tbl>
              <a:tblPr/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Tag</a:t>
                      </a:r>
                    </a:p>
                  </a:txBody>
                  <a:tcPr marL="65278" marR="65278" marT="65278" marB="65278">
                    <a:lnL w="7620" cap="flat" cmpd="sng" algn="ctr">
                      <a:solidFill>
                        <a:srgbClr val="30B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B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B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5278" marR="65278" marT="65278" marB="65278">
                    <a:lnL w="7620" cap="flat" cmpd="sng" algn="ctr">
                      <a:solidFill>
                        <a:srgbClr val="30B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B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B7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47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&lt;form&gt;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defines an HTML form to enter inputs by the used side.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8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&lt;input&gt;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defines an input control.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6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&lt;textarea&gt;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defines a multi-line input control.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6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&lt;label&gt;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defines a label for an input element.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6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&lt;fieldset&gt;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groups the related element in a form.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6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&lt;legend&gt;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defines a caption for a &lt;fieldset&gt; element.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8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&lt;select&gt;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defines a drop-down list.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86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&lt;option&gt;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defines an option in a drop-down list.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8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&lt;button&gt;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defines a clickable button.</a:t>
                      </a:r>
                    </a:p>
                  </a:txBody>
                  <a:tcPr marL="43519" marR="43519" marT="43519" marB="43519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92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2692896"/>
          </a:xfrm>
        </p:spPr>
        <p:txBody>
          <a:bodyPr/>
          <a:lstStyle/>
          <a:p>
            <a:r>
              <a:rPr lang="en-US" dirty="0"/>
              <a:t>The HTML &lt;input&gt; element is fundamental form element. It is used to create form fields, to take input from user. We can apply different input filed to gather different information form user.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47528" y="470860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&lt;form&gt;</a:t>
            </a:r>
            <a:r>
              <a:rPr lang="en-US" dirty="0"/>
              <a:t>  </a:t>
            </a:r>
          </a:p>
          <a:p>
            <a:r>
              <a:rPr lang="en-US" dirty="0"/>
              <a:t>     Enter your name  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  </a:t>
            </a:r>
            <a:r>
              <a:rPr lang="en-US" b="1" dirty="0"/>
              <a:t>&lt;input</a:t>
            </a:r>
            <a:r>
              <a:rPr lang="en-US" dirty="0"/>
              <a:t> type="text" name="username"</a:t>
            </a:r>
            <a:r>
              <a:rPr lang="en-US" b="1" dirty="0"/>
              <a:t>&gt;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  <a:r>
              <a:rPr lang="en-US" b="1" dirty="0"/>
              <a:t>&lt;/form&gt;</a:t>
            </a:r>
            <a:r>
              <a:rPr lang="en-US" dirty="0"/>
              <a:t>  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6" t="43509" r="42921" b="35158"/>
          <a:stretch/>
        </p:blipFill>
        <p:spPr bwMode="auto">
          <a:xfrm>
            <a:off x="6419528" y="4803125"/>
            <a:ext cx="3960440" cy="101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Blended Learning School | Online Distance Education Courses &amp; Universities">
            <a:extLst>
              <a:ext uri="{FF2B5EF4-FFF2-40B4-BE49-F238E27FC236}">
                <a16:creationId xmlns:a16="http://schemas.microsoft.com/office/drawing/2014/main" id="{2E89EA36-D587-4FB7-B158-2467A7174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20852" r="4241" b="22449"/>
          <a:stretch/>
        </p:blipFill>
        <p:spPr bwMode="auto">
          <a:xfrm>
            <a:off x="7960060" y="97564"/>
            <a:ext cx="252028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5000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4F48-1F52-4130-81E5-FA1069C4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Radio Buttons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52DB-0C7D-4D98-9F5D-C6D3FB8C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1923"/>
            <a:ext cx="10515600" cy="337504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&lt;h2&gt;Radio Buttons&lt;/h2&gt;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&lt;p&gt;Choose your favorite Web language:&lt;/p&gt;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&lt;form&gt;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&lt;input type="radio" id="html" name="</a:t>
            </a:r>
            <a:r>
              <a:rPr lang="en-US" dirty="0" err="1"/>
              <a:t>fav_language</a:t>
            </a:r>
            <a:r>
              <a:rPr lang="en-US" dirty="0"/>
              <a:t>" value="HTML"&gt;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&lt;label for="html"&gt;HTML&lt;/label&gt;&lt;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&lt;input type="radio" id="</a:t>
            </a:r>
            <a:r>
              <a:rPr lang="en-US" dirty="0" err="1"/>
              <a:t>css</a:t>
            </a:r>
            <a:r>
              <a:rPr lang="en-US" dirty="0"/>
              <a:t>" name="</a:t>
            </a:r>
            <a:r>
              <a:rPr lang="en-US" dirty="0" err="1"/>
              <a:t>fav_language</a:t>
            </a:r>
            <a:r>
              <a:rPr lang="en-US" dirty="0"/>
              <a:t>" value="CSS"&gt;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&lt;label for="</a:t>
            </a:r>
            <a:r>
              <a:rPr lang="en-US" dirty="0" err="1"/>
              <a:t>css</a:t>
            </a:r>
            <a:r>
              <a:rPr lang="en-US" dirty="0"/>
              <a:t>"&gt;CSS&lt;/label&gt;&lt;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&lt;input type="radio" id="</a:t>
            </a:r>
            <a:r>
              <a:rPr lang="en-US" dirty="0" err="1"/>
              <a:t>javascript</a:t>
            </a:r>
            <a:r>
              <a:rPr lang="en-US" dirty="0"/>
              <a:t>" name="</a:t>
            </a:r>
            <a:r>
              <a:rPr lang="en-US" dirty="0" err="1"/>
              <a:t>fav_language</a:t>
            </a:r>
            <a:r>
              <a:rPr lang="en-US" dirty="0"/>
              <a:t>" value="JavaScript"&gt;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&lt;label for="</a:t>
            </a:r>
            <a:r>
              <a:rPr lang="en-US" dirty="0" err="1"/>
              <a:t>javascript</a:t>
            </a:r>
            <a:r>
              <a:rPr lang="en-US" dirty="0"/>
              <a:t>"&gt;JavaScript&lt;/label&gt;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&lt;/form&gt;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834D9-3128-482E-8B2C-52817BA9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E860-8582-49D2-9B25-18B04C5C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08EAA-B548-4BBC-8C1F-976FD5E6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9982201" y="6283"/>
            <a:ext cx="1175158" cy="121201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5891080-D3F1-BF58-B98B-36D4D8FE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97" y="1498198"/>
            <a:ext cx="11123803" cy="743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type="radio"&gt;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radio button.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buttons let a user select ONE of a limited number of choices.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7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D715-FD9D-49AF-A9FD-582A8628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1" y="17630"/>
            <a:ext cx="8911687" cy="799441"/>
          </a:xfrm>
        </p:spPr>
        <p:txBody>
          <a:bodyPr/>
          <a:lstStyle/>
          <a:p>
            <a:r>
              <a:rPr lang="en-US" dirty="0"/>
              <a:t>New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BC32-8295-4946-9252-EABA5729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0" y="1440924"/>
            <a:ext cx="12056179" cy="4482783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allows developers to embed a video or audio on their website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HTML5 video can use CSS and CSS3 to style the video tag.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semantic Elements- These are like &lt;header&gt;, &lt;footer&gt;, and &lt;section&gt;.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Forms 2.0- Implements to HTML web forms where new attributes have been introduced for &lt;input&gt; tag.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can be used to draw graphics with various shapes and colors via scripting usually JS. Vector graphics are scalable, easy to create and edit. It also supports interactivity and animation. </a:t>
            </a:r>
            <a:endParaRPr lang="en-US" dirty="0"/>
          </a:p>
          <a:p>
            <a:r>
              <a:rPr lang="en-US" dirty="0"/>
              <a:t>WebSocket – A next-generation bidirectional communication technology for web applications.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77DA-E5FE-4BCE-B7E8-E5F6F808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0658-47A5-40E1-8755-64BD4035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300DC-DE4E-4DBF-B8FF-38898E57A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370255" y="-52330"/>
            <a:ext cx="1351846" cy="13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77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4F48-1F52-4130-81E5-FA1069C4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Radio Buttons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834D9-3128-482E-8B2C-52817BA9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E860-8582-49D2-9B25-18B04C5C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08EAA-B548-4BBC-8C1F-976FD5E6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43"/>
            <a:ext cx="1048357" cy="1081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07EBB7-EC26-E1DD-86F8-A5DA08770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5" y="1690688"/>
            <a:ext cx="11421107" cy="39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24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F5D1-4E50-BB27-2748-441CD38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7F88-4C61-3630-312C-BC0705EB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E0476-0522-5EFB-D500-D03A5882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8" y="605545"/>
            <a:ext cx="10882303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4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4F48-1F52-4130-81E5-FA1069C4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Checkbox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834D9-3128-482E-8B2C-52817BA9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E860-8582-49D2-9B25-18B04C5C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08EAA-B548-4BBC-8C1F-976FD5E6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43"/>
            <a:ext cx="1048357" cy="108123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D5CF832-7CB6-444A-584F-7477AAE3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39" y="1690688"/>
            <a:ext cx="11283193" cy="1451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Checkboxes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type="checkbox"&gt;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Checkboxes let a user select ZERO or MORE options of a limited number of choices.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667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4F48-1F52-4130-81E5-FA1069C4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Checkbox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834D9-3128-482E-8B2C-52817BA9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E860-8582-49D2-9B25-18B04C5C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08EAA-B548-4BBC-8C1F-976FD5E6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43"/>
            <a:ext cx="1048357" cy="1081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95B693-7BDC-6DF3-DAF3-66F630B0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3" y="1573934"/>
            <a:ext cx="11555327" cy="47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05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1544" y="692696"/>
            <a:ext cx="4040188" cy="639762"/>
          </a:xfrm>
        </p:spPr>
        <p:txBody>
          <a:bodyPr/>
          <a:lstStyle/>
          <a:p>
            <a:r>
              <a:rPr lang="en-IN" dirty="0"/>
              <a:t>Password Field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40017" y="620688"/>
            <a:ext cx="4041775" cy="639762"/>
          </a:xfrm>
        </p:spPr>
        <p:txBody>
          <a:bodyPr/>
          <a:lstStyle/>
          <a:p>
            <a:r>
              <a:rPr lang="en-IN" dirty="0"/>
              <a:t>Email Field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1916833"/>
            <a:ext cx="4040188" cy="4209331"/>
          </a:xfrm>
        </p:spPr>
        <p:txBody>
          <a:bodyPr/>
          <a:lstStyle/>
          <a:p>
            <a:r>
              <a:rPr lang="en-US" dirty="0"/>
              <a:t>The password is not visible to the user in password field control.</a:t>
            </a:r>
          </a:p>
          <a:p>
            <a:pPr marL="0" indent="0">
              <a:buNone/>
            </a:pPr>
            <a:r>
              <a:rPr lang="en-IN" sz="2000" b="1" dirty="0"/>
              <a:t>&lt;form&gt;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/>
              <a:t>    </a:t>
            </a:r>
            <a:r>
              <a:rPr lang="en-IN" sz="2000" b="1" dirty="0"/>
              <a:t>&lt;label</a:t>
            </a:r>
            <a:r>
              <a:rPr lang="en-IN" sz="2000" dirty="0"/>
              <a:t> for="password"</a:t>
            </a:r>
            <a:r>
              <a:rPr lang="en-IN" sz="2000" b="1" dirty="0"/>
              <a:t>&gt;</a:t>
            </a:r>
            <a:r>
              <a:rPr lang="en-IN" sz="2000" dirty="0"/>
              <a:t>Password: </a:t>
            </a:r>
            <a:r>
              <a:rPr lang="en-IN" sz="2000" b="1" dirty="0"/>
              <a:t>&lt;/label&gt;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b="1" dirty="0"/>
              <a:t>&lt;input</a:t>
            </a:r>
            <a:r>
              <a:rPr lang="en-IN" sz="2000" dirty="0"/>
              <a:t> type="password" id="password" name="password"</a:t>
            </a:r>
            <a:r>
              <a:rPr lang="en-IN" sz="2000" b="1" dirty="0"/>
              <a:t>/&gt;</a:t>
            </a:r>
            <a:r>
              <a:rPr lang="en-IN" sz="2000" dirty="0"/>
              <a:t> </a:t>
            </a:r>
            <a:r>
              <a:rPr lang="en-IN" sz="2000" b="1" dirty="0"/>
              <a:t>&lt;</a:t>
            </a:r>
            <a:r>
              <a:rPr lang="en-IN" sz="2000" b="1" dirty="0" err="1"/>
              <a:t>br</a:t>
            </a:r>
            <a:r>
              <a:rPr lang="en-IN" sz="2000" b="1" dirty="0"/>
              <a:t>/&gt;</a:t>
            </a: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b="1" dirty="0"/>
              <a:t>&lt;/form&gt;</a:t>
            </a:r>
            <a:r>
              <a:rPr lang="en-IN" sz="2000" dirty="0"/>
              <a:t>  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6169026" y="1916833"/>
            <a:ext cx="4041775" cy="4209331"/>
          </a:xfrm>
        </p:spPr>
        <p:txBody>
          <a:bodyPr/>
          <a:lstStyle/>
          <a:p>
            <a:r>
              <a:rPr lang="en-US" dirty="0"/>
              <a:t>It validates the text for correct email address. You must use @ and . in this field.</a:t>
            </a:r>
          </a:p>
          <a:p>
            <a:pPr marL="0" indent="0">
              <a:buNone/>
            </a:pPr>
            <a:r>
              <a:rPr lang="en-US" sz="2000" b="1" dirty="0"/>
              <a:t>&lt;form&gt;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  <a:r>
              <a:rPr lang="en-US" sz="2000" b="1" dirty="0"/>
              <a:t>&lt;label</a:t>
            </a:r>
            <a:r>
              <a:rPr lang="en-US" sz="2000" dirty="0"/>
              <a:t> for="email"</a:t>
            </a:r>
            <a:r>
              <a:rPr lang="en-US" sz="2000" b="1" dirty="0"/>
              <a:t>&gt;</a:t>
            </a:r>
            <a:r>
              <a:rPr lang="en-US" sz="2000" dirty="0"/>
              <a:t>Email: </a:t>
            </a:r>
            <a:r>
              <a:rPr lang="en-US" sz="2000" b="1" dirty="0"/>
              <a:t>&lt;/label&gt;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              </a:t>
            </a:r>
            <a:r>
              <a:rPr lang="en-US" sz="2000" b="1" dirty="0"/>
              <a:t>&lt;input</a:t>
            </a:r>
            <a:r>
              <a:rPr lang="en-US" sz="2000" dirty="0"/>
              <a:t> type="email" id="email" name="email"</a:t>
            </a:r>
            <a:r>
              <a:rPr lang="en-US" sz="2000" b="1" dirty="0"/>
              <a:t>/&gt;</a:t>
            </a:r>
            <a:r>
              <a:rPr lang="en-US" sz="2000" dirty="0"/>
              <a:t> </a:t>
            </a:r>
            <a:r>
              <a:rPr lang="en-US" sz="2000" b="1" dirty="0"/>
              <a:t>&lt;</a:t>
            </a:r>
            <a:r>
              <a:rPr lang="en-US" sz="2000" b="1" dirty="0" err="1"/>
              <a:t>br</a:t>
            </a:r>
            <a:r>
              <a:rPr lang="en-US" sz="2000" b="1" dirty="0"/>
              <a:t>/&gt;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b="1" dirty="0"/>
              <a:t>&lt;/form&gt;</a:t>
            </a:r>
            <a:r>
              <a:rPr lang="en-US" dirty="0"/>
              <a:t>  </a:t>
            </a:r>
          </a:p>
          <a:p>
            <a:endParaRPr lang="en-IN" dirty="0"/>
          </a:p>
        </p:txBody>
      </p:sp>
      <p:pic>
        <p:nvPicPr>
          <p:cNvPr id="7" name="Picture 2" descr="Blended Learning School | Online Distance Education Courses &amp; Universities">
            <a:extLst>
              <a:ext uri="{FF2B5EF4-FFF2-40B4-BE49-F238E27FC236}">
                <a16:creationId xmlns:a16="http://schemas.microsoft.com/office/drawing/2014/main" id="{EC82A2FC-29FA-4D22-990D-3A1B7694E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20852" r="4241" b="22449"/>
          <a:stretch/>
        </p:blipFill>
        <p:spPr bwMode="auto">
          <a:xfrm>
            <a:off x="7960060" y="97564"/>
            <a:ext cx="252028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4F48-1F52-4130-81E5-FA1069C4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Submit Button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834D9-3128-482E-8B2C-52817BA9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E860-8582-49D2-9B25-18B04C5C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08EAA-B548-4BBC-8C1F-976FD5E66B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43"/>
            <a:ext cx="1048357" cy="108123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0A66525-37D0-22C7-F438-B9C107FD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03" y="2618645"/>
            <a:ext cx="92027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form-handler is specified in the form's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8F80DA-59E8-BB6C-C24F-6C8CA431F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5" y="2009829"/>
            <a:ext cx="10888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type="submit"&gt;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button for submitting the form data to a form-handler.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69EE421-6A87-2ACC-8304-C4568996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80" y="3548075"/>
            <a:ext cx="9614503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how the HTML code above will be displayed in a browser: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name: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name: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HTMLText2" r:id="rId1" imgW="1143000" imgH="289440"/>
        </mc:Choice>
        <mc:Fallback>
          <p:control name="HTMLText2" r:id="rId1" imgW="1143000" imgH="289440">
            <p:pic>
              <p:nvPicPr>
                <p:cNvPr id="16" name="HTMLText2">
                  <a:extLst>
                    <a:ext uri="{FF2B5EF4-FFF2-40B4-BE49-F238E27FC236}">
                      <a16:creationId xmlns:a16="http://schemas.microsoft.com/office/drawing/2014/main" id="{7DE0B52A-4C5E-2428-17B5-568215875EB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406650" y="4349750"/>
                  <a:ext cx="1143000" cy="2921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Text3" r:id="rId2" imgW="1143000" imgH="289440"/>
        </mc:Choice>
        <mc:Fallback>
          <p:control name="HTMLText3" r:id="rId2" imgW="1143000" imgH="289440">
            <p:pic>
              <p:nvPicPr>
                <p:cNvPr id="17" name="HTMLText3">
                  <a:extLst>
                    <a:ext uri="{FF2B5EF4-FFF2-40B4-BE49-F238E27FC236}">
                      <a16:creationId xmlns:a16="http://schemas.microsoft.com/office/drawing/2014/main" id="{4AA75ED2-640F-A9A3-4148-8BF5434FC2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406650" y="3860800"/>
                  <a:ext cx="1143000" cy="2921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Submit2" r:id="rId3" imgW="663120" imgH="335160"/>
        </mc:Choice>
        <mc:Fallback>
          <p:control name="HTMLSubmit2" r:id="rId3" imgW="663120" imgH="335160">
            <p:pic>
              <p:nvPicPr>
                <p:cNvPr id="18" name="HTMLSubmit2">
                  <a:extLst>
                    <a:ext uri="{FF2B5EF4-FFF2-40B4-BE49-F238E27FC236}">
                      <a16:creationId xmlns:a16="http://schemas.microsoft.com/office/drawing/2014/main" id="{AF7BD233-4F0D-C547-7147-33F0B45F04A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1084217" y="4823635"/>
                  <a:ext cx="9144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01428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E649E-2A4F-69CC-B6C1-F53646E4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44A54-38C5-DC20-E2A8-2C93602EED9B}"/>
              </a:ext>
            </a:extLst>
          </p:cNvPr>
          <p:cNvSpPr txBox="1"/>
          <p:nvPr/>
        </p:nvSpPr>
        <p:spPr>
          <a:xfrm>
            <a:off x="463492" y="327094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&lt;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fieldset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&gt; Tag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0C951F2-CDD4-FE74-95B0-50027F4E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344" y="1288788"/>
            <a:ext cx="10049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draws a box around the related elements.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E0520-2394-12BE-7032-2CD73227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72" y="1847713"/>
            <a:ext cx="10790855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43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6DB-32EB-2403-8F9E-AFA7723B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B8F949-1724-E259-0FDA-E13AF67D2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69773"/>
            <a:ext cx="10515600" cy="26630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DAD3-CFFF-1EF9-6D86-23F9FC69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4E02-A2FB-0890-08F4-95C7614A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6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9894D-009D-6677-F253-3C5655A0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641E5-497C-85DB-038F-EAD9B7A1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B2843-9802-9B6B-FAAD-504A5BF5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7" y="689372"/>
            <a:ext cx="11370025" cy="5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43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296BD-D9E0-F01E-7D97-08A71EBD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37F0A-232B-0AC4-6D48-E80989EB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F0A45-6CCE-FB9E-0A20-16B8DF1043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Form Attributes: Action Attribute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55E1B8-993E-A901-C844-3601763EE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19" y="1871244"/>
            <a:ext cx="10368792" cy="743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FFDA2-069B-A0FB-9064-AC8F44520588}"/>
              </a:ext>
            </a:extLst>
          </p:cNvPr>
          <p:cNvSpPr txBox="1"/>
          <p:nvPr/>
        </p:nvSpPr>
        <p:spPr>
          <a:xfrm>
            <a:off x="779206" y="1601413"/>
            <a:ext cx="101149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action attribute or form action in HTML is used to inform the browser what page to call when the submit button is pressed.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form data is mostly sent to a server-side handler, but it can also be sent to the JavaScript on the client.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272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5EA4-737F-4F59-BAC7-A2F97361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7" y="0"/>
            <a:ext cx="8911687" cy="1280890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21D1-4D69-467B-82AD-A0B83CAD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642188"/>
            <a:ext cx="10972800" cy="4269034"/>
          </a:xfrm>
        </p:spPr>
        <p:txBody>
          <a:bodyPr/>
          <a:lstStyle/>
          <a:p>
            <a:r>
              <a:rPr lang="en-US" sz="2400" dirty="0"/>
              <a:t>What does HTML stand for?</a:t>
            </a:r>
          </a:p>
          <a:p>
            <a:pPr marL="0" indent="0">
              <a:buNone/>
            </a:pPr>
            <a:r>
              <a:rPr lang="en-US" sz="2400" dirty="0"/>
              <a:t>A) Hyperlinks and Text Markup Language</a:t>
            </a:r>
          </a:p>
          <a:p>
            <a:pPr marL="0" indent="0">
              <a:buNone/>
            </a:pPr>
            <a:r>
              <a:rPr lang="en-US" sz="2400" dirty="0"/>
              <a:t>B) Home Tool Markup Language</a:t>
            </a:r>
          </a:p>
          <a:p>
            <a:pPr marL="0" indent="0">
              <a:buNone/>
            </a:pPr>
            <a:r>
              <a:rPr lang="en-US" sz="2400" dirty="0"/>
              <a:t>C) Hyper Text Markup Language</a:t>
            </a:r>
          </a:p>
          <a:p>
            <a:pPr marL="0" indent="0">
              <a:buNone/>
            </a:pPr>
            <a:r>
              <a:rPr lang="en-US" sz="2400" dirty="0"/>
              <a:t> D) </a:t>
            </a:r>
            <a:r>
              <a:rPr lang="en-US" sz="24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Home Text Markup Language</a:t>
            </a:r>
            <a:endParaRPr lang="en-US" sz="24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374E-5471-4C18-BA55-5A552967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3520" y="6452751"/>
            <a:ext cx="4822804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BC5F6-3245-42B9-93B4-5DEDDD60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8599" y="6445717"/>
            <a:ext cx="1312025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6179B-0D8E-41F1-B3CD-D59D14F48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3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0A45-6CCE-FB9E-0A20-16B8DF10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9" y="136525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Form Attributes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296BD-D9E0-F01E-7D97-08A71EBD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981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37F0A-232B-0AC4-6D48-E80989EB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95B9A-DDC3-3382-F161-EF8C2610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2" y="1123407"/>
            <a:ext cx="11190514" cy="47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89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296BD-D9E0-F01E-7D97-08A71EBD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1981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37F0A-232B-0AC4-6D48-E80989EB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71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162BB7-1F54-3784-645E-0CA41ABD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4" y="128136"/>
            <a:ext cx="11635531" cy="18517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Method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the HTTP method to be used when submitting the form data.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form-data can be sent as URL variables (with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method="get"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or as HTTP post transaction (with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method="post"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default HTTP method when submitting form data is GET.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71844-F0C8-4026-CB4E-B8EC443D6976}"/>
              </a:ext>
            </a:extLst>
          </p:cNvPr>
          <p:cNvSpPr txBox="1"/>
          <p:nvPr/>
        </p:nvSpPr>
        <p:spPr>
          <a:xfrm>
            <a:off x="1713450" y="2324520"/>
            <a:ext cx="8596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action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method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="get"&gt;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9116AC-91B8-B575-166F-5337DF26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93" y="2860646"/>
            <a:ext cx="9881520" cy="37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444C-B93F-4D33-B51F-C924396F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288" y="535326"/>
            <a:ext cx="12191999" cy="94677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What is an HTML Element?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D505-EF3C-42F7-BAF2-774C5A7D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1" y="1443733"/>
            <a:ext cx="12042709" cy="552781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element is defined by a start tag, some content, and an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goes here...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everything from the start tag to the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538E-CF4E-47E8-9029-46C1E97E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86AD4-74EE-4A65-ADA8-67AB0C7F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E5FA34-F0B7-4414-AEAD-A0317771A782}"/>
              </a:ext>
            </a:extLst>
          </p:cNvPr>
          <p:cNvGraphicFramePr>
            <a:graphicFrameLocks noGrp="1"/>
          </p:cNvGraphicFramePr>
          <p:nvPr/>
        </p:nvGraphicFramePr>
        <p:xfrm>
          <a:off x="149289" y="4362275"/>
          <a:ext cx="11830191" cy="1951004"/>
        </p:xfrm>
        <a:graphic>
          <a:graphicData uri="http://schemas.openxmlformats.org/drawingml/2006/table">
            <a:tbl>
              <a:tblPr/>
              <a:tblGrid>
                <a:gridCol w="3943397">
                  <a:extLst>
                    <a:ext uri="{9D8B030D-6E8A-4147-A177-3AD203B41FA5}">
                      <a16:colId xmlns:a16="http://schemas.microsoft.com/office/drawing/2014/main" val="2424982237"/>
                    </a:ext>
                  </a:extLst>
                </a:gridCol>
                <a:gridCol w="3943397">
                  <a:extLst>
                    <a:ext uri="{9D8B030D-6E8A-4147-A177-3AD203B41FA5}">
                      <a16:colId xmlns:a16="http://schemas.microsoft.com/office/drawing/2014/main" val="1025837786"/>
                    </a:ext>
                  </a:extLst>
                </a:gridCol>
                <a:gridCol w="3943397">
                  <a:extLst>
                    <a:ext uri="{9D8B030D-6E8A-4147-A177-3AD203B41FA5}">
                      <a16:colId xmlns:a16="http://schemas.microsoft.com/office/drawing/2014/main" val="3097829591"/>
                    </a:ext>
                  </a:extLst>
                </a:gridCol>
              </a:tblGrid>
              <a:tr h="48775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 tag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End tag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9347"/>
                  </a:ext>
                </a:extLst>
              </a:tr>
              <a:tr h="48775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&lt;h1&gt;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Heading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&lt;/h1&gt;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79273"/>
                  </a:ext>
                </a:extLst>
              </a:tr>
              <a:tr h="48775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&lt;p&gt;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paragraph.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&lt;/p&gt;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10100"/>
                  </a:ext>
                </a:extLst>
              </a:tr>
              <a:tr h="48775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&lt;br&gt;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739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7EA359E-801E-4BB2-A51F-E31D82ED1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8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444C-B93F-4D33-B51F-C924396F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288" y="535326"/>
            <a:ext cx="12191999" cy="94677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What is an HTML Element?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538E-CF4E-47E8-9029-46C1E97E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5"/>
            <a:ext cx="4114800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86AD4-74EE-4A65-ADA8-67AB0C7F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E5FA34-F0B7-4414-AEAD-A0317771A782}"/>
              </a:ext>
            </a:extLst>
          </p:cNvPr>
          <p:cNvGraphicFramePr>
            <a:graphicFrameLocks noGrp="1"/>
          </p:cNvGraphicFramePr>
          <p:nvPr/>
        </p:nvGraphicFramePr>
        <p:xfrm>
          <a:off x="1" y="4362275"/>
          <a:ext cx="12191997" cy="2130600"/>
        </p:xfrm>
        <a:graphic>
          <a:graphicData uri="http://schemas.openxmlformats.org/drawingml/2006/table">
            <a:tbl>
              <a:tblPr/>
              <a:tblGrid>
                <a:gridCol w="4063999">
                  <a:extLst>
                    <a:ext uri="{9D8B030D-6E8A-4147-A177-3AD203B41FA5}">
                      <a16:colId xmlns:a16="http://schemas.microsoft.com/office/drawing/2014/main" val="2424982237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1025837786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3097829591"/>
                    </a:ext>
                  </a:extLst>
                </a:gridCol>
              </a:tblGrid>
              <a:tr h="5326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 tag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End tag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9347"/>
                  </a:ext>
                </a:extLst>
              </a:tr>
              <a:tr h="53265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&lt;h1&gt;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Heading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&lt;/h1&gt;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79273"/>
                  </a:ext>
                </a:extLst>
              </a:tr>
              <a:tr h="53265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&lt;p&gt;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paragraph.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&lt;/p&gt;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10100"/>
                  </a:ext>
                </a:extLst>
              </a:tr>
              <a:tr h="53265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&lt;br&gt;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7393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7EA359E-801E-4BB2-A51F-E31D82ED1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6" y="943"/>
            <a:ext cx="1349310" cy="139163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E9A5F8-9047-77D8-E8EB-7E2D27668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62467"/>
            <a:ext cx="12042711" cy="2825643"/>
          </a:xfrm>
        </p:spPr>
      </p:pic>
    </p:spTree>
    <p:extLst>
      <p:ext uri="{BB962C8B-B14F-4D97-AF65-F5344CB8AC3E}">
        <p14:creationId xmlns:p14="http://schemas.microsoft.com/office/powerpoint/2010/main" val="165961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Words>3872</Words>
  <Application>Microsoft Office PowerPoint</Application>
  <PresentationFormat>Widescreen</PresentationFormat>
  <Paragraphs>527</Paragraphs>
  <Slides>71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71</vt:i4>
      </vt:variant>
    </vt:vector>
  </HeadingPairs>
  <TitlesOfParts>
    <vt:vector size="90" baseType="lpstr">
      <vt:lpstr>Arial</vt:lpstr>
      <vt:lpstr>Arial</vt:lpstr>
      <vt:lpstr>Calibri</vt:lpstr>
      <vt:lpstr>Calibri (Body)</vt:lpstr>
      <vt:lpstr>Calibri Light</vt:lpstr>
      <vt:lpstr>Consolas</vt:lpstr>
      <vt:lpstr>erdana</vt:lpstr>
      <vt:lpstr>inter-regular</vt:lpstr>
      <vt:lpstr>Muli</vt:lpstr>
      <vt:lpstr>Open Sans</vt:lpstr>
      <vt:lpstr>open-sans</vt:lpstr>
      <vt:lpstr>Segoe UI</vt:lpstr>
      <vt:lpstr>Source Sans Pro</vt:lpstr>
      <vt:lpstr>Times New Roman</vt:lpstr>
      <vt:lpstr>Times New Roman</vt:lpstr>
      <vt:lpstr>urw-din</vt:lpstr>
      <vt:lpstr>Verdana</vt:lpstr>
      <vt:lpstr>Wingdings</vt:lpstr>
      <vt:lpstr>Office Theme</vt:lpstr>
      <vt:lpstr>WELCOME</vt:lpstr>
      <vt:lpstr>CAP756: WEB TECHNOLOGIES</vt:lpstr>
      <vt:lpstr>HTML</vt:lpstr>
      <vt:lpstr>What do I need to create HTML? </vt:lpstr>
      <vt:lpstr>HTML 5</vt:lpstr>
      <vt:lpstr>New Features </vt:lpstr>
      <vt:lpstr>Question 1</vt:lpstr>
      <vt:lpstr>  What is an HTML Element? </vt:lpstr>
      <vt:lpstr>  What is an HTML Element? </vt:lpstr>
      <vt:lpstr>HTML Page Structure </vt:lpstr>
      <vt:lpstr>A Simple HTML Document</vt:lpstr>
      <vt:lpstr>Example Explained (Basic tags)</vt:lpstr>
      <vt:lpstr>Formatting tags</vt:lpstr>
      <vt:lpstr>PowerPoint Presentation</vt:lpstr>
      <vt:lpstr>PowerPoint Presentation</vt:lpstr>
      <vt:lpstr>PowerPoint Presentation</vt:lpstr>
      <vt:lpstr>PowerPoint Presentation</vt:lpstr>
      <vt:lpstr>HTML Lists </vt:lpstr>
      <vt:lpstr>PowerPoint Presentation</vt:lpstr>
      <vt:lpstr>PowerPoint Presentation</vt:lpstr>
      <vt:lpstr>Nested Unordered List</vt:lpstr>
      <vt:lpstr>PowerPoint Presentation</vt:lpstr>
      <vt:lpstr>PowerPoint Presentation</vt:lpstr>
      <vt:lpstr>PowerPoint Presentation</vt:lpstr>
      <vt:lpstr>Attribute of Ordered List</vt:lpstr>
      <vt:lpstr>PowerPoint Presentation</vt:lpstr>
      <vt:lpstr>PowerPoint Presentation</vt:lpstr>
      <vt:lpstr>PowerPoint Presentation</vt:lpstr>
      <vt:lpstr>PowerPoint Presentation</vt:lpstr>
      <vt:lpstr>Image tags</vt:lpstr>
      <vt:lpstr>Common Image Formats </vt:lpstr>
      <vt:lpstr>Image tags</vt:lpstr>
      <vt:lpstr>Image Map</vt:lpstr>
      <vt:lpstr>Image Map</vt:lpstr>
      <vt:lpstr>Image Map</vt:lpstr>
      <vt:lpstr>Question 2</vt:lpstr>
      <vt:lpstr>Question 3</vt:lpstr>
      <vt:lpstr>Question 4</vt:lpstr>
      <vt:lpstr>Example program</vt:lpstr>
      <vt:lpstr>Question</vt:lpstr>
      <vt:lpstr>Question </vt:lpstr>
      <vt:lpstr>Question</vt:lpstr>
      <vt:lpstr>Question</vt:lpstr>
      <vt:lpstr>Question</vt:lpstr>
      <vt:lpstr>HTML Tables </vt:lpstr>
      <vt:lpstr>A simple HTML table:</vt:lpstr>
      <vt:lpstr>A simple HTML table:</vt:lpstr>
      <vt:lpstr>Forms and Input tags</vt:lpstr>
      <vt:lpstr>HTML Forms</vt:lpstr>
      <vt:lpstr>HTML Forms</vt:lpstr>
      <vt:lpstr>GET Method</vt:lpstr>
      <vt:lpstr>PowerPoint Presentation</vt:lpstr>
      <vt:lpstr>PowerPoint Presentation</vt:lpstr>
      <vt:lpstr>Post Method</vt:lpstr>
      <vt:lpstr> Post method </vt:lpstr>
      <vt:lpstr>PowerPoint Presentation</vt:lpstr>
      <vt:lpstr>PowerPoint Presentation</vt:lpstr>
      <vt:lpstr>Input Element</vt:lpstr>
      <vt:lpstr>Radio Buttons </vt:lpstr>
      <vt:lpstr>Radio Buttons </vt:lpstr>
      <vt:lpstr>PowerPoint Presentation</vt:lpstr>
      <vt:lpstr>Checkbox</vt:lpstr>
      <vt:lpstr>Checkbox</vt:lpstr>
      <vt:lpstr>PowerPoint Presentation</vt:lpstr>
      <vt:lpstr>Submit Button</vt:lpstr>
      <vt:lpstr>PowerPoint Presentation</vt:lpstr>
      <vt:lpstr>Text area</vt:lpstr>
      <vt:lpstr>PowerPoint Presentation</vt:lpstr>
      <vt:lpstr>HTML Form Attributes: Action Attribute </vt:lpstr>
      <vt:lpstr>HTML Form Attributes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sambath</dc:creator>
  <cp:lastModifiedBy>Bhawna Sharma</cp:lastModifiedBy>
  <cp:revision>239</cp:revision>
  <dcterms:created xsi:type="dcterms:W3CDTF">2021-08-17T08:50:04Z</dcterms:created>
  <dcterms:modified xsi:type="dcterms:W3CDTF">2024-02-06T04:21:02Z</dcterms:modified>
</cp:coreProperties>
</file>