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4"/>
  </p:notesMasterIdLst>
  <p:sldIdLst>
    <p:sldId id="256" r:id="rId2"/>
    <p:sldId id="257" r:id="rId3"/>
    <p:sldId id="30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343" r:id="rId28"/>
    <p:sldId id="344" r:id="rId29"/>
    <p:sldId id="280" r:id="rId30"/>
    <p:sldId id="341" r:id="rId31"/>
    <p:sldId id="342" r:id="rId32"/>
    <p:sldId id="282" r:id="rId33"/>
    <p:sldId id="324" r:id="rId34"/>
    <p:sldId id="345" r:id="rId35"/>
    <p:sldId id="284" r:id="rId36"/>
    <p:sldId id="286" r:id="rId37"/>
    <p:sldId id="285"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6" r:id="rId56"/>
    <p:sldId id="307" r:id="rId57"/>
    <p:sldId id="304" r:id="rId58"/>
    <p:sldId id="308" r:id="rId59"/>
    <p:sldId id="309" r:id="rId60"/>
    <p:sldId id="310" r:id="rId61"/>
    <p:sldId id="311" r:id="rId62"/>
    <p:sldId id="312"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2EC49-D31A-43CC-9DC8-ED5EA2CBE011}" type="datetimeFigureOut">
              <a:rPr lang="en-IN" smtClean="0"/>
              <a:t>28-01-2024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1BFE1-EC88-47EE-8C3A-6BA968D0DBD8}" type="slidenum">
              <a:rPr lang="en-IN" smtClean="0"/>
              <a:t>‹#›</a:t>
            </a:fld>
            <a:endParaRPr lang="en-IN"/>
          </a:p>
        </p:txBody>
      </p:sp>
    </p:spTree>
    <p:extLst>
      <p:ext uri="{BB962C8B-B14F-4D97-AF65-F5344CB8AC3E}">
        <p14:creationId xmlns:p14="http://schemas.microsoft.com/office/powerpoint/2010/main" val="4244923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0384C9-3B06-49C8-8965-427058FE4890}" type="slidenum">
              <a:rPr lang="en-US" smtClean="0"/>
              <a:t>30</a:t>
            </a:fld>
            <a:endParaRPr lang="en-US"/>
          </a:p>
        </p:txBody>
      </p:sp>
    </p:spTree>
    <p:extLst>
      <p:ext uri="{BB962C8B-B14F-4D97-AF65-F5344CB8AC3E}">
        <p14:creationId xmlns:p14="http://schemas.microsoft.com/office/powerpoint/2010/main" val="274911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BC372F2-C172-4B8E-A925-8D51B387CA6B}" type="datetimeFigureOut">
              <a:rPr lang="en-IN" smtClean="0"/>
              <a:t>28-01-2024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5F6D7D-0AE6-4623-9A56-FD93DCB1D1C8}"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C372F2-C172-4B8E-A925-8D51B387CA6B}"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F6D7D-0AE6-4623-9A56-FD93DCB1D1C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C372F2-C172-4B8E-A925-8D51B387CA6B}"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F6D7D-0AE6-4623-9A56-FD93DCB1D1C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BC372F2-C172-4B8E-A925-8D51B387CA6B}"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F6D7D-0AE6-4623-9A56-FD93DCB1D1C8}"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BC372F2-C172-4B8E-A925-8D51B387CA6B}" type="datetimeFigureOut">
              <a:rPr lang="en-IN" smtClean="0"/>
              <a:t>28-01-2024</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5F6D7D-0AE6-4623-9A56-FD93DCB1D1C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BC372F2-C172-4B8E-A925-8D51B387CA6B}"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F6D7D-0AE6-4623-9A56-FD93DCB1D1C8}"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BC372F2-C172-4B8E-A925-8D51B387CA6B}" type="datetimeFigureOut">
              <a:rPr lang="en-IN" smtClean="0"/>
              <a:t>28-01-2024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5F6D7D-0AE6-4623-9A56-FD93DCB1D1C8}"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BC372F2-C172-4B8E-A925-8D51B387CA6B}" type="datetimeFigureOut">
              <a:rPr lang="en-IN" smtClean="0"/>
              <a:t>28-01-2024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5F6D7D-0AE6-4623-9A56-FD93DCB1D1C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372F2-C172-4B8E-A925-8D51B387CA6B}" type="datetimeFigureOut">
              <a:rPr lang="en-IN" smtClean="0"/>
              <a:t>28-01-2024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5F6D7D-0AE6-4623-9A56-FD93DCB1D1C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BC372F2-C172-4B8E-A925-8D51B387CA6B}"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F6D7D-0AE6-4623-9A56-FD93DCB1D1C8}"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BC372F2-C172-4B8E-A925-8D51B387CA6B}" type="datetimeFigureOut">
              <a:rPr lang="en-IN" smtClean="0"/>
              <a:t>28-01-2024</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445F6D7D-0AE6-4623-9A56-FD93DCB1D1C8}"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BC372F2-C172-4B8E-A925-8D51B387CA6B}" type="datetimeFigureOut">
              <a:rPr lang="en-IN" smtClean="0"/>
              <a:t>28-01-2024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5F6D7D-0AE6-4623-9A56-FD93DCB1D1C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html-format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html/html_text_links.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javatpoint.com/html-layo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4800" dirty="0"/>
              <a:t>UNIT 1</a:t>
            </a:r>
          </a:p>
        </p:txBody>
      </p:sp>
      <p:sp>
        <p:nvSpPr>
          <p:cNvPr id="2" name="Title 1"/>
          <p:cNvSpPr>
            <a:spLocks noGrp="1"/>
          </p:cNvSpPr>
          <p:nvPr>
            <p:ph type="ctrTitle"/>
          </p:nvPr>
        </p:nvSpPr>
        <p:spPr/>
        <p:txBody>
          <a:bodyPr>
            <a:normAutofit/>
          </a:bodyPr>
          <a:lstStyle/>
          <a:p>
            <a:r>
              <a:rPr lang="en-IN"/>
              <a:t>Web Technologies(CAP756)</a:t>
            </a:r>
            <a:endParaRPr lang="en-IN" dirty="0"/>
          </a:p>
        </p:txBody>
      </p:sp>
      <p:pic>
        <p:nvPicPr>
          <p:cNvPr id="1026" name="Picture 2" descr="Blended Learning School | Online Distance Education Courses &amp; Universities">
            <a:extLst>
              <a:ext uri="{FF2B5EF4-FFF2-40B4-BE49-F238E27FC236}">
                <a16:creationId xmlns:a16="http://schemas.microsoft.com/office/drawing/2014/main" id="{6C9B8226-BF62-4E02-B02D-7C0F5FE385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373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Headings</a:t>
            </a:r>
          </a:p>
        </p:txBody>
      </p:sp>
      <p:sp>
        <p:nvSpPr>
          <p:cNvPr id="3" name="Content Placeholder 2"/>
          <p:cNvSpPr>
            <a:spLocks noGrp="1"/>
          </p:cNvSpPr>
          <p:nvPr>
            <p:ph sz="quarter" idx="1"/>
          </p:nvPr>
        </p:nvSpPr>
        <p:spPr>
          <a:xfrm>
            <a:off x="457200" y="1600200"/>
            <a:ext cx="4186808" cy="5069160"/>
          </a:xfrm>
        </p:spPr>
        <p:txBody>
          <a:bodyPr>
            <a:normAutofit/>
          </a:bodyPr>
          <a:lstStyle/>
          <a:p>
            <a:r>
              <a:rPr lang="en-US" dirty="0"/>
              <a:t>HTML headings are titles or subtitles that you want to display on a webpage.</a:t>
            </a:r>
          </a:p>
          <a:p>
            <a:r>
              <a:rPr lang="en-US" dirty="0"/>
              <a:t>HTML headings are defined with the &lt;h1&gt; to &lt;h6&gt; tags.</a:t>
            </a:r>
          </a:p>
          <a:p>
            <a:r>
              <a:rPr lang="en-US" dirty="0"/>
              <a:t>&lt;h1&gt; defines the most important heading. </a:t>
            </a:r>
          </a:p>
          <a:p>
            <a:r>
              <a:rPr lang="en-US" dirty="0"/>
              <a:t>&lt;h6&gt; defines the least important heading.</a:t>
            </a:r>
          </a:p>
          <a:p>
            <a:pPr marL="0" indent="0">
              <a:buNone/>
            </a:pPr>
            <a:r>
              <a:rPr lang="en-US" dirty="0"/>
              <a:t>&lt;h1&gt;This is Heading 1&lt;/h1&gt;</a:t>
            </a:r>
          </a:p>
          <a:p>
            <a:endParaRPr lang="en-US" dirty="0"/>
          </a:p>
          <a:p>
            <a:endParaRPr lang="en-IN" dirty="0"/>
          </a:p>
        </p:txBody>
      </p:sp>
      <p:pic>
        <p:nvPicPr>
          <p:cNvPr id="1028" name="Picture 4" descr="HTML Headings - Free, Online Tutorial | W3Docs"/>
          <p:cNvPicPr>
            <a:picLocks noChangeAspect="1" noChangeArrowheads="1"/>
          </p:cNvPicPr>
          <p:nvPr/>
        </p:nvPicPr>
        <p:blipFill rotWithShape="1">
          <a:blip r:embed="rId2">
            <a:extLst>
              <a:ext uri="{28A0092B-C50C-407E-A947-70E740481C1C}">
                <a14:useLocalDpi xmlns:a14="http://schemas.microsoft.com/office/drawing/2010/main" val="0"/>
              </a:ext>
            </a:extLst>
          </a:blip>
          <a:srcRect l="3992" t="23430" r="7407" b="6402"/>
          <a:stretch/>
        </p:blipFill>
        <p:spPr bwMode="auto">
          <a:xfrm>
            <a:off x="4932040" y="2204864"/>
            <a:ext cx="3904518" cy="3312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FF947095-3BBE-4EBD-BEFA-0D82B5C877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975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Paragraphs</a:t>
            </a:r>
          </a:p>
        </p:txBody>
      </p:sp>
      <p:sp>
        <p:nvSpPr>
          <p:cNvPr id="3" name="Content Placeholder 2"/>
          <p:cNvSpPr>
            <a:spLocks noGrp="1"/>
          </p:cNvSpPr>
          <p:nvPr>
            <p:ph sz="quarter" idx="1"/>
          </p:nvPr>
        </p:nvSpPr>
        <p:spPr>
          <a:xfrm>
            <a:off x="457200" y="1600200"/>
            <a:ext cx="8229600" cy="4637112"/>
          </a:xfrm>
        </p:spPr>
        <p:txBody>
          <a:bodyPr>
            <a:normAutofit/>
          </a:bodyPr>
          <a:lstStyle/>
          <a:p>
            <a:r>
              <a:rPr lang="en-US" dirty="0"/>
              <a:t>The &lt;p&gt; tag defines a paragraph.</a:t>
            </a:r>
          </a:p>
          <a:p>
            <a:r>
              <a:rPr lang="en-US" dirty="0"/>
              <a:t>Browsers automatically add a single blank line before and after each &lt;p&gt; element.</a:t>
            </a:r>
          </a:p>
          <a:p>
            <a:r>
              <a:rPr lang="en-US" dirty="0"/>
              <a:t>These have both opening and closing tags. So anything mentioned within </a:t>
            </a:r>
            <a:r>
              <a:rPr lang="en-US" b="1" dirty="0"/>
              <a:t>&lt;p&gt;</a:t>
            </a:r>
            <a:r>
              <a:rPr lang="en-US" dirty="0"/>
              <a:t> and </a:t>
            </a:r>
            <a:r>
              <a:rPr lang="en-US" b="1" dirty="0"/>
              <a:t>&lt;/p&gt;</a:t>
            </a:r>
            <a:r>
              <a:rPr lang="en-US" dirty="0"/>
              <a:t> is treated as a paragraph.</a:t>
            </a:r>
          </a:p>
          <a:p>
            <a:r>
              <a:rPr lang="en-IN" dirty="0"/>
              <a:t>Example:-</a:t>
            </a:r>
          </a:p>
          <a:p>
            <a:pPr marL="0" indent="0">
              <a:buNone/>
            </a:pPr>
            <a:r>
              <a:rPr lang="en-IN" dirty="0"/>
              <a:t> &lt;p&gt;This is a paragraph 1&lt;/p&gt;</a:t>
            </a:r>
          </a:p>
          <a:p>
            <a:pPr marL="0" indent="0">
              <a:buNone/>
            </a:pPr>
            <a:r>
              <a:rPr lang="en-IN" dirty="0"/>
              <a:t> &lt;p&gt;This is a paragraph 2&lt;/p&gt;</a:t>
            </a:r>
          </a:p>
          <a:p>
            <a:pPr marL="0" indent="0">
              <a:buNone/>
            </a:pPr>
            <a:endParaRPr lang="en-IN" dirty="0"/>
          </a:p>
          <a:p>
            <a:pPr marL="0" indent="0">
              <a:buNone/>
            </a:pP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70EBA1FD-D6B3-44F3-86E3-3D8F3DCC5B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37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Formatting</a:t>
            </a:r>
          </a:p>
        </p:txBody>
      </p:sp>
      <p:sp>
        <p:nvSpPr>
          <p:cNvPr id="3" name="Content Placeholder 2"/>
          <p:cNvSpPr>
            <a:spLocks noGrp="1"/>
          </p:cNvSpPr>
          <p:nvPr>
            <p:ph sz="quarter" idx="1"/>
          </p:nvPr>
        </p:nvSpPr>
        <p:spPr/>
        <p:txBody>
          <a:bodyPr/>
          <a:lstStyle/>
          <a:p>
            <a:r>
              <a:rPr lang="en-US" b="1" dirty="0"/>
              <a:t>HTML Formatting</a:t>
            </a:r>
            <a:r>
              <a:rPr lang="en-US" dirty="0"/>
              <a:t> is a process of formatting text for better look and feel. HTML provides us ability to format text without using CSS. There are many formatting tags in HTML. These tags are used to make text bold, italicized, or underlined.</a:t>
            </a:r>
          </a:p>
          <a:p>
            <a:pPr marL="0" indent="0">
              <a:buNone/>
            </a:pPr>
            <a:endParaRPr lang="en-US" dirty="0"/>
          </a:p>
          <a:p>
            <a:r>
              <a:rPr lang="en-IN" dirty="0"/>
              <a:t>Examples:-</a:t>
            </a:r>
            <a:endParaRPr lang="en-US" dirty="0"/>
          </a:p>
          <a:p>
            <a:pPr marL="0" indent="0">
              <a:buNone/>
            </a:pPr>
            <a:r>
              <a:rPr lang="en-US" dirty="0"/>
              <a:t>&lt;b&gt;Bold&lt;/b&gt;</a:t>
            </a:r>
          </a:p>
          <a:p>
            <a:pPr marL="0" indent="0">
              <a:buNone/>
            </a:pPr>
            <a:r>
              <a:rPr lang="en-US" dirty="0"/>
              <a:t>&lt;</a:t>
            </a:r>
            <a:r>
              <a:rPr lang="en-US" dirty="0" err="1"/>
              <a:t>i</a:t>
            </a:r>
            <a:r>
              <a:rPr lang="en-US" dirty="0"/>
              <a:t>&gt;Italics&lt;/</a:t>
            </a:r>
            <a:r>
              <a:rPr lang="en-US" dirty="0" err="1"/>
              <a:t>i</a:t>
            </a:r>
            <a:r>
              <a:rPr lang="en-US" dirty="0"/>
              <a:t>&gt;</a:t>
            </a:r>
          </a:p>
          <a:p>
            <a:pPr marL="0" indent="0">
              <a:buNone/>
            </a:pPr>
            <a:r>
              <a:rPr lang="en-US" dirty="0"/>
              <a:t>&lt;u&gt;Underline&lt;/u&gt;</a:t>
            </a: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AD668750-6817-44C1-9073-7FD418233B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116632"/>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067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3165645801"/>
              </p:ext>
            </p:extLst>
          </p:nvPr>
        </p:nvGraphicFramePr>
        <p:xfrm>
          <a:off x="611560" y="404664"/>
          <a:ext cx="8064896" cy="5544615"/>
        </p:xfrm>
        <a:graphic>
          <a:graphicData uri="http://schemas.openxmlformats.org/drawingml/2006/table">
            <a:tbl>
              <a:tblPr/>
              <a:tblGrid>
                <a:gridCol w="4032448">
                  <a:extLst>
                    <a:ext uri="{9D8B030D-6E8A-4147-A177-3AD203B41FA5}">
                      <a16:colId xmlns:a16="http://schemas.microsoft.com/office/drawing/2014/main" val="20000"/>
                    </a:ext>
                  </a:extLst>
                </a:gridCol>
                <a:gridCol w="4032448">
                  <a:extLst>
                    <a:ext uri="{9D8B030D-6E8A-4147-A177-3AD203B41FA5}">
                      <a16:colId xmlns:a16="http://schemas.microsoft.com/office/drawing/2014/main" val="20001"/>
                    </a:ext>
                  </a:extLst>
                </a:gridCol>
              </a:tblGrid>
              <a:tr h="237528">
                <a:tc>
                  <a:txBody>
                    <a:bodyPr/>
                    <a:lstStyle/>
                    <a:p>
                      <a:pPr algn="l" fontAlgn="t"/>
                      <a:r>
                        <a:rPr lang="en-IN" sz="700" dirty="0">
                          <a:solidFill>
                            <a:srgbClr val="000000"/>
                          </a:solidFill>
                          <a:effectLst/>
                          <a:latin typeface="times new roman"/>
                        </a:rPr>
                        <a:t>Element name</a:t>
                      </a:r>
                    </a:p>
                  </a:txBody>
                  <a:tcPr marL="34374" marR="34374" marT="34374" marB="34374">
                    <a:lnL w="7620" cap="flat" cmpd="sng" algn="ctr">
                      <a:solidFill>
                        <a:srgbClr val="503C47"/>
                      </a:solidFill>
                      <a:prstDash val="solid"/>
                      <a:round/>
                      <a:headEnd type="none" w="med" len="med"/>
                      <a:tailEnd type="none" w="med" len="med"/>
                    </a:lnL>
                    <a:lnR w="7620" cap="flat" cmpd="sng" algn="ctr">
                      <a:solidFill>
                        <a:srgbClr val="503C47"/>
                      </a:solidFill>
                      <a:prstDash val="solid"/>
                      <a:round/>
                      <a:headEnd type="none" w="med" len="med"/>
                      <a:tailEnd type="none" w="med" len="med"/>
                    </a:lnR>
                    <a:lnT w="7620" cap="flat" cmpd="sng" algn="ctr">
                      <a:solidFill>
                        <a:srgbClr val="503C4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700">
                          <a:solidFill>
                            <a:srgbClr val="000000"/>
                          </a:solidFill>
                          <a:effectLst/>
                          <a:latin typeface="times new roman"/>
                        </a:rPr>
                        <a:t>Description</a:t>
                      </a:r>
                    </a:p>
                  </a:txBody>
                  <a:tcPr marL="34374" marR="34374" marT="34374" marB="34374">
                    <a:lnL w="7620" cap="flat" cmpd="sng" algn="ctr">
                      <a:solidFill>
                        <a:srgbClr val="503C47"/>
                      </a:solidFill>
                      <a:prstDash val="solid"/>
                      <a:round/>
                      <a:headEnd type="none" w="med" len="med"/>
                      <a:tailEnd type="none" w="med" len="med"/>
                    </a:lnL>
                    <a:lnR w="7620" cap="flat" cmpd="sng" algn="ctr">
                      <a:solidFill>
                        <a:srgbClr val="503C47"/>
                      </a:solidFill>
                      <a:prstDash val="solid"/>
                      <a:round/>
                      <a:headEnd type="none" w="med" len="med"/>
                      <a:tailEnd type="none" w="med" len="med"/>
                    </a:lnR>
                    <a:lnT w="7620" cap="flat" cmpd="sng" algn="ctr">
                      <a:solidFill>
                        <a:srgbClr val="503C4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80941">
                <a:tc>
                  <a:txBody>
                    <a:bodyPr/>
                    <a:lstStyle/>
                    <a:p>
                      <a:pPr algn="just" fontAlgn="t"/>
                      <a:r>
                        <a:rPr lang="en-IN" sz="1400" dirty="0">
                          <a:solidFill>
                            <a:srgbClr val="333333"/>
                          </a:solidFill>
                          <a:effectLst/>
                          <a:latin typeface="inter-regular"/>
                        </a:rPr>
                        <a:t>&lt;b&gt;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This is a physical tag, which is used to bold the text written between it.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0941">
                <a:tc>
                  <a:txBody>
                    <a:bodyPr/>
                    <a:lstStyle/>
                    <a:p>
                      <a:pPr algn="just" fontAlgn="t"/>
                      <a:r>
                        <a:rPr lang="en-IN" sz="1400" dirty="0">
                          <a:solidFill>
                            <a:srgbClr val="333333"/>
                          </a:solidFill>
                          <a:effectLst/>
                          <a:latin typeface="inter-regular"/>
                        </a:rPr>
                        <a:t>&lt;strong&gt;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This is a logical tag, which tells the browser that the text is important.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69610">
                <a:tc>
                  <a:txBody>
                    <a:bodyPr/>
                    <a:lstStyle/>
                    <a:p>
                      <a:pPr algn="just" fontAlgn="t"/>
                      <a:r>
                        <a:rPr lang="en-IN" sz="1400" dirty="0">
                          <a:solidFill>
                            <a:srgbClr val="333333"/>
                          </a:solidFill>
                          <a:effectLst/>
                          <a:latin typeface="inter-regular"/>
                        </a:rPr>
                        <a:t>&lt;</a:t>
                      </a:r>
                      <a:r>
                        <a:rPr lang="en-IN" sz="1400" dirty="0" err="1">
                          <a:solidFill>
                            <a:srgbClr val="333333"/>
                          </a:solidFill>
                          <a:effectLst/>
                          <a:latin typeface="inter-regular"/>
                        </a:rPr>
                        <a:t>i</a:t>
                      </a:r>
                      <a:r>
                        <a:rPr lang="en-IN" sz="1400" dirty="0">
                          <a:solidFill>
                            <a:srgbClr val="333333"/>
                          </a:solidFill>
                          <a:effectLst/>
                          <a:latin typeface="inter-regular"/>
                        </a:rPr>
                        <a:t>&gt;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This is a physical tag which is used to make text italic.</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80941">
                <a:tc>
                  <a:txBody>
                    <a:bodyPr/>
                    <a:lstStyle/>
                    <a:p>
                      <a:pPr algn="just" fontAlgn="t"/>
                      <a:r>
                        <a:rPr lang="en-IN" sz="1400" dirty="0">
                          <a:solidFill>
                            <a:srgbClr val="333333"/>
                          </a:solidFill>
                          <a:effectLst/>
                          <a:latin typeface="inter-regular"/>
                        </a:rPr>
                        <a:t>&lt;</a:t>
                      </a:r>
                      <a:r>
                        <a:rPr lang="en-IN" sz="1400" dirty="0" err="1">
                          <a:solidFill>
                            <a:srgbClr val="333333"/>
                          </a:solidFill>
                          <a:effectLst/>
                          <a:latin typeface="inter-regular"/>
                        </a:rPr>
                        <a:t>em</a:t>
                      </a:r>
                      <a:r>
                        <a:rPr lang="en-IN" sz="1400" dirty="0">
                          <a:solidFill>
                            <a:srgbClr val="333333"/>
                          </a:solidFill>
                          <a:effectLst/>
                          <a:latin typeface="inter-regular"/>
                        </a:rPr>
                        <a:t>&gt;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This is a logical tag which is used to display content in italic.</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41314">
                <a:tc>
                  <a:txBody>
                    <a:bodyPr/>
                    <a:lstStyle/>
                    <a:p>
                      <a:pPr algn="just" fontAlgn="t"/>
                      <a:r>
                        <a:rPr lang="en-IN" sz="1400" dirty="0">
                          <a:solidFill>
                            <a:srgbClr val="333333"/>
                          </a:solidFill>
                          <a:effectLst/>
                          <a:latin typeface="inter-regular"/>
                        </a:rPr>
                        <a:t>&lt;mark&gt;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This tag is used to highlight text.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69610">
                <a:tc>
                  <a:txBody>
                    <a:bodyPr/>
                    <a:lstStyle/>
                    <a:p>
                      <a:pPr algn="just" fontAlgn="t"/>
                      <a:r>
                        <a:rPr lang="en-IN" sz="1400" dirty="0">
                          <a:solidFill>
                            <a:srgbClr val="333333"/>
                          </a:solidFill>
                          <a:effectLst/>
                          <a:latin typeface="inter-regular"/>
                        </a:rPr>
                        <a:t>&lt;u&gt;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This tag is used to underline text written between it.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69610">
                <a:tc>
                  <a:txBody>
                    <a:bodyPr/>
                    <a:lstStyle/>
                    <a:p>
                      <a:pPr algn="just" fontAlgn="t"/>
                      <a:r>
                        <a:rPr lang="en-IN" sz="1400" dirty="0">
                          <a:solidFill>
                            <a:srgbClr val="333333"/>
                          </a:solidFill>
                          <a:effectLst/>
                          <a:latin typeface="inter-regular"/>
                        </a:rPr>
                        <a:t>&lt;sup&gt;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displays the content slightly above the normal line.</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69610">
                <a:tc>
                  <a:txBody>
                    <a:bodyPr/>
                    <a:lstStyle/>
                    <a:p>
                      <a:pPr algn="just" fontAlgn="t"/>
                      <a:r>
                        <a:rPr lang="en-IN" sz="1400" dirty="0">
                          <a:solidFill>
                            <a:srgbClr val="333333"/>
                          </a:solidFill>
                          <a:effectLst/>
                          <a:latin typeface="inter-regular"/>
                        </a:rPr>
                        <a:t>&lt;sub&gt;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It displays the content slightly below the normal line.</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41314">
                <a:tc>
                  <a:txBody>
                    <a:bodyPr/>
                    <a:lstStyle/>
                    <a:p>
                      <a:pPr algn="just" fontAlgn="t"/>
                      <a:r>
                        <a:rPr lang="en-IN" sz="1400">
                          <a:solidFill>
                            <a:srgbClr val="333333"/>
                          </a:solidFill>
                          <a:effectLst/>
                          <a:latin typeface="inter-regular"/>
                        </a:rPr>
                        <a:t>&lt;del&gt;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This tag is used to display the deleted content.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41314">
                <a:tc>
                  <a:txBody>
                    <a:bodyPr/>
                    <a:lstStyle/>
                    <a:p>
                      <a:pPr algn="just" fontAlgn="t"/>
                      <a:r>
                        <a:rPr lang="en-IN" sz="1400">
                          <a:solidFill>
                            <a:srgbClr val="333333"/>
                          </a:solidFill>
                          <a:effectLst/>
                          <a:latin typeface="inter-regular"/>
                        </a:rPr>
                        <a:t>&lt;ins&gt;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This tag displays the content which is added</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480941">
                <a:tc>
                  <a:txBody>
                    <a:bodyPr/>
                    <a:lstStyle/>
                    <a:p>
                      <a:pPr algn="just" fontAlgn="t"/>
                      <a:r>
                        <a:rPr lang="en-IN" sz="1400">
                          <a:solidFill>
                            <a:srgbClr val="333333"/>
                          </a:solidFill>
                          <a:effectLst/>
                          <a:latin typeface="inter-regular"/>
                        </a:rPr>
                        <a:t>&lt;big&gt;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This tag is used to increase the font size by one conventional unit.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480941">
                <a:tc>
                  <a:txBody>
                    <a:bodyPr/>
                    <a:lstStyle/>
                    <a:p>
                      <a:pPr algn="just" fontAlgn="t"/>
                      <a:r>
                        <a:rPr lang="en-IN" sz="1400">
                          <a:solidFill>
                            <a:srgbClr val="333333"/>
                          </a:solidFill>
                          <a:effectLst/>
                          <a:latin typeface="inter-regular"/>
                        </a:rPr>
                        <a:t>&lt;small&gt;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This tag is used to decrease the font size by one unit from base font size.</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bl>
          </a:graphicData>
        </a:graphic>
      </p:graphicFrame>
      <p:sp>
        <p:nvSpPr>
          <p:cNvPr id="5" name="Rectangle 4"/>
          <p:cNvSpPr/>
          <p:nvPr/>
        </p:nvSpPr>
        <p:spPr>
          <a:xfrm>
            <a:off x="2353476" y="6237312"/>
            <a:ext cx="4437048" cy="646331"/>
          </a:xfrm>
          <a:prstGeom prst="rect">
            <a:avLst/>
          </a:prstGeom>
        </p:spPr>
        <p:txBody>
          <a:bodyPr wrap="none">
            <a:spAutoFit/>
          </a:bodyPr>
          <a:lstStyle/>
          <a:p>
            <a:r>
              <a:rPr lang="en-IN" dirty="0">
                <a:hlinkClick r:id="rId2"/>
              </a:rPr>
              <a:t>https://www.javatpoint.com/html-formatting</a:t>
            </a:r>
            <a:endParaRPr lang="en-IN" dirty="0"/>
          </a:p>
          <a:p>
            <a:endParaRPr lang="en-IN" dirty="0"/>
          </a:p>
        </p:txBody>
      </p:sp>
    </p:spTree>
    <p:extLst>
      <p:ext uri="{BB962C8B-B14F-4D97-AF65-F5344CB8AC3E}">
        <p14:creationId xmlns:p14="http://schemas.microsoft.com/office/powerpoint/2010/main" val="2036752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Links</a:t>
            </a:r>
          </a:p>
        </p:txBody>
      </p:sp>
      <p:sp>
        <p:nvSpPr>
          <p:cNvPr id="3" name="Content Placeholder 2"/>
          <p:cNvSpPr>
            <a:spLocks noGrp="1"/>
          </p:cNvSpPr>
          <p:nvPr>
            <p:ph sz="quarter" idx="1"/>
          </p:nvPr>
        </p:nvSpPr>
        <p:spPr/>
        <p:txBody>
          <a:bodyPr>
            <a:normAutofit fontScale="92500" lnSpcReduction="20000"/>
          </a:bodyPr>
          <a:lstStyle/>
          <a:p>
            <a:r>
              <a:rPr lang="en-US" dirty="0"/>
              <a:t>A webpage can contain various links that take you directly to other pages and even specific parts of a given page. These links are known as hyperlinks.</a:t>
            </a:r>
          </a:p>
          <a:p>
            <a:r>
              <a:rPr lang="en-US" dirty="0"/>
              <a:t>Hyperlinks allow visitors to navigate between Web sites by clicking on words, phrases, and images. Thus you can create hyperlinks using text or images available on a webpage.</a:t>
            </a:r>
          </a:p>
          <a:p>
            <a:r>
              <a:rPr lang="en-US" dirty="0"/>
              <a:t>A link is specified using HTML tag &lt;a&gt;. This tag is called </a:t>
            </a:r>
            <a:r>
              <a:rPr lang="en-US" b="1" dirty="0"/>
              <a:t>anchor tag</a:t>
            </a:r>
            <a:r>
              <a:rPr lang="en-US" dirty="0"/>
              <a:t> and anything between the opening &lt;a&gt; tag and the closing &lt;/a&gt; tag becomes part of the link and a user can click that part to reach to the linked document. </a:t>
            </a:r>
          </a:p>
          <a:p>
            <a:endParaRPr lang="en-US" dirty="0"/>
          </a:p>
          <a:p>
            <a:pPr marL="0" indent="0">
              <a:buNone/>
            </a:pPr>
            <a:r>
              <a:rPr lang="en-US" dirty="0"/>
              <a:t>    </a:t>
            </a:r>
            <a:r>
              <a:rPr lang="en-US" b="1" dirty="0"/>
              <a:t>&lt;a </a:t>
            </a:r>
            <a:r>
              <a:rPr lang="en-US" b="1" dirty="0" err="1"/>
              <a:t>href</a:t>
            </a:r>
            <a:r>
              <a:rPr lang="en-US" b="1" dirty="0"/>
              <a:t> = "Document URL" ... attributes-list&gt;Link Text&lt;/a&gt; </a:t>
            </a:r>
            <a:endParaRPr lang="en-IN" b="1" dirty="0"/>
          </a:p>
        </p:txBody>
      </p:sp>
      <p:pic>
        <p:nvPicPr>
          <p:cNvPr id="4" name="Picture 2" descr="Blended Learning School | Online Distance Education Courses &amp; Universities">
            <a:extLst>
              <a:ext uri="{FF2B5EF4-FFF2-40B4-BE49-F238E27FC236}">
                <a16:creationId xmlns:a16="http://schemas.microsoft.com/office/drawing/2014/main" id="{3903E30E-5E3E-44B8-906C-ECDDC4D11C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3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Target Attribute</a:t>
            </a:r>
          </a:p>
        </p:txBody>
      </p:sp>
      <p:sp>
        <p:nvSpPr>
          <p:cNvPr id="3" name="Content Placeholder 2"/>
          <p:cNvSpPr>
            <a:spLocks noGrp="1"/>
          </p:cNvSpPr>
          <p:nvPr>
            <p:ph sz="quarter" idx="1"/>
          </p:nvPr>
        </p:nvSpPr>
        <p:spPr>
          <a:xfrm>
            <a:off x="457200" y="1600200"/>
            <a:ext cx="2818656" cy="4525963"/>
          </a:xfrm>
        </p:spPr>
        <p:txBody>
          <a:bodyPr>
            <a:normAutofit/>
          </a:bodyPr>
          <a:lstStyle/>
          <a:p>
            <a:r>
              <a:rPr lang="en-US" dirty="0"/>
              <a:t>This attribute is used to specify the location where linked document is opened. Various options are as follow:</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111314126"/>
              </p:ext>
            </p:extLst>
          </p:nvPr>
        </p:nvGraphicFramePr>
        <p:xfrm>
          <a:off x="3923928" y="1700808"/>
          <a:ext cx="4752528" cy="4320479"/>
        </p:xfrm>
        <a:graphic>
          <a:graphicData uri="http://schemas.openxmlformats.org/drawingml/2006/table">
            <a:tbl>
              <a:tblPr/>
              <a:tblGrid>
                <a:gridCol w="4752528">
                  <a:extLst>
                    <a:ext uri="{9D8B030D-6E8A-4147-A177-3AD203B41FA5}">
                      <a16:colId xmlns:a16="http://schemas.microsoft.com/office/drawing/2014/main" val="20000"/>
                    </a:ext>
                  </a:extLst>
                </a:gridCol>
              </a:tblGrid>
              <a:tr h="1125503">
                <a:tc>
                  <a:txBody>
                    <a:bodyPr/>
                    <a:lstStyle/>
                    <a:p>
                      <a:pPr algn="just" fontAlgn="t"/>
                      <a:r>
                        <a:rPr lang="en-US" b="1" dirty="0">
                          <a:solidFill>
                            <a:srgbClr val="000000"/>
                          </a:solidFill>
                          <a:effectLst/>
                        </a:rPr>
                        <a:t>_blank</a:t>
                      </a:r>
                      <a:endParaRPr lang="en-US" dirty="0">
                        <a:solidFill>
                          <a:srgbClr val="000000"/>
                        </a:solidFill>
                        <a:effectLst/>
                      </a:endParaRPr>
                    </a:p>
                    <a:p>
                      <a:pPr algn="just" fontAlgn="t"/>
                      <a:r>
                        <a:rPr lang="en-US" dirty="0">
                          <a:solidFill>
                            <a:srgbClr val="000000"/>
                          </a:solidFill>
                          <a:effectLst/>
                        </a:rPr>
                        <a:t>Opens the linked document in a new window or tab.</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798744">
                <a:tc>
                  <a:txBody>
                    <a:bodyPr/>
                    <a:lstStyle/>
                    <a:p>
                      <a:pPr algn="just" fontAlgn="t"/>
                      <a:r>
                        <a:rPr lang="en-US" b="1" dirty="0">
                          <a:solidFill>
                            <a:srgbClr val="000000"/>
                          </a:solidFill>
                          <a:effectLst/>
                        </a:rPr>
                        <a:t>_self</a:t>
                      </a:r>
                      <a:endParaRPr lang="en-US" dirty="0">
                        <a:solidFill>
                          <a:srgbClr val="000000"/>
                        </a:solidFill>
                        <a:effectLst/>
                      </a:endParaRPr>
                    </a:p>
                    <a:p>
                      <a:pPr algn="just" fontAlgn="t"/>
                      <a:r>
                        <a:rPr lang="en-US" dirty="0">
                          <a:solidFill>
                            <a:srgbClr val="000000"/>
                          </a:solidFill>
                          <a:effectLst/>
                        </a:rPr>
                        <a:t>Opens the linked document in the same frame.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98744">
                <a:tc>
                  <a:txBody>
                    <a:bodyPr/>
                    <a:lstStyle/>
                    <a:p>
                      <a:pPr algn="just" fontAlgn="t"/>
                      <a:r>
                        <a:rPr lang="en-US" b="1" dirty="0">
                          <a:solidFill>
                            <a:srgbClr val="000000"/>
                          </a:solidFill>
                          <a:effectLst/>
                        </a:rPr>
                        <a:t>_parent</a:t>
                      </a:r>
                      <a:endParaRPr lang="en-US" dirty="0">
                        <a:solidFill>
                          <a:srgbClr val="000000"/>
                        </a:solidFill>
                        <a:effectLst/>
                      </a:endParaRPr>
                    </a:p>
                    <a:p>
                      <a:pPr algn="just" fontAlgn="t"/>
                      <a:r>
                        <a:rPr lang="en-US" dirty="0">
                          <a:solidFill>
                            <a:srgbClr val="000000"/>
                          </a:solidFill>
                          <a:effectLst/>
                        </a:rPr>
                        <a:t>Opens the linked document in the parent frame.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125503">
                <a:tc>
                  <a:txBody>
                    <a:bodyPr/>
                    <a:lstStyle/>
                    <a:p>
                      <a:pPr algn="just" fontAlgn="t"/>
                      <a:r>
                        <a:rPr lang="en-US" b="1">
                          <a:solidFill>
                            <a:srgbClr val="000000"/>
                          </a:solidFill>
                          <a:effectLst/>
                        </a:rPr>
                        <a:t>_top</a:t>
                      </a:r>
                      <a:endParaRPr lang="en-US">
                        <a:solidFill>
                          <a:srgbClr val="000000"/>
                        </a:solidFill>
                        <a:effectLst/>
                      </a:endParaRPr>
                    </a:p>
                    <a:p>
                      <a:pPr algn="just" fontAlgn="t"/>
                      <a:r>
                        <a:rPr lang="en-US">
                          <a:solidFill>
                            <a:srgbClr val="000000"/>
                          </a:solidFill>
                          <a:effectLst/>
                        </a:rPr>
                        <a:t>Opens the linked document in the full body of the window.</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71985">
                <a:tc>
                  <a:txBody>
                    <a:bodyPr/>
                    <a:lstStyle/>
                    <a:p>
                      <a:pPr algn="just" fontAlgn="t"/>
                      <a:endParaRPr lang="en-IN"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Rectangle 4"/>
          <p:cNvSpPr/>
          <p:nvPr/>
        </p:nvSpPr>
        <p:spPr>
          <a:xfrm>
            <a:off x="1979712" y="6093296"/>
            <a:ext cx="4572000" cy="923330"/>
          </a:xfrm>
          <a:prstGeom prst="rect">
            <a:avLst/>
          </a:prstGeom>
        </p:spPr>
        <p:txBody>
          <a:bodyPr>
            <a:spAutoFit/>
          </a:bodyPr>
          <a:lstStyle/>
          <a:p>
            <a:r>
              <a:rPr lang="en-IN" dirty="0">
                <a:hlinkClick r:id="rId2"/>
              </a:rPr>
              <a:t>https://www.tutorialspoint.com/html/html_text_links.htm</a:t>
            </a:r>
            <a:endParaRPr lang="en-IN" dirty="0"/>
          </a:p>
          <a:p>
            <a:endParaRPr lang="en-IN" dirty="0"/>
          </a:p>
        </p:txBody>
      </p:sp>
      <p:pic>
        <p:nvPicPr>
          <p:cNvPr id="6" name="Picture 2" descr="Blended Learning School | Online Distance Education Courses &amp; Universities">
            <a:extLst>
              <a:ext uri="{FF2B5EF4-FFF2-40B4-BE49-F238E27FC236}">
                <a16:creationId xmlns:a16="http://schemas.microsoft.com/office/drawing/2014/main" id="{FD6A44CA-4219-4A37-8570-063536A06D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799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Head Element</a:t>
            </a:r>
          </a:p>
        </p:txBody>
      </p:sp>
      <p:sp>
        <p:nvSpPr>
          <p:cNvPr id="3" name="Content Placeholder 2"/>
          <p:cNvSpPr>
            <a:spLocks noGrp="1"/>
          </p:cNvSpPr>
          <p:nvPr>
            <p:ph sz="quarter" idx="1"/>
          </p:nvPr>
        </p:nvSpPr>
        <p:spPr/>
        <p:txBody>
          <a:bodyPr>
            <a:normAutofit fontScale="92500" lnSpcReduction="10000"/>
          </a:bodyPr>
          <a:lstStyle/>
          <a:p>
            <a:r>
              <a:rPr lang="en-IN" sz="2400" dirty="0"/>
              <a:t>The &lt;head&gt; Element is a container for the following elements:</a:t>
            </a:r>
          </a:p>
          <a:p>
            <a:pPr marL="0" indent="0">
              <a:buNone/>
            </a:pPr>
            <a:r>
              <a:rPr lang="en-IN" sz="2400" dirty="0"/>
              <a:t> &lt;title&gt;, &lt;style&gt;,&lt;script&gt;, &lt;link&gt;, etc.</a:t>
            </a:r>
          </a:p>
          <a:p>
            <a:pPr marL="0" indent="0">
              <a:buNone/>
            </a:pPr>
            <a:endParaRPr lang="en-US" sz="2400" dirty="0"/>
          </a:p>
          <a:p>
            <a:pPr marL="0" indent="0">
              <a:buNone/>
            </a:pPr>
            <a:r>
              <a:rPr lang="en-US" sz="2400" dirty="0"/>
              <a:t>&lt;html&gt;</a:t>
            </a:r>
            <a:br>
              <a:rPr lang="en-US" sz="2400" dirty="0"/>
            </a:br>
            <a:r>
              <a:rPr lang="en-US" sz="2400" dirty="0"/>
              <a:t>&lt;head&gt;</a:t>
            </a:r>
            <a:br>
              <a:rPr lang="en-US" sz="2400" dirty="0"/>
            </a:br>
            <a:r>
              <a:rPr lang="en-US" sz="2400" dirty="0"/>
              <a:t>  &lt;title&gt;A Meaningful Page Title&lt;/title&gt;</a:t>
            </a:r>
            <a:br>
              <a:rPr lang="en-US" sz="2400" dirty="0"/>
            </a:br>
            <a:r>
              <a:rPr lang="en-US" sz="2400" dirty="0"/>
              <a:t>&lt;/head&gt;</a:t>
            </a:r>
            <a:br>
              <a:rPr lang="en-US" sz="2400" dirty="0"/>
            </a:br>
            <a:r>
              <a:rPr lang="en-US" sz="2400" dirty="0"/>
              <a:t>&lt;body&gt;</a:t>
            </a:r>
            <a:br>
              <a:rPr lang="en-US" sz="2400" dirty="0"/>
            </a:br>
            <a:br>
              <a:rPr lang="en-US" sz="2400" dirty="0"/>
            </a:br>
            <a:r>
              <a:rPr lang="en-US" sz="2400" dirty="0"/>
              <a:t>The content of the document......</a:t>
            </a:r>
            <a:br>
              <a:rPr lang="en-US" sz="2400" dirty="0"/>
            </a:br>
            <a:br>
              <a:rPr lang="en-US" sz="2400" dirty="0"/>
            </a:br>
            <a:r>
              <a:rPr lang="en-US" sz="2400" dirty="0"/>
              <a:t>&lt;/body&gt;</a:t>
            </a:r>
            <a:br>
              <a:rPr lang="en-US" sz="2400" dirty="0"/>
            </a:br>
            <a:r>
              <a:rPr lang="en-US" sz="2400" dirty="0"/>
              <a:t>&lt;/html&gt;</a:t>
            </a:r>
            <a:endParaRPr lang="en-IN" sz="2400" dirty="0"/>
          </a:p>
          <a:p>
            <a:pPr marL="0" indent="0">
              <a:buNone/>
            </a:pPr>
            <a:endParaRPr lang="en-IN" sz="2400" dirty="0"/>
          </a:p>
        </p:txBody>
      </p:sp>
      <p:pic>
        <p:nvPicPr>
          <p:cNvPr id="4" name="Picture 2" descr="Blended Learning School | Online Distance Education Courses &amp; Universities">
            <a:extLst>
              <a:ext uri="{FF2B5EF4-FFF2-40B4-BE49-F238E27FC236}">
                <a16:creationId xmlns:a16="http://schemas.microsoft.com/office/drawing/2014/main" id="{44CD10C7-994B-4D6A-8864-21B05E818F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776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Images</a:t>
            </a:r>
          </a:p>
        </p:txBody>
      </p:sp>
      <p:sp>
        <p:nvSpPr>
          <p:cNvPr id="3" name="Content Placeholder 2"/>
          <p:cNvSpPr>
            <a:spLocks noGrp="1"/>
          </p:cNvSpPr>
          <p:nvPr>
            <p:ph sz="quarter" idx="1"/>
          </p:nvPr>
        </p:nvSpPr>
        <p:spPr/>
        <p:txBody>
          <a:bodyPr>
            <a:normAutofit fontScale="92500" lnSpcReduction="10000"/>
          </a:bodyPr>
          <a:lstStyle/>
          <a:p>
            <a:r>
              <a:rPr lang="en-US" dirty="0"/>
              <a:t>The HTML &lt;</a:t>
            </a:r>
            <a:r>
              <a:rPr lang="en-US" dirty="0" err="1"/>
              <a:t>img</a:t>
            </a:r>
            <a:r>
              <a:rPr lang="en-US" dirty="0"/>
              <a:t>&gt; tag is used to embed an image in a web page.</a:t>
            </a:r>
          </a:p>
          <a:p>
            <a:r>
              <a:rPr lang="en-US" dirty="0"/>
              <a:t>Images are not technically inserted into a web page; images are linked to web pages. The &lt;</a:t>
            </a:r>
            <a:r>
              <a:rPr lang="en-US" dirty="0" err="1"/>
              <a:t>img</a:t>
            </a:r>
            <a:r>
              <a:rPr lang="en-US" dirty="0"/>
              <a:t>&gt; tag creates a holding space for the referenced image.</a:t>
            </a:r>
          </a:p>
          <a:p>
            <a:r>
              <a:rPr lang="en-US" dirty="0"/>
              <a:t>The &lt;</a:t>
            </a:r>
            <a:r>
              <a:rPr lang="en-US" dirty="0" err="1"/>
              <a:t>img</a:t>
            </a:r>
            <a:r>
              <a:rPr lang="en-US" dirty="0"/>
              <a:t>&gt; tag is empty, it contains attributes only, and does not have a closing tag.</a:t>
            </a:r>
          </a:p>
          <a:p>
            <a:r>
              <a:rPr lang="en-US" dirty="0"/>
              <a:t>The &lt;</a:t>
            </a:r>
            <a:r>
              <a:rPr lang="en-US" dirty="0" err="1"/>
              <a:t>img</a:t>
            </a:r>
            <a:r>
              <a:rPr lang="en-US" dirty="0"/>
              <a:t>&gt; tag has two required attributes:</a:t>
            </a:r>
          </a:p>
          <a:p>
            <a:pPr marL="400050" lvl="1" indent="0">
              <a:buNone/>
            </a:pPr>
            <a:r>
              <a:rPr lang="en-US" b="1" dirty="0" err="1"/>
              <a:t>src</a:t>
            </a:r>
            <a:r>
              <a:rPr lang="en-US" dirty="0"/>
              <a:t> - Specifies the path to the image</a:t>
            </a:r>
          </a:p>
          <a:p>
            <a:pPr marL="400050" lvl="1" indent="0">
              <a:buNone/>
            </a:pPr>
            <a:r>
              <a:rPr lang="en-US" b="1" dirty="0"/>
              <a:t>alt</a:t>
            </a:r>
            <a:r>
              <a:rPr lang="en-US" dirty="0"/>
              <a:t> - Specifies an alternate text for the image</a:t>
            </a:r>
          </a:p>
          <a:p>
            <a:pPr marL="0" indent="0">
              <a:buNone/>
            </a:pPr>
            <a:endParaRPr lang="en-IN" dirty="0"/>
          </a:p>
          <a:p>
            <a:pPr marL="0" indent="0">
              <a:buNone/>
            </a:pPr>
            <a:r>
              <a:rPr lang="en-IN" b="1" i="1" dirty="0"/>
              <a:t>Syntax:-</a:t>
            </a:r>
          </a:p>
          <a:p>
            <a:pPr marL="0" indent="0">
              <a:buNone/>
            </a:pPr>
            <a:r>
              <a:rPr lang="en-IN" dirty="0"/>
              <a:t>&lt;</a:t>
            </a:r>
            <a:r>
              <a:rPr lang="en-IN" dirty="0" err="1"/>
              <a:t>img</a:t>
            </a:r>
            <a:r>
              <a:rPr lang="en-IN" dirty="0"/>
              <a:t> </a:t>
            </a:r>
            <a:r>
              <a:rPr lang="en-IN" dirty="0" err="1"/>
              <a:t>src</a:t>
            </a:r>
            <a:r>
              <a:rPr lang="en-IN" dirty="0"/>
              <a:t>="</a:t>
            </a:r>
            <a:r>
              <a:rPr lang="en-IN" i="1" dirty="0" err="1"/>
              <a:t>url</a:t>
            </a:r>
            <a:r>
              <a:rPr lang="en-IN" dirty="0"/>
              <a:t>" alt="</a:t>
            </a:r>
            <a:r>
              <a:rPr lang="en-IN" i="1" dirty="0" err="1"/>
              <a:t>alternatetext</a:t>
            </a:r>
            <a:r>
              <a:rPr lang="en-IN" dirty="0"/>
              <a:t>"&gt;</a:t>
            </a:r>
          </a:p>
        </p:txBody>
      </p:sp>
      <p:pic>
        <p:nvPicPr>
          <p:cNvPr id="4" name="Picture 2" descr="Blended Learning School | Online Distance Education Courses &amp; Universities">
            <a:extLst>
              <a:ext uri="{FF2B5EF4-FFF2-40B4-BE49-F238E27FC236}">
                <a16:creationId xmlns:a16="http://schemas.microsoft.com/office/drawing/2014/main" id="{91D4694E-3FA1-4515-A35C-329ABE3E03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07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3" t="33684" r="1789" b="13543"/>
          <a:stretch/>
        </p:blipFill>
        <p:spPr bwMode="auto">
          <a:xfrm>
            <a:off x="67377" y="1124744"/>
            <a:ext cx="889711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Blended Learning School | Online Distance Education Courses &amp; Universities">
            <a:extLst>
              <a:ext uri="{FF2B5EF4-FFF2-40B4-BE49-F238E27FC236}">
                <a16:creationId xmlns:a16="http://schemas.microsoft.com/office/drawing/2014/main" id="{8A3EE93A-B1FC-4532-8A4B-C11B4C1A44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41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Tables</a:t>
            </a:r>
          </a:p>
        </p:txBody>
      </p:sp>
      <p:sp>
        <p:nvSpPr>
          <p:cNvPr id="3" name="Content Placeholder 2"/>
          <p:cNvSpPr>
            <a:spLocks noGrp="1"/>
          </p:cNvSpPr>
          <p:nvPr>
            <p:ph sz="quarter" idx="1"/>
          </p:nvPr>
        </p:nvSpPr>
        <p:spPr/>
        <p:txBody>
          <a:bodyPr>
            <a:normAutofit/>
          </a:bodyPr>
          <a:lstStyle/>
          <a:p>
            <a:r>
              <a:rPr lang="en-US" b="1" dirty="0"/>
              <a:t>HTML table tag</a:t>
            </a:r>
            <a:r>
              <a:rPr lang="en-US" dirty="0"/>
              <a:t> is used to display data in tabular form (row * column). There can be many columns in a row.</a:t>
            </a:r>
          </a:p>
          <a:p>
            <a:r>
              <a:rPr lang="en-US" dirty="0"/>
              <a:t>We can create a table to display data in tabular form, using &lt;table&gt; element, with the help of &lt;</a:t>
            </a:r>
            <a:r>
              <a:rPr lang="en-US" dirty="0" err="1"/>
              <a:t>tr</a:t>
            </a:r>
            <a:r>
              <a:rPr lang="en-US" dirty="0"/>
              <a:t>&gt; , &lt;td&gt;, and &lt;</a:t>
            </a:r>
            <a:r>
              <a:rPr lang="en-US" dirty="0" err="1"/>
              <a:t>th</a:t>
            </a:r>
            <a:r>
              <a:rPr lang="en-US" dirty="0"/>
              <a:t>&gt; elements.</a:t>
            </a:r>
          </a:p>
          <a:p>
            <a:r>
              <a:rPr lang="en-US" dirty="0"/>
              <a:t>In Each table, table row is defined by &lt;</a:t>
            </a:r>
            <a:r>
              <a:rPr lang="en-US" dirty="0" err="1"/>
              <a:t>tr</a:t>
            </a:r>
            <a:r>
              <a:rPr lang="en-US" dirty="0"/>
              <a:t>&gt; tag, table header is defined by &lt;</a:t>
            </a:r>
            <a:r>
              <a:rPr lang="en-US" dirty="0" err="1"/>
              <a:t>th</a:t>
            </a:r>
            <a:r>
              <a:rPr lang="en-US" dirty="0"/>
              <a:t>&gt;, and table data is defined by &lt;td&gt; tags.</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CFCB166B-37B8-42DE-B698-4EA1DAFCDC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7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a:t>
            </a:r>
          </a:p>
        </p:txBody>
      </p:sp>
      <p:sp>
        <p:nvSpPr>
          <p:cNvPr id="3" name="Content Placeholder 2"/>
          <p:cNvSpPr>
            <a:spLocks noGrp="1"/>
          </p:cNvSpPr>
          <p:nvPr>
            <p:ph sz="quarter" idx="1"/>
          </p:nvPr>
        </p:nvSpPr>
        <p:spPr/>
        <p:txBody>
          <a:bodyPr>
            <a:normAutofit fontScale="92500" lnSpcReduction="10000"/>
          </a:bodyPr>
          <a:lstStyle/>
          <a:p>
            <a:r>
              <a:rPr lang="en-US" dirty="0"/>
              <a:t>HTML stands for </a:t>
            </a:r>
            <a:r>
              <a:rPr lang="en-US" b="1" dirty="0"/>
              <a:t>Hyper Text Markup Language</a:t>
            </a:r>
            <a:r>
              <a:rPr lang="en-US" dirty="0"/>
              <a:t> which is used for creating web pages and web applications. </a:t>
            </a:r>
            <a:r>
              <a:rPr lang="en-US" b="1" dirty="0"/>
              <a:t>Tim Berners-Lee</a:t>
            </a:r>
            <a:r>
              <a:rPr lang="en-US" dirty="0"/>
              <a:t> is known as the father of HTML.</a:t>
            </a:r>
          </a:p>
          <a:p>
            <a:r>
              <a:rPr lang="en-US" b="1" dirty="0"/>
              <a:t>Hyper Text:</a:t>
            </a:r>
            <a:r>
              <a:rPr lang="en-US" dirty="0"/>
              <a:t> </a:t>
            </a:r>
            <a:r>
              <a:rPr lang="en-US" dirty="0" err="1"/>
              <a:t>HyperText</a:t>
            </a:r>
            <a:r>
              <a:rPr lang="en-US" dirty="0"/>
              <a:t> simply means "Text within Text." A text has a link within it, is a hypertext. Whenever you click on a link which brings you to a new webpage, you have clicked on a hypertext. </a:t>
            </a:r>
            <a:r>
              <a:rPr lang="en-US" dirty="0" err="1"/>
              <a:t>HyperText</a:t>
            </a:r>
            <a:r>
              <a:rPr lang="en-US" dirty="0"/>
              <a:t> is a way to link two or more web pages (HTML documents) with each other.</a:t>
            </a:r>
          </a:p>
          <a:p>
            <a:r>
              <a:rPr lang="en-US" b="1" dirty="0"/>
              <a:t>Markup language:</a:t>
            </a:r>
            <a:r>
              <a:rPr lang="en-US" dirty="0"/>
              <a:t> . A markup language is a set of rules that defines how the layout and presentation of text and images should appear in a digital document. It allows structuring documents, adding formatting, and specifying how different elements should be displayed (or “rendered”) on webpages.</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9FDF7F66-F996-4BFC-8B76-E980CF1C1A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300192" y="12149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375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tags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209515652"/>
              </p:ext>
            </p:extLst>
          </p:nvPr>
        </p:nvGraphicFramePr>
        <p:xfrm>
          <a:off x="755576" y="1600200"/>
          <a:ext cx="7632847" cy="3427484"/>
        </p:xfrm>
        <a:graphic>
          <a:graphicData uri="http://schemas.openxmlformats.org/drawingml/2006/table">
            <a:tbl>
              <a:tblPr/>
              <a:tblGrid>
                <a:gridCol w="1800200">
                  <a:extLst>
                    <a:ext uri="{9D8B030D-6E8A-4147-A177-3AD203B41FA5}">
                      <a16:colId xmlns:a16="http://schemas.microsoft.com/office/drawing/2014/main" val="20000"/>
                    </a:ext>
                  </a:extLst>
                </a:gridCol>
                <a:gridCol w="5832647">
                  <a:extLst>
                    <a:ext uri="{9D8B030D-6E8A-4147-A177-3AD203B41FA5}">
                      <a16:colId xmlns:a16="http://schemas.microsoft.com/office/drawing/2014/main" val="20001"/>
                    </a:ext>
                  </a:extLst>
                </a:gridCol>
              </a:tblGrid>
              <a:tr h="291275">
                <a:tc>
                  <a:txBody>
                    <a:bodyPr/>
                    <a:lstStyle/>
                    <a:p>
                      <a:pPr algn="just" fontAlgn="t"/>
                      <a:r>
                        <a:rPr lang="en-IN" sz="1800" dirty="0">
                          <a:solidFill>
                            <a:srgbClr val="333333"/>
                          </a:solidFill>
                          <a:effectLst/>
                          <a:latin typeface="+mn-lt"/>
                        </a:rPr>
                        <a:t>&lt;table&gt;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mn-lt"/>
                        </a:rPr>
                        <a:t>It defines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91275">
                <a:tc>
                  <a:txBody>
                    <a:bodyPr/>
                    <a:lstStyle/>
                    <a:p>
                      <a:pPr algn="just" fontAlgn="t"/>
                      <a:r>
                        <a:rPr lang="en-IN" sz="1800">
                          <a:solidFill>
                            <a:srgbClr val="333333"/>
                          </a:solidFill>
                          <a:effectLst/>
                          <a:latin typeface="+mn-lt"/>
                        </a:rPr>
                        <a:t>&lt;tr&gt;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mn-lt"/>
                        </a:rPr>
                        <a:t>It defines a row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492927">
                <a:tc>
                  <a:txBody>
                    <a:bodyPr/>
                    <a:lstStyle/>
                    <a:p>
                      <a:pPr algn="just" fontAlgn="t"/>
                      <a:r>
                        <a:rPr lang="en-IN" sz="1800" dirty="0">
                          <a:solidFill>
                            <a:srgbClr val="333333"/>
                          </a:solidFill>
                          <a:effectLst/>
                          <a:latin typeface="+mn-lt"/>
                        </a:rPr>
                        <a:t>&lt;</a:t>
                      </a:r>
                      <a:r>
                        <a:rPr lang="en-IN" sz="1800" dirty="0" err="1">
                          <a:solidFill>
                            <a:srgbClr val="333333"/>
                          </a:solidFill>
                          <a:effectLst/>
                          <a:latin typeface="+mn-lt"/>
                        </a:rPr>
                        <a:t>th</a:t>
                      </a:r>
                      <a:r>
                        <a:rPr lang="en-IN" sz="1800" dirty="0">
                          <a:solidFill>
                            <a:srgbClr val="333333"/>
                          </a:solidFill>
                          <a:effectLst/>
                          <a:latin typeface="+mn-lt"/>
                        </a:rPr>
                        <a:t>&gt;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mn-lt"/>
                        </a:rPr>
                        <a:t>It defines a header cell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1275">
                <a:tc>
                  <a:txBody>
                    <a:bodyPr/>
                    <a:lstStyle/>
                    <a:p>
                      <a:pPr algn="just" fontAlgn="t"/>
                      <a:r>
                        <a:rPr lang="en-IN" sz="1800">
                          <a:solidFill>
                            <a:srgbClr val="333333"/>
                          </a:solidFill>
                          <a:effectLst/>
                          <a:latin typeface="+mn-lt"/>
                        </a:rPr>
                        <a:t>&lt;td&gt;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mn-lt"/>
                        </a:rPr>
                        <a:t>It defines a cell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291275">
                <a:tc>
                  <a:txBody>
                    <a:bodyPr/>
                    <a:lstStyle/>
                    <a:p>
                      <a:pPr algn="just" fontAlgn="t"/>
                      <a:r>
                        <a:rPr lang="en-IN" sz="1800">
                          <a:solidFill>
                            <a:srgbClr val="333333"/>
                          </a:solidFill>
                          <a:effectLst/>
                          <a:latin typeface="+mn-lt"/>
                        </a:rPr>
                        <a:t>&lt;caption&gt;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mn-lt"/>
                        </a:rPr>
                        <a:t>It defines the table caption.</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2927">
                <a:tc>
                  <a:txBody>
                    <a:bodyPr/>
                    <a:lstStyle/>
                    <a:p>
                      <a:pPr algn="just" fontAlgn="t"/>
                      <a:r>
                        <a:rPr lang="en-IN" sz="1800" dirty="0">
                          <a:solidFill>
                            <a:srgbClr val="333333"/>
                          </a:solidFill>
                          <a:effectLst/>
                          <a:latin typeface="+mn-lt"/>
                        </a:rPr>
                        <a:t>&lt;</a:t>
                      </a:r>
                      <a:r>
                        <a:rPr lang="en-IN" sz="1800" dirty="0" err="1">
                          <a:solidFill>
                            <a:srgbClr val="333333"/>
                          </a:solidFill>
                          <a:effectLst/>
                          <a:latin typeface="+mn-lt"/>
                        </a:rPr>
                        <a:t>tbody</a:t>
                      </a:r>
                      <a:r>
                        <a:rPr lang="en-IN" sz="1800" dirty="0">
                          <a:solidFill>
                            <a:srgbClr val="333333"/>
                          </a:solidFill>
                          <a:effectLst/>
                          <a:latin typeface="+mn-lt"/>
                        </a:rPr>
                        <a:t>&gt;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mn-lt"/>
                        </a:rPr>
                        <a:t>It is used to group the body content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92927">
                <a:tc>
                  <a:txBody>
                    <a:bodyPr/>
                    <a:lstStyle/>
                    <a:p>
                      <a:pPr algn="just" fontAlgn="t"/>
                      <a:r>
                        <a:rPr lang="en-IN" sz="1800">
                          <a:solidFill>
                            <a:srgbClr val="333333"/>
                          </a:solidFill>
                          <a:effectLst/>
                          <a:latin typeface="+mn-lt"/>
                        </a:rPr>
                        <a:t>&lt;thead&gt;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mn-lt"/>
                        </a:rPr>
                        <a:t>It is used to group the header content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92927">
                <a:tc>
                  <a:txBody>
                    <a:bodyPr/>
                    <a:lstStyle/>
                    <a:p>
                      <a:pPr algn="just" fontAlgn="t"/>
                      <a:r>
                        <a:rPr lang="en-IN" sz="1800" dirty="0">
                          <a:solidFill>
                            <a:srgbClr val="333333"/>
                          </a:solidFill>
                          <a:effectLst/>
                          <a:latin typeface="+mn-lt"/>
                        </a:rPr>
                        <a:t>&lt;</a:t>
                      </a:r>
                      <a:r>
                        <a:rPr lang="en-IN" sz="1800">
                          <a:solidFill>
                            <a:srgbClr val="333333"/>
                          </a:solidFill>
                          <a:effectLst/>
                          <a:latin typeface="+mn-lt"/>
                        </a:rPr>
                        <a:t>tfoot&gt;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mn-lt"/>
                        </a:rPr>
                        <a:t>It is used to group the footer content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pic>
        <p:nvPicPr>
          <p:cNvPr id="5" name="Picture 2" descr="Blended Learning School | Online Distance Education Courses &amp; Universities">
            <a:extLst>
              <a:ext uri="{FF2B5EF4-FFF2-40B4-BE49-F238E27FC236}">
                <a16:creationId xmlns:a16="http://schemas.microsoft.com/office/drawing/2014/main" id="{8802D831-DBE3-4D20-B070-ED23B9D437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49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a:t>
            </a:r>
            <a:r>
              <a:rPr lang="en-IN" dirty="0" err="1"/>
              <a:t>colspan</a:t>
            </a:r>
            <a:endParaRPr lang="en-IN" dirty="0"/>
          </a:p>
        </p:txBody>
      </p:sp>
      <p:sp>
        <p:nvSpPr>
          <p:cNvPr id="3" name="Content Placeholder 2"/>
          <p:cNvSpPr>
            <a:spLocks noGrp="1"/>
          </p:cNvSpPr>
          <p:nvPr>
            <p:ph sz="quarter" idx="1"/>
          </p:nvPr>
        </p:nvSpPr>
        <p:spPr>
          <a:xfrm>
            <a:off x="467544" y="1340768"/>
            <a:ext cx="8229600" cy="4525963"/>
          </a:xfrm>
        </p:spPr>
        <p:txBody>
          <a:bodyPr>
            <a:normAutofit fontScale="85000" lnSpcReduction="20000"/>
          </a:bodyPr>
          <a:lstStyle/>
          <a:p>
            <a:r>
              <a:rPr lang="en-US" dirty="0"/>
              <a:t>If you want to make a cell span more than one column, you can use the </a:t>
            </a:r>
            <a:r>
              <a:rPr lang="en-US" dirty="0" err="1"/>
              <a:t>colspan</a:t>
            </a:r>
            <a:r>
              <a:rPr lang="en-US" dirty="0"/>
              <a:t> attribute.</a:t>
            </a:r>
          </a:p>
          <a:p>
            <a:r>
              <a:rPr lang="en-US" dirty="0"/>
              <a:t>It will divide one cell/row into multiple columns, and the number of columns depend on the value of </a:t>
            </a:r>
            <a:r>
              <a:rPr lang="en-US" dirty="0" err="1"/>
              <a:t>colspan</a:t>
            </a:r>
            <a:r>
              <a:rPr lang="en-US" dirty="0"/>
              <a:t> attribute.</a:t>
            </a:r>
          </a:p>
          <a:p>
            <a:endParaRPr lang="en-US" dirty="0"/>
          </a:p>
          <a:p>
            <a:pPr marL="400050" lvl="1" indent="0">
              <a:buNone/>
            </a:pPr>
            <a:r>
              <a:rPr lang="en-US" dirty="0"/>
              <a:t>&lt;</a:t>
            </a:r>
            <a:r>
              <a:rPr lang="en-US" dirty="0" err="1"/>
              <a:t>tr</a:t>
            </a:r>
            <a:r>
              <a:rPr lang="en-US" dirty="0"/>
              <a:t>&gt;  </a:t>
            </a:r>
          </a:p>
          <a:p>
            <a:pPr marL="400050" lvl="1" indent="0">
              <a:buNone/>
            </a:pPr>
            <a:r>
              <a:rPr lang="en-US" dirty="0"/>
              <a:t>  &lt;</a:t>
            </a:r>
            <a:r>
              <a:rPr lang="en-US" dirty="0" err="1"/>
              <a:t>th</a:t>
            </a:r>
            <a:r>
              <a:rPr lang="en-US" dirty="0"/>
              <a:t>&gt;Name&lt;/</a:t>
            </a:r>
            <a:r>
              <a:rPr lang="en-US" dirty="0" err="1"/>
              <a:t>th</a:t>
            </a:r>
            <a:r>
              <a:rPr lang="en-US" dirty="0"/>
              <a:t>&gt;  </a:t>
            </a:r>
          </a:p>
          <a:p>
            <a:pPr marL="400050" lvl="1" indent="0">
              <a:buNone/>
            </a:pPr>
            <a:r>
              <a:rPr lang="en-US" dirty="0"/>
              <a:t>  &lt;</a:t>
            </a:r>
            <a:r>
              <a:rPr lang="en-US" dirty="0" err="1"/>
              <a:t>th</a:t>
            </a:r>
            <a:r>
              <a:rPr lang="en-US" dirty="0"/>
              <a:t> </a:t>
            </a:r>
            <a:r>
              <a:rPr lang="en-US" dirty="0" err="1"/>
              <a:t>colspan</a:t>
            </a:r>
            <a:r>
              <a:rPr lang="en-US" dirty="0"/>
              <a:t>="2"&gt;Mobile No.&lt;/</a:t>
            </a:r>
            <a:r>
              <a:rPr lang="en-US" dirty="0" err="1"/>
              <a:t>th</a:t>
            </a:r>
            <a:r>
              <a:rPr lang="en-US" dirty="0"/>
              <a:t>&gt;  </a:t>
            </a:r>
          </a:p>
          <a:p>
            <a:pPr marL="400050" lvl="1" indent="0">
              <a:buNone/>
            </a:pPr>
            <a:r>
              <a:rPr lang="en-US" dirty="0"/>
              <a:t>&lt;/</a:t>
            </a:r>
            <a:r>
              <a:rPr lang="en-US" dirty="0" err="1"/>
              <a:t>tr</a:t>
            </a:r>
            <a:r>
              <a:rPr lang="en-US" dirty="0"/>
              <a:t>&gt;  </a:t>
            </a:r>
          </a:p>
          <a:p>
            <a:pPr marL="400050" lvl="1" indent="0">
              <a:buNone/>
            </a:pPr>
            <a:r>
              <a:rPr lang="en-IN" dirty="0"/>
              <a:t>&lt;</a:t>
            </a:r>
            <a:r>
              <a:rPr lang="en-IN" dirty="0" err="1"/>
              <a:t>tr</a:t>
            </a:r>
            <a:r>
              <a:rPr lang="en-IN" dirty="0"/>
              <a:t>&gt;  </a:t>
            </a:r>
          </a:p>
          <a:p>
            <a:pPr marL="400050" lvl="1" indent="0">
              <a:buNone/>
            </a:pPr>
            <a:r>
              <a:rPr lang="en-IN" dirty="0"/>
              <a:t>  &lt;td&gt;</a:t>
            </a:r>
            <a:r>
              <a:rPr lang="en-IN" dirty="0" err="1"/>
              <a:t>Ajeet</a:t>
            </a:r>
            <a:r>
              <a:rPr lang="en-IN" dirty="0"/>
              <a:t> </a:t>
            </a:r>
            <a:r>
              <a:rPr lang="en-IN" dirty="0" err="1"/>
              <a:t>Maurya</a:t>
            </a:r>
            <a:r>
              <a:rPr lang="en-IN" dirty="0"/>
              <a:t>&lt;/td&gt;  </a:t>
            </a:r>
          </a:p>
          <a:p>
            <a:pPr marL="400050" lvl="1" indent="0">
              <a:buNone/>
            </a:pPr>
            <a:r>
              <a:rPr lang="en-IN" dirty="0"/>
              <a:t>  &lt;td&gt;7503520801&lt;/td&gt;  </a:t>
            </a:r>
          </a:p>
          <a:p>
            <a:pPr marL="400050" lvl="1" indent="0">
              <a:buNone/>
            </a:pPr>
            <a:r>
              <a:rPr lang="en-IN" dirty="0"/>
              <a:t>  &lt;td&gt;9555879135&lt;/td&gt;  </a:t>
            </a:r>
          </a:p>
          <a:p>
            <a:pPr marL="400050" lvl="1" indent="0">
              <a:buNone/>
            </a:pPr>
            <a:r>
              <a:rPr lang="en-IN" dirty="0"/>
              <a:t>&lt;/</a:t>
            </a:r>
            <a:r>
              <a:rPr lang="en-IN" dirty="0" err="1"/>
              <a:t>tr</a:t>
            </a:r>
            <a:r>
              <a:rPr lang="en-IN" dirty="0"/>
              <a:t>&gt;  </a:t>
            </a:r>
          </a:p>
          <a:p>
            <a:pPr marL="400050" lvl="1" indent="0">
              <a:buNone/>
            </a:pPr>
            <a:endParaRPr lang="en-US" dirty="0"/>
          </a:p>
          <a:p>
            <a:endParaRPr lang="en-IN"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605" t="29755" b="59438"/>
          <a:stretch/>
        </p:blipFill>
        <p:spPr bwMode="auto">
          <a:xfrm>
            <a:off x="1907704" y="5445224"/>
            <a:ext cx="6526262" cy="1080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3EA94BB4-C33D-4981-87D5-21D35A1F88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888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a:t>
            </a:r>
            <a:r>
              <a:rPr lang="en-IN" dirty="0" err="1"/>
              <a:t>rowspan</a:t>
            </a:r>
            <a:endParaRPr lang="en-IN" dirty="0"/>
          </a:p>
        </p:txBody>
      </p:sp>
      <p:sp>
        <p:nvSpPr>
          <p:cNvPr id="3" name="Content Placeholder 2"/>
          <p:cNvSpPr>
            <a:spLocks noGrp="1"/>
          </p:cNvSpPr>
          <p:nvPr>
            <p:ph sz="quarter" idx="1"/>
          </p:nvPr>
        </p:nvSpPr>
        <p:spPr>
          <a:xfrm>
            <a:off x="467544" y="1268760"/>
            <a:ext cx="8229600" cy="4525963"/>
          </a:xfrm>
        </p:spPr>
        <p:txBody>
          <a:bodyPr>
            <a:normAutofit/>
          </a:bodyPr>
          <a:lstStyle/>
          <a:p>
            <a:r>
              <a:rPr lang="en-US" sz="2400" dirty="0"/>
              <a:t>If you want to make a cell span more than one row, you can use the </a:t>
            </a:r>
            <a:r>
              <a:rPr lang="en-US" sz="2400" dirty="0" err="1"/>
              <a:t>rowspan</a:t>
            </a:r>
            <a:r>
              <a:rPr lang="en-US" sz="2400" dirty="0"/>
              <a:t> attribute.</a:t>
            </a:r>
          </a:p>
          <a:p>
            <a:r>
              <a:rPr lang="en-US" sz="2400" dirty="0"/>
              <a:t>It will divide a cell into multiple rows. The number of divided rows will depend on </a:t>
            </a:r>
            <a:r>
              <a:rPr lang="en-US" sz="2400" dirty="0" err="1"/>
              <a:t>rowspan</a:t>
            </a:r>
            <a:r>
              <a:rPr lang="en-US" sz="2400" dirty="0"/>
              <a:t> values.</a:t>
            </a:r>
          </a:p>
          <a:p>
            <a:endParaRPr lang="en-US" sz="2400" dirty="0"/>
          </a:p>
          <a:p>
            <a:pPr marL="400050" lvl="1" indent="0">
              <a:buNone/>
            </a:pPr>
            <a:r>
              <a:rPr lang="en-US" sz="2000" dirty="0"/>
              <a:t>&lt;table&gt;    </a:t>
            </a:r>
          </a:p>
          <a:p>
            <a:pPr marL="400050" lvl="1" indent="0">
              <a:buNone/>
            </a:pPr>
            <a:r>
              <a:rPr lang="en-US" sz="2000" dirty="0"/>
              <a:t>&lt;</a:t>
            </a:r>
            <a:r>
              <a:rPr lang="en-US" sz="2000" dirty="0" err="1"/>
              <a:t>tr</a:t>
            </a:r>
            <a:r>
              <a:rPr lang="en-US" sz="2000" dirty="0"/>
              <a:t>&gt;&lt;</a:t>
            </a:r>
            <a:r>
              <a:rPr lang="en-US" sz="2000" dirty="0" err="1"/>
              <a:t>th</a:t>
            </a:r>
            <a:r>
              <a:rPr lang="en-US" sz="2000" dirty="0"/>
              <a:t>&gt;Name&lt;/</a:t>
            </a:r>
            <a:r>
              <a:rPr lang="en-US" sz="2000" dirty="0" err="1"/>
              <a:t>th</a:t>
            </a:r>
            <a:r>
              <a:rPr lang="en-US" sz="2000" dirty="0"/>
              <a:t>&gt;&lt;td&gt;</a:t>
            </a:r>
            <a:r>
              <a:rPr lang="en-US" sz="2000" dirty="0" err="1"/>
              <a:t>Ajeet</a:t>
            </a:r>
            <a:r>
              <a:rPr lang="en-US" sz="2000" dirty="0"/>
              <a:t> </a:t>
            </a:r>
            <a:r>
              <a:rPr lang="en-US" sz="2000" dirty="0" err="1"/>
              <a:t>Maurya</a:t>
            </a:r>
            <a:r>
              <a:rPr lang="en-US" sz="2000" dirty="0"/>
              <a:t>&lt;/td&gt;&lt;/</a:t>
            </a:r>
            <a:r>
              <a:rPr lang="en-US" sz="2000" dirty="0" err="1"/>
              <a:t>tr</a:t>
            </a:r>
            <a:r>
              <a:rPr lang="en-US" sz="2000" dirty="0"/>
              <a:t>&gt;    </a:t>
            </a:r>
          </a:p>
          <a:p>
            <a:pPr marL="400050" lvl="1" indent="0">
              <a:buNone/>
            </a:pPr>
            <a:r>
              <a:rPr lang="en-US" sz="2000" dirty="0"/>
              <a:t>&lt;</a:t>
            </a:r>
            <a:r>
              <a:rPr lang="en-US" sz="2000" dirty="0" err="1"/>
              <a:t>tr</a:t>
            </a:r>
            <a:r>
              <a:rPr lang="en-US" sz="2000" dirty="0"/>
              <a:t>&gt;&lt;</a:t>
            </a:r>
            <a:r>
              <a:rPr lang="en-US" sz="2000" dirty="0" err="1"/>
              <a:t>th</a:t>
            </a:r>
            <a:r>
              <a:rPr lang="en-US" sz="2000" dirty="0"/>
              <a:t> </a:t>
            </a:r>
            <a:r>
              <a:rPr lang="en-US" sz="2000" dirty="0" err="1"/>
              <a:t>rowspan</a:t>
            </a:r>
            <a:r>
              <a:rPr lang="en-US" sz="2000" dirty="0"/>
              <a:t>="2"&gt;Mobile No.&lt;/</a:t>
            </a:r>
            <a:r>
              <a:rPr lang="en-US" sz="2000" dirty="0" err="1"/>
              <a:t>th</a:t>
            </a:r>
            <a:r>
              <a:rPr lang="en-US" sz="2000" dirty="0"/>
              <a:t>&gt;&lt;td&gt;7503520801&lt;/td&gt;&lt;/</a:t>
            </a:r>
            <a:r>
              <a:rPr lang="en-US" sz="2000" dirty="0" err="1"/>
              <a:t>tr</a:t>
            </a:r>
            <a:r>
              <a:rPr lang="en-US" sz="2000" dirty="0"/>
              <a:t>&gt;    </a:t>
            </a:r>
          </a:p>
          <a:p>
            <a:pPr marL="400050" lvl="1" indent="0">
              <a:buNone/>
            </a:pPr>
            <a:r>
              <a:rPr lang="en-US" sz="2000" dirty="0"/>
              <a:t>&lt;</a:t>
            </a:r>
            <a:r>
              <a:rPr lang="en-US" sz="2000" dirty="0" err="1"/>
              <a:t>tr</a:t>
            </a:r>
            <a:r>
              <a:rPr lang="en-US" sz="2000" dirty="0"/>
              <a:t>&gt;&lt;td&gt;9555879135&lt;/td&gt;&lt;/</a:t>
            </a:r>
            <a:r>
              <a:rPr lang="en-US" sz="2000" dirty="0" err="1"/>
              <a:t>tr</a:t>
            </a:r>
            <a:r>
              <a:rPr lang="en-US" sz="2000" dirty="0"/>
              <a:t>&gt;    </a:t>
            </a:r>
          </a:p>
          <a:p>
            <a:pPr marL="400050" lvl="1" indent="0">
              <a:buNone/>
            </a:pPr>
            <a:r>
              <a:rPr lang="en-US" sz="2000" dirty="0"/>
              <a:t>&lt;/table&gt;   </a:t>
            </a:r>
          </a:p>
          <a:p>
            <a:endParaRPr lang="en-IN"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556" t="29754" r="34135" b="53128"/>
          <a:stretch/>
        </p:blipFill>
        <p:spPr bwMode="auto">
          <a:xfrm>
            <a:off x="4788024" y="4725144"/>
            <a:ext cx="3024336" cy="1872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A75AA55C-783E-488D-84DB-F87E12D018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313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56632249"/>
              </p:ext>
            </p:extLst>
          </p:nvPr>
        </p:nvGraphicFramePr>
        <p:xfrm>
          <a:off x="457200" y="476672"/>
          <a:ext cx="8229600" cy="5962491"/>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93118">
                <a:tc>
                  <a:txBody>
                    <a:bodyPr/>
                    <a:lstStyle/>
                    <a:p>
                      <a:pPr algn="ctr" fontAlgn="base"/>
                      <a:r>
                        <a:rPr lang="en-IN" sz="2000" b="1" dirty="0" err="1">
                          <a:effectLst/>
                        </a:rPr>
                        <a:t>Cellpadding</a:t>
                      </a:r>
                      <a:endParaRPr lang="en-IN" sz="20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ctr" fontAlgn="base"/>
                      <a:r>
                        <a:rPr lang="en-IN" sz="2000" b="1">
                          <a:effectLst/>
                        </a:rPr>
                        <a:t>Cellspacing</a:t>
                      </a:r>
                      <a:endParaRPr lang="en-IN" sz="2000" b="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000"/>
                  </a:ext>
                </a:extLst>
              </a:tr>
              <a:tr h="1020059">
                <a:tc>
                  <a:txBody>
                    <a:bodyPr/>
                    <a:lstStyle/>
                    <a:p>
                      <a:pPr algn="l" fontAlgn="ctr"/>
                      <a:r>
                        <a:rPr lang="en-US" sz="2000" b="0">
                          <a:effectLst/>
                        </a:rPr>
                        <a:t>It specifies the space between the border of a table cell and its contents.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It specifies the space between adjacent cells.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20059">
                <a:tc>
                  <a:txBody>
                    <a:bodyPr/>
                    <a:lstStyle/>
                    <a:p>
                      <a:pPr algn="l" fontAlgn="ctr"/>
                      <a:r>
                        <a:rPr lang="en-US" sz="2000" b="0">
                          <a:effectLst/>
                        </a:rPr>
                        <a:t>It is created by using HTML &lt;table&gt; tag but type attribute is set to cellpadding.</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ctr"/>
                      <a:r>
                        <a:rPr lang="en-US" sz="2000" b="0">
                          <a:effectLst/>
                        </a:rPr>
                        <a:t>It is also created by using HTML &lt;table&gt; tag but type attribute is set to cellspacing.</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002"/>
                  </a:ext>
                </a:extLst>
              </a:tr>
              <a:tr h="693118">
                <a:tc>
                  <a:txBody>
                    <a:bodyPr/>
                    <a:lstStyle/>
                    <a:p>
                      <a:pPr algn="l" fontAlgn="ctr"/>
                      <a:r>
                        <a:rPr lang="en-US" sz="2000" b="0">
                          <a:effectLst/>
                        </a:rPr>
                        <a:t>It is mainly meant for a single cell.</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Cellspacing can get subjected to more than one cell.</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93118">
                <a:tc>
                  <a:txBody>
                    <a:bodyPr/>
                    <a:lstStyle/>
                    <a:p>
                      <a:pPr algn="l" fontAlgn="ctr"/>
                      <a:r>
                        <a:rPr lang="en-US" sz="2000" b="0">
                          <a:effectLst/>
                        </a:rPr>
                        <a:t>The default cellpadding value is 1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ctr"/>
                      <a:r>
                        <a:rPr lang="en-US" sz="2000" b="0">
                          <a:effectLst/>
                        </a:rPr>
                        <a:t>Whereas, the default cellspacing value is 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004"/>
                  </a:ext>
                </a:extLst>
              </a:tr>
              <a:tr h="1020059">
                <a:tc>
                  <a:txBody>
                    <a:bodyPr/>
                    <a:lstStyle/>
                    <a:p>
                      <a:pPr algn="l" fontAlgn="ctr"/>
                      <a:r>
                        <a:rPr lang="en-US" sz="2000" b="0">
                          <a:effectLst/>
                        </a:rPr>
                        <a:t>Cellpadding is widely used and considered to be an effective mean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err="1">
                          <a:effectLst/>
                        </a:rPr>
                        <a:t>Cellspacing</a:t>
                      </a:r>
                      <a:r>
                        <a:rPr lang="en-US" sz="2000" b="0" dirty="0">
                          <a:effectLst/>
                        </a:rPr>
                        <a:t> is less effective than </a:t>
                      </a:r>
                      <a:r>
                        <a:rPr lang="en-US" sz="2000" b="0" dirty="0" err="1">
                          <a:effectLst/>
                        </a:rPr>
                        <a:t>Cellpadding</a:t>
                      </a:r>
                      <a:r>
                        <a:rPr lang="en-US" sz="2000" b="0" dirty="0">
                          <a:effectLst/>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93118">
                <a:tc>
                  <a:txBody>
                    <a:bodyPr/>
                    <a:lstStyle/>
                    <a:p>
                      <a:pPr algn="l" fontAlgn="ctr"/>
                      <a:endParaRPr lang="en-IN" sz="20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ctr"/>
                      <a:endParaRPr lang="en-US" sz="20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54532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242" name="Picture 2" descr="Difference Between Cellpadding and Cellspacing (with Comparison Chart and  Example) - Tech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764704"/>
            <a:ext cx="3672408" cy="302433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323528" y="4871864"/>
            <a:ext cx="82089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&lt;</a:t>
            </a:r>
            <a:r>
              <a:rPr kumimoji="0" lang="en-US" b="1" i="0" u="none" strike="noStrike" cap="none" normalizeH="0" baseline="0" dirty="0">
                <a:ln>
                  <a:noFill/>
                </a:ln>
                <a:solidFill>
                  <a:srgbClr val="006699"/>
                </a:solidFill>
                <a:effectLst/>
                <a:latin typeface="Consolas" pitchFamily="49" charset="0"/>
                <a:cs typeface="Arial" pitchFamily="34" charset="0"/>
              </a:rPr>
              <a:t>table</a:t>
            </a:r>
            <a:r>
              <a:rPr kumimoji="0" lang="en-US" b="0" i="0" u="none" strike="noStrike" cap="none" normalizeH="0" baseline="0" dirty="0">
                <a:ln>
                  <a:noFill/>
                </a:ln>
                <a:solidFill>
                  <a:srgbClr val="273239"/>
                </a:solidFill>
                <a:effectLst/>
                <a:latin typeface="Consolas" pitchFamily="49" charset="0"/>
                <a:cs typeface="Arial" pitchFamily="34" charset="0"/>
              </a:rPr>
              <a:t> </a:t>
            </a:r>
            <a:r>
              <a:rPr kumimoji="0" lang="en-US" b="0" i="0" u="none" strike="noStrike" cap="none" normalizeH="0" baseline="0" dirty="0">
                <a:ln>
                  <a:noFill/>
                </a:ln>
                <a:solidFill>
                  <a:srgbClr val="808080"/>
                </a:solidFill>
                <a:effectLst/>
                <a:latin typeface="Consolas" pitchFamily="49" charset="0"/>
                <a:cs typeface="Arial" pitchFamily="34" charset="0"/>
              </a:rPr>
              <a:t>style</a:t>
            </a:r>
            <a:r>
              <a:rPr kumimoji="0" lang="en-US" b="0" i="0" u="none" strike="noStrike" cap="none" normalizeH="0" baseline="0" dirty="0">
                <a:ln>
                  <a:noFill/>
                </a:ln>
                <a:solidFill>
                  <a:srgbClr val="000000"/>
                </a:solidFill>
                <a:effectLst/>
                <a:latin typeface="Consolas" pitchFamily="49" charset="0"/>
                <a:cs typeface="Arial" pitchFamily="34" charset="0"/>
              </a:rPr>
              <a:t>=</a:t>
            </a:r>
            <a:r>
              <a:rPr kumimoji="0" lang="en-US" b="0" i="0" u="none" strike="noStrike" cap="none" normalizeH="0" baseline="0" dirty="0">
                <a:ln>
                  <a:noFill/>
                </a:ln>
                <a:solidFill>
                  <a:srgbClr val="0000FF"/>
                </a:solidFill>
                <a:effectLst/>
                <a:latin typeface="Consolas" pitchFamily="49" charset="0"/>
                <a:cs typeface="Arial" pitchFamily="34" charset="0"/>
              </a:rPr>
              <a:t>"width:70%;"</a:t>
            </a:r>
            <a:r>
              <a:rPr kumimoji="0" lang="en-US" b="0" i="0" u="none" strike="noStrike" cap="none" normalizeH="0" baseline="0" dirty="0">
                <a:ln>
                  <a:noFill/>
                </a:ln>
                <a:solidFill>
                  <a:srgbClr val="273239"/>
                </a:solidFill>
                <a:effectLst/>
                <a:latin typeface="Consolas" pitchFamily="49" charset="0"/>
                <a:cs typeface="Arial" pitchFamily="34" charset="0"/>
              </a:rPr>
              <a:t> </a:t>
            </a:r>
            <a:r>
              <a:rPr kumimoji="0" lang="en-US" b="0" i="0" u="none" strike="noStrike" cap="none" normalizeH="0" baseline="0" dirty="0" err="1">
                <a:ln>
                  <a:noFill/>
                </a:ln>
                <a:solidFill>
                  <a:srgbClr val="808080"/>
                </a:solidFill>
                <a:effectLst/>
                <a:latin typeface="Consolas" pitchFamily="49" charset="0"/>
                <a:cs typeface="Arial" pitchFamily="34" charset="0"/>
              </a:rPr>
              <a:t>cellspacing</a:t>
            </a:r>
            <a:r>
              <a:rPr kumimoji="0" lang="en-US" b="0" i="0" u="none" strike="noStrike" cap="none" normalizeH="0" baseline="0" dirty="0">
                <a:ln>
                  <a:noFill/>
                </a:ln>
                <a:solidFill>
                  <a:srgbClr val="000000"/>
                </a:solidFill>
                <a:effectLst/>
                <a:latin typeface="Consolas" pitchFamily="49" charset="0"/>
                <a:cs typeface="Arial" pitchFamily="34" charset="0"/>
              </a:rPr>
              <a:t>=</a:t>
            </a:r>
            <a:r>
              <a:rPr kumimoji="0" lang="en-US" b="0" i="0" u="none" strike="noStrike" cap="none" normalizeH="0" baseline="0" dirty="0">
                <a:ln>
                  <a:noFill/>
                </a:ln>
                <a:solidFill>
                  <a:srgbClr val="0000FF"/>
                </a:solidFill>
                <a:effectLst/>
                <a:latin typeface="Consolas" pitchFamily="49" charset="0"/>
                <a:cs typeface="Arial" pitchFamily="34" charset="0"/>
              </a:rPr>
              <a:t>"20px” </a:t>
            </a:r>
            <a:r>
              <a:rPr kumimoji="0" lang="en-US" b="0" i="0" u="none" strike="noStrike" cap="none" normalizeH="0" baseline="0" dirty="0" err="1">
                <a:ln>
                  <a:noFill/>
                </a:ln>
                <a:solidFill>
                  <a:srgbClr val="0000FF"/>
                </a:solidFill>
                <a:effectLst/>
                <a:latin typeface="Consolas" pitchFamily="49" charset="0"/>
                <a:cs typeface="Arial" pitchFamily="34" charset="0"/>
              </a:rPr>
              <a:t>cellpadding</a:t>
            </a:r>
            <a:r>
              <a:rPr kumimoji="0" lang="en-US" b="0" i="0" u="none" strike="noStrike" cap="none" normalizeH="0" baseline="0" dirty="0">
                <a:ln>
                  <a:noFill/>
                </a:ln>
                <a:solidFill>
                  <a:srgbClr val="0000FF"/>
                </a:solidFill>
                <a:effectLst/>
                <a:latin typeface="Consolas" pitchFamily="49" charset="0"/>
                <a:cs typeface="Arial" pitchFamily="34" charset="0"/>
              </a:rPr>
              <a:t>=“10px”</a:t>
            </a:r>
            <a:r>
              <a:rPr kumimoji="0" lang="en-US" b="0" i="0" u="none" strike="noStrike" cap="none" normalizeH="0" baseline="0" dirty="0">
                <a:ln>
                  <a:noFill/>
                </a:ln>
                <a:solidFill>
                  <a:srgbClr val="000000"/>
                </a:solidFill>
                <a:effectLst/>
                <a:latin typeface="Consolas" pitchFamily="49" charset="0"/>
                <a:cs typeface="Arial" pitchFamily="34" charset="0"/>
              </a:rPr>
              <a:t>&gt;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pic>
        <p:nvPicPr>
          <p:cNvPr id="4" name="Picture 2" descr="Blended Learning School | Online Distance Education Courses &amp; Universities">
            <a:extLst>
              <a:ext uri="{FF2B5EF4-FFF2-40B4-BE49-F238E27FC236}">
                <a16:creationId xmlns:a16="http://schemas.microsoft.com/office/drawing/2014/main" id="{841E0AEF-FA95-4EB4-AE7B-9DF822FE92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758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Lists</a:t>
            </a:r>
          </a:p>
        </p:txBody>
      </p:sp>
      <p:sp>
        <p:nvSpPr>
          <p:cNvPr id="3" name="Content Placeholder 2"/>
          <p:cNvSpPr>
            <a:spLocks noGrp="1"/>
          </p:cNvSpPr>
          <p:nvPr>
            <p:ph sz="quarter" idx="1"/>
          </p:nvPr>
        </p:nvSpPr>
        <p:spPr/>
        <p:txBody>
          <a:bodyPr/>
          <a:lstStyle/>
          <a:p>
            <a:pPr marL="0" indent="0">
              <a:buNone/>
            </a:pPr>
            <a:r>
              <a:rPr lang="en-US" sz="2800" dirty="0"/>
              <a:t>HTML Lists are used to specify lists of information. All lists may contain one or more list elements. There are three different types of HTML lists:</a:t>
            </a:r>
          </a:p>
          <a:p>
            <a:pPr marL="0" indent="0">
              <a:buNone/>
            </a:pPr>
            <a:endParaRPr lang="en-US" sz="2800" dirty="0"/>
          </a:p>
          <a:p>
            <a:r>
              <a:rPr lang="en-US" sz="2800" dirty="0"/>
              <a:t>Ordered List or Numbered List (</a:t>
            </a:r>
            <a:r>
              <a:rPr lang="en-US" sz="2800" dirty="0" err="1"/>
              <a:t>ol</a:t>
            </a:r>
            <a:r>
              <a:rPr lang="en-US" sz="2800" dirty="0"/>
              <a:t>)</a:t>
            </a:r>
          </a:p>
          <a:p>
            <a:r>
              <a:rPr lang="en-US" sz="2800" dirty="0"/>
              <a:t>Unordered List or Bulleted List (</a:t>
            </a:r>
            <a:r>
              <a:rPr lang="en-US" sz="2800" dirty="0" err="1"/>
              <a:t>ul</a:t>
            </a:r>
            <a:r>
              <a:rPr lang="en-US" sz="2800" dirty="0"/>
              <a:t>)</a:t>
            </a:r>
          </a:p>
          <a:p>
            <a:r>
              <a:rPr lang="en-US" sz="2800" dirty="0"/>
              <a:t>Description List or Definition List (dl)</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1F0E5D9E-F2D6-46DC-BF3B-E8B5BAEB72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9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Unordered Lists or Bulleted Lists</a:t>
            </a:r>
          </a:p>
        </p:txBody>
      </p:sp>
      <p:sp>
        <p:nvSpPr>
          <p:cNvPr id="3" name="Content Placeholder 2"/>
          <p:cNvSpPr>
            <a:spLocks noGrp="1"/>
          </p:cNvSpPr>
          <p:nvPr>
            <p:ph sz="quarter" idx="1"/>
          </p:nvPr>
        </p:nvSpPr>
        <p:spPr/>
        <p:txBody>
          <a:bodyPr/>
          <a:lstStyle/>
          <a:p>
            <a:r>
              <a:rPr lang="en-US" dirty="0"/>
              <a:t>In HTML Unordered list, all the list items are marked with bullets. It is also known as bulleted list also. The Unordered list starts with &lt;</a:t>
            </a:r>
            <a:r>
              <a:rPr lang="en-US" dirty="0" err="1"/>
              <a:t>ul</a:t>
            </a:r>
            <a:r>
              <a:rPr lang="en-US" dirty="0"/>
              <a:t>&gt; tag and list items start with the &lt;li&gt; tag.</a:t>
            </a:r>
            <a:endParaRPr lang="en-IN" dirty="0"/>
          </a:p>
        </p:txBody>
      </p:sp>
      <p:sp>
        <p:nvSpPr>
          <p:cNvPr id="4" name="Rectangle 3"/>
          <p:cNvSpPr/>
          <p:nvPr/>
        </p:nvSpPr>
        <p:spPr>
          <a:xfrm>
            <a:off x="827584" y="4437112"/>
            <a:ext cx="2520280" cy="1754326"/>
          </a:xfrm>
          <a:prstGeom prst="rect">
            <a:avLst/>
          </a:prstGeom>
        </p:spPr>
        <p:txBody>
          <a:bodyPr wrap="square">
            <a:spAutoFit/>
          </a:bodyPr>
          <a:lstStyle/>
          <a:p>
            <a:r>
              <a:rPr lang="it-IT" b="1" dirty="0"/>
              <a:t>&lt;ul&gt;</a:t>
            </a:r>
            <a:r>
              <a:rPr lang="it-IT" dirty="0"/>
              <a:t>  </a:t>
            </a:r>
          </a:p>
          <a:p>
            <a:r>
              <a:rPr lang="it-IT" dirty="0"/>
              <a:t> </a:t>
            </a:r>
            <a:r>
              <a:rPr lang="it-IT" b="1" dirty="0"/>
              <a:t>&lt;li&gt;</a:t>
            </a:r>
            <a:r>
              <a:rPr lang="it-IT" dirty="0"/>
              <a:t>Aries</a:t>
            </a:r>
            <a:r>
              <a:rPr lang="it-IT" b="1" dirty="0"/>
              <a:t>&lt;/li&gt;</a:t>
            </a:r>
            <a:r>
              <a:rPr lang="it-IT" dirty="0"/>
              <a:t>  </a:t>
            </a:r>
          </a:p>
          <a:p>
            <a:r>
              <a:rPr lang="it-IT" dirty="0"/>
              <a:t> </a:t>
            </a:r>
            <a:r>
              <a:rPr lang="it-IT" b="1" dirty="0"/>
              <a:t>&lt;li&gt;</a:t>
            </a:r>
            <a:r>
              <a:rPr lang="it-IT" dirty="0"/>
              <a:t>Bingo</a:t>
            </a:r>
            <a:r>
              <a:rPr lang="it-IT" b="1" dirty="0"/>
              <a:t>&lt;/li&gt;</a:t>
            </a:r>
            <a:r>
              <a:rPr lang="it-IT" dirty="0"/>
              <a:t>  </a:t>
            </a:r>
          </a:p>
          <a:p>
            <a:r>
              <a:rPr lang="it-IT" dirty="0"/>
              <a:t> </a:t>
            </a:r>
            <a:r>
              <a:rPr lang="it-IT" b="1" dirty="0"/>
              <a:t>&lt;li&gt;</a:t>
            </a:r>
            <a:r>
              <a:rPr lang="it-IT" dirty="0"/>
              <a:t>Leo</a:t>
            </a:r>
            <a:r>
              <a:rPr lang="it-IT" b="1" dirty="0"/>
              <a:t>&lt;/li&gt;</a:t>
            </a:r>
            <a:r>
              <a:rPr lang="it-IT" dirty="0"/>
              <a:t>  </a:t>
            </a:r>
          </a:p>
          <a:p>
            <a:r>
              <a:rPr lang="it-IT" dirty="0"/>
              <a:t> </a:t>
            </a:r>
            <a:r>
              <a:rPr lang="it-IT" b="1" dirty="0"/>
              <a:t>&lt;li&gt;</a:t>
            </a:r>
            <a:r>
              <a:rPr lang="it-IT" dirty="0"/>
              <a:t>Oracle</a:t>
            </a:r>
            <a:r>
              <a:rPr lang="it-IT" b="1" dirty="0"/>
              <a:t>&lt;/li&gt;</a:t>
            </a:r>
            <a:r>
              <a:rPr lang="it-IT" dirty="0"/>
              <a:t>  </a:t>
            </a:r>
          </a:p>
          <a:p>
            <a:r>
              <a:rPr lang="it-IT" b="1" dirty="0"/>
              <a:t>&lt;/ul&gt;</a:t>
            </a:r>
            <a:r>
              <a:rPr lang="it-IT" dirty="0"/>
              <a:t>  </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526" t="29614" r="38263" b="55789"/>
          <a:stretch/>
        </p:blipFill>
        <p:spPr bwMode="auto">
          <a:xfrm>
            <a:off x="4748176" y="4401483"/>
            <a:ext cx="3240360"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334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AB8A-DFE1-5E3E-18A0-B8F56C20E85D}"/>
              </a:ext>
            </a:extLst>
          </p:cNvPr>
          <p:cNvSpPr>
            <a:spLocks noGrp="1"/>
          </p:cNvSpPr>
          <p:nvPr>
            <p:ph type="title"/>
          </p:nvPr>
        </p:nvSpPr>
        <p:spPr/>
        <p:txBody>
          <a:bodyPr/>
          <a:lstStyle/>
          <a:p>
            <a:r>
              <a:rPr lang="en-US" dirty="0"/>
              <a:t>Nested Unordered List</a:t>
            </a:r>
            <a:endParaRPr lang="en-IN" dirty="0"/>
          </a:p>
        </p:txBody>
      </p:sp>
      <p:pic>
        <p:nvPicPr>
          <p:cNvPr id="8" name="Content Placeholder 7">
            <a:extLst>
              <a:ext uri="{FF2B5EF4-FFF2-40B4-BE49-F238E27FC236}">
                <a16:creationId xmlns:a16="http://schemas.microsoft.com/office/drawing/2014/main" id="{AFA2F071-A9BA-3B86-86B8-DD21ECB6635A}"/>
              </a:ext>
            </a:extLst>
          </p:cNvPr>
          <p:cNvPicPr>
            <a:picLocks noGrp="1" noChangeAspect="1"/>
          </p:cNvPicPr>
          <p:nvPr>
            <p:ph idx="1"/>
          </p:nvPr>
        </p:nvPicPr>
        <p:blipFill>
          <a:blip r:embed="rId2"/>
          <a:stretch>
            <a:fillRect/>
          </a:stretch>
        </p:blipFill>
        <p:spPr>
          <a:xfrm>
            <a:off x="840658" y="1731813"/>
            <a:ext cx="6467646" cy="3892700"/>
          </a:xfrm>
        </p:spPr>
      </p:pic>
      <p:sp>
        <p:nvSpPr>
          <p:cNvPr id="4" name="Footer Placeholder 3">
            <a:extLst>
              <a:ext uri="{FF2B5EF4-FFF2-40B4-BE49-F238E27FC236}">
                <a16:creationId xmlns:a16="http://schemas.microsoft.com/office/drawing/2014/main" id="{ED286725-A09F-A4C6-4F5F-0B86B2234AA0}"/>
              </a:ext>
            </a:extLst>
          </p:cNvPr>
          <p:cNvSpPr>
            <a:spLocks noGrp="1"/>
          </p:cNvSpPr>
          <p:nvPr>
            <p:ph type="ftr" sz="quarter" idx="11"/>
          </p:nvPr>
        </p:nvSpPr>
        <p:spPr/>
        <p:txBody>
          <a:bodyPr/>
          <a:lstStyle/>
          <a:p>
            <a:r>
              <a:rPr lang="en-US"/>
              <a:t>Lovely Professional University</a:t>
            </a:r>
          </a:p>
        </p:txBody>
      </p:sp>
      <p:sp>
        <p:nvSpPr>
          <p:cNvPr id="5" name="Slide Number Placeholder 4">
            <a:extLst>
              <a:ext uri="{FF2B5EF4-FFF2-40B4-BE49-F238E27FC236}">
                <a16:creationId xmlns:a16="http://schemas.microsoft.com/office/drawing/2014/main" id="{1F393312-B7B6-FE8C-AF9D-E870B665E4E4}"/>
              </a:ext>
            </a:extLst>
          </p:cNvPr>
          <p:cNvSpPr>
            <a:spLocks noGrp="1"/>
          </p:cNvSpPr>
          <p:nvPr>
            <p:ph type="sldNum" sz="quarter" idx="12"/>
          </p:nvPr>
        </p:nvSpPr>
        <p:spPr/>
        <p:txBody>
          <a:bodyPr/>
          <a:lstStyle/>
          <a:p>
            <a:fld id="{699BE967-9311-4DCA-9376-B71883C18474}" type="slidenum">
              <a:rPr lang="en-US" smtClean="0"/>
              <a:t>27</a:t>
            </a:fld>
            <a:endParaRPr lang="en-US"/>
          </a:p>
        </p:txBody>
      </p:sp>
      <p:pic>
        <p:nvPicPr>
          <p:cNvPr id="6" name="Picture 5">
            <a:extLst>
              <a:ext uri="{FF2B5EF4-FFF2-40B4-BE49-F238E27FC236}">
                <a16:creationId xmlns:a16="http://schemas.microsoft.com/office/drawing/2014/main" id="{295EF3D8-683A-EB37-EA36-656465FA343B}"/>
              </a:ext>
            </a:extLst>
          </p:cNvPr>
          <p:cNvPicPr>
            <a:picLocks noChangeAspect="1"/>
          </p:cNvPicPr>
          <p:nvPr/>
        </p:nvPicPr>
        <p:blipFill rotWithShape="1">
          <a:blip r:embed="rId3">
            <a:extLst>
              <a:ext uri="{28A0092B-C50C-407E-A947-70E740481C1C}">
                <a14:useLocalDpi xmlns:a14="http://schemas.microsoft.com/office/drawing/2010/main" val="0"/>
              </a:ext>
            </a:extLst>
          </a:blip>
          <a:srcRect t="16644" b="19303"/>
          <a:stretch/>
        </p:blipFill>
        <p:spPr>
          <a:xfrm>
            <a:off x="7879557" y="851665"/>
            <a:ext cx="853383" cy="880148"/>
          </a:xfrm>
          <a:prstGeom prst="rect">
            <a:avLst/>
          </a:prstGeom>
        </p:spPr>
      </p:pic>
    </p:spTree>
    <p:extLst>
      <p:ext uri="{BB962C8B-B14F-4D97-AF65-F5344CB8AC3E}">
        <p14:creationId xmlns:p14="http://schemas.microsoft.com/office/powerpoint/2010/main" val="301218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99D381-5656-74F8-A52B-2BD7360899D0}"/>
              </a:ext>
            </a:extLst>
          </p:cNvPr>
          <p:cNvSpPr>
            <a:spLocks noGrp="1"/>
          </p:cNvSpPr>
          <p:nvPr>
            <p:ph type="ftr" sz="quarter" idx="11"/>
          </p:nvPr>
        </p:nvSpPr>
        <p:spPr/>
        <p:txBody>
          <a:bodyPr/>
          <a:lstStyle/>
          <a:p>
            <a:r>
              <a:rPr lang="en-US"/>
              <a:t>Lovely Professional University</a:t>
            </a:r>
          </a:p>
        </p:txBody>
      </p:sp>
      <p:sp>
        <p:nvSpPr>
          <p:cNvPr id="5" name="Slide Number Placeholder 4">
            <a:extLst>
              <a:ext uri="{FF2B5EF4-FFF2-40B4-BE49-F238E27FC236}">
                <a16:creationId xmlns:a16="http://schemas.microsoft.com/office/drawing/2014/main" id="{C7293FD6-8B3E-E91B-10BB-8231311B49CF}"/>
              </a:ext>
            </a:extLst>
          </p:cNvPr>
          <p:cNvSpPr>
            <a:spLocks noGrp="1"/>
          </p:cNvSpPr>
          <p:nvPr>
            <p:ph type="sldNum" sz="quarter" idx="12"/>
          </p:nvPr>
        </p:nvSpPr>
        <p:spPr/>
        <p:txBody>
          <a:bodyPr/>
          <a:lstStyle/>
          <a:p>
            <a:fld id="{699BE967-9311-4DCA-9376-B71883C18474}" type="slidenum">
              <a:rPr lang="en-US" smtClean="0"/>
              <a:t>28</a:t>
            </a:fld>
            <a:endParaRPr lang="en-US"/>
          </a:p>
        </p:txBody>
      </p:sp>
      <p:pic>
        <p:nvPicPr>
          <p:cNvPr id="8" name="Content Placeholder 7">
            <a:extLst>
              <a:ext uri="{FF2B5EF4-FFF2-40B4-BE49-F238E27FC236}">
                <a16:creationId xmlns:a16="http://schemas.microsoft.com/office/drawing/2014/main" id="{A7172FD3-8937-110E-0AD7-5238485142DA}"/>
              </a:ext>
            </a:extLst>
          </p:cNvPr>
          <p:cNvPicPr>
            <a:picLocks noGrp="1" noChangeAspect="1"/>
          </p:cNvPicPr>
          <p:nvPr>
            <p:ph idx="4294967295"/>
          </p:nvPr>
        </p:nvPicPr>
        <p:blipFill>
          <a:blip r:embed="rId2"/>
          <a:stretch>
            <a:fillRect/>
          </a:stretch>
        </p:blipFill>
        <p:spPr>
          <a:xfrm>
            <a:off x="1187246" y="1518546"/>
            <a:ext cx="6692311" cy="3571491"/>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C7D4EEA5-2A5C-781F-84F5-CD774094E69A}"/>
              </a:ext>
            </a:extLst>
          </p:cNvPr>
          <p:cNvPicPr>
            <a:picLocks noChangeAspect="1"/>
          </p:cNvPicPr>
          <p:nvPr/>
        </p:nvPicPr>
        <p:blipFill rotWithShape="1">
          <a:blip r:embed="rId3">
            <a:extLst>
              <a:ext uri="{28A0092B-C50C-407E-A947-70E740481C1C}">
                <a14:useLocalDpi xmlns:a14="http://schemas.microsoft.com/office/drawing/2010/main" val="0"/>
              </a:ext>
            </a:extLst>
          </a:blip>
          <a:srcRect t="16644" b="19303"/>
          <a:stretch/>
        </p:blipFill>
        <p:spPr>
          <a:xfrm>
            <a:off x="7879557" y="851665"/>
            <a:ext cx="853383" cy="880148"/>
          </a:xfrm>
          <a:prstGeom prst="rect">
            <a:avLst/>
          </a:prstGeom>
        </p:spPr>
      </p:pic>
    </p:spTree>
    <p:extLst>
      <p:ext uri="{BB962C8B-B14F-4D97-AF65-F5344CB8AC3E}">
        <p14:creationId xmlns:p14="http://schemas.microsoft.com/office/powerpoint/2010/main" val="210903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Ordered Lists or Numbered Lists</a:t>
            </a:r>
          </a:p>
        </p:txBody>
      </p:sp>
      <p:sp>
        <p:nvSpPr>
          <p:cNvPr id="3" name="Content Placeholder 2"/>
          <p:cNvSpPr>
            <a:spLocks noGrp="1"/>
          </p:cNvSpPr>
          <p:nvPr>
            <p:ph sz="quarter" idx="1"/>
          </p:nvPr>
        </p:nvSpPr>
        <p:spPr/>
        <p:txBody>
          <a:bodyPr/>
          <a:lstStyle/>
          <a:p>
            <a:r>
              <a:rPr lang="en-US" dirty="0"/>
              <a:t>In the ordered HTML lists, all the list items are marked with numbers by default. It is known as numbered list also. The ordered list starts with &lt;</a:t>
            </a:r>
            <a:r>
              <a:rPr lang="en-US" dirty="0" err="1"/>
              <a:t>ol</a:t>
            </a:r>
            <a:r>
              <a:rPr lang="en-US" dirty="0"/>
              <a:t>&gt; tag and the list items start with &lt;li&gt; tag.</a:t>
            </a:r>
            <a:endParaRPr lang="en-IN" dirty="0"/>
          </a:p>
        </p:txBody>
      </p:sp>
      <p:sp>
        <p:nvSpPr>
          <p:cNvPr id="4" name="Rectangle 3"/>
          <p:cNvSpPr/>
          <p:nvPr/>
        </p:nvSpPr>
        <p:spPr>
          <a:xfrm>
            <a:off x="611560" y="4312763"/>
            <a:ext cx="2160240" cy="1754326"/>
          </a:xfrm>
          <a:prstGeom prst="rect">
            <a:avLst/>
          </a:prstGeom>
        </p:spPr>
        <p:txBody>
          <a:bodyPr wrap="square">
            <a:spAutoFit/>
          </a:bodyPr>
          <a:lstStyle/>
          <a:p>
            <a:r>
              <a:rPr lang="it-IT" b="1" dirty="0"/>
              <a:t>&lt;ol&gt;</a:t>
            </a:r>
            <a:r>
              <a:rPr lang="it-IT" dirty="0"/>
              <a:t>  </a:t>
            </a:r>
          </a:p>
          <a:p>
            <a:r>
              <a:rPr lang="it-IT" dirty="0"/>
              <a:t> </a:t>
            </a:r>
            <a:r>
              <a:rPr lang="it-IT" b="1" dirty="0"/>
              <a:t>&lt;li&gt;</a:t>
            </a:r>
            <a:r>
              <a:rPr lang="it-IT" dirty="0"/>
              <a:t>Aries</a:t>
            </a:r>
            <a:r>
              <a:rPr lang="it-IT" b="1" dirty="0"/>
              <a:t>&lt;/li&gt;</a:t>
            </a:r>
            <a:r>
              <a:rPr lang="it-IT" dirty="0"/>
              <a:t>  </a:t>
            </a:r>
          </a:p>
          <a:p>
            <a:r>
              <a:rPr lang="it-IT" dirty="0"/>
              <a:t> </a:t>
            </a:r>
            <a:r>
              <a:rPr lang="it-IT" b="1" dirty="0"/>
              <a:t>&lt;li&gt;</a:t>
            </a:r>
            <a:r>
              <a:rPr lang="it-IT" dirty="0"/>
              <a:t>Bingo</a:t>
            </a:r>
            <a:r>
              <a:rPr lang="it-IT" b="1" dirty="0"/>
              <a:t>&lt;/li&gt;</a:t>
            </a:r>
            <a:r>
              <a:rPr lang="it-IT" dirty="0"/>
              <a:t>  </a:t>
            </a:r>
          </a:p>
          <a:p>
            <a:r>
              <a:rPr lang="it-IT" dirty="0"/>
              <a:t> </a:t>
            </a:r>
            <a:r>
              <a:rPr lang="it-IT" b="1" dirty="0"/>
              <a:t>&lt;li&gt;</a:t>
            </a:r>
            <a:r>
              <a:rPr lang="it-IT" dirty="0"/>
              <a:t>Leo</a:t>
            </a:r>
            <a:r>
              <a:rPr lang="it-IT" b="1" dirty="0"/>
              <a:t>&lt;/li&gt;</a:t>
            </a:r>
            <a:r>
              <a:rPr lang="it-IT" dirty="0"/>
              <a:t>  </a:t>
            </a:r>
          </a:p>
          <a:p>
            <a:r>
              <a:rPr lang="it-IT" dirty="0"/>
              <a:t> </a:t>
            </a:r>
            <a:r>
              <a:rPr lang="it-IT" b="1" dirty="0"/>
              <a:t>&lt;li&gt;</a:t>
            </a:r>
            <a:r>
              <a:rPr lang="it-IT" dirty="0"/>
              <a:t>Oracle</a:t>
            </a:r>
            <a:r>
              <a:rPr lang="it-IT" b="1" dirty="0"/>
              <a:t>&lt;/li&gt;</a:t>
            </a:r>
            <a:r>
              <a:rPr lang="it-IT" dirty="0"/>
              <a:t>  </a:t>
            </a:r>
          </a:p>
          <a:p>
            <a:r>
              <a:rPr lang="it-IT" b="1" dirty="0"/>
              <a:t>&lt;/ol&gt;</a:t>
            </a:r>
            <a:r>
              <a:rPr lang="it-IT" dirty="0"/>
              <a:t>  </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685" t="30456" r="34473" b="54105"/>
          <a:stretch/>
        </p:blipFill>
        <p:spPr bwMode="auto">
          <a:xfrm>
            <a:off x="4812342" y="4312763"/>
            <a:ext cx="2664296" cy="2062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0314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F12-BFBA-4F63-BE3A-9BDDB475EDC5}"/>
              </a:ext>
            </a:extLst>
          </p:cNvPr>
          <p:cNvSpPr>
            <a:spLocks noGrp="1"/>
          </p:cNvSpPr>
          <p:nvPr>
            <p:ph type="title"/>
          </p:nvPr>
        </p:nvSpPr>
        <p:spPr/>
        <p:txBody>
          <a:bodyPr/>
          <a:lstStyle/>
          <a:p>
            <a:r>
              <a:rPr lang="en-IN" dirty="0"/>
              <a:t>Evolution of </a:t>
            </a:r>
            <a:r>
              <a:rPr lang="en-IN" dirty="0" err="1"/>
              <a:t>Markup</a:t>
            </a:r>
            <a:r>
              <a:rPr lang="en-IN" dirty="0"/>
              <a:t> Language</a:t>
            </a:r>
          </a:p>
        </p:txBody>
      </p:sp>
      <p:sp>
        <p:nvSpPr>
          <p:cNvPr id="3" name="Content Placeholder 2">
            <a:extLst>
              <a:ext uri="{FF2B5EF4-FFF2-40B4-BE49-F238E27FC236}">
                <a16:creationId xmlns:a16="http://schemas.microsoft.com/office/drawing/2014/main" id="{C0D23B2A-D7CC-4205-BABA-8191C6D48E0A}"/>
              </a:ext>
            </a:extLst>
          </p:cNvPr>
          <p:cNvSpPr>
            <a:spLocks noGrp="1"/>
          </p:cNvSpPr>
          <p:nvPr>
            <p:ph sz="quarter" idx="1"/>
          </p:nvPr>
        </p:nvSpPr>
        <p:spPr/>
        <p:txBody>
          <a:bodyPr>
            <a:normAutofit fontScale="62500" lnSpcReduction="20000"/>
          </a:bodyPr>
          <a:lstStyle/>
          <a:p>
            <a:pPr marL="342900" lvl="0" indent="-342900">
              <a:lnSpc>
                <a:spcPct val="107000"/>
              </a:lnSpc>
              <a:spcAft>
                <a:spcPts val="800"/>
              </a:spcAft>
              <a:buFont typeface="Symbol" panose="05050102010706020507" pitchFamily="18" charset="2"/>
              <a:buChar char="-"/>
            </a:pP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GML [Generic </a:t>
            </a:r>
            <a:r>
              <a:rPr lang="en-IN"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Markup</a:t>
            </a: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 Language] at “CERN” Labs  </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1960</a:t>
            </a:r>
            <a:endParaRPr lang="en-IN" sz="28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SGML [Standard Generic </a:t>
            </a:r>
            <a:r>
              <a:rPr lang="en-IN"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Markup</a:t>
            </a: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 Language] </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1985</a:t>
            </a:r>
            <a:endParaRPr lang="en-IN" sz="28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Early </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1990’s </a:t>
            </a: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Tim Berners Lee” </a:t>
            </a: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introduced “HTML” for “Mosaic” browser. </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Published by IETF (Internet Engineering Task Force) </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1993</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1995 HTML 2.0 </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1997 HTML 3.2</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1999 HTML 4.0</a:t>
            </a:r>
          </a:p>
          <a:p>
            <a:pPr marL="342900" lvl="0" indent="-342900">
              <a:lnSpc>
                <a:spcPct val="107000"/>
              </a:lnSpc>
              <a:spcAft>
                <a:spcPts val="800"/>
              </a:spcAft>
              <a:buFont typeface="Symbol" panose="05050102010706020507" pitchFamily="18"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2000 XHTML 1.0</a:t>
            </a:r>
            <a:r>
              <a:rPr lang="en-US" sz="2800" dirty="0">
                <a:latin typeface="Calibri" panose="020F0502020204030204" pitchFamily="34" charset="0"/>
                <a:ea typeface="Calibri" panose="020F0502020204030204" pitchFamily="34" charset="0"/>
                <a:cs typeface="Calibri" panose="020F0502020204030204" pitchFamily="34" charset="0"/>
              </a:rPr>
              <a:t> [Required authors to follow the rules of XML, a stricter markup language]</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2014 HTML 5.0</a:t>
            </a: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2016 HTML 5.1</a:t>
            </a:r>
            <a:endParaRPr lang="en-IN" sz="2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948549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7CC7-3940-2494-CE2D-89BBFDD9AAB6}"/>
              </a:ext>
            </a:extLst>
          </p:cNvPr>
          <p:cNvSpPr>
            <a:spLocks noGrp="1"/>
          </p:cNvSpPr>
          <p:nvPr>
            <p:ph type="title"/>
          </p:nvPr>
        </p:nvSpPr>
        <p:spPr/>
        <p:txBody>
          <a:bodyPr/>
          <a:lstStyle/>
          <a:p>
            <a:r>
              <a:rPr lang="en-US" dirty="0"/>
              <a:t>Attribute of Ordered List</a:t>
            </a:r>
            <a:endParaRPr lang="en-IN" dirty="0"/>
          </a:p>
        </p:txBody>
      </p:sp>
      <p:sp>
        <p:nvSpPr>
          <p:cNvPr id="3" name="Content Placeholder 2">
            <a:extLst>
              <a:ext uri="{FF2B5EF4-FFF2-40B4-BE49-F238E27FC236}">
                <a16:creationId xmlns:a16="http://schemas.microsoft.com/office/drawing/2014/main" id="{BE8AC5B2-71BE-E321-7FCA-65DBB7876E06}"/>
              </a:ext>
            </a:extLst>
          </p:cNvPr>
          <p:cNvSpPr>
            <a:spLocks noGrp="1"/>
          </p:cNvSpPr>
          <p:nvPr>
            <p:ph idx="1"/>
          </p:nvPr>
        </p:nvSpPr>
        <p:spPr/>
        <p:txBody>
          <a:bodyPr/>
          <a:lstStyle/>
          <a:p>
            <a:r>
              <a:rPr lang="en-US" b="1" dirty="0"/>
              <a:t>Reversed</a:t>
            </a:r>
          </a:p>
          <a:p>
            <a:pPr marL="0" indent="0">
              <a:buNone/>
            </a:pPr>
            <a:r>
              <a:rPr lang="en-US" dirty="0"/>
              <a:t>This Boolean attribute specifies that the list's items are in reverse order. Items will be numbered from high to low.</a:t>
            </a:r>
          </a:p>
          <a:p>
            <a:r>
              <a:rPr lang="en-US" b="1" dirty="0"/>
              <a:t>Start</a:t>
            </a:r>
          </a:p>
          <a:p>
            <a:pPr marL="0" indent="0">
              <a:buNone/>
            </a:pPr>
            <a:r>
              <a:rPr lang="en-US" dirty="0"/>
              <a:t>An integer to start counting from for the list items. Always an Arabic numeral (1, 2, 3, etc.), even when the numbering type is letters or Roman numerals.</a:t>
            </a:r>
            <a:endParaRPr lang="en-IN" dirty="0"/>
          </a:p>
        </p:txBody>
      </p:sp>
      <p:sp>
        <p:nvSpPr>
          <p:cNvPr id="4" name="Footer Placeholder 3">
            <a:extLst>
              <a:ext uri="{FF2B5EF4-FFF2-40B4-BE49-F238E27FC236}">
                <a16:creationId xmlns:a16="http://schemas.microsoft.com/office/drawing/2014/main" id="{ABB495A1-2C51-AAF7-2F9C-1954D8636973}"/>
              </a:ext>
            </a:extLst>
          </p:cNvPr>
          <p:cNvSpPr>
            <a:spLocks noGrp="1"/>
          </p:cNvSpPr>
          <p:nvPr>
            <p:ph type="ftr" sz="quarter" idx="11"/>
          </p:nvPr>
        </p:nvSpPr>
        <p:spPr/>
        <p:txBody>
          <a:bodyPr/>
          <a:lstStyle/>
          <a:p>
            <a:r>
              <a:rPr lang="en-US"/>
              <a:t>Lovely Professional University</a:t>
            </a:r>
          </a:p>
        </p:txBody>
      </p:sp>
      <p:sp>
        <p:nvSpPr>
          <p:cNvPr id="5" name="Slide Number Placeholder 4">
            <a:extLst>
              <a:ext uri="{FF2B5EF4-FFF2-40B4-BE49-F238E27FC236}">
                <a16:creationId xmlns:a16="http://schemas.microsoft.com/office/drawing/2014/main" id="{040BA280-46BE-880E-626B-04CAC7CDCA0A}"/>
              </a:ext>
            </a:extLst>
          </p:cNvPr>
          <p:cNvSpPr>
            <a:spLocks noGrp="1"/>
          </p:cNvSpPr>
          <p:nvPr>
            <p:ph type="sldNum" sz="quarter" idx="12"/>
          </p:nvPr>
        </p:nvSpPr>
        <p:spPr/>
        <p:txBody>
          <a:bodyPr/>
          <a:lstStyle/>
          <a:p>
            <a:fld id="{699BE967-9311-4DCA-9376-B71883C18474}" type="slidenum">
              <a:rPr lang="en-US" smtClean="0"/>
              <a:t>30</a:t>
            </a:fld>
            <a:endParaRPr lang="en-US"/>
          </a:p>
        </p:txBody>
      </p:sp>
      <p:pic>
        <p:nvPicPr>
          <p:cNvPr id="8" name="Picture 7">
            <a:extLst>
              <a:ext uri="{FF2B5EF4-FFF2-40B4-BE49-F238E27FC236}">
                <a16:creationId xmlns:a16="http://schemas.microsoft.com/office/drawing/2014/main" id="{6B949581-C245-E2C1-BE07-6CE776B677C1}"/>
              </a:ext>
            </a:extLst>
          </p:cNvPr>
          <p:cNvPicPr>
            <a:picLocks noChangeAspect="1"/>
          </p:cNvPicPr>
          <p:nvPr/>
        </p:nvPicPr>
        <p:blipFill rotWithShape="1">
          <a:blip r:embed="rId3">
            <a:extLst>
              <a:ext uri="{28A0092B-C50C-407E-A947-70E740481C1C}">
                <a14:useLocalDpi xmlns:a14="http://schemas.microsoft.com/office/drawing/2010/main" val="0"/>
              </a:ext>
            </a:extLst>
          </a:blip>
          <a:srcRect t="16644" b="19303"/>
          <a:stretch/>
        </p:blipFill>
        <p:spPr>
          <a:xfrm>
            <a:off x="7879557" y="851665"/>
            <a:ext cx="853383" cy="880148"/>
          </a:xfrm>
          <a:prstGeom prst="rect">
            <a:avLst/>
          </a:prstGeom>
        </p:spPr>
      </p:pic>
    </p:spTree>
    <p:extLst>
      <p:ext uri="{BB962C8B-B14F-4D97-AF65-F5344CB8AC3E}">
        <p14:creationId xmlns:p14="http://schemas.microsoft.com/office/powerpoint/2010/main" val="520876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726E-E5F9-A898-8F1A-7CA10A9E806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5A3249C-C962-556B-6F75-0D98D30FC2CF}"/>
              </a:ext>
            </a:extLst>
          </p:cNvPr>
          <p:cNvSpPr>
            <a:spLocks noGrp="1"/>
          </p:cNvSpPr>
          <p:nvPr>
            <p:ph idx="1"/>
          </p:nvPr>
        </p:nvSpPr>
        <p:spPr/>
        <p:txBody>
          <a:bodyPr/>
          <a:lstStyle/>
          <a:p>
            <a:pPr marL="0" indent="0">
              <a:buNone/>
            </a:pPr>
            <a:r>
              <a:rPr lang="en-US" dirty="0"/>
              <a:t>Type</a:t>
            </a:r>
          </a:p>
          <a:p>
            <a:pPr marL="0" indent="0">
              <a:buNone/>
            </a:pPr>
            <a:r>
              <a:rPr lang="en-US" dirty="0"/>
              <a:t>Sets the numbering type:</a:t>
            </a:r>
          </a:p>
          <a:p>
            <a:r>
              <a:rPr lang="en-US" dirty="0"/>
              <a:t>a for lowercase letters</a:t>
            </a:r>
          </a:p>
          <a:p>
            <a:r>
              <a:rPr lang="en-US" dirty="0"/>
              <a:t>A for uppercase letters</a:t>
            </a:r>
          </a:p>
          <a:p>
            <a:r>
              <a:rPr lang="en-US" dirty="0" err="1"/>
              <a:t>i</a:t>
            </a:r>
            <a:r>
              <a:rPr lang="en-US" dirty="0"/>
              <a:t> for lowercase Roman numerals</a:t>
            </a:r>
          </a:p>
          <a:p>
            <a:r>
              <a:rPr lang="en-US" dirty="0"/>
              <a:t>I for uppercase Roman numerals</a:t>
            </a:r>
          </a:p>
          <a:p>
            <a:r>
              <a:rPr lang="en-US" dirty="0"/>
              <a:t>1 for numbers (default)</a:t>
            </a:r>
            <a:endParaRPr lang="en-IN" dirty="0"/>
          </a:p>
        </p:txBody>
      </p:sp>
      <p:sp>
        <p:nvSpPr>
          <p:cNvPr id="4" name="Footer Placeholder 3">
            <a:extLst>
              <a:ext uri="{FF2B5EF4-FFF2-40B4-BE49-F238E27FC236}">
                <a16:creationId xmlns:a16="http://schemas.microsoft.com/office/drawing/2014/main" id="{AD886A74-1545-9B84-CACF-40CCD0446081}"/>
              </a:ext>
            </a:extLst>
          </p:cNvPr>
          <p:cNvSpPr>
            <a:spLocks noGrp="1"/>
          </p:cNvSpPr>
          <p:nvPr>
            <p:ph type="ftr" sz="quarter" idx="11"/>
          </p:nvPr>
        </p:nvSpPr>
        <p:spPr/>
        <p:txBody>
          <a:bodyPr/>
          <a:lstStyle/>
          <a:p>
            <a:r>
              <a:rPr lang="en-US"/>
              <a:t>Lovely Professional University</a:t>
            </a:r>
          </a:p>
        </p:txBody>
      </p:sp>
      <p:sp>
        <p:nvSpPr>
          <p:cNvPr id="5" name="Slide Number Placeholder 4">
            <a:extLst>
              <a:ext uri="{FF2B5EF4-FFF2-40B4-BE49-F238E27FC236}">
                <a16:creationId xmlns:a16="http://schemas.microsoft.com/office/drawing/2014/main" id="{454F509F-318F-A51F-82B2-E82787F61106}"/>
              </a:ext>
            </a:extLst>
          </p:cNvPr>
          <p:cNvSpPr>
            <a:spLocks noGrp="1"/>
          </p:cNvSpPr>
          <p:nvPr>
            <p:ph type="sldNum" sz="quarter" idx="12"/>
          </p:nvPr>
        </p:nvSpPr>
        <p:spPr/>
        <p:txBody>
          <a:bodyPr/>
          <a:lstStyle/>
          <a:p>
            <a:fld id="{699BE967-9311-4DCA-9376-B71883C18474}" type="slidenum">
              <a:rPr lang="en-US" smtClean="0"/>
              <a:t>31</a:t>
            </a:fld>
            <a:endParaRPr lang="en-US"/>
          </a:p>
        </p:txBody>
      </p:sp>
      <p:pic>
        <p:nvPicPr>
          <p:cNvPr id="6" name="Picture 5">
            <a:extLst>
              <a:ext uri="{FF2B5EF4-FFF2-40B4-BE49-F238E27FC236}">
                <a16:creationId xmlns:a16="http://schemas.microsoft.com/office/drawing/2014/main" id="{5BCA3E63-9ADC-FCF9-8F83-D743A7906D52}"/>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7879557" y="851665"/>
            <a:ext cx="853383" cy="880148"/>
          </a:xfrm>
          <a:prstGeom prst="rect">
            <a:avLst/>
          </a:prstGeom>
        </p:spPr>
      </p:pic>
    </p:spTree>
    <p:extLst>
      <p:ext uri="{BB962C8B-B14F-4D97-AF65-F5344CB8AC3E}">
        <p14:creationId xmlns:p14="http://schemas.microsoft.com/office/powerpoint/2010/main" val="4184261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normAutofit fontScale="90000"/>
          </a:bodyPr>
          <a:lstStyle/>
          <a:p>
            <a:r>
              <a:rPr lang="en-US" dirty="0"/>
              <a:t>Description List or Definition List</a:t>
            </a:r>
            <a:br>
              <a:rPr lang="en-US" dirty="0"/>
            </a:br>
            <a:endParaRPr lang="en-IN" dirty="0"/>
          </a:p>
        </p:txBody>
      </p:sp>
      <p:sp>
        <p:nvSpPr>
          <p:cNvPr id="3" name="Content Placeholder 2"/>
          <p:cNvSpPr>
            <a:spLocks noGrp="1"/>
          </p:cNvSpPr>
          <p:nvPr>
            <p:ph sz="quarter" idx="1"/>
          </p:nvPr>
        </p:nvSpPr>
        <p:spPr/>
        <p:txBody>
          <a:bodyPr>
            <a:normAutofit/>
          </a:bodyPr>
          <a:lstStyle/>
          <a:p>
            <a:r>
              <a:rPr lang="en-US" dirty="0"/>
              <a:t>HTML Description list is also a list style which is supported by HTML and XHTML. It is also known as definition list where entries are listed like a dictionary or encyclopedia.</a:t>
            </a:r>
          </a:p>
          <a:p>
            <a:pPr marL="0" indent="0">
              <a:buNone/>
            </a:pPr>
            <a:endParaRPr lang="en-US" dirty="0"/>
          </a:p>
          <a:p>
            <a:pPr marL="0" indent="0">
              <a:buNone/>
            </a:pPr>
            <a:r>
              <a:rPr lang="en-US" dirty="0"/>
              <a:t>The HTML definition list contains following three tags:</a:t>
            </a:r>
          </a:p>
          <a:p>
            <a:r>
              <a:rPr lang="en-US" b="1" dirty="0"/>
              <a:t>&lt;dl&gt; tag</a:t>
            </a:r>
            <a:r>
              <a:rPr lang="en-US" dirty="0"/>
              <a:t> defines the start of the list.</a:t>
            </a:r>
          </a:p>
          <a:p>
            <a:r>
              <a:rPr lang="en-US" b="1" dirty="0"/>
              <a:t>&lt;</a:t>
            </a:r>
            <a:r>
              <a:rPr lang="en-US" b="1" dirty="0" err="1"/>
              <a:t>dt</a:t>
            </a:r>
            <a:r>
              <a:rPr lang="en-US" b="1" dirty="0"/>
              <a:t>&gt; tag</a:t>
            </a:r>
            <a:r>
              <a:rPr lang="en-US" dirty="0"/>
              <a:t> defines a term.</a:t>
            </a:r>
          </a:p>
          <a:p>
            <a:r>
              <a:rPr lang="en-US" b="1" dirty="0"/>
              <a:t>&lt;</a:t>
            </a:r>
            <a:r>
              <a:rPr lang="en-US" b="1" dirty="0" err="1"/>
              <a:t>dd</a:t>
            </a:r>
            <a:r>
              <a:rPr lang="en-US" b="1" dirty="0"/>
              <a:t>&gt; tag</a:t>
            </a:r>
            <a:r>
              <a:rPr lang="en-US" dirty="0"/>
              <a:t> defines the term definition (description).</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4ABD04BD-84CB-4EEE-9D9E-042D6B8D79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876256" y="97564"/>
            <a:ext cx="2080084"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452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DDDFD2B-97C0-51A6-11C7-EC28E401F43A}"/>
              </a:ext>
            </a:extLst>
          </p:cNvPr>
          <p:cNvSpPr>
            <a:spLocks noGrp="1"/>
          </p:cNvSpPr>
          <p:nvPr>
            <p:ph type="ftr" sz="quarter" idx="11"/>
          </p:nvPr>
        </p:nvSpPr>
        <p:spPr>
          <a:xfrm>
            <a:off x="2944592" y="5726907"/>
            <a:ext cx="3086100" cy="273844"/>
          </a:xfrm>
        </p:spPr>
        <p:txBody>
          <a:bodyPr/>
          <a:lstStyle/>
          <a:p>
            <a:r>
              <a:rPr lang="en-US" dirty="0"/>
              <a:t>Lovely Professional University</a:t>
            </a:r>
          </a:p>
        </p:txBody>
      </p:sp>
      <p:sp>
        <p:nvSpPr>
          <p:cNvPr id="5" name="Slide Number Placeholder 4">
            <a:extLst>
              <a:ext uri="{FF2B5EF4-FFF2-40B4-BE49-F238E27FC236}">
                <a16:creationId xmlns:a16="http://schemas.microsoft.com/office/drawing/2014/main" id="{1E7A9E94-9618-1AFE-C7B0-81056379F86A}"/>
              </a:ext>
            </a:extLst>
          </p:cNvPr>
          <p:cNvSpPr>
            <a:spLocks noGrp="1"/>
          </p:cNvSpPr>
          <p:nvPr>
            <p:ph type="sldNum" sz="quarter" idx="12"/>
          </p:nvPr>
        </p:nvSpPr>
        <p:spPr>
          <a:xfrm>
            <a:off x="6457950" y="5618221"/>
            <a:ext cx="2057400" cy="273844"/>
          </a:xfrm>
        </p:spPr>
        <p:txBody>
          <a:bodyPr/>
          <a:lstStyle/>
          <a:p>
            <a:fld id="{699BE967-9311-4DCA-9376-B71883C18474}" type="slidenum">
              <a:rPr lang="en-US" smtClean="0"/>
              <a:t>33</a:t>
            </a:fld>
            <a:endParaRPr lang="en-US"/>
          </a:p>
        </p:txBody>
      </p:sp>
      <p:pic>
        <p:nvPicPr>
          <p:cNvPr id="7" name="Picture 6">
            <a:extLst>
              <a:ext uri="{FF2B5EF4-FFF2-40B4-BE49-F238E27FC236}">
                <a16:creationId xmlns:a16="http://schemas.microsoft.com/office/drawing/2014/main" id="{3ED46AB9-E00D-7160-CB92-1BF2CF84D478}"/>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7879557" y="851665"/>
            <a:ext cx="853383" cy="880148"/>
          </a:xfrm>
          <a:prstGeom prst="rect">
            <a:avLst/>
          </a:prstGeom>
        </p:spPr>
      </p:pic>
      <p:sp>
        <p:nvSpPr>
          <p:cNvPr id="3" name="TextBox 2">
            <a:extLst>
              <a:ext uri="{FF2B5EF4-FFF2-40B4-BE49-F238E27FC236}">
                <a16:creationId xmlns:a16="http://schemas.microsoft.com/office/drawing/2014/main" id="{5D8F2CDD-6A30-DF5A-4754-9006319F26B3}"/>
              </a:ext>
            </a:extLst>
          </p:cNvPr>
          <p:cNvSpPr txBox="1"/>
          <p:nvPr/>
        </p:nvSpPr>
        <p:spPr>
          <a:xfrm>
            <a:off x="611873" y="1093028"/>
            <a:ext cx="5418819" cy="600164"/>
          </a:xfrm>
          <a:prstGeom prst="rect">
            <a:avLst/>
          </a:prstGeom>
          <a:noFill/>
        </p:spPr>
        <p:txBody>
          <a:bodyPr wrap="square">
            <a:spAutoFit/>
          </a:bodyPr>
          <a:lstStyle/>
          <a:p>
            <a:pPr algn="l"/>
            <a:r>
              <a:rPr lang="en-US" sz="3300" dirty="0">
                <a:solidFill>
                  <a:srgbClr val="000000"/>
                </a:solidFill>
                <a:latin typeface="Segoe UI" panose="020B0502040204020203" pitchFamily="34" charset="0"/>
              </a:rPr>
              <a:t>HTML Lists</a:t>
            </a:r>
          </a:p>
        </p:txBody>
      </p:sp>
      <p:pic>
        <p:nvPicPr>
          <p:cNvPr id="8" name="Picture 7">
            <a:extLst>
              <a:ext uri="{FF2B5EF4-FFF2-40B4-BE49-F238E27FC236}">
                <a16:creationId xmlns:a16="http://schemas.microsoft.com/office/drawing/2014/main" id="{F67745ED-7F7D-5F32-B739-93EAE88E2099}"/>
              </a:ext>
            </a:extLst>
          </p:cNvPr>
          <p:cNvPicPr>
            <a:picLocks noChangeAspect="1"/>
          </p:cNvPicPr>
          <p:nvPr/>
        </p:nvPicPr>
        <p:blipFill>
          <a:blip r:embed="rId3"/>
          <a:stretch>
            <a:fillRect/>
          </a:stretch>
        </p:blipFill>
        <p:spPr>
          <a:xfrm>
            <a:off x="42859" y="1886545"/>
            <a:ext cx="9042419" cy="3840362"/>
          </a:xfrm>
          <a:prstGeom prst="rect">
            <a:avLst/>
          </a:prstGeom>
        </p:spPr>
      </p:pic>
    </p:spTree>
    <p:extLst>
      <p:ext uri="{BB962C8B-B14F-4D97-AF65-F5344CB8AC3E}">
        <p14:creationId xmlns:p14="http://schemas.microsoft.com/office/powerpoint/2010/main" val="696826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B1995AC-3189-CA1E-3236-6078A4BCC76E}"/>
              </a:ext>
            </a:extLst>
          </p:cNvPr>
          <p:cNvSpPr>
            <a:spLocks noGrp="1"/>
          </p:cNvSpPr>
          <p:nvPr>
            <p:ph type="ftr" sz="quarter" idx="11"/>
          </p:nvPr>
        </p:nvSpPr>
        <p:spPr/>
        <p:txBody>
          <a:bodyPr/>
          <a:lstStyle/>
          <a:p>
            <a:r>
              <a:rPr lang="en-US"/>
              <a:t>Lovely Professional University</a:t>
            </a:r>
          </a:p>
        </p:txBody>
      </p:sp>
      <p:sp>
        <p:nvSpPr>
          <p:cNvPr id="5" name="Slide Number Placeholder 4">
            <a:extLst>
              <a:ext uri="{FF2B5EF4-FFF2-40B4-BE49-F238E27FC236}">
                <a16:creationId xmlns:a16="http://schemas.microsoft.com/office/drawing/2014/main" id="{AB6632E7-E5C2-B5A1-E201-D12762827939}"/>
              </a:ext>
            </a:extLst>
          </p:cNvPr>
          <p:cNvSpPr>
            <a:spLocks noGrp="1"/>
          </p:cNvSpPr>
          <p:nvPr>
            <p:ph type="sldNum" sz="quarter" idx="12"/>
          </p:nvPr>
        </p:nvSpPr>
        <p:spPr/>
        <p:txBody>
          <a:bodyPr/>
          <a:lstStyle/>
          <a:p>
            <a:fld id="{699BE967-9311-4DCA-9376-B71883C18474}" type="slidenum">
              <a:rPr lang="en-US" smtClean="0"/>
              <a:t>34</a:t>
            </a:fld>
            <a:endParaRPr lang="en-US"/>
          </a:p>
        </p:txBody>
      </p:sp>
      <p:pic>
        <p:nvPicPr>
          <p:cNvPr id="7" name="Picture 6">
            <a:extLst>
              <a:ext uri="{FF2B5EF4-FFF2-40B4-BE49-F238E27FC236}">
                <a16:creationId xmlns:a16="http://schemas.microsoft.com/office/drawing/2014/main" id="{F0584F0C-378E-8852-4EB7-83C57011DA4F}"/>
              </a:ext>
            </a:extLst>
          </p:cNvPr>
          <p:cNvPicPr>
            <a:picLocks noChangeAspect="1"/>
          </p:cNvPicPr>
          <p:nvPr/>
        </p:nvPicPr>
        <p:blipFill>
          <a:blip r:embed="rId2"/>
          <a:stretch>
            <a:fillRect/>
          </a:stretch>
        </p:blipFill>
        <p:spPr>
          <a:xfrm>
            <a:off x="2499852" y="2014999"/>
            <a:ext cx="3329558" cy="3391562"/>
          </a:xfrm>
          <a:prstGeom prst="rect">
            <a:avLst/>
          </a:prstGeom>
        </p:spPr>
      </p:pic>
      <p:sp>
        <p:nvSpPr>
          <p:cNvPr id="8" name="TextBox 7">
            <a:extLst>
              <a:ext uri="{FF2B5EF4-FFF2-40B4-BE49-F238E27FC236}">
                <a16:creationId xmlns:a16="http://schemas.microsoft.com/office/drawing/2014/main" id="{DF146F40-6737-7CC7-1379-41B4F2269F37}"/>
              </a:ext>
            </a:extLst>
          </p:cNvPr>
          <p:cNvSpPr txBox="1"/>
          <p:nvPr/>
        </p:nvSpPr>
        <p:spPr>
          <a:xfrm>
            <a:off x="1209368" y="1262831"/>
            <a:ext cx="3657600" cy="646331"/>
          </a:xfrm>
          <a:prstGeom prst="rect">
            <a:avLst/>
          </a:prstGeom>
          <a:noFill/>
        </p:spPr>
        <p:txBody>
          <a:bodyPr wrap="square" rtlCol="0">
            <a:spAutoFit/>
          </a:bodyPr>
          <a:lstStyle/>
          <a:p>
            <a:r>
              <a:rPr lang="en-US" sz="3600" dirty="0"/>
              <a:t>Try This……!</a:t>
            </a:r>
            <a:endParaRPr lang="en-IN" sz="3600" dirty="0"/>
          </a:p>
        </p:txBody>
      </p:sp>
    </p:spTree>
    <p:extLst>
      <p:ext uri="{BB962C8B-B14F-4D97-AF65-F5344CB8AC3E}">
        <p14:creationId xmlns:p14="http://schemas.microsoft.com/office/powerpoint/2010/main" val="374248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Elements</a:t>
            </a:r>
          </a:p>
        </p:txBody>
      </p:sp>
      <p:sp>
        <p:nvSpPr>
          <p:cNvPr id="3" name="Content Placeholder 2"/>
          <p:cNvSpPr>
            <a:spLocks noGrp="1"/>
          </p:cNvSpPr>
          <p:nvPr>
            <p:ph sz="quarter" idx="1"/>
          </p:nvPr>
        </p:nvSpPr>
        <p:spPr/>
        <p:txBody>
          <a:bodyPr>
            <a:normAutofit/>
          </a:bodyPr>
          <a:lstStyle/>
          <a:p>
            <a:r>
              <a:rPr lang="en-US" dirty="0"/>
              <a:t>A block-level element always starts on a new line, and the browsers automatically add some space (a margin) before and after the element.</a:t>
            </a:r>
          </a:p>
          <a:p>
            <a:r>
              <a:rPr lang="en-US" dirty="0"/>
              <a:t>A block-level element always takes up the full width available (stretches out to the left and right as far as it can).</a:t>
            </a:r>
          </a:p>
          <a:p>
            <a:r>
              <a:rPr lang="en-US" dirty="0"/>
              <a:t>Two commonly used block elements are: &lt;p&gt; and &lt;div&gt;.</a:t>
            </a:r>
          </a:p>
          <a:p>
            <a:r>
              <a:rPr lang="en-US" dirty="0"/>
              <a:t>The &lt;p&gt; element defines a paragraph in an HTML document.</a:t>
            </a:r>
          </a:p>
          <a:p>
            <a:r>
              <a:rPr lang="en-US" dirty="0"/>
              <a:t>The &lt;div&gt; element defines a division or a section in an HTML document.</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2B1ACDA9-5002-4AEF-9C88-CBCF475178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092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90" t="34667" r="921" b="27860"/>
          <a:stretch/>
        </p:blipFill>
        <p:spPr bwMode="auto">
          <a:xfrm>
            <a:off x="96253" y="1484784"/>
            <a:ext cx="8940243" cy="36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Flowchart: Process 1"/>
          <p:cNvSpPr/>
          <p:nvPr/>
        </p:nvSpPr>
        <p:spPr>
          <a:xfrm>
            <a:off x="1547664" y="5373216"/>
            <a:ext cx="5904656" cy="3600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Example of Block Element</a:t>
            </a:r>
          </a:p>
        </p:txBody>
      </p:sp>
      <p:pic>
        <p:nvPicPr>
          <p:cNvPr id="4" name="Picture 2" descr="Blended Learning School | Online Distance Education Courses &amp; Universities">
            <a:extLst>
              <a:ext uri="{FF2B5EF4-FFF2-40B4-BE49-F238E27FC236}">
                <a16:creationId xmlns:a16="http://schemas.microsoft.com/office/drawing/2014/main" id="{6FB7BBF0-1E1E-4BD5-9065-246D431B6F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310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Inline Elements</a:t>
            </a:r>
          </a:p>
        </p:txBody>
      </p:sp>
      <p:sp>
        <p:nvSpPr>
          <p:cNvPr id="3" name="Content Placeholder 2"/>
          <p:cNvSpPr>
            <a:spLocks noGrp="1"/>
          </p:cNvSpPr>
          <p:nvPr>
            <p:ph sz="quarter" idx="1"/>
          </p:nvPr>
        </p:nvSpPr>
        <p:spPr>
          <a:xfrm>
            <a:off x="457200" y="1600201"/>
            <a:ext cx="8229600" cy="2404864"/>
          </a:xfrm>
        </p:spPr>
        <p:txBody>
          <a:bodyPr>
            <a:normAutofit/>
          </a:bodyPr>
          <a:lstStyle/>
          <a:p>
            <a:r>
              <a:rPr lang="en-US" dirty="0"/>
              <a:t>An inline element does not start on a new line.</a:t>
            </a:r>
          </a:p>
          <a:p>
            <a:r>
              <a:rPr lang="en-US" dirty="0"/>
              <a:t>An inline element only takes up as much width as necessary.</a:t>
            </a:r>
          </a:p>
          <a:p>
            <a:r>
              <a:rPr lang="en-US" dirty="0"/>
              <a:t>This is a &lt;span&gt; element inside a paragraph.</a:t>
            </a:r>
          </a:p>
          <a:p>
            <a:endParaRPr lang="en-IN" dirty="0"/>
          </a:p>
        </p:txBody>
      </p:sp>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12" t="34246" r="2262" b="37403"/>
          <a:stretch/>
        </p:blipFill>
        <p:spPr bwMode="auto">
          <a:xfrm>
            <a:off x="108970" y="3933056"/>
            <a:ext cx="9035030" cy="2592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0E13BEC1-8843-4546-BCEA-B084754CDA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29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Layout</a:t>
            </a:r>
          </a:p>
        </p:txBody>
      </p:sp>
      <p:sp>
        <p:nvSpPr>
          <p:cNvPr id="3" name="Content Placeholder 2"/>
          <p:cNvSpPr>
            <a:spLocks noGrp="1"/>
          </p:cNvSpPr>
          <p:nvPr>
            <p:ph sz="quarter" idx="1"/>
          </p:nvPr>
        </p:nvSpPr>
        <p:spPr>
          <a:xfrm>
            <a:off x="457200" y="1600200"/>
            <a:ext cx="4114800" cy="4565104"/>
          </a:xfrm>
        </p:spPr>
        <p:txBody>
          <a:bodyPr>
            <a:normAutofit/>
          </a:bodyPr>
          <a:lstStyle/>
          <a:p>
            <a:r>
              <a:rPr lang="en-US" dirty="0"/>
              <a:t>HTML layouts provide a way to arrange web pages in well-mannered, well-structured, and in responsive form or we can say that HTML layout specifies a way in which the web pages can be arranged. Web-page layout works with arrangement of visual elements of an HTML document.</a:t>
            </a:r>
            <a:endParaRPr lang="en-IN" dirty="0"/>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105" t="35789" r="46790" b="27720"/>
          <a:stretch/>
        </p:blipFill>
        <p:spPr bwMode="auto">
          <a:xfrm>
            <a:off x="4788024" y="2132857"/>
            <a:ext cx="3792353"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Blended Learning School | Online Distance Education Courses &amp; Universities">
            <a:extLst>
              <a:ext uri="{FF2B5EF4-FFF2-40B4-BE49-F238E27FC236}">
                <a16:creationId xmlns:a16="http://schemas.microsoft.com/office/drawing/2014/main" id="{E2AB4E56-32A3-46FA-84BB-AD7980946E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431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548680"/>
            <a:ext cx="8229600" cy="5688632"/>
          </a:xfrm>
        </p:spPr>
        <p:txBody>
          <a:bodyPr>
            <a:normAutofit/>
          </a:bodyPr>
          <a:lstStyle/>
          <a:p>
            <a:r>
              <a:rPr lang="en-US" dirty="0"/>
              <a:t>&lt;header&gt;: It is used to define a header for a document or a section.</a:t>
            </a:r>
          </a:p>
          <a:p>
            <a:r>
              <a:rPr lang="en-US" dirty="0"/>
              <a:t>&lt;</a:t>
            </a:r>
            <a:r>
              <a:rPr lang="en-US" dirty="0" err="1"/>
              <a:t>nav</a:t>
            </a:r>
            <a:r>
              <a:rPr lang="en-US" dirty="0"/>
              <a:t>&gt;: It is used to define a container for navigation links</a:t>
            </a:r>
          </a:p>
          <a:p>
            <a:r>
              <a:rPr lang="en-US" dirty="0"/>
              <a:t>&lt;section&gt;: It is used to define a section in a document</a:t>
            </a:r>
          </a:p>
          <a:p>
            <a:r>
              <a:rPr lang="en-US" dirty="0"/>
              <a:t>&lt;aside&gt;: It is used to define content aside from the content (like a sidebar)</a:t>
            </a:r>
          </a:p>
          <a:p>
            <a:r>
              <a:rPr lang="en-US" dirty="0"/>
              <a:t>&lt;footer&gt;: It is used to define a footer for a document or a section</a:t>
            </a:r>
          </a:p>
          <a:p>
            <a:r>
              <a:rPr lang="en-US" dirty="0"/>
              <a:t>&lt;details&gt;: It is used to define additional details</a:t>
            </a:r>
          </a:p>
          <a:p>
            <a:r>
              <a:rPr lang="en-US" dirty="0"/>
              <a:t>&lt;summary&gt;: It is used to define a heading for the &lt;details&gt; element</a:t>
            </a:r>
          </a:p>
        </p:txBody>
      </p:sp>
      <p:sp>
        <p:nvSpPr>
          <p:cNvPr id="4" name="Rectangle 3"/>
          <p:cNvSpPr/>
          <p:nvPr/>
        </p:nvSpPr>
        <p:spPr>
          <a:xfrm>
            <a:off x="1763688" y="6093296"/>
            <a:ext cx="4023537" cy="646331"/>
          </a:xfrm>
          <a:prstGeom prst="rect">
            <a:avLst/>
          </a:prstGeom>
        </p:spPr>
        <p:txBody>
          <a:bodyPr wrap="none">
            <a:spAutoFit/>
          </a:bodyPr>
          <a:lstStyle/>
          <a:p>
            <a:r>
              <a:rPr lang="en-IN" dirty="0">
                <a:hlinkClick r:id="rId2"/>
              </a:rPr>
              <a:t>https://www.javatpoint.com/html-layout</a:t>
            </a:r>
            <a:endParaRPr lang="en-IN" dirty="0"/>
          </a:p>
          <a:p>
            <a:endParaRPr lang="en-IN" dirty="0"/>
          </a:p>
        </p:txBody>
      </p:sp>
    </p:spTree>
    <p:extLst>
      <p:ext uri="{BB962C8B-B14F-4D97-AF65-F5344CB8AC3E}">
        <p14:creationId xmlns:p14="http://schemas.microsoft.com/office/powerpoint/2010/main" val="48791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Editors</a:t>
            </a:r>
          </a:p>
        </p:txBody>
      </p:sp>
      <p:sp>
        <p:nvSpPr>
          <p:cNvPr id="3" name="Content Placeholder 2"/>
          <p:cNvSpPr>
            <a:spLocks noGrp="1"/>
          </p:cNvSpPr>
          <p:nvPr>
            <p:ph sz="quarter" idx="1"/>
          </p:nvPr>
        </p:nvSpPr>
        <p:spPr/>
        <p:txBody>
          <a:bodyPr>
            <a:normAutofit/>
          </a:bodyPr>
          <a:lstStyle/>
          <a:p>
            <a:pPr fontAlgn="base"/>
            <a:r>
              <a:rPr lang="en-US" dirty="0"/>
              <a:t>HTML text editors are used to create and modify web pages. HTML codes can be written in any text editor including the </a:t>
            </a:r>
            <a:r>
              <a:rPr lang="en-US" b="1" dirty="0"/>
              <a:t>notepad</a:t>
            </a:r>
            <a:r>
              <a:rPr lang="en-US" dirty="0"/>
              <a:t>. One just needs to write HTML in any text editor and save the file with an extension “.html”. Some of the popular HTML text editors are given below:</a:t>
            </a:r>
          </a:p>
          <a:p>
            <a:pPr fontAlgn="base"/>
            <a:r>
              <a:rPr lang="en-US" dirty="0"/>
              <a:t>Notepad</a:t>
            </a:r>
          </a:p>
          <a:p>
            <a:pPr fontAlgn="base"/>
            <a:r>
              <a:rPr lang="en-US" dirty="0"/>
              <a:t>Notepad++</a:t>
            </a:r>
          </a:p>
          <a:p>
            <a:pPr fontAlgn="base"/>
            <a:r>
              <a:rPr lang="en-US" dirty="0"/>
              <a:t>Sublime Text 3</a:t>
            </a:r>
          </a:p>
          <a:p>
            <a:r>
              <a:rPr lang="en-IN" dirty="0"/>
              <a:t>Visual Studio Code</a:t>
            </a:r>
          </a:p>
        </p:txBody>
      </p:sp>
      <p:pic>
        <p:nvPicPr>
          <p:cNvPr id="4" name="Picture 2" descr="Blended Learning School | Online Distance Education Courses &amp; Universities">
            <a:extLst>
              <a:ext uri="{FF2B5EF4-FFF2-40B4-BE49-F238E27FC236}">
                <a16:creationId xmlns:a16="http://schemas.microsoft.com/office/drawing/2014/main" id="{3D342BC9-ACE1-48D4-B2A4-2DCB21FCDC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406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a:t>HTML Forms</a:t>
            </a:r>
          </a:p>
        </p:txBody>
      </p:sp>
      <p:sp>
        <p:nvSpPr>
          <p:cNvPr id="3" name="Content Placeholder 2"/>
          <p:cNvSpPr>
            <a:spLocks noGrp="1"/>
          </p:cNvSpPr>
          <p:nvPr>
            <p:ph sz="quarter" idx="1"/>
          </p:nvPr>
        </p:nvSpPr>
        <p:spPr>
          <a:xfrm>
            <a:off x="395536" y="1052736"/>
            <a:ext cx="8229600" cy="4525963"/>
          </a:xfrm>
        </p:spPr>
        <p:txBody>
          <a:bodyPr>
            <a:normAutofit fontScale="92500" lnSpcReduction="20000"/>
          </a:bodyPr>
          <a:lstStyle/>
          <a:p>
            <a:r>
              <a:rPr lang="en-US" dirty="0"/>
              <a:t>An </a:t>
            </a:r>
            <a:r>
              <a:rPr lang="en-US" b="1" dirty="0"/>
              <a:t>HTML form</a:t>
            </a:r>
            <a:r>
              <a:rPr lang="en-US" dirty="0"/>
              <a:t> is </a:t>
            </a:r>
            <a:r>
              <a:rPr lang="en-US" i="1" dirty="0"/>
              <a:t>a section of a document</a:t>
            </a:r>
            <a:r>
              <a:rPr lang="en-US" dirty="0"/>
              <a:t> which contains controls such as text fields, password fields, checkboxes, radio buttons, submit button, menus etc.</a:t>
            </a:r>
          </a:p>
          <a:p>
            <a:r>
              <a:rPr lang="en-US" dirty="0"/>
              <a:t>An HTML form facilitates the user to enter data that is to be sent to the server for processing such as name, email address, password, phone number, etc. .</a:t>
            </a:r>
          </a:p>
          <a:p>
            <a:pPr marL="0" indent="0">
              <a:buNone/>
            </a:pPr>
            <a:endParaRPr lang="en-IN" dirty="0"/>
          </a:p>
          <a:p>
            <a:pPr marL="0" indent="0">
              <a:buNone/>
            </a:pPr>
            <a:r>
              <a:rPr lang="en-IN" dirty="0"/>
              <a:t>Why we need HTML Forms?</a:t>
            </a:r>
          </a:p>
          <a:p>
            <a:r>
              <a:rPr lang="en-US" dirty="0"/>
              <a:t>HTML forms are required if you want to collect some data from of the site visitor.</a:t>
            </a:r>
          </a:p>
          <a:p>
            <a:r>
              <a:rPr lang="en-US" dirty="0"/>
              <a:t>For example: If a user want to purchase some items on internet, he/she must fill the form such as shipping address and credit/debit card details so that item can be sent to the given address.</a:t>
            </a:r>
          </a:p>
          <a:p>
            <a:pPr marL="0" indent="0">
              <a:buNone/>
            </a:pPr>
            <a:endParaRPr lang="en-IN" dirty="0"/>
          </a:p>
        </p:txBody>
      </p:sp>
      <p:sp>
        <p:nvSpPr>
          <p:cNvPr id="4" name="Rectangle 3"/>
          <p:cNvSpPr/>
          <p:nvPr/>
        </p:nvSpPr>
        <p:spPr>
          <a:xfrm>
            <a:off x="1331640" y="5186203"/>
            <a:ext cx="5976664" cy="923330"/>
          </a:xfrm>
          <a:prstGeom prst="rect">
            <a:avLst/>
          </a:prstGeom>
        </p:spPr>
        <p:txBody>
          <a:bodyPr wrap="square">
            <a:spAutoFit/>
          </a:bodyPr>
          <a:lstStyle/>
          <a:p>
            <a:r>
              <a:rPr lang="en-IN" b="1" dirty="0"/>
              <a:t>&lt;form</a:t>
            </a:r>
            <a:r>
              <a:rPr lang="en-IN" dirty="0"/>
              <a:t> action="server </a:t>
            </a:r>
            <a:r>
              <a:rPr lang="en-IN" dirty="0" err="1"/>
              <a:t>url</a:t>
            </a:r>
            <a:r>
              <a:rPr lang="en-IN" dirty="0"/>
              <a:t>" method="</a:t>
            </a:r>
            <a:r>
              <a:rPr lang="en-IN" dirty="0" err="1"/>
              <a:t>get|post</a:t>
            </a:r>
            <a:r>
              <a:rPr lang="en-IN" dirty="0"/>
              <a:t>"</a:t>
            </a:r>
            <a:r>
              <a:rPr lang="en-IN" b="1" dirty="0"/>
              <a:t>&gt;</a:t>
            </a:r>
            <a:r>
              <a:rPr lang="en-IN" dirty="0"/>
              <a:t>  </a:t>
            </a:r>
          </a:p>
          <a:p>
            <a:r>
              <a:rPr lang="en-IN" dirty="0"/>
              <a:t>  //input controls e.g. </a:t>
            </a:r>
            <a:r>
              <a:rPr lang="en-IN" dirty="0" err="1"/>
              <a:t>textfield</a:t>
            </a:r>
            <a:r>
              <a:rPr lang="en-IN" dirty="0"/>
              <a:t>, </a:t>
            </a:r>
            <a:r>
              <a:rPr lang="en-IN" dirty="0" err="1"/>
              <a:t>textarea</a:t>
            </a:r>
            <a:r>
              <a:rPr lang="en-IN" dirty="0"/>
              <a:t>, </a:t>
            </a:r>
            <a:r>
              <a:rPr lang="en-IN" dirty="0" err="1"/>
              <a:t>radiobutton</a:t>
            </a:r>
            <a:r>
              <a:rPr lang="en-IN" dirty="0"/>
              <a:t>, button  </a:t>
            </a:r>
          </a:p>
          <a:p>
            <a:r>
              <a:rPr lang="en-IN" b="1" dirty="0"/>
              <a:t>&lt;/form&gt;</a:t>
            </a:r>
            <a:r>
              <a:rPr lang="en-IN" dirty="0"/>
              <a:t> </a:t>
            </a:r>
          </a:p>
        </p:txBody>
      </p:sp>
      <p:pic>
        <p:nvPicPr>
          <p:cNvPr id="5" name="Picture 2" descr="Blended Learning School | Online Distance Education Courses &amp; Universities">
            <a:extLst>
              <a:ext uri="{FF2B5EF4-FFF2-40B4-BE49-F238E27FC236}">
                <a16:creationId xmlns:a16="http://schemas.microsoft.com/office/drawing/2014/main" id="{1791387E-6837-4E8E-ACFA-497474C6B3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732240" y="97564"/>
            <a:ext cx="2224100" cy="88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260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83205406"/>
              </p:ext>
            </p:extLst>
          </p:nvPr>
        </p:nvGraphicFramePr>
        <p:xfrm>
          <a:off x="539551" y="692700"/>
          <a:ext cx="7704856" cy="5544614"/>
        </p:xfrm>
        <a:graphic>
          <a:graphicData uri="http://schemas.openxmlformats.org/drawingml/2006/table">
            <a:tbl>
              <a:tblPr/>
              <a:tblGrid>
                <a:gridCol w="2016225">
                  <a:extLst>
                    <a:ext uri="{9D8B030D-6E8A-4147-A177-3AD203B41FA5}">
                      <a16:colId xmlns:a16="http://schemas.microsoft.com/office/drawing/2014/main" val="20000"/>
                    </a:ext>
                  </a:extLst>
                </a:gridCol>
                <a:gridCol w="5688631">
                  <a:extLst>
                    <a:ext uri="{9D8B030D-6E8A-4147-A177-3AD203B41FA5}">
                      <a16:colId xmlns:a16="http://schemas.microsoft.com/office/drawing/2014/main" val="20001"/>
                    </a:ext>
                  </a:extLst>
                </a:gridCol>
              </a:tblGrid>
              <a:tr h="448055">
                <a:tc>
                  <a:txBody>
                    <a:bodyPr/>
                    <a:lstStyle/>
                    <a:p>
                      <a:pPr algn="l" fontAlgn="t"/>
                      <a:r>
                        <a:rPr lang="en-IN" sz="1800" dirty="0">
                          <a:solidFill>
                            <a:srgbClr val="000000"/>
                          </a:solidFill>
                          <a:effectLst/>
                          <a:latin typeface="times new roman"/>
                        </a:rPr>
                        <a:t>Tag</a:t>
                      </a:r>
                    </a:p>
                  </a:txBody>
                  <a:tcPr marL="65278" marR="65278" marT="65278" marB="65278">
                    <a:lnL w="7620" cap="flat" cmpd="sng" algn="ctr">
                      <a:solidFill>
                        <a:srgbClr val="30B796"/>
                      </a:solidFill>
                      <a:prstDash val="solid"/>
                      <a:round/>
                      <a:headEnd type="none" w="med" len="med"/>
                      <a:tailEnd type="none" w="med" len="med"/>
                    </a:lnL>
                    <a:lnR w="7620" cap="flat" cmpd="sng" algn="ctr">
                      <a:solidFill>
                        <a:srgbClr val="30B796"/>
                      </a:solidFill>
                      <a:prstDash val="solid"/>
                      <a:round/>
                      <a:headEnd type="none" w="med" len="med"/>
                      <a:tailEnd type="none" w="med" len="med"/>
                    </a:lnR>
                    <a:lnT w="7620" cap="flat" cmpd="sng" algn="ctr">
                      <a:solidFill>
                        <a:srgbClr val="30B79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a:rPr>
                        <a:t>Description</a:t>
                      </a:r>
                    </a:p>
                  </a:txBody>
                  <a:tcPr marL="65278" marR="65278" marT="65278" marB="65278">
                    <a:lnL w="7620" cap="flat" cmpd="sng" algn="ctr">
                      <a:solidFill>
                        <a:srgbClr val="30B796"/>
                      </a:solidFill>
                      <a:prstDash val="solid"/>
                      <a:round/>
                      <a:headEnd type="none" w="med" len="med"/>
                      <a:tailEnd type="none" w="med" len="med"/>
                    </a:lnL>
                    <a:lnR w="7620" cap="flat" cmpd="sng" algn="ctr">
                      <a:solidFill>
                        <a:srgbClr val="30B796"/>
                      </a:solidFill>
                      <a:prstDash val="solid"/>
                      <a:round/>
                      <a:headEnd type="none" w="med" len="med"/>
                      <a:tailEnd type="none" w="med" len="med"/>
                    </a:lnR>
                    <a:lnT w="7620" cap="flat" cmpd="sng" algn="ctr">
                      <a:solidFill>
                        <a:srgbClr val="30B79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03471">
                <a:tc>
                  <a:txBody>
                    <a:bodyPr/>
                    <a:lstStyle/>
                    <a:p>
                      <a:pPr algn="just" fontAlgn="t"/>
                      <a:r>
                        <a:rPr lang="en-IN" sz="1800">
                          <a:solidFill>
                            <a:srgbClr val="333333"/>
                          </a:solidFill>
                          <a:effectLst/>
                          <a:latin typeface="inter-regular"/>
                        </a:rPr>
                        <a:t>&lt;form&gt;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defines an HTML form to enter inputs by the used side.</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9896">
                <a:tc>
                  <a:txBody>
                    <a:bodyPr/>
                    <a:lstStyle/>
                    <a:p>
                      <a:pPr algn="just" fontAlgn="t"/>
                      <a:r>
                        <a:rPr lang="en-IN" sz="1800">
                          <a:solidFill>
                            <a:srgbClr val="333333"/>
                          </a:solidFill>
                          <a:effectLst/>
                          <a:latin typeface="inter-regular"/>
                        </a:rPr>
                        <a:t>&lt;input&gt;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defines an input control.</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38680">
                <a:tc>
                  <a:txBody>
                    <a:bodyPr/>
                    <a:lstStyle/>
                    <a:p>
                      <a:pPr algn="just" fontAlgn="t"/>
                      <a:r>
                        <a:rPr lang="en-IN" sz="1800">
                          <a:solidFill>
                            <a:srgbClr val="333333"/>
                          </a:solidFill>
                          <a:effectLst/>
                          <a:latin typeface="inter-regular"/>
                        </a:rPr>
                        <a:t>&lt;textarea&gt;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defines a multi-line input control.</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38680">
                <a:tc>
                  <a:txBody>
                    <a:bodyPr/>
                    <a:lstStyle/>
                    <a:p>
                      <a:pPr algn="just" fontAlgn="t"/>
                      <a:r>
                        <a:rPr lang="en-IN" sz="1800">
                          <a:solidFill>
                            <a:srgbClr val="333333"/>
                          </a:solidFill>
                          <a:effectLst/>
                          <a:latin typeface="inter-regular"/>
                        </a:rPr>
                        <a:t>&lt;label&gt;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defines a label for an input element.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38680">
                <a:tc>
                  <a:txBody>
                    <a:bodyPr/>
                    <a:lstStyle/>
                    <a:p>
                      <a:pPr algn="just" fontAlgn="t"/>
                      <a:r>
                        <a:rPr lang="en-IN" sz="1800">
                          <a:solidFill>
                            <a:srgbClr val="333333"/>
                          </a:solidFill>
                          <a:effectLst/>
                          <a:latin typeface="inter-regular"/>
                        </a:rPr>
                        <a:t>&lt;fieldset&gt;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groups the related element in a form.</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38680">
                <a:tc>
                  <a:txBody>
                    <a:bodyPr/>
                    <a:lstStyle/>
                    <a:p>
                      <a:pPr algn="just" fontAlgn="t"/>
                      <a:r>
                        <a:rPr lang="en-IN" sz="1800">
                          <a:solidFill>
                            <a:srgbClr val="333333"/>
                          </a:solidFill>
                          <a:effectLst/>
                          <a:latin typeface="inter-regular"/>
                        </a:rPr>
                        <a:t>&lt;legend&gt;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defines a caption for a &lt;fieldset&gt; element.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99896">
                <a:tc>
                  <a:txBody>
                    <a:bodyPr/>
                    <a:lstStyle/>
                    <a:p>
                      <a:pPr algn="just" fontAlgn="t"/>
                      <a:r>
                        <a:rPr lang="en-IN" sz="1800">
                          <a:solidFill>
                            <a:srgbClr val="333333"/>
                          </a:solidFill>
                          <a:effectLst/>
                          <a:latin typeface="inter-regular"/>
                        </a:rPr>
                        <a:t>&lt;select&gt;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defines a drop-down list.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638680">
                <a:tc>
                  <a:txBody>
                    <a:bodyPr/>
                    <a:lstStyle/>
                    <a:p>
                      <a:pPr algn="just" fontAlgn="t"/>
                      <a:r>
                        <a:rPr lang="en-IN" sz="1800" dirty="0">
                          <a:solidFill>
                            <a:srgbClr val="333333"/>
                          </a:solidFill>
                          <a:effectLst/>
                          <a:latin typeface="inter-regular"/>
                        </a:rPr>
                        <a:t>&lt;option&gt;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defines an option in a drop-down list.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99896">
                <a:tc>
                  <a:txBody>
                    <a:bodyPr/>
                    <a:lstStyle/>
                    <a:p>
                      <a:pPr algn="just" fontAlgn="t"/>
                      <a:r>
                        <a:rPr lang="en-IN" sz="1800">
                          <a:solidFill>
                            <a:srgbClr val="333333"/>
                          </a:solidFill>
                          <a:effectLst/>
                          <a:latin typeface="inter-regular"/>
                        </a:rPr>
                        <a:t>&lt;button&gt;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defines a clickable button.</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5292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Element</a:t>
            </a:r>
          </a:p>
        </p:txBody>
      </p:sp>
      <p:sp>
        <p:nvSpPr>
          <p:cNvPr id="3" name="Content Placeholder 2"/>
          <p:cNvSpPr>
            <a:spLocks noGrp="1"/>
          </p:cNvSpPr>
          <p:nvPr>
            <p:ph sz="quarter" idx="1"/>
          </p:nvPr>
        </p:nvSpPr>
        <p:spPr>
          <a:xfrm>
            <a:off x="457200" y="1600201"/>
            <a:ext cx="8229600" cy="2692896"/>
          </a:xfrm>
        </p:spPr>
        <p:txBody>
          <a:bodyPr/>
          <a:lstStyle/>
          <a:p>
            <a:r>
              <a:rPr lang="en-US" dirty="0"/>
              <a:t>The HTML &lt;input&gt; element is fundamental form element. It is used to create form fields, to take input from user. We can apply different input filed to gather different information form user.</a:t>
            </a:r>
          </a:p>
          <a:p>
            <a:endParaRPr lang="en-IN" dirty="0"/>
          </a:p>
        </p:txBody>
      </p:sp>
      <p:sp>
        <p:nvSpPr>
          <p:cNvPr id="4" name="Rectangle 3"/>
          <p:cNvSpPr/>
          <p:nvPr/>
        </p:nvSpPr>
        <p:spPr>
          <a:xfrm>
            <a:off x="323528" y="4708606"/>
            <a:ext cx="4572000" cy="1200329"/>
          </a:xfrm>
          <a:prstGeom prst="rect">
            <a:avLst/>
          </a:prstGeom>
        </p:spPr>
        <p:txBody>
          <a:bodyPr>
            <a:spAutoFit/>
          </a:bodyPr>
          <a:lstStyle/>
          <a:p>
            <a:r>
              <a:rPr lang="en-US" b="1" dirty="0"/>
              <a:t>&lt;form&gt;</a:t>
            </a:r>
            <a:r>
              <a:rPr lang="en-US" dirty="0"/>
              <a:t>  </a:t>
            </a:r>
          </a:p>
          <a:p>
            <a:r>
              <a:rPr lang="en-US" dirty="0"/>
              <a:t>     Enter your name  </a:t>
            </a:r>
            <a:r>
              <a:rPr lang="en-US" b="1" dirty="0"/>
              <a:t>&lt;</a:t>
            </a:r>
            <a:r>
              <a:rPr lang="en-US" b="1" dirty="0" err="1"/>
              <a:t>br</a:t>
            </a:r>
            <a:r>
              <a:rPr lang="en-US" b="1" dirty="0"/>
              <a:t>&gt;</a:t>
            </a:r>
            <a:r>
              <a:rPr lang="en-US" dirty="0"/>
              <a:t>  </a:t>
            </a:r>
          </a:p>
          <a:p>
            <a:r>
              <a:rPr lang="en-US" dirty="0"/>
              <a:t>    </a:t>
            </a:r>
            <a:r>
              <a:rPr lang="en-US" b="1" dirty="0"/>
              <a:t>&lt;input</a:t>
            </a:r>
            <a:r>
              <a:rPr lang="en-US" dirty="0"/>
              <a:t> type="text" name="username"</a:t>
            </a:r>
            <a:r>
              <a:rPr lang="en-US" b="1" dirty="0"/>
              <a:t>&gt;</a:t>
            </a:r>
            <a:r>
              <a:rPr lang="en-US" dirty="0"/>
              <a:t>  </a:t>
            </a:r>
          </a:p>
          <a:p>
            <a:r>
              <a:rPr lang="en-US" dirty="0"/>
              <a:t>  </a:t>
            </a:r>
            <a:r>
              <a:rPr lang="en-US" b="1" dirty="0"/>
              <a:t>&lt;/form&gt;</a:t>
            </a:r>
            <a:r>
              <a:rPr lang="en-US" dirty="0"/>
              <a:t>  </a:t>
            </a:r>
          </a:p>
        </p:txBody>
      </p:sp>
      <p:pic>
        <p:nvPicPr>
          <p:cNvPr id="18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316" t="43509" r="42921" b="35158"/>
          <a:stretch/>
        </p:blipFill>
        <p:spPr bwMode="auto">
          <a:xfrm>
            <a:off x="4895528" y="4803124"/>
            <a:ext cx="3960440" cy="1011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Blended Learning School | Online Distance Education Courses &amp; Universities">
            <a:extLst>
              <a:ext uri="{FF2B5EF4-FFF2-40B4-BE49-F238E27FC236}">
                <a16:creationId xmlns:a16="http://schemas.microsoft.com/office/drawing/2014/main" id="{2E89EA36-D587-4FB7-B158-2467A7174C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500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Textarea</a:t>
            </a:r>
            <a:endParaRPr lang="en-IN" dirty="0"/>
          </a:p>
        </p:txBody>
      </p:sp>
      <p:sp>
        <p:nvSpPr>
          <p:cNvPr id="3" name="Content Placeholder 2"/>
          <p:cNvSpPr>
            <a:spLocks noGrp="1"/>
          </p:cNvSpPr>
          <p:nvPr>
            <p:ph sz="quarter" idx="1"/>
          </p:nvPr>
        </p:nvSpPr>
        <p:spPr/>
        <p:txBody>
          <a:bodyPr/>
          <a:lstStyle/>
          <a:p>
            <a:r>
              <a:rPr lang="en-US" dirty="0"/>
              <a:t>The &lt;</a:t>
            </a:r>
            <a:r>
              <a:rPr lang="en-US" dirty="0" err="1"/>
              <a:t>textarea</a:t>
            </a:r>
            <a:r>
              <a:rPr lang="en-US" dirty="0"/>
              <a:t>&gt; tag in HTML is used to insert multiple-line text in a form. The size of &lt;</a:t>
            </a:r>
            <a:r>
              <a:rPr lang="en-US" dirty="0" err="1"/>
              <a:t>textarea</a:t>
            </a:r>
            <a:r>
              <a:rPr lang="en-US" dirty="0"/>
              <a:t>&gt; can be specify either using "rows" or "cols" attribute.</a:t>
            </a:r>
          </a:p>
          <a:p>
            <a:endParaRPr lang="en-IN" dirty="0"/>
          </a:p>
        </p:txBody>
      </p:sp>
      <p:sp>
        <p:nvSpPr>
          <p:cNvPr id="4" name="Rectangle 3"/>
          <p:cNvSpPr/>
          <p:nvPr/>
        </p:nvSpPr>
        <p:spPr>
          <a:xfrm>
            <a:off x="323528" y="4077072"/>
            <a:ext cx="4572000" cy="1477328"/>
          </a:xfrm>
          <a:prstGeom prst="rect">
            <a:avLst/>
          </a:prstGeom>
        </p:spPr>
        <p:txBody>
          <a:bodyPr>
            <a:spAutoFit/>
          </a:bodyPr>
          <a:lstStyle/>
          <a:p>
            <a:r>
              <a:rPr lang="en-US" b="1" dirty="0"/>
              <a:t>&lt;form&gt;</a:t>
            </a:r>
            <a:r>
              <a:rPr lang="en-US" dirty="0"/>
              <a:t>  </a:t>
            </a:r>
          </a:p>
          <a:p>
            <a:r>
              <a:rPr lang="en-US" dirty="0"/>
              <a:t>        Enter your address:</a:t>
            </a:r>
            <a:r>
              <a:rPr lang="en-US" b="1" dirty="0"/>
              <a:t>&lt;</a:t>
            </a:r>
            <a:r>
              <a:rPr lang="en-US" b="1" dirty="0" err="1"/>
              <a:t>br</a:t>
            </a:r>
            <a:r>
              <a:rPr lang="en-US" b="1" dirty="0"/>
              <a:t>&gt;</a:t>
            </a:r>
            <a:r>
              <a:rPr lang="en-US" dirty="0"/>
              <a:t>  </a:t>
            </a:r>
          </a:p>
          <a:p>
            <a:r>
              <a:rPr lang="en-US" dirty="0"/>
              <a:t>      </a:t>
            </a:r>
            <a:r>
              <a:rPr lang="en-US" b="1" dirty="0"/>
              <a:t>&lt;</a:t>
            </a:r>
            <a:r>
              <a:rPr lang="en-US" b="1" dirty="0" err="1"/>
              <a:t>textarea</a:t>
            </a:r>
            <a:r>
              <a:rPr lang="en-US" dirty="0"/>
              <a:t> rows="2" cols="20"</a:t>
            </a:r>
            <a:r>
              <a:rPr lang="en-US" b="1" dirty="0"/>
              <a:t>&gt;&lt;/</a:t>
            </a:r>
            <a:r>
              <a:rPr lang="en-US" b="1" dirty="0" err="1"/>
              <a:t>textarea</a:t>
            </a:r>
            <a:r>
              <a:rPr lang="en-US" b="1" dirty="0"/>
              <a:t>&gt;</a:t>
            </a:r>
            <a:r>
              <a:rPr lang="en-US" dirty="0"/>
              <a:t>  </a:t>
            </a:r>
          </a:p>
          <a:p>
            <a:r>
              <a:rPr lang="en-US" dirty="0"/>
              <a:t>  </a:t>
            </a:r>
            <a:r>
              <a:rPr lang="en-US" b="1" dirty="0"/>
              <a:t>&lt;/form&gt;</a:t>
            </a:r>
            <a:r>
              <a:rPr lang="en-US" dirty="0"/>
              <a:t>  </a:t>
            </a:r>
          </a:p>
        </p:txBody>
      </p:sp>
      <p:pic>
        <p:nvPicPr>
          <p:cNvPr id="5" name="Picture 2" descr="Blended Learning School | Online Distance Education Courses &amp; Universities">
            <a:extLst>
              <a:ext uri="{FF2B5EF4-FFF2-40B4-BE49-F238E27FC236}">
                <a16:creationId xmlns:a16="http://schemas.microsoft.com/office/drawing/2014/main" id="{3A9DF062-0F13-4B76-8EC6-C7D25A4612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90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544" y="692696"/>
            <a:ext cx="4040188" cy="639762"/>
          </a:xfrm>
        </p:spPr>
        <p:txBody>
          <a:bodyPr/>
          <a:lstStyle/>
          <a:p>
            <a:r>
              <a:rPr lang="en-IN" dirty="0"/>
              <a:t>Password Field</a:t>
            </a:r>
          </a:p>
        </p:txBody>
      </p:sp>
      <p:sp>
        <p:nvSpPr>
          <p:cNvPr id="5" name="Text Placeholder 4"/>
          <p:cNvSpPr>
            <a:spLocks noGrp="1"/>
          </p:cNvSpPr>
          <p:nvPr>
            <p:ph type="body" sz="half" idx="3"/>
          </p:nvPr>
        </p:nvSpPr>
        <p:spPr>
          <a:xfrm>
            <a:off x="4716016" y="620688"/>
            <a:ext cx="4041775" cy="639762"/>
          </a:xfrm>
        </p:spPr>
        <p:txBody>
          <a:bodyPr/>
          <a:lstStyle/>
          <a:p>
            <a:r>
              <a:rPr lang="en-IN" dirty="0"/>
              <a:t>Email Field</a:t>
            </a:r>
          </a:p>
        </p:txBody>
      </p:sp>
      <p:sp>
        <p:nvSpPr>
          <p:cNvPr id="4" name="Content Placeholder 3"/>
          <p:cNvSpPr>
            <a:spLocks noGrp="1"/>
          </p:cNvSpPr>
          <p:nvPr>
            <p:ph sz="half" idx="2"/>
          </p:nvPr>
        </p:nvSpPr>
        <p:spPr>
          <a:xfrm>
            <a:off x="457200" y="1916832"/>
            <a:ext cx="4040188" cy="4209331"/>
          </a:xfrm>
        </p:spPr>
        <p:txBody>
          <a:bodyPr/>
          <a:lstStyle/>
          <a:p>
            <a:r>
              <a:rPr lang="en-US" dirty="0"/>
              <a:t>The password is not visible to the user in password field control.</a:t>
            </a:r>
          </a:p>
          <a:p>
            <a:pPr marL="0" indent="0">
              <a:buNone/>
            </a:pPr>
            <a:r>
              <a:rPr lang="en-IN" sz="2000" b="1" dirty="0"/>
              <a:t>&lt;form&gt;</a:t>
            </a:r>
            <a:r>
              <a:rPr lang="en-IN" sz="2000" dirty="0"/>
              <a:t>  </a:t>
            </a:r>
          </a:p>
          <a:p>
            <a:pPr marL="0" indent="0">
              <a:buNone/>
            </a:pPr>
            <a:r>
              <a:rPr lang="en-IN" sz="2000" dirty="0"/>
              <a:t>    </a:t>
            </a:r>
            <a:r>
              <a:rPr lang="en-IN" sz="2000" b="1" dirty="0"/>
              <a:t>&lt;label</a:t>
            </a:r>
            <a:r>
              <a:rPr lang="en-IN" sz="2000" dirty="0"/>
              <a:t> for="password"</a:t>
            </a:r>
            <a:r>
              <a:rPr lang="en-IN" sz="2000" b="1" dirty="0"/>
              <a:t>&gt;</a:t>
            </a:r>
            <a:r>
              <a:rPr lang="en-IN" sz="2000" dirty="0"/>
              <a:t>Password: </a:t>
            </a:r>
            <a:r>
              <a:rPr lang="en-IN" sz="2000" b="1" dirty="0"/>
              <a:t>&lt;/label&gt;</a:t>
            </a:r>
            <a:r>
              <a:rPr lang="en-IN" sz="2000" dirty="0"/>
              <a:t>  </a:t>
            </a:r>
          </a:p>
          <a:p>
            <a:pPr marL="0" indent="0">
              <a:buNone/>
            </a:pPr>
            <a:r>
              <a:rPr lang="en-IN" sz="2000" b="1" dirty="0"/>
              <a:t>&lt;input</a:t>
            </a:r>
            <a:r>
              <a:rPr lang="en-IN" sz="2000" dirty="0"/>
              <a:t> type="password" id="password" name="password"</a:t>
            </a:r>
            <a:r>
              <a:rPr lang="en-IN" sz="2000" b="1" dirty="0"/>
              <a:t>/&gt;</a:t>
            </a:r>
            <a:r>
              <a:rPr lang="en-IN" sz="2000" dirty="0"/>
              <a:t> </a:t>
            </a:r>
            <a:r>
              <a:rPr lang="en-IN" sz="2000" b="1" dirty="0"/>
              <a:t>&lt;</a:t>
            </a:r>
            <a:r>
              <a:rPr lang="en-IN" sz="2000" b="1" dirty="0" err="1"/>
              <a:t>br</a:t>
            </a:r>
            <a:r>
              <a:rPr lang="en-IN" sz="2000" b="1" dirty="0"/>
              <a:t>/&gt;</a:t>
            </a:r>
            <a:r>
              <a:rPr lang="en-IN" sz="2000" dirty="0"/>
              <a:t>  </a:t>
            </a:r>
          </a:p>
          <a:p>
            <a:pPr marL="0" indent="0">
              <a:buNone/>
            </a:pPr>
            <a:r>
              <a:rPr lang="en-IN" sz="2000" b="1" dirty="0"/>
              <a:t>&lt;/form&gt;</a:t>
            </a:r>
            <a:r>
              <a:rPr lang="en-IN" sz="2000" dirty="0"/>
              <a:t>  </a:t>
            </a:r>
          </a:p>
          <a:p>
            <a:endParaRPr lang="en-IN" dirty="0"/>
          </a:p>
        </p:txBody>
      </p:sp>
      <p:sp>
        <p:nvSpPr>
          <p:cNvPr id="6" name="Content Placeholder 5"/>
          <p:cNvSpPr>
            <a:spLocks noGrp="1"/>
          </p:cNvSpPr>
          <p:nvPr>
            <p:ph sz="half" idx="4"/>
          </p:nvPr>
        </p:nvSpPr>
        <p:spPr>
          <a:xfrm>
            <a:off x="4645025" y="1916832"/>
            <a:ext cx="4041775" cy="4209331"/>
          </a:xfrm>
        </p:spPr>
        <p:txBody>
          <a:bodyPr/>
          <a:lstStyle/>
          <a:p>
            <a:r>
              <a:rPr lang="en-US" dirty="0"/>
              <a:t>It validates the text for correct email address. You must use @ and . in this field.</a:t>
            </a:r>
          </a:p>
          <a:p>
            <a:pPr marL="0" indent="0">
              <a:buNone/>
            </a:pPr>
            <a:r>
              <a:rPr lang="en-US" sz="2000" b="1" dirty="0"/>
              <a:t>&lt;form&gt;</a:t>
            </a:r>
            <a:r>
              <a:rPr lang="en-US" sz="2000" dirty="0"/>
              <a:t>  </a:t>
            </a:r>
          </a:p>
          <a:p>
            <a:pPr marL="0" indent="0">
              <a:buNone/>
            </a:pPr>
            <a:r>
              <a:rPr lang="en-US" sz="2000" dirty="0"/>
              <a:t>    </a:t>
            </a:r>
            <a:r>
              <a:rPr lang="en-US" sz="2000" b="1" dirty="0"/>
              <a:t>&lt;label</a:t>
            </a:r>
            <a:r>
              <a:rPr lang="en-US" sz="2000" dirty="0"/>
              <a:t> for="email"</a:t>
            </a:r>
            <a:r>
              <a:rPr lang="en-US" sz="2000" b="1" dirty="0"/>
              <a:t>&gt;</a:t>
            </a:r>
            <a:r>
              <a:rPr lang="en-US" sz="2000" dirty="0"/>
              <a:t>Email: </a:t>
            </a:r>
            <a:r>
              <a:rPr lang="en-US" sz="2000" b="1" dirty="0"/>
              <a:t>&lt;/label&gt;</a:t>
            </a:r>
            <a:r>
              <a:rPr lang="en-US" sz="2000" dirty="0"/>
              <a:t>  </a:t>
            </a:r>
          </a:p>
          <a:p>
            <a:pPr marL="0" indent="0">
              <a:buNone/>
            </a:pPr>
            <a:r>
              <a:rPr lang="en-US" sz="2000" dirty="0"/>
              <a:t>              </a:t>
            </a:r>
            <a:r>
              <a:rPr lang="en-US" sz="2000" b="1" dirty="0"/>
              <a:t>&lt;input</a:t>
            </a:r>
            <a:r>
              <a:rPr lang="en-US" sz="2000" dirty="0"/>
              <a:t> type="email" id="email" name="email"</a:t>
            </a:r>
            <a:r>
              <a:rPr lang="en-US" sz="2000" b="1" dirty="0"/>
              <a:t>/&gt;</a:t>
            </a:r>
            <a:r>
              <a:rPr lang="en-US" sz="2000" dirty="0"/>
              <a:t> </a:t>
            </a:r>
            <a:r>
              <a:rPr lang="en-US" sz="2000" b="1" dirty="0"/>
              <a:t>&lt;</a:t>
            </a:r>
            <a:r>
              <a:rPr lang="en-US" sz="2000" b="1" dirty="0" err="1"/>
              <a:t>br</a:t>
            </a:r>
            <a:r>
              <a:rPr lang="en-US" sz="2000" b="1" dirty="0"/>
              <a:t>/&gt;</a:t>
            </a:r>
            <a:r>
              <a:rPr lang="en-US" sz="2000" dirty="0"/>
              <a:t>  </a:t>
            </a:r>
          </a:p>
          <a:p>
            <a:pPr marL="0" indent="0">
              <a:buNone/>
            </a:pPr>
            <a:r>
              <a:rPr lang="en-US" sz="2000" b="1" dirty="0"/>
              <a:t>&lt;/form&gt;</a:t>
            </a:r>
            <a:r>
              <a:rPr lang="en-US" dirty="0"/>
              <a:t>  </a:t>
            </a:r>
          </a:p>
          <a:p>
            <a:endParaRPr lang="en-IN" dirty="0"/>
          </a:p>
        </p:txBody>
      </p:sp>
      <p:pic>
        <p:nvPicPr>
          <p:cNvPr id="7" name="Picture 2" descr="Blended Learning School | Online Distance Education Courses &amp; Universities">
            <a:extLst>
              <a:ext uri="{FF2B5EF4-FFF2-40B4-BE49-F238E27FC236}">
                <a16:creationId xmlns:a16="http://schemas.microsoft.com/office/drawing/2014/main" id="{EC82A2FC-29FA-4D22-990D-3A1B7694E5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084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493" y="517018"/>
            <a:ext cx="4040188" cy="639762"/>
          </a:xfrm>
        </p:spPr>
        <p:txBody>
          <a:bodyPr/>
          <a:lstStyle/>
          <a:p>
            <a:r>
              <a:rPr lang="en-IN" dirty="0"/>
              <a:t>Radio Button</a:t>
            </a:r>
          </a:p>
        </p:txBody>
      </p:sp>
      <p:sp>
        <p:nvSpPr>
          <p:cNvPr id="5" name="Text Placeholder 4"/>
          <p:cNvSpPr>
            <a:spLocks noGrp="1"/>
          </p:cNvSpPr>
          <p:nvPr>
            <p:ph type="body" sz="half" idx="3"/>
          </p:nvPr>
        </p:nvSpPr>
        <p:spPr>
          <a:xfrm>
            <a:off x="4644008" y="548680"/>
            <a:ext cx="4041775" cy="639762"/>
          </a:xfrm>
        </p:spPr>
        <p:txBody>
          <a:bodyPr/>
          <a:lstStyle/>
          <a:p>
            <a:r>
              <a:rPr lang="en-IN" dirty="0"/>
              <a:t>Checkbox</a:t>
            </a:r>
          </a:p>
        </p:txBody>
      </p:sp>
      <p:sp>
        <p:nvSpPr>
          <p:cNvPr id="4" name="Content Placeholder 3"/>
          <p:cNvSpPr>
            <a:spLocks noGrp="1"/>
          </p:cNvSpPr>
          <p:nvPr>
            <p:ph sz="half" idx="2"/>
          </p:nvPr>
        </p:nvSpPr>
        <p:spPr>
          <a:xfrm>
            <a:off x="457200" y="1628800"/>
            <a:ext cx="4040188" cy="4497363"/>
          </a:xfrm>
        </p:spPr>
        <p:txBody>
          <a:bodyPr>
            <a:normAutofit fontScale="92500"/>
          </a:bodyPr>
          <a:lstStyle/>
          <a:p>
            <a:r>
              <a:rPr lang="en-US" dirty="0"/>
              <a:t>The radio button is used to select one option from multiple options. It is used for selection of gender, quiz questions etc.</a:t>
            </a:r>
          </a:p>
          <a:p>
            <a:r>
              <a:rPr lang="en-US" dirty="0"/>
              <a:t>If you use one name for all the radio buttons, only one radio button can be selected at a time.</a:t>
            </a:r>
          </a:p>
          <a:p>
            <a:r>
              <a:rPr lang="en-US" dirty="0"/>
              <a:t>Using radio buttons for multiple options, you can only choose a single option at a time.</a:t>
            </a:r>
          </a:p>
          <a:p>
            <a:endParaRPr lang="en-IN" dirty="0"/>
          </a:p>
        </p:txBody>
      </p:sp>
      <p:sp>
        <p:nvSpPr>
          <p:cNvPr id="6" name="Content Placeholder 5"/>
          <p:cNvSpPr>
            <a:spLocks noGrp="1"/>
          </p:cNvSpPr>
          <p:nvPr>
            <p:ph sz="half" idx="4"/>
          </p:nvPr>
        </p:nvSpPr>
        <p:spPr>
          <a:xfrm>
            <a:off x="4645025" y="1628801"/>
            <a:ext cx="4041775" cy="1872208"/>
          </a:xfrm>
        </p:spPr>
        <p:txBody>
          <a:bodyPr/>
          <a:lstStyle/>
          <a:p>
            <a:r>
              <a:rPr lang="en-US" dirty="0"/>
              <a:t>The checkbox control is used to check multiple options from given checkboxes.</a:t>
            </a:r>
            <a:endParaRPr lang="en-IN" dirty="0"/>
          </a:p>
        </p:txBody>
      </p:sp>
      <p:sp>
        <p:nvSpPr>
          <p:cNvPr id="8" name="Flowchart: Process 7"/>
          <p:cNvSpPr/>
          <p:nvPr/>
        </p:nvSpPr>
        <p:spPr>
          <a:xfrm>
            <a:off x="4644008" y="3429000"/>
            <a:ext cx="4248472" cy="29523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Submit Button</a:t>
            </a:r>
          </a:p>
          <a:p>
            <a:r>
              <a:rPr lang="en-US" dirty="0"/>
              <a:t>HTML </a:t>
            </a:r>
            <a:r>
              <a:rPr lang="en-US" b="1" dirty="0"/>
              <a:t>&lt;input type="submit"&gt;</a:t>
            </a:r>
            <a:r>
              <a:rPr lang="en-US" dirty="0"/>
              <a:t> are used to add a submit button on web page. When user clicks on submit button, then form get submit to the server.</a:t>
            </a:r>
          </a:p>
          <a:p>
            <a:r>
              <a:rPr lang="en-US" dirty="0"/>
              <a:t>Syntax:</a:t>
            </a:r>
          </a:p>
          <a:p>
            <a:r>
              <a:rPr lang="en-US" b="1" dirty="0"/>
              <a:t>&lt;input</a:t>
            </a:r>
            <a:r>
              <a:rPr lang="en-US" dirty="0"/>
              <a:t> type="submit" value="submit"</a:t>
            </a:r>
            <a:r>
              <a:rPr lang="en-US" b="1" dirty="0"/>
              <a:t>&gt;</a:t>
            </a:r>
            <a:r>
              <a:rPr lang="en-US" dirty="0"/>
              <a:t>  </a:t>
            </a:r>
          </a:p>
        </p:txBody>
      </p:sp>
      <p:pic>
        <p:nvPicPr>
          <p:cNvPr id="7" name="Picture 2" descr="Blended Learning School | Online Distance Education Courses &amp; Universities">
            <a:extLst>
              <a:ext uri="{FF2B5EF4-FFF2-40B4-BE49-F238E27FC236}">
                <a16:creationId xmlns:a16="http://schemas.microsoft.com/office/drawing/2014/main" id="{6D0EBB0B-A258-41ED-A567-E85C4C6BF4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850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HTML Form</a:t>
            </a:r>
          </a:p>
        </p:txBody>
      </p:sp>
      <p:sp>
        <p:nvSpPr>
          <p:cNvPr id="3" name="Content Placeholder 2"/>
          <p:cNvSpPr>
            <a:spLocks noGrp="1"/>
          </p:cNvSpPr>
          <p:nvPr>
            <p:ph sz="quarter" idx="1"/>
          </p:nvPr>
        </p:nvSpPr>
        <p:spPr>
          <a:xfrm>
            <a:off x="457200" y="1600201"/>
            <a:ext cx="5770984" cy="3124944"/>
          </a:xfrm>
        </p:spPr>
        <p:txBody>
          <a:bodyPr>
            <a:normAutofit fontScale="77500" lnSpcReduction="20000"/>
          </a:bodyPr>
          <a:lstStyle/>
          <a:p>
            <a:pPr marL="0" indent="0">
              <a:buNone/>
            </a:pPr>
            <a:r>
              <a:rPr lang="en-IN" b="1" dirty="0"/>
              <a:t>&lt;form&gt;</a:t>
            </a:r>
            <a:r>
              <a:rPr lang="en-IN" dirty="0"/>
              <a:t>  </a:t>
            </a:r>
          </a:p>
          <a:p>
            <a:pPr marL="0" indent="0">
              <a:buNone/>
            </a:pPr>
            <a:r>
              <a:rPr lang="en-IN" dirty="0"/>
              <a:t>    </a:t>
            </a:r>
            <a:r>
              <a:rPr lang="en-IN" b="1" dirty="0"/>
              <a:t>&lt;label</a:t>
            </a:r>
            <a:r>
              <a:rPr lang="en-IN" dirty="0"/>
              <a:t> for="name"</a:t>
            </a:r>
            <a:r>
              <a:rPr lang="en-IN" b="1" dirty="0"/>
              <a:t>&gt;</a:t>
            </a:r>
            <a:r>
              <a:rPr lang="en-IN" dirty="0"/>
              <a:t>Enter name</a:t>
            </a:r>
            <a:r>
              <a:rPr lang="en-IN" b="1" dirty="0"/>
              <a:t>&lt;/label&gt;&lt;</a:t>
            </a:r>
            <a:r>
              <a:rPr lang="en-IN" b="1" dirty="0" err="1"/>
              <a:t>br</a:t>
            </a:r>
            <a:r>
              <a:rPr lang="en-IN" b="1" dirty="0"/>
              <a:t>&gt;</a:t>
            </a:r>
            <a:r>
              <a:rPr lang="en-IN" dirty="0"/>
              <a:t>  </a:t>
            </a:r>
          </a:p>
          <a:p>
            <a:pPr marL="0" indent="0">
              <a:buNone/>
            </a:pPr>
            <a:r>
              <a:rPr lang="en-IN" dirty="0"/>
              <a:t>    </a:t>
            </a:r>
            <a:r>
              <a:rPr lang="en-IN" b="1" dirty="0"/>
              <a:t>&lt;input</a:t>
            </a:r>
            <a:r>
              <a:rPr lang="en-IN" dirty="0"/>
              <a:t> type="text" id="name" name="name"</a:t>
            </a:r>
            <a:r>
              <a:rPr lang="en-IN" b="1" dirty="0"/>
              <a:t>&gt;&lt;</a:t>
            </a:r>
            <a:r>
              <a:rPr lang="en-IN" b="1" dirty="0" err="1"/>
              <a:t>br</a:t>
            </a:r>
            <a:r>
              <a:rPr lang="en-IN" b="1" dirty="0"/>
              <a:t>&gt;</a:t>
            </a:r>
            <a:r>
              <a:rPr lang="en-IN" dirty="0"/>
              <a:t>  </a:t>
            </a:r>
          </a:p>
          <a:p>
            <a:pPr marL="0" indent="0">
              <a:buNone/>
            </a:pPr>
            <a:r>
              <a:rPr lang="en-IN" dirty="0"/>
              <a:t>    </a:t>
            </a:r>
            <a:r>
              <a:rPr lang="en-IN" b="1" dirty="0"/>
              <a:t>&lt;label</a:t>
            </a:r>
            <a:r>
              <a:rPr lang="en-IN" dirty="0"/>
              <a:t> for="pass"</a:t>
            </a:r>
            <a:r>
              <a:rPr lang="en-IN" b="1" dirty="0"/>
              <a:t>&gt;</a:t>
            </a:r>
            <a:r>
              <a:rPr lang="en-IN" dirty="0"/>
              <a:t>Enter Password</a:t>
            </a:r>
            <a:r>
              <a:rPr lang="en-IN" b="1" dirty="0"/>
              <a:t>&lt;/label&gt;&lt;</a:t>
            </a:r>
            <a:r>
              <a:rPr lang="en-IN" b="1" dirty="0" err="1"/>
              <a:t>br</a:t>
            </a:r>
            <a:r>
              <a:rPr lang="en-IN" b="1" dirty="0"/>
              <a:t>&gt;</a:t>
            </a:r>
            <a:r>
              <a:rPr lang="en-IN" dirty="0"/>
              <a:t>  </a:t>
            </a:r>
          </a:p>
          <a:p>
            <a:pPr marL="0" indent="0">
              <a:buNone/>
            </a:pPr>
            <a:r>
              <a:rPr lang="en-IN" dirty="0"/>
              <a:t>    </a:t>
            </a:r>
            <a:r>
              <a:rPr lang="en-IN" b="1" dirty="0"/>
              <a:t>&lt;input</a:t>
            </a:r>
            <a:r>
              <a:rPr lang="en-IN" dirty="0"/>
              <a:t> type="Password" id="pass" name="pass"</a:t>
            </a:r>
            <a:r>
              <a:rPr lang="en-IN" b="1" dirty="0"/>
              <a:t>&gt;&lt;</a:t>
            </a:r>
            <a:r>
              <a:rPr lang="en-IN" b="1" dirty="0" err="1"/>
              <a:t>br</a:t>
            </a:r>
            <a:r>
              <a:rPr lang="en-IN" b="1" dirty="0"/>
              <a:t>&gt;</a:t>
            </a:r>
            <a:r>
              <a:rPr lang="en-IN" dirty="0"/>
              <a:t>  </a:t>
            </a:r>
          </a:p>
          <a:p>
            <a:pPr marL="0" indent="0">
              <a:buNone/>
            </a:pPr>
            <a:r>
              <a:rPr lang="en-IN" dirty="0"/>
              <a:t>    </a:t>
            </a:r>
            <a:r>
              <a:rPr lang="en-IN" b="1" dirty="0"/>
              <a:t>&lt;input</a:t>
            </a:r>
            <a:r>
              <a:rPr lang="en-IN" dirty="0"/>
              <a:t> type="submit" value="submit"</a:t>
            </a:r>
            <a:r>
              <a:rPr lang="en-IN" b="1" dirty="0"/>
              <a:t>&gt;</a:t>
            </a:r>
            <a:r>
              <a:rPr lang="en-IN" dirty="0"/>
              <a:t>  </a:t>
            </a:r>
          </a:p>
          <a:p>
            <a:pPr marL="0" indent="0">
              <a:buNone/>
            </a:pPr>
            <a:r>
              <a:rPr lang="en-IN" b="1" dirty="0"/>
              <a:t>&lt;/form&gt;</a:t>
            </a:r>
            <a:endParaRPr lang="en-IN" dirty="0"/>
          </a:p>
          <a:p>
            <a:pPr marL="0" indent="0">
              <a:buNone/>
            </a:pPr>
            <a:endParaRPr lang="en-IN" dirty="0"/>
          </a:p>
        </p:txBody>
      </p:sp>
      <p:pic>
        <p:nvPicPr>
          <p:cNvPr id="20482" name="Picture 2" descr="Submit button control"/>
          <p:cNvPicPr>
            <a:picLocks noChangeAspect="1" noChangeArrowheads="1"/>
          </p:cNvPicPr>
          <p:nvPr/>
        </p:nvPicPr>
        <p:blipFill rotWithShape="1">
          <a:blip r:embed="rId2">
            <a:extLst>
              <a:ext uri="{28A0092B-C50C-407E-A947-70E740481C1C}">
                <a14:useLocalDpi xmlns:a14="http://schemas.microsoft.com/office/drawing/2010/main" val="0"/>
              </a:ext>
            </a:extLst>
          </a:blip>
          <a:srcRect l="1499" t="18508" r="26017" b="18018"/>
          <a:stretch/>
        </p:blipFill>
        <p:spPr bwMode="auto">
          <a:xfrm>
            <a:off x="4713402" y="4221088"/>
            <a:ext cx="3355386" cy="198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CB6AFA14-0905-4815-A285-E80608D749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282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a:t>
            </a:r>
            <a:r>
              <a:rPr lang="en-IN" dirty="0" err="1"/>
              <a:t>Iframes</a:t>
            </a:r>
            <a:endParaRPr lang="en-IN" dirty="0"/>
          </a:p>
        </p:txBody>
      </p:sp>
      <p:sp>
        <p:nvSpPr>
          <p:cNvPr id="3" name="Content Placeholder 2"/>
          <p:cNvSpPr>
            <a:spLocks noGrp="1"/>
          </p:cNvSpPr>
          <p:nvPr>
            <p:ph sz="quarter" idx="1"/>
          </p:nvPr>
        </p:nvSpPr>
        <p:spPr/>
        <p:txBody>
          <a:bodyPr>
            <a:normAutofit/>
          </a:bodyPr>
          <a:lstStyle/>
          <a:p>
            <a:r>
              <a:rPr lang="en-US" dirty="0"/>
              <a:t>HTML </a:t>
            </a:r>
            <a:r>
              <a:rPr lang="en-US" dirty="0" err="1"/>
              <a:t>Iframe</a:t>
            </a:r>
            <a:r>
              <a:rPr lang="en-US" dirty="0"/>
              <a:t> is used to display a nested webpage (a webpage within a webpage). The HTML &lt;</a:t>
            </a:r>
            <a:r>
              <a:rPr lang="en-US" dirty="0" err="1"/>
              <a:t>iframe</a:t>
            </a:r>
            <a:r>
              <a:rPr lang="en-US" dirty="0"/>
              <a:t>&gt; tag defines an inline frame, hence it is also called as an Inline frame.</a:t>
            </a:r>
          </a:p>
          <a:p>
            <a:r>
              <a:rPr lang="en-US" dirty="0"/>
              <a:t>An HTML </a:t>
            </a:r>
            <a:r>
              <a:rPr lang="en-US" dirty="0" err="1"/>
              <a:t>iframe</a:t>
            </a:r>
            <a:r>
              <a:rPr lang="en-US" dirty="0"/>
              <a:t> embeds another document within the current HTML document in the rectangular region.</a:t>
            </a:r>
          </a:p>
          <a:p>
            <a:pPr marL="0" indent="0">
              <a:buNone/>
            </a:pPr>
            <a:endParaRPr lang="en-US" dirty="0"/>
          </a:p>
          <a:p>
            <a:pPr marL="0" indent="0">
              <a:buNone/>
            </a:pPr>
            <a:r>
              <a:rPr lang="en-US" b="1" i="1" dirty="0"/>
              <a:t>Syntax</a:t>
            </a:r>
          </a:p>
          <a:p>
            <a:r>
              <a:rPr lang="en-IN" dirty="0"/>
              <a:t>&lt;</a:t>
            </a:r>
            <a:r>
              <a:rPr lang="en-IN" dirty="0" err="1"/>
              <a:t>iframe</a:t>
            </a:r>
            <a:r>
              <a:rPr lang="en-IN" dirty="0"/>
              <a:t> </a:t>
            </a:r>
            <a:r>
              <a:rPr lang="en-IN" dirty="0" err="1"/>
              <a:t>src</a:t>
            </a:r>
            <a:r>
              <a:rPr lang="en-IN" dirty="0"/>
              <a:t>="URL"&gt;&lt;/</a:t>
            </a:r>
            <a:r>
              <a:rPr lang="en-IN" dirty="0" err="1"/>
              <a:t>iframe</a:t>
            </a:r>
            <a:r>
              <a:rPr lang="en-IN" dirty="0"/>
              <a:t>&gt; </a:t>
            </a:r>
          </a:p>
        </p:txBody>
      </p:sp>
      <p:pic>
        <p:nvPicPr>
          <p:cNvPr id="4" name="Picture 2" descr="Blended Learning School | Online Distance Education Courses &amp; Universities">
            <a:extLst>
              <a:ext uri="{FF2B5EF4-FFF2-40B4-BE49-F238E27FC236}">
                <a16:creationId xmlns:a16="http://schemas.microsoft.com/office/drawing/2014/main" id="{BF6B3995-8A28-41A4-A069-7897C249C2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486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92696"/>
            <a:ext cx="8229600" cy="5433467"/>
          </a:xfrm>
        </p:spPr>
        <p:txBody>
          <a:bodyPr>
            <a:normAutofit fontScale="77500" lnSpcReduction="20000"/>
          </a:bodyPr>
          <a:lstStyle/>
          <a:p>
            <a:pPr marL="0" indent="0">
              <a:buNone/>
            </a:pPr>
            <a:r>
              <a:rPr lang="en-IN" b="1" dirty="0"/>
              <a:t>		</a:t>
            </a:r>
            <a:r>
              <a:rPr lang="en-IN" b="1" dirty="0" err="1"/>
              <a:t>Iframe</a:t>
            </a:r>
            <a:r>
              <a:rPr lang="en-IN" b="1" dirty="0"/>
              <a:t> - Target for a Link</a:t>
            </a:r>
          </a:p>
          <a:p>
            <a:pPr marL="0" indent="0">
              <a:buNone/>
            </a:pPr>
            <a:endParaRPr lang="en-IN" b="1" dirty="0"/>
          </a:p>
          <a:p>
            <a:pPr marL="0" indent="0">
              <a:buNone/>
            </a:pPr>
            <a:r>
              <a:rPr lang="en-IN" sz="3100" dirty="0"/>
              <a:t>&lt;html&gt;</a:t>
            </a:r>
          </a:p>
          <a:p>
            <a:pPr marL="0" indent="0">
              <a:buNone/>
            </a:pPr>
            <a:r>
              <a:rPr lang="en-IN" sz="3100" dirty="0"/>
              <a:t>&lt;body&gt;</a:t>
            </a:r>
          </a:p>
          <a:p>
            <a:pPr marL="0" indent="0">
              <a:buNone/>
            </a:pPr>
            <a:endParaRPr lang="en-IN" sz="3100" dirty="0"/>
          </a:p>
          <a:p>
            <a:pPr marL="0" indent="0">
              <a:buNone/>
            </a:pPr>
            <a:r>
              <a:rPr lang="en-IN" sz="3100" dirty="0"/>
              <a:t>&lt;h2&gt;</a:t>
            </a:r>
            <a:r>
              <a:rPr lang="en-IN" sz="3100" dirty="0" err="1"/>
              <a:t>Iframe</a:t>
            </a:r>
            <a:r>
              <a:rPr lang="en-IN" sz="3100" dirty="0"/>
              <a:t> - Target for a Link&lt;/h2&gt;</a:t>
            </a:r>
          </a:p>
          <a:p>
            <a:pPr marL="0" indent="0">
              <a:buNone/>
            </a:pPr>
            <a:r>
              <a:rPr lang="en-IN" sz="3100" dirty="0"/>
              <a:t>&lt;</a:t>
            </a:r>
            <a:r>
              <a:rPr lang="en-IN" sz="3100" dirty="0" err="1"/>
              <a:t>iframe</a:t>
            </a:r>
            <a:r>
              <a:rPr lang="en-IN" sz="3100" dirty="0"/>
              <a:t> height="300px" width="100%" </a:t>
            </a:r>
            <a:r>
              <a:rPr lang="en-IN" sz="3100" dirty="0" err="1"/>
              <a:t>src</a:t>
            </a:r>
            <a:r>
              <a:rPr lang="en-IN" sz="3100" dirty="0"/>
              <a:t>="new.html" </a:t>
            </a:r>
            <a:r>
              <a:rPr lang="en-IN" sz="3100" b="1" dirty="0"/>
              <a:t>name="</a:t>
            </a:r>
            <a:r>
              <a:rPr lang="en-IN" sz="3100" b="1" dirty="0" err="1"/>
              <a:t>iframe_a</a:t>
            </a:r>
            <a:r>
              <a:rPr lang="en-IN" sz="3100" b="1" dirty="0"/>
              <a:t>"</a:t>
            </a:r>
            <a:r>
              <a:rPr lang="en-IN" sz="3100" dirty="0"/>
              <a:t>&gt;&lt;/</a:t>
            </a:r>
            <a:r>
              <a:rPr lang="en-IN" sz="3100" dirty="0" err="1"/>
              <a:t>iframe</a:t>
            </a:r>
            <a:r>
              <a:rPr lang="en-IN" sz="3100" dirty="0"/>
              <a:t>&gt;</a:t>
            </a:r>
          </a:p>
          <a:p>
            <a:pPr marL="0" indent="0">
              <a:buNone/>
            </a:pPr>
            <a:r>
              <a:rPr lang="en-IN" sz="3100" dirty="0"/>
              <a:t>&lt;p&gt;&lt;a </a:t>
            </a:r>
            <a:r>
              <a:rPr lang="en-IN" sz="3100" dirty="0" err="1"/>
              <a:t>href</a:t>
            </a:r>
            <a:r>
              <a:rPr lang="en-IN" sz="3100" dirty="0"/>
              <a:t>="https://www.javatpoint.com" </a:t>
            </a:r>
            <a:r>
              <a:rPr lang="en-IN" sz="3100" b="1" dirty="0"/>
              <a:t>target="</a:t>
            </a:r>
            <a:r>
              <a:rPr lang="en-IN" sz="3100" b="1" dirty="0" err="1"/>
              <a:t>iframe_a</a:t>
            </a:r>
            <a:r>
              <a:rPr lang="en-IN" sz="3100" b="1" dirty="0"/>
              <a:t>"&gt;</a:t>
            </a:r>
            <a:r>
              <a:rPr lang="en-IN" sz="3100" dirty="0"/>
              <a:t>JavaTpoint.com&lt;/a&gt;&lt;/p&gt;</a:t>
            </a:r>
          </a:p>
          <a:p>
            <a:pPr marL="0" indent="0">
              <a:buNone/>
            </a:pPr>
            <a:r>
              <a:rPr lang="en-IN" sz="3100" dirty="0"/>
              <a:t>&lt;p&gt;The name of </a:t>
            </a:r>
            <a:r>
              <a:rPr lang="en-IN" sz="3100" dirty="0" err="1"/>
              <a:t>iframe</a:t>
            </a:r>
            <a:r>
              <a:rPr lang="en-IN" sz="3100" dirty="0"/>
              <a:t> and link target must have same value else link will not open as frame. &lt;/p&gt;</a:t>
            </a:r>
          </a:p>
          <a:p>
            <a:pPr marL="0" indent="0">
              <a:buNone/>
            </a:pPr>
            <a:endParaRPr lang="en-IN" sz="3100" dirty="0"/>
          </a:p>
          <a:p>
            <a:pPr marL="0" indent="0">
              <a:buNone/>
            </a:pPr>
            <a:r>
              <a:rPr lang="en-IN" sz="3100" dirty="0"/>
              <a:t>&lt;/body&gt;</a:t>
            </a:r>
          </a:p>
          <a:p>
            <a:pPr marL="0" indent="0">
              <a:buNone/>
            </a:pPr>
            <a:r>
              <a:rPr lang="en-IN" sz="3100" dirty="0"/>
              <a:t>&lt;/html&gt;</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A5AE1044-823A-42CD-80C2-4C8FB81292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649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Colors</a:t>
            </a:r>
            <a:endParaRPr lang="en-IN" dirty="0"/>
          </a:p>
        </p:txBody>
      </p:sp>
      <p:sp>
        <p:nvSpPr>
          <p:cNvPr id="3" name="Content Placeholder 2"/>
          <p:cNvSpPr>
            <a:spLocks noGrp="1"/>
          </p:cNvSpPr>
          <p:nvPr>
            <p:ph sz="quarter" idx="1"/>
          </p:nvPr>
        </p:nvSpPr>
        <p:spPr/>
        <p:txBody>
          <a:bodyPr>
            <a:normAutofit/>
          </a:bodyPr>
          <a:lstStyle/>
          <a:p>
            <a:r>
              <a:rPr lang="en-US" dirty="0"/>
              <a:t>HTML colors are specified with predefined color names, or with RGB, HEX values.</a:t>
            </a:r>
          </a:p>
          <a:p>
            <a:r>
              <a:rPr lang="en-US" dirty="0"/>
              <a:t>HTML supports 140 standard color names.</a:t>
            </a:r>
          </a:p>
          <a:p>
            <a:pPr marL="0" indent="0">
              <a:buNone/>
            </a:pPr>
            <a:endParaRPr lang="en-US" dirty="0"/>
          </a:p>
          <a:p>
            <a:pPr marL="0" indent="0">
              <a:buNone/>
            </a:pPr>
            <a:r>
              <a:rPr lang="en-US" b="1" dirty="0"/>
              <a:t>Background Color</a:t>
            </a:r>
          </a:p>
          <a:p>
            <a:r>
              <a:rPr lang="en-US" dirty="0"/>
              <a:t>You can set the background color for HTML elements.</a:t>
            </a:r>
          </a:p>
          <a:p>
            <a:pPr marL="0" indent="0">
              <a:buNone/>
            </a:pPr>
            <a:endParaRPr lang="en-US" dirty="0"/>
          </a:p>
          <a:p>
            <a:pPr marL="0" indent="0">
              <a:buNone/>
            </a:pPr>
            <a:r>
              <a:rPr lang="en-IN" dirty="0"/>
              <a:t>&lt;h1 style="</a:t>
            </a:r>
            <a:r>
              <a:rPr lang="en-IN" dirty="0" err="1"/>
              <a:t>background-color:DodgerBlue</a:t>
            </a:r>
            <a:r>
              <a:rPr lang="en-IN" dirty="0"/>
              <a:t>;"&gt;Hello World&lt;/h1&gt;</a:t>
            </a:r>
            <a:br>
              <a:rPr lang="en-IN" dirty="0"/>
            </a:br>
            <a:r>
              <a:rPr lang="en-IN" dirty="0"/>
              <a:t>&lt;p style="</a:t>
            </a:r>
            <a:r>
              <a:rPr lang="en-IN" dirty="0" err="1"/>
              <a:t>background-color:Tomato</a:t>
            </a:r>
            <a:r>
              <a:rPr lang="en-IN" dirty="0"/>
              <a:t>;"&gt;Hello World&lt;/p&gt;</a:t>
            </a:r>
            <a:endParaRPr lang="en-US" dirty="0"/>
          </a:p>
          <a:p>
            <a:endParaRPr lang="en-US" dirty="0"/>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46346D13-891E-4DC0-B0DE-70535A25BB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14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Structure of HTML</a:t>
            </a:r>
          </a:p>
        </p:txBody>
      </p:sp>
      <p:sp>
        <p:nvSpPr>
          <p:cNvPr id="3" name="Content Placeholder 2"/>
          <p:cNvSpPr>
            <a:spLocks noGrp="1"/>
          </p:cNvSpPr>
          <p:nvPr>
            <p:ph sz="quarter" idx="1"/>
          </p:nvPr>
        </p:nvSpPr>
        <p:spPr/>
        <p:txBody>
          <a:bodyPr>
            <a:normAutofit lnSpcReduction="10000"/>
          </a:bodyPr>
          <a:lstStyle/>
          <a:p>
            <a:pPr marL="0" indent="0">
              <a:buNone/>
            </a:pPr>
            <a:r>
              <a:rPr lang="en-US" dirty="0"/>
              <a:t>&lt;!DOCTYPE</a:t>
            </a:r>
            <a:r>
              <a:rPr lang="en-US" b="1" dirty="0"/>
              <a:t>&gt;</a:t>
            </a:r>
            <a:r>
              <a:rPr lang="en-US" dirty="0"/>
              <a:t>  </a:t>
            </a:r>
          </a:p>
          <a:p>
            <a:pPr marL="0" indent="0">
              <a:buNone/>
            </a:pPr>
            <a:r>
              <a:rPr lang="en-US" b="1" dirty="0"/>
              <a:t>&lt;html&gt;</a:t>
            </a:r>
            <a:r>
              <a:rPr lang="en-US" dirty="0"/>
              <a:t>  </a:t>
            </a:r>
          </a:p>
          <a:p>
            <a:pPr marL="0" indent="0">
              <a:buNone/>
            </a:pPr>
            <a:r>
              <a:rPr lang="en-US" b="1" dirty="0"/>
              <a:t>&lt;head&gt;</a:t>
            </a:r>
            <a:r>
              <a:rPr lang="en-US" dirty="0"/>
              <a:t>  </a:t>
            </a:r>
          </a:p>
          <a:p>
            <a:pPr marL="0" indent="0">
              <a:buNone/>
            </a:pPr>
            <a:r>
              <a:rPr lang="en-US" b="1" dirty="0"/>
              <a:t>&lt;title&gt;</a:t>
            </a:r>
            <a:r>
              <a:rPr lang="en-US" dirty="0"/>
              <a:t>Web page title</a:t>
            </a:r>
            <a:r>
              <a:rPr lang="en-US" b="1" dirty="0"/>
              <a:t>&lt;/title&gt;</a:t>
            </a:r>
            <a:r>
              <a:rPr lang="en-US" dirty="0"/>
              <a:t>  </a:t>
            </a:r>
          </a:p>
          <a:p>
            <a:pPr marL="0" indent="0">
              <a:buNone/>
            </a:pPr>
            <a:r>
              <a:rPr lang="en-US" b="1" dirty="0"/>
              <a:t>&lt;/head&gt;</a:t>
            </a:r>
            <a:r>
              <a:rPr lang="en-US" dirty="0"/>
              <a:t>  </a:t>
            </a:r>
          </a:p>
          <a:p>
            <a:pPr marL="0" indent="0">
              <a:buNone/>
            </a:pPr>
            <a:r>
              <a:rPr lang="en-US" b="1" dirty="0"/>
              <a:t>&lt;body&gt;</a:t>
            </a:r>
            <a:r>
              <a:rPr lang="en-US" dirty="0"/>
              <a:t>  </a:t>
            </a:r>
          </a:p>
          <a:p>
            <a:pPr marL="0" indent="0">
              <a:buNone/>
            </a:pPr>
            <a:r>
              <a:rPr lang="en-US" b="1" dirty="0"/>
              <a:t>&lt;h1&gt;</a:t>
            </a:r>
            <a:r>
              <a:rPr lang="en-US" dirty="0"/>
              <a:t>Write Your First Heading</a:t>
            </a:r>
            <a:r>
              <a:rPr lang="en-US" b="1" dirty="0"/>
              <a:t>&lt;/h1&gt;</a:t>
            </a:r>
            <a:r>
              <a:rPr lang="en-US" dirty="0"/>
              <a:t>  </a:t>
            </a:r>
          </a:p>
          <a:p>
            <a:pPr marL="0" indent="0">
              <a:buNone/>
            </a:pPr>
            <a:r>
              <a:rPr lang="en-US" b="1" dirty="0"/>
              <a:t>&lt;p&gt;</a:t>
            </a:r>
            <a:r>
              <a:rPr lang="en-US" dirty="0"/>
              <a:t>Write Your First Paragraph.</a:t>
            </a:r>
            <a:r>
              <a:rPr lang="en-US" b="1" dirty="0"/>
              <a:t>&lt;/p&gt;</a:t>
            </a:r>
            <a:r>
              <a:rPr lang="en-US" dirty="0"/>
              <a:t>  </a:t>
            </a:r>
          </a:p>
          <a:p>
            <a:pPr marL="0" indent="0">
              <a:buNone/>
            </a:pPr>
            <a:r>
              <a:rPr lang="en-US" b="1" dirty="0"/>
              <a:t>&lt;/body&gt;</a:t>
            </a:r>
            <a:r>
              <a:rPr lang="en-US" dirty="0"/>
              <a:t>  </a:t>
            </a:r>
          </a:p>
          <a:p>
            <a:pPr marL="0" indent="0">
              <a:buNone/>
            </a:pPr>
            <a:r>
              <a:rPr lang="en-US" b="1" dirty="0"/>
              <a:t>&lt;/html&gt;</a:t>
            </a:r>
            <a:r>
              <a:rPr lang="en-US" dirty="0"/>
              <a:t>  </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663DC495-8CCE-441E-849D-6784F26590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279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20688"/>
            <a:ext cx="8229600" cy="5505475"/>
          </a:xfrm>
        </p:spPr>
        <p:txBody>
          <a:bodyPr>
            <a:normAutofit fontScale="92500" lnSpcReduction="10000"/>
          </a:bodyPr>
          <a:lstStyle/>
          <a:p>
            <a:pPr marL="0" indent="0">
              <a:buNone/>
            </a:pPr>
            <a:r>
              <a:rPr lang="en-US" b="1" dirty="0"/>
              <a:t>Text Color</a:t>
            </a:r>
          </a:p>
          <a:p>
            <a:r>
              <a:rPr lang="en-US" dirty="0"/>
              <a:t>You can set the color of text</a:t>
            </a:r>
          </a:p>
          <a:p>
            <a:pPr marL="0" indent="0">
              <a:buNone/>
            </a:pPr>
            <a:r>
              <a:rPr lang="en-US" dirty="0"/>
              <a:t>&lt;h1 style="</a:t>
            </a:r>
            <a:r>
              <a:rPr lang="en-US" dirty="0" err="1"/>
              <a:t>color:red</a:t>
            </a:r>
            <a:r>
              <a:rPr lang="en-US" dirty="0"/>
              <a:t>;"&gt;Hello World&lt;/h1&gt;</a:t>
            </a:r>
          </a:p>
          <a:p>
            <a:pPr marL="0" indent="0">
              <a:buNone/>
            </a:pPr>
            <a:endParaRPr lang="en-US" dirty="0"/>
          </a:p>
          <a:p>
            <a:pPr marL="0" indent="0">
              <a:buNone/>
            </a:pPr>
            <a:r>
              <a:rPr lang="en-US" b="1" dirty="0"/>
              <a:t>Color Values</a:t>
            </a:r>
          </a:p>
          <a:p>
            <a:r>
              <a:rPr lang="en-US" dirty="0"/>
              <a:t>In HTML, colors can also be specified using RGB values, HEX values, HSL values, RGBA values, and HSLA values.</a:t>
            </a:r>
          </a:p>
          <a:p>
            <a:r>
              <a:rPr lang="en-US" dirty="0"/>
              <a:t>The following three &lt;div&gt; elements have their background color set with RGB, HEX values</a:t>
            </a:r>
          </a:p>
          <a:p>
            <a:pPr marL="0" indent="0">
              <a:buNone/>
            </a:pPr>
            <a:endParaRPr lang="en-IN" dirty="0"/>
          </a:p>
          <a:p>
            <a:pPr marL="0" indent="0">
              <a:buNone/>
            </a:pPr>
            <a:r>
              <a:rPr lang="en-IN" sz="2800" dirty="0"/>
              <a:t>&lt;h1 style="</a:t>
            </a:r>
            <a:r>
              <a:rPr lang="en-IN" sz="2800" dirty="0" err="1"/>
              <a:t>background-color:rgb</a:t>
            </a:r>
            <a:r>
              <a:rPr lang="en-IN" sz="2800" dirty="0"/>
              <a:t>(255, 99, 71);"&gt;...&lt;/h1&gt;</a:t>
            </a:r>
            <a:br>
              <a:rPr lang="en-IN" sz="2800" dirty="0"/>
            </a:br>
            <a:br>
              <a:rPr lang="en-IN" sz="2800" dirty="0"/>
            </a:br>
            <a:r>
              <a:rPr lang="en-IN" sz="2800" dirty="0"/>
              <a:t>&lt;h1 style="</a:t>
            </a:r>
            <a:r>
              <a:rPr lang="en-IN" sz="2800" dirty="0" err="1"/>
              <a:t>background-color:rgba</a:t>
            </a:r>
            <a:r>
              <a:rPr lang="en-IN" sz="2800" dirty="0"/>
              <a:t>(255, 99, 71, 0.5);"&gt;...&lt;/h1&gt;</a:t>
            </a:r>
            <a:endParaRPr lang="en-US" sz="2800" dirty="0"/>
          </a:p>
          <a:p>
            <a:pPr marL="0" indent="0">
              <a:buNone/>
            </a:pPr>
            <a:endParaRPr lang="en-US" dirty="0"/>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13EF3AAC-4A7A-4710-8505-2AC0563C8C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405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Entities</a:t>
            </a:r>
          </a:p>
        </p:txBody>
      </p:sp>
      <p:sp>
        <p:nvSpPr>
          <p:cNvPr id="3" name="Content Placeholder 2"/>
          <p:cNvSpPr>
            <a:spLocks noGrp="1"/>
          </p:cNvSpPr>
          <p:nvPr>
            <p:ph sz="quarter" idx="1"/>
          </p:nvPr>
        </p:nvSpPr>
        <p:spPr>
          <a:xfrm>
            <a:off x="457200" y="1600200"/>
            <a:ext cx="8229600" cy="4709120"/>
          </a:xfrm>
        </p:spPr>
        <p:txBody>
          <a:bodyPr>
            <a:normAutofit fontScale="92500" lnSpcReduction="20000"/>
          </a:bodyPr>
          <a:lstStyle/>
          <a:p>
            <a:r>
              <a:rPr lang="en-US" dirty="0"/>
              <a:t>Some characters are reserved in HTML.</a:t>
            </a:r>
          </a:p>
          <a:p>
            <a:r>
              <a:rPr lang="en-US" dirty="0"/>
              <a:t>If you use the less than (&lt;) or greater than (&gt;) signs in your text, the browser might mix them with tags.</a:t>
            </a:r>
          </a:p>
          <a:p>
            <a:r>
              <a:rPr lang="en-US" dirty="0"/>
              <a:t>Character entities are used to display reserved characters in HTML.</a:t>
            </a:r>
          </a:p>
          <a:p>
            <a:r>
              <a:rPr lang="en-US" dirty="0"/>
              <a:t>A character entity looks like this:</a:t>
            </a:r>
          </a:p>
          <a:p>
            <a:pPr marL="800100" lvl="2" indent="0">
              <a:buNone/>
            </a:pPr>
            <a:r>
              <a:rPr lang="en-IN" dirty="0"/>
              <a:t>&amp;</a:t>
            </a:r>
            <a:r>
              <a:rPr lang="en-IN" i="1" dirty="0" err="1"/>
              <a:t>entity_name</a:t>
            </a:r>
            <a:r>
              <a:rPr lang="en-IN" dirty="0" err="1"/>
              <a:t>;OR</a:t>
            </a:r>
            <a:endParaRPr lang="en-IN" dirty="0"/>
          </a:p>
          <a:p>
            <a:pPr marL="800100" lvl="2" indent="0">
              <a:buNone/>
            </a:pPr>
            <a:r>
              <a:rPr lang="en-IN" dirty="0"/>
              <a:t>&amp;#</a:t>
            </a:r>
            <a:r>
              <a:rPr lang="en-IN" i="1" dirty="0" err="1"/>
              <a:t>entity_number</a:t>
            </a:r>
            <a:r>
              <a:rPr lang="en-IN" dirty="0"/>
              <a:t>;</a:t>
            </a:r>
          </a:p>
          <a:p>
            <a:pPr marL="0" indent="0">
              <a:buNone/>
            </a:pPr>
            <a:endParaRPr lang="en-IN" dirty="0"/>
          </a:p>
          <a:p>
            <a:pPr>
              <a:buFont typeface="Wingdings" pitchFamily="2" charset="2"/>
              <a:buChar char="v"/>
            </a:pPr>
            <a:r>
              <a:rPr lang="en-US" dirty="0"/>
              <a:t>To display a less than sign (&lt;) we must write &amp;</a:t>
            </a:r>
            <a:r>
              <a:rPr lang="en-US" dirty="0" err="1"/>
              <a:t>lt</a:t>
            </a:r>
            <a:r>
              <a:rPr lang="en-US" dirty="0"/>
              <a:t> or &amp;#60</a:t>
            </a:r>
          </a:p>
          <a:p>
            <a:pPr>
              <a:buFont typeface="Wingdings" pitchFamily="2" charset="2"/>
              <a:buChar char="v"/>
            </a:pPr>
            <a:r>
              <a:rPr lang="en-US" b="1" dirty="0"/>
              <a:t>Advantage of using an entity name:</a:t>
            </a:r>
            <a:r>
              <a:rPr lang="en-US" dirty="0"/>
              <a:t> An entity name is easy to remember.</a:t>
            </a:r>
            <a:br>
              <a:rPr lang="en-US" dirty="0"/>
            </a:br>
            <a:r>
              <a:rPr lang="en-US" b="1" dirty="0"/>
              <a:t>Disadvantage of using an entity name:</a:t>
            </a:r>
            <a:r>
              <a:rPr lang="en-US" dirty="0"/>
              <a:t> Browsers may not support all entity names, but the support for entity numbers is good.</a:t>
            </a: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1B7A3D57-18E3-40E9-9CEE-473F8864ED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241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&amp;</a:t>
            </a:r>
            <a:r>
              <a:rPr lang="en-IN" dirty="0" err="1"/>
              <a:t>nbsp</a:t>
            </a:r>
            <a:r>
              <a:rPr lang="en-IN" dirty="0"/>
              <a:t>;</a:t>
            </a:r>
          </a:p>
        </p:txBody>
      </p:sp>
      <p:sp>
        <p:nvSpPr>
          <p:cNvPr id="3" name="Content Placeholder 2"/>
          <p:cNvSpPr>
            <a:spLocks noGrp="1"/>
          </p:cNvSpPr>
          <p:nvPr>
            <p:ph sz="quarter" idx="1"/>
          </p:nvPr>
        </p:nvSpPr>
        <p:spPr/>
        <p:txBody>
          <a:bodyPr>
            <a:normAutofit fontScale="92500" lnSpcReduction="10000"/>
          </a:bodyPr>
          <a:lstStyle/>
          <a:p>
            <a:r>
              <a:rPr lang="en-IN" dirty="0"/>
              <a:t>&amp;</a:t>
            </a:r>
            <a:r>
              <a:rPr lang="en-IN" dirty="0" err="1"/>
              <a:t>nbsp</a:t>
            </a:r>
            <a:r>
              <a:rPr lang="en-IN" dirty="0"/>
              <a:t>; is a</a:t>
            </a:r>
            <a:r>
              <a:rPr lang="en-US" dirty="0"/>
              <a:t> commonly used entity in HTML is the non-breaking space.</a:t>
            </a:r>
          </a:p>
          <a:p>
            <a:r>
              <a:rPr lang="en-US" dirty="0"/>
              <a:t>A non-breaking space is a space that will not break into a new line.</a:t>
            </a:r>
          </a:p>
          <a:p>
            <a:r>
              <a:rPr lang="en-US" dirty="0"/>
              <a:t>Two words separated by a non-breaking space will stick together (not break into a new line).</a:t>
            </a:r>
          </a:p>
          <a:p>
            <a:r>
              <a:rPr lang="en-US" dirty="0"/>
              <a:t>Example: 10 am</a:t>
            </a:r>
          </a:p>
          <a:p>
            <a:pPr marL="0" indent="0">
              <a:buNone/>
            </a:pPr>
            <a:r>
              <a:rPr lang="en-US" dirty="0"/>
              <a:t>Here, we need space between 10 and am if we simply write it without using &amp;</a:t>
            </a:r>
            <a:r>
              <a:rPr lang="en-US" dirty="0" err="1"/>
              <a:t>nbsp</a:t>
            </a:r>
            <a:r>
              <a:rPr lang="en-US" dirty="0"/>
              <a:t>; it will appear as 10am.</a:t>
            </a:r>
          </a:p>
          <a:p>
            <a:pPr marL="0" indent="0">
              <a:buNone/>
            </a:pPr>
            <a:endParaRPr lang="en-US" dirty="0"/>
          </a:p>
          <a:p>
            <a:pPr>
              <a:buFont typeface="Wingdings" pitchFamily="2" charset="2"/>
              <a:buChar char="v"/>
            </a:pPr>
            <a:r>
              <a:rPr lang="en-US" dirty="0"/>
              <a:t>If you write 10 spaces in your text, the browser will remove 9 of them. To add real spaces to your text, you can use the </a:t>
            </a:r>
            <a:r>
              <a:rPr lang="en-US" b="1" dirty="0"/>
              <a:t>&amp;</a:t>
            </a:r>
            <a:r>
              <a:rPr lang="en-US" b="1" dirty="0" err="1"/>
              <a:t>nbsp</a:t>
            </a:r>
            <a:r>
              <a:rPr lang="en-US" b="1" dirty="0"/>
              <a:t>;</a:t>
            </a:r>
            <a:r>
              <a:rPr lang="en-US" dirty="0"/>
              <a:t> character entity. </a:t>
            </a: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DDF3C108-E16C-4B32-9A03-0883AFDD05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70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URL Encode</a:t>
            </a:r>
          </a:p>
        </p:txBody>
      </p:sp>
      <p:sp>
        <p:nvSpPr>
          <p:cNvPr id="3" name="Content Placeholder 2"/>
          <p:cNvSpPr>
            <a:spLocks noGrp="1"/>
          </p:cNvSpPr>
          <p:nvPr>
            <p:ph sz="quarter" idx="1"/>
          </p:nvPr>
        </p:nvSpPr>
        <p:spPr/>
        <p:txBody>
          <a:bodyPr>
            <a:normAutofit fontScale="85000" lnSpcReduction="20000"/>
          </a:bodyPr>
          <a:lstStyle/>
          <a:p>
            <a:r>
              <a:rPr lang="en-US" dirty="0"/>
              <a:t>A URL is another word for a web address.</a:t>
            </a:r>
          </a:p>
          <a:p>
            <a:r>
              <a:rPr lang="en-US" dirty="0"/>
              <a:t>A URL can be composed of words (e.g. w3schools.com), or an Internet Protocol (IP) address (e.g. 192.68.20.50).</a:t>
            </a:r>
          </a:p>
          <a:p>
            <a:r>
              <a:rPr lang="en-US" dirty="0"/>
              <a:t>Most people enter the name when surfing, because names are easier to remember than numbers.</a:t>
            </a:r>
          </a:p>
          <a:p>
            <a:r>
              <a:rPr lang="en-US" dirty="0"/>
              <a:t>URLs can only be sent over the Internet using the ASCII character-set. If a URL contains characters outside the ASCII set, the URL has to be converted.</a:t>
            </a:r>
          </a:p>
          <a:p>
            <a:r>
              <a:rPr lang="en-US" dirty="0"/>
              <a:t>URL encoding converts non-ASCII characters into a format that can be transmitted over the Internet.</a:t>
            </a:r>
          </a:p>
          <a:p>
            <a:r>
              <a:rPr lang="en-US" dirty="0"/>
              <a:t>URL encoding replaces non-ASCII characters with a "%" followed by hexadecimal digits.</a:t>
            </a:r>
          </a:p>
          <a:p>
            <a:r>
              <a:rPr lang="en-US" dirty="0"/>
              <a:t>URLs cannot contain spaces. URL encoding normally replaces a space with a plus (+) sign, or %20.</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C8A147CC-62D1-478F-89F0-39CAA86DE4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548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3472"/>
            <a:ext cx="7772400" cy="1143000"/>
          </a:xfrm>
        </p:spPr>
        <p:txBody>
          <a:bodyPr/>
          <a:lstStyle/>
          <a:p>
            <a:r>
              <a:rPr lang="en-IN" dirty="0"/>
              <a:t>Quick List</a:t>
            </a:r>
          </a:p>
        </p:txBody>
      </p:sp>
      <p:sp>
        <p:nvSpPr>
          <p:cNvPr id="3" name="Content Placeholder 2"/>
          <p:cNvSpPr>
            <a:spLocks noGrp="1"/>
          </p:cNvSpPr>
          <p:nvPr>
            <p:ph sz="quarter" idx="1"/>
          </p:nvPr>
        </p:nvSpPr>
        <p:spPr>
          <a:xfrm>
            <a:off x="755576" y="1447801"/>
            <a:ext cx="7772400" cy="4933528"/>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The following is an HTML Quick List:</a:t>
            </a:r>
          </a:p>
          <a:p>
            <a:pPr marL="0" indent="0">
              <a:buNone/>
            </a:pPr>
            <a:r>
              <a:rPr lang="en-IN" sz="1800" b="1" dirty="0">
                <a:latin typeface="Times New Roman" panose="02020603050405020304" pitchFamily="18" charset="0"/>
                <a:cs typeface="Times New Roman" panose="02020603050405020304" pitchFamily="18" charset="0"/>
              </a:rPr>
              <a:t>Heading Element</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&lt;h1&gt;&lt;/h1&gt;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&lt;h2&gt;&lt;/h2&gt;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&lt;h3&gt;&lt;/h3&gt;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&lt;h4&gt;&lt;/h5&gt;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&lt;h6&gt;&lt;/h6&gt;</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Text Element :</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&lt;p&gt;&lt;/p&gt; paragraph</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a:t>
            </a:r>
            <a:r>
              <a:rPr lang="en-IN" sz="1800" dirty="0" err="1">
                <a:latin typeface="Times New Roman" panose="02020603050405020304" pitchFamily="18" charset="0"/>
                <a:cs typeface="Times New Roman" panose="02020603050405020304" pitchFamily="18" charset="0"/>
              </a:rPr>
              <a:t>br</a:t>
            </a:r>
            <a:r>
              <a:rPr lang="en-IN" sz="1800" dirty="0">
                <a:latin typeface="Times New Roman" panose="02020603050405020304" pitchFamily="18" charset="0"/>
                <a:cs typeface="Times New Roman" panose="02020603050405020304" pitchFamily="18" charset="0"/>
              </a:rPr>
              <a:t>&gt; line break</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&lt;hr&gt; horizontal rule</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Physical Style</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&lt;b&gt;&lt;/b&gt; bold</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&gt;&lt;/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&gt; italic</a:t>
            </a:r>
          </a:p>
          <a:p>
            <a:endParaRPr lang="en-IN" sz="1800" dirty="0"/>
          </a:p>
        </p:txBody>
      </p:sp>
      <p:pic>
        <p:nvPicPr>
          <p:cNvPr id="4" name="Picture 2" descr="Blended Learning School | Online Distance Education Courses &amp; Universities">
            <a:extLst>
              <a:ext uri="{FF2B5EF4-FFF2-40B4-BE49-F238E27FC236}">
                <a16:creationId xmlns:a16="http://schemas.microsoft.com/office/drawing/2014/main" id="{6C1D24A2-C4D6-41A9-990B-E8DC4B903F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1533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0CEBE1-DE55-44C8-BDE3-F1669198AB00}"/>
              </a:ext>
            </a:extLst>
          </p:cNvPr>
          <p:cNvSpPr/>
          <p:nvPr/>
        </p:nvSpPr>
        <p:spPr>
          <a:xfrm>
            <a:off x="755576" y="476672"/>
            <a:ext cx="7416824" cy="5755422"/>
          </a:xfrm>
          <a:prstGeom prst="rect">
            <a:avLst/>
          </a:prstGeom>
        </p:spPr>
        <p:txBody>
          <a:bodyPr wrap="square">
            <a:spAutoFit/>
          </a:bodyPr>
          <a:lstStyle/>
          <a:p>
            <a:r>
              <a:rPr lang="en-IN" sz="1600" b="1" dirty="0">
                <a:solidFill>
                  <a:srgbClr val="000000"/>
                </a:solidFill>
                <a:latin typeface="Times New Roman" panose="02020603050405020304" pitchFamily="18" charset="0"/>
                <a:cs typeface="Times New Roman" panose="02020603050405020304" pitchFamily="18" charset="0"/>
              </a:rPr>
              <a:t>Unordered (bullet) List</a:t>
            </a:r>
            <a:br>
              <a:rPr lang="en-IN" sz="1600" b="1"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&lt;ul&gt;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&lt;li&gt;First Item&lt;/li&gt;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&lt;li&gt;Second Item&lt;/li&gt;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&lt;/ul&gt;</a:t>
            </a:r>
            <a:br>
              <a:rPr lang="en-IN" sz="1600"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b="1" dirty="0">
                <a:solidFill>
                  <a:srgbClr val="000000"/>
                </a:solidFill>
                <a:latin typeface="Times New Roman" panose="02020603050405020304" pitchFamily="18" charset="0"/>
                <a:cs typeface="Times New Roman" panose="02020603050405020304" pitchFamily="18" charset="0"/>
              </a:rPr>
              <a:t>Ordered (Number) List</a:t>
            </a:r>
            <a:br>
              <a:rPr lang="en-IN" sz="1600" b="1"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ol</a:t>
            </a:r>
            <a:r>
              <a:rPr lang="en-IN" sz="1600" dirty="0">
                <a:solidFill>
                  <a:srgbClr val="000000"/>
                </a:solidFill>
                <a:latin typeface="Times New Roman" panose="02020603050405020304" pitchFamily="18" charset="0"/>
                <a:cs typeface="Times New Roman" panose="02020603050405020304" pitchFamily="18" charset="0"/>
              </a:rPr>
              <a:t>&gt;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&lt;li&gt;First Item&lt;/li&gt;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&lt;li&gt;Second Item&lt;/li&gt;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ol</a:t>
            </a:r>
            <a:r>
              <a:rPr lang="en-IN" sz="1600" dirty="0">
                <a:solidFill>
                  <a:srgbClr val="000000"/>
                </a:solidFill>
                <a:latin typeface="Times New Roman" panose="02020603050405020304" pitchFamily="18" charset="0"/>
                <a:cs typeface="Times New Roman" panose="02020603050405020304" pitchFamily="18" charset="0"/>
              </a:rPr>
              <a:t>&gt;</a:t>
            </a:r>
            <a:br>
              <a:rPr lang="en-IN" sz="1600"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b="1" dirty="0">
                <a:solidFill>
                  <a:srgbClr val="000000"/>
                </a:solidFill>
                <a:latin typeface="Times New Roman" panose="02020603050405020304" pitchFamily="18" charset="0"/>
                <a:cs typeface="Times New Roman" panose="02020603050405020304" pitchFamily="18" charset="0"/>
              </a:rPr>
              <a:t>Tables</a:t>
            </a:r>
            <a:br>
              <a:rPr lang="en-IN" sz="1600" b="1"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&lt;table border ="1"&gt;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&lt;tr&gt;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th</a:t>
            </a:r>
            <a:r>
              <a:rPr lang="en-IN" sz="1600" dirty="0">
                <a:solidFill>
                  <a:srgbClr val="000000"/>
                </a:solidFill>
                <a:latin typeface="Times New Roman" panose="02020603050405020304" pitchFamily="18" charset="0"/>
                <a:cs typeface="Times New Roman" panose="02020603050405020304" pitchFamily="18" charset="0"/>
              </a:rPr>
              <a:t>&gt;some heading&lt;/</a:t>
            </a:r>
            <a:r>
              <a:rPr lang="en-IN" sz="1600" dirty="0" err="1">
                <a:solidFill>
                  <a:srgbClr val="000000"/>
                </a:solidFill>
                <a:latin typeface="Times New Roman" panose="02020603050405020304" pitchFamily="18" charset="0"/>
                <a:cs typeface="Times New Roman" panose="02020603050405020304" pitchFamily="18" charset="0"/>
              </a:rPr>
              <a:t>th</a:t>
            </a:r>
            <a:r>
              <a:rPr lang="en-IN" sz="1600" dirty="0">
                <a:solidFill>
                  <a:srgbClr val="000000"/>
                </a:solidFill>
                <a:latin typeface="Times New Roman" panose="02020603050405020304" pitchFamily="18" charset="0"/>
                <a:cs typeface="Times New Roman" panose="02020603050405020304" pitchFamily="18" charset="0"/>
              </a:rPr>
              <a:t>&gt;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th</a:t>
            </a:r>
            <a:r>
              <a:rPr lang="en-IN" sz="1600" dirty="0">
                <a:solidFill>
                  <a:srgbClr val="000000"/>
                </a:solidFill>
                <a:latin typeface="Times New Roman" panose="02020603050405020304" pitchFamily="18" charset="0"/>
                <a:cs typeface="Times New Roman" panose="02020603050405020304" pitchFamily="18" charset="0"/>
              </a:rPr>
              <a:t>&gt;some heading&lt;/</a:t>
            </a:r>
            <a:r>
              <a:rPr lang="en-IN" sz="1600" dirty="0" err="1">
                <a:solidFill>
                  <a:srgbClr val="000000"/>
                </a:solidFill>
                <a:latin typeface="Times New Roman" panose="02020603050405020304" pitchFamily="18" charset="0"/>
                <a:cs typeface="Times New Roman" panose="02020603050405020304" pitchFamily="18" charset="0"/>
              </a:rPr>
              <a:t>th</a:t>
            </a:r>
            <a:r>
              <a:rPr lang="en-IN" sz="1600" dirty="0">
                <a:solidFill>
                  <a:srgbClr val="000000"/>
                </a:solidFill>
                <a:latin typeface="Times New Roman" panose="02020603050405020304" pitchFamily="18" charset="0"/>
                <a:cs typeface="Times New Roman" panose="02020603050405020304" pitchFamily="18" charset="0"/>
              </a:rPr>
              <a:t>&gt;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&lt;/tr&gt;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&lt;tr&gt;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&lt;td&gt;</a:t>
            </a:r>
            <a:r>
              <a:rPr lang="en-IN" sz="1600" dirty="0" err="1">
                <a:solidFill>
                  <a:srgbClr val="000000"/>
                </a:solidFill>
                <a:latin typeface="Times New Roman" panose="02020603050405020304" pitchFamily="18" charset="0"/>
                <a:cs typeface="Times New Roman" panose="02020603050405020304" pitchFamily="18" charset="0"/>
              </a:rPr>
              <a:t>sometext</a:t>
            </a:r>
            <a:r>
              <a:rPr lang="en-IN" sz="1600" dirty="0">
                <a:solidFill>
                  <a:srgbClr val="000000"/>
                </a:solidFill>
                <a:latin typeface="Times New Roman" panose="02020603050405020304" pitchFamily="18" charset="0"/>
                <a:cs typeface="Times New Roman" panose="02020603050405020304" pitchFamily="18" charset="0"/>
              </a:rPr>
              <a:t>&lt;/td&gt;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&lt;td&gt;</a:t>
            </a:r>
            <a:r>
              <a:rPr lang="en-IN" sz="1600" dirty="0" err="1">
                <a:solidFill>
                  <a:srgbClr val="000000"/>
                </a:solidFill>
                <a:latin typeface="Times New Roman" panose="02020603050405020304" pitchFamily="18" charset="0"/>
                <a:cs typeface="Times New Roman" panose="02020603050405020304" pitchFamily="18" charset="0"/>
              </a:rPr>
              <a:t>sometext</a:t>
            </a:r>
            <a:r>
              <a:rPr lang="en-IN" sz="1600" dirty="0">
                <a:solidFill>
                  <a:srgbClr val="000000"/>
                </a:solidFill>
                <a:latin typeface="Times New Roman" panose="02020603050405020304" pitchFamily="18" charset="0"/>
                <a:cs typeface="Times New Roman" panose="02020603050405020304" pitchFamily="18" charset="0"/>
              </a:rPr>
              <a:t>&lt;/td&gt;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&lt;/tr&gt;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&lt;/table&gt;</a:t>
            </a:r>
            <a:endParaRPr lang="en-IN"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36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CEC2D1-1F4A-4DD8-A324-55E830A66119}"/>
              </a:ext>
            </a:extLst>
          </p:cNvPr>
          <p:cNvSpPr/>
          <p:nvPr/>
        </p:nvSpPr>
        <p:spPr>
          <a:xfrm>
            <a:off x="827584" y="1052736"/>
            <a:ext cx="7560840" cy="4524315"/>
          </a:xfrm>
          <a:prstGeom prst="rect">
            <a:avLst/>
          </a:prstGeom>
        </p:spPr>
        <p:txBody>
          <a:bodyPr wrap="square">
            <a:spAutoFit/>
          </a:bodyPr>
          <a:lstStyle/>
          <a:p>
            <a:r>
              <a:rPr lang="en-IN" sz="1600" b="1" dirty="0">
                <a:solidFill>
                  <a:srgbClr val="000000"/>
                </a:solidFill>
                <a:latin typeface="Times New Roman" panose="02020603050405020304" pitchFamily="18" charset="0"/>
                <a:cs typeface="Times New Roman" panose="02020603050405020304" pitchFamily="18" charset="0"/>
              </a:rPr>
              <a:t>Forms</a:t>
            </a: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&lt;form action="" method="post"&gt;</a:t>
            </a:r>
          </a:p>
          <a:p>
            <a:r>
              <a:rPr lang="en-IN" sz="1600" dirty="0">
                <a:solidFill>
                  <a:srgbClr val="000000"/>
                </a:solidFill>
                <a:latin typeface="Times New Roman" panose="02020603050405020304" pitchFamily="18" charset="0"/>
                <a:cs typeface="Times New Roman" panose="02020603050405020304" pitchFamily="18" charset="0"/>
              </a:rPr>
              <a:t>&lt;p&gt;Name:&lt;/p&gt;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&lt;p&gt;&lt;input type="text" name="name" value="Your name"&gt;&lt;/p&gt;</a:t>
            </a:r>
          </a:p>
          <a:p>
            <a:r>
              <a:rPr lang="en-IN" sz="1600" dirty="0">
                <a:solidFill>
                  <a:srgbClr val="000000"/>
                </a:solidFill>
                <a:latin typeface="Times New Roman" panose="02020603050405020304" pitchFamily="18" charset="0"/>
                <a:cs typeface="Times New Roman" panose="02020603050405020304" pitchFamily="18" charset="0"/>
              </a:rPr>
              <a:t>&lt;p&gt;Comments: &lt;/p&gt;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&lt;p&gt;&lt;</a:t>
            </a:r>
            <a:r>
              <a:rPr lang="en-IN" sz="1600" dirty="0" err="1">
                <a:solidFill>
                  <a:srgbClr val="000000"/>
                </a:solidFill>
                <a:latin typeface="Times New Roman" panose="02020603050405020304" pitchFamily="18" charset="0"/>
                <a:cs typeface="Times New Roman" panose="02020603050405020304" pitchFamily="18" charset="0"/>
              </a:rPr>
              <a:t>textarea</a:t>
            </a:r>
            <a:r>
              <a:rPr lang="en-IN" sz="1600" dirty="0">
                <a:solidFill>
                  <a:srgbClr val="000000"/>
                </a:solidFill>
                <a:latin typeface="Times New Roman" panose="02020603050405020304" pitchFamily="18" charset="0"/>
                <a:cs typeface="Times New Roman" panose="02020603050405020304" pitchFamily="18" charset="0"/>
              </a:rPr>
              <a:t> name="comments" rows="5" cols="20"&gt;Your comments&lt;/</a:t>
            </a:r>
            <a:r>
              <a:rPr lang="en-IN" sz="1600" dirty="0" err="1">
                <a:solidFill>
                  <a:srgbClr val="000000"/>
                </a:solidFill>
                <a:latin typeface="Times New Roman" panose="02020603050405020304" pitchFamily="18" charset="0"/>
                <a:cs typeface="Times New Roman" panose="02020603050405020304" pitchFamily="18" charset="0"/>
              </a:rPr>
              <a:t>textarea</a:t>
            </a:r>
            <a:r>
              <a:rPr lang="en-IN" sz="1600" dirty="0">
                <a:solidFill>
                  <a:srgbClr val="000000"/>
                </a:solidFill>
                <a:latin typeface="Times New Roman" panose="02020603050405020304" pitchFamily="18" charset="0"/>
                <a:cs typeface="Times New Roman" panose="02020603050405020304" pitchFamily="18" charset="0"/>
              </a:rPr>
              <a:t>&gt;&lt;/p&gt;</a:t>
            </a:r>
          </a:p>
          <a:p>
            <a:r>
              <a:rPr lang="en-IN" sz="1600" dirty="0">
                <a:solidFill>
                  <a:srgbClr val="000000"/>
                </a:solidFill>
                <a:latin typeface="Times New Roman" panose="02020603050405020304" pitchFamily="18" charset="0"/>
                <a:cs typeface="Times New Roman" panose="02020603050405020304" pitchFamily="18" charset="0"/>
              </a:rPr>
              <a:t>&lt;p&gt;Gender:&lt;/p&gt;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&lt;p&gt;&lt;input type="radio" name="gender" value="male"&gt; Male&lt;/p&gt;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&lt;p&gt;&lt;input type="radio" name="gender" value="female"&gt; Female&lt;/p&gt;</a:t>
            </a:r>
            <a:br>
              <a:rPr lang="en-IN" sz="1600"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&lt;p&gt;&lt;input type="submit"&gt;&lt;/p&gt;</a:t>
            </a:r>
          </a:p>
          <a:p>
            <a:r>
              <a:rPr lang="en-IN" sz="1600" dirty="0">
                <a:solidFill>
                  <a:srgbClr val="000000"/>
                </a:solidFill>
                <a:latin typeface="Times New Roman" panose="02020603050405020304" pitchFamily="18" charset="0"/>
                <a:cs typeface="Times New Roman" panose="02020603050405020304" pitchFamily="18" charset="0"/>
              </a:rPr>
              <a:t>&lt;/form&gt;</a:t>
            </a:r>
          </a:p>
          <a:p>
            <a:r>
              <a:rPr lang="en-IN" sz="1600" b="1" dirty="0">
                <a:solidFill>
                  <a:srgbClr val="000000"/>
                </a:solidFill>
                <a:latin typeface="Times New Roman" panose="02020603050405020304" pitchFamily="18" charset="0"/>
                <a:cs typeface="Times New Roman" panose="02020603050405020304" pitchFamily="18" charset="0"/>
              </a:rPr>
              <a:t>Image Element</a:t>
            </a:r>
            <a:br>
              <a:rPr lang="en-IN" sz="1600" b="1"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img</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src</a:t>
            </a:r>
            <a:r>
              <a:rPr lang="en-IN" sz="1600" dirty="0">
                <a:solidFill>
                  <a:srgbClr val="000000"/>
                </a:solidFill>
                <a:latin typeface="Times New Roman" panose="02020603050405020304" pitchFamily="18" charset="0"/>
                <a:cs typeface="Times New Roman" panose="02020603050405020304" pitchFamily="18" charset="0"/>
              </a:rPr>
              <a:t> ="" /&gt;</a:t>
            </a:r>
          </a:p>
          <a:p>
            <a:r>
              <a:rPr lang="en-IN" sz="1600" b="1" dirty="0">
                <a:solidFill>
                  <a:srgbClr val="000000"/>
                </a:solidFill>
                <a:latin typeface="Times New Roman" panose="02020603050405020304" pitchFamily="18" charset="0"/>
                <a:cs typeface="Times New Roman" panose="02020603050405020304" pitchFamily="18" charset="0"/>
              </a:rPr>
              <a:t>Links</a:t>
            </a:r>
            <a:br>
              <a:rPr lang="en-IN" sz="1600" b="1"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&lt;a </a:t>
            </a:r>
            <a:r>
              <a:rPr lang="en-IN" sz="1600" dirty="0" err="1">
                <a:solidFill>
                  <a:srgbClr val="000000"/>
                </a:solidFill>
                <a:latin typeface="Times New Roman" panose="02020603050405020304" pitchFamily="18" charset="0"/>
                <a:cs typeface="Times New Roman" panose="02020603050405020304" pitchFamily="18" charset="0"/>
              </a:rPr>
              <a:t>href</a:t>
            </a:r>
            <a:r>
              <a:rPr lang="en-IN" sz="1600" dirty="0">
                <a:solidFill>
                  <a:srgbClr val="000000"/>
                </a:solidFill>
                <a:latin typeface="Times New Roman" panose="02020603050405020304" pitchFamily="18" charset="0"/>
                <a:cs typeface="Times New Roman" panose="02020603050405020304" pitchFamily="18" charset="0"/>
              </a:rPr>
              <a:t> ="http://www.examples.com /"&gt; This is a link &lt;/a&gt;</a:t>
            </a:r>
            <a:endParaRPr lang="en-IN"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712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XHTML</a:t>
            </a:r>
          </a:p>
        </p:txBody>
      </p:sp>
      <p:sp>
        <p:nvSpPr>
          <p:cNvPr id="3" name="Content Placeholder 2"/>
          <p:cNvSpPr>
            <a:spLocks noGrp="1"/>
          </p:cNvSpPr>
          <p:nvPr>
            <p:ph sz="quarter" idx="1"/>
          </p:nvPr>
        </p:nvSpPr>
        <p:spPr/>
        <p:txBody>
          <a:bodyPr>
            <a:normAutofit/>
          </a:bodyPr>
          <a:lstStyle/>
          <a:p>
            <a:r>
              <a:rPr lang="en-US" dirty="0"/>
              <a:t>XHTML stands for Extensible </a:t>
            </a:r>
            <a:r>
              <a:rPr lang="en-US" dirty="0" err="1"/>
              <a:t>HyperText</a:t>
            </a:r>
            <a:r>
              <a:rPr lang="en-US" dirty="0"/>
              <a:t> Markup Language. It is the next step to evolution of internet. The XHTML was developed by World Wide Web Consortium (W3C). It helps web developers to make the transition from HTML to XML.</a:t>
            </a:r>
          </a:p>
          <a:p>
            <a:pPr marL="0" indent="0">
              <a:buNone/>
            </a:pPr>
            <a:endParaRPr lang="en-US" dirty="0"/>
          </a:p>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XHTML stands for </a:t>
            </a:r>
            <a:r>
              <a:rPr lang="en-US" sz="2400" dirty="0" err="1">
                <a:solidFill>
                  <a:schemeClr val="dk1"/>
                </a:solidFill>
                <a:latin typeface="Calibri"/>
                <a:ea typeface="Calibri"/>
                <a:cs typeface="Calibri"/>
                <a:sym typeface="Calibri"/>
              </a:rPr>
              <a:t>E</a:t>
            </a:r>
            <a:r>
              <a:rPr lang="en-US" sz="2400" b="1" dirty="0" err="1">
                <a:solidFill>
                  <a:schemeClr val="dk1"/>
                </a:solidFill>
                <a:latin typeface="Calibri"/>
                <a:ea typeface="Calibri"/>
                <a:cs typeface="Calibri"/>
                <a:sym typeface="Calibri"/>
              </a:rPr>
              <a:t>X</a:t>
            </a:r>
            <a:r>
              <a:rPr lang="en-US" sz="2400" dirty="0" err="1">
                <a:solidFill>
                  <a:schemeClr val="dk1"/>
                </a:solidFill>
                <a:latin typeface="Calibri"/>
                <a:ea typeface="Calibri"/>
                <a:cs typeface="Calibri"/>
                <a:sym typeface="Calibri"/>
              </a:rPr>
              <a:t>tensible</a:t>
            </a:r>
            <a:r>
              <a:rPr lang="en-US" sz="2400"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H</a:t>
            </a:r>
            <a:r>
              <a:rPr lang="en-US" sz="2400" dirty="0" err="1">
                <a:solidFill>
                  <a:schemeClr val="dk1"/>
                </a:solidFill>
                <a:latin typeface="Calibri"/>
                <a:ea typeface="Calibri"/>
                <a:cs typeface="Calibri"/>
                <a:sym typeface="Calibri"/>
              </a:rPr>
              <a:t>yper</a:t>
            </a:r>
            <a:r>
              <a:rPr lang="en-US" sz="2400" b="1" dirty="0" err="1">
                <a:solidFill>
                  <a:schemeClr val="dk1"/>
                </a:solidFill>
                <a:latin typeface="Calibri"/>
                <a:ea typeface="Calibri"/>
                <a:cs typeface="Calibri"/>
                <a:sym typeface="Calibri"/>
              </a:rPr>
              <a:t>T</a:t>
            </a:r>
            <a:r>
              <a:rPr lang="en-US" sz="2400" dirty="0" err="1">
                <a:solidFill>
                  <a:schemeClr val="dk1"/>
                </a:solidFill>
                <a:latin typeface="Calibri"/>
                <a:ea typeface="Calibri"/>
                <a:cs typeface="Calibri"/>
                <a:sym typeface="Calibri"/>
              </a:rPr>
              <a:t>ext</a:t>
            </a:r>
            <a:r>
              <a:rPr lang="en-US" sz="2400"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M</a:t>
            </a:r>
            <a:r>
              <a:rPr lang="en-US" sz="2400" dirty="0">
                <a:solidFill>
                  <a:schemeClr val="dk1"/>
                </a:solidFill>
                <a:latin typeface="Calibri"/>
                <a:ea typeface="Calibri"/>
                <a:cs typeface="Calibri"/>
                <a:sym typeface="Calibri"/>
              </a:rPr>
              <a:t>arkup </a:t>
            </a:r>
            <a:r>
              <a:rPr lang="en-US" sz="2400" b="1" dirty="0">
                <a:solidFill>
                  <a:schemeClr val="dk1"/>
                </a:solidFill>
                <a:latin typeface="Calibri"/>
                <a:ea typeface="Calibri"/>
                <a:cs typeface="Calibri"/>
                <a:sym typeface="Calibri"/>
              </a:rPr>
              <a:t>L</a:t>
            </a:r>
            <a:r>
              <a:rPr lang="en-US" sz="2400" dirty="0">
                <a:solidFill>
                  <a:schemeClr val="dk1"/>
                </a:solidFill>
                <a:latin typeface="Calibri"/>
                <a:ea typeface="Calibri"/>
                <a:cs typeface="Calibri"/>
                <a:sym typeface="Calibri"/>
              </a:rPr>
              <a:t>anguage</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is almost identical to HTML</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is stricter than HTML</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is supported by all major browsers</a:t>
            </a:r>
          </a:p>
          <a:p>
            <a:endParaRPr lang="en-US" dirty="0"/>
          </a:p>
          <a:p>
            <a:pPr marL="0" indent="0" fontAlgn="base">
              <a:buNone/>
            </a:pPr>
            <a:endParaRPr lang="en-US" dirty="0"/>
          </a:p>
        </p:txBody>
      </p:sp>
      <p:pic>
        <p:nvPicPr>
          <p:cNvPr id="4" name="Picture 2" descr="Blended Learning School | Online Distance Education Courses &amp; Universities">
            <a:extLst>
              <a:ext uri="{FF2B5EF4-FFF2-40B4-BE49-F238E27FC236}">
                <a16:creationId xmlns:a16="http://schemas.microsoft.com/office/drawing/2014/main" id="{DDB6B6CA-16B9-4C36-BAD3-927E31C62D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347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ED64-AD99-412B-97FF-52C1475B6F18}"/>
              </a:ext>
            </a:extLst>
          </p:cNvPr>
          <p:cNvSpPr>
            <a:spLocks noGrp="1"/>
          </p:cNvSpPr>
          <p:nvPr>
            <p:ph type="title"/>
          </p:nvPr>
        </p:nvSpPr>
        <p:spPr/>
        <p:txBody>
          <a:bodyPr/>
          <a:lstStyle/>
          <a:p>
            <a:r>
              <a:rPr lang="en-IN" dirty="0"/>
              <a:t>Why XHTML??</a:t>
            </a:r>
          </a:p>
        </p:txBody>
      </p:sp>
      <p:sp>
        <p:nvSpPr>
          <p:cNvPr id="3" name="Content Placeholder 2">
            <a:extLst>
              <a:ext uri="{FF2B5EF4-FFF2-40B4-BE49-F238E27FC236}">
                <a16:creationId xmlns:a16="http://schemas.microsoft.com/office/drawing/2014/main" id="{74A653B3-00C8-4964-B0F4-D7FA55345381}"/>
              </a:ext>
            </a:extLst>
          </p:cNvPr>
          <p:cNvSpPr>
            <a:spLocks noGrp="1"/>
          </p:cNvSpPr>
          <p:nvPr>
            <p:ph sz="quarter" idx="1"/>
          </p:nvPr>
        </p:nvSpPr>
        <p:spPr>
          <a:xfrm>
            <a:off x="685800" y="1700808"/>
            <a:ext cx="7772400" cy="4572000"/>
          </a:xfrm>
        </p:spPr>
        <p:txBody>
          <a:bodyPr>
            <a:normAutofit lnSpcReduction="10000"/>
          </a:bodyPr>
          <a:lstStyle/>
          <a:p>
            <a:pPr marL="228600" lvl="0" indent="-228600">
              <a:lnSpc>
                <a:spcPct val="80000"/>
              </a:lnSpc>
              <a:spcBef>
                <a:spcPts val="0"/>
              </a:spcBef>
              <a:buClr>
                <a:schemeClr val="dk1"/>
              </a:buClr>
              <a:buSzPts val="2600"/>
              <a:buFont typeface="Arial"/>
              <a:buChar char="•"/>
            </a:pPr>
            <a:r>
              <a:rPr lang="en-US" dirty="0">
                <a:solidFill>
                  <a:schemeClr val="dk1"/>
                </a:solidFill>
                <a:latin typeface="Calibri"/>
                <a:ea typeface="Calibri"/>
                <a:cs typeface="Calibri"/>
                <a:sym typeface="Calibri"/>
              </a:rPr>
              <a:t>Many pages on the internet contain "bad" HTML.</a:t>
            </a:r>
            <a:endParaRPr lang="en-US" dirty="0"/>
          </a:p>
          <a:p>
            <a:pPr marL="228600" lvl="0" indent="-228600">
              <a:lnSpc>
                <a:spcPct val="80000"/>
              </a:lnSpc>
              <a:spcBef>
                <a:spcPts val="1000"/>
              </a:spcBef>
              <a:buClr>
                <a:schemeClr val="dk1"/>
              </a:buClr>
              <a:buSzPts val="2600"/>
              <a:buFont typeface="Arial"/>
              <a:buChar char="•"/>
            </a:pPr>
            <a:r>
              <a:rPr lang="en-US" dirty="0">
                <a:solidFill>
                  <a:schemeClr val="dk1"/>
                </a:solidFill>
                <a:latin typeface="Calibri"/>
                <a:ea typeface="Calibri"/>
                <a:cs typeface="Calibri"/>
                <a:sym typeface="Calibri"/>
              </a:rPr>
              <a:t>This HTML code works fine in most browsers (even if it does not follow the HTML rules):</a:t>
            </a:r>
          </a:p>
          <a:p>
            <a:pPr marL="228600" lvl="0" indent="-228600">
              <a:lnSpc>
                <a:spcPct val="80000"/>
              </a:lnSpc>
              <a:buSzPts val="2600"/>
            </a:pPr>
            <a:r>
              <a:rPr lang="en-US" dirty="0"/>
              <a:t>XHTML is used </a:t>
            </a:r>
            <a:r>
              <a:rPr lang="en-US" b="1" dirty="0"/>
              <a:t>to define the quality standard of web pages.</a:t>
            </a:r>
            <a:endParaRPr lang="en-US" dirty="0"/>
          </a:p>
          <a:p>
            <a:pPr marL="228600" lvl="0" indent="-228600">
              <a:lnSpc>
                <a:spcPct val="80000"/>
              </a:lnSpc>
              <a:spcBef>
                <a:spcPts val="1000"/>
              </a:spcBef>
              <a:buClr>
                <a:schemeClr val="dk1"/>
              </a:buClr>
              <a:buSzPts val="2600"/>
              <a:buNone/>
            </a:pPr>
            <a:endParaRPr lang="en-US" dirty="0">
              <a:solidFill>
                <a:schemeClr val="dk1"/>
              </a:solidFill>
              <a:latin typeface="Calibri"/>
              <a:ea typeface="Calibri"/>
              <a:cs typeface="Calibri"/>
              <a:sym typeface="Calibri"/>
            </a:endParaRPr>
          </a:p>
          <a:p>
            <a:pPr marL="228600" lvl="0" indent="-228600">
              <a:lnSpc>
                <a:spcPct val="80000"/>
              </a:lnSpc>
              <a:spcBef>
                <a:spcPts val="1000"/>
              </a:spcBef>
              <a:buClr>
                <a:srgbClr val="C55A11"/>
              </a:buClr>
              <a:buSzPts val="2600"/>
              <a:buNone/>
            </a:pPr>
            <a:r>
              <a:rPr lang="en-US" dirty="0">
                <a:solidFill>
                  <a:srgbClr val="C55A11"/>
                </a:solidFill>
                <a:latin typeface="Calibri"/>
                <a:ea typeface="Calibri"/>
                <a:cs typeface="Calibri"/>
                <a:sym typeface="Calibri"/>
              </a:rPr>
              <a:t>&lt;html&gt;</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&lt;head&gt;</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  &lt;title&gt;This is bad HTML&lt;/title&gt;</a:t>
            </a:r>
            <a:br>
              <a:rPr lang="en-US" dirty="0">
                <a:solidFill>
                  <a:srgbClr val="C55A11"/>
                </a:solidFill>
                <a:latin typeface="Calibri"/>
                <a:ea typeface="Calibri"/>
                <a:cs typeface="Calibri"/>
                <a:sym typeface="Calibri"/>
              </a:rPr>
            </a:b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&lt;body&gt;</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  &lt;h1&gt;Bad HTML</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  &lt;p&gt;This is a paragraph</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&lt;/body&gt;</a:t>
            </a:r>
            <a:endParaRPr lang="en-US" dirty="0"/>
          </a:p>
          <a:p>
            <a:endParaRPr lang="en-IN" dirty="0"/>
          </a:p>
        </p:txBody>
      </p:sp>
    </p:spTree>
    <p:extLst>
      <p:ext uri="{BB962C8B-B14F-4D97-AF65-F5344CB8AC3E}">
        <p14:creationId xmlns:p14="http://schemas.microsoft.com/office/powerpoint/2010/main" val="4191365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9448A-3AE5-4E8B-8788-D928291855CF}"/>
              </a:ext>
            </a:extLst>
          </p:cNvPr>
          <p:cNvSpPr>
            <a:spLocks noGrp="1"/>
          </p:cNvSpPr>
          <p:nvPr>
            <p:ph sz="quarter" idx="1"/>
          </p:nvPr>
        </p:nvSpPr>
        <p:spPr/>
        <p:txBody>
          <a:bodyPr/>
          <a:lstStyle/>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Today's market consists of different browser technologies. </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Some browsers run on computers, and some browsers run on mobile phones or other small devices. </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XML is a markup language where documents must be marked up correctly (be "well-formed").</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By combining the strengths of HTML and XML, XHTML was developed.</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is HTML redesigned as XML.</a:t>
            </a:r>
            <a:endParaRPr lang="en-US" dirty="0"/>
          </a:p>
          <a:p>
            <a:pPr marL="0" indent="0">
              <a:buNone/>
            </a:pPr>
            <a:endParaRPr lang="en-IN" dirty="0"/>
          </a:p>
        </p:txBody>
      </p:sp>
    </p:spTree>
    <p:extLst>
      <p:ext uri="{BB962C8B-B14F-4D97-AF65-F5344CB8AC3E}">
        <p14:creationId xmlns:p14="http://schemas.microsoft.com/office/powerpoint/2010/main" val="6522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8229600" cy="5577483"/>
          </a:xfrm>
        </p:spPr>
        <p:txBody>
          <a:bodyPr>
            <a:normAutofit fontScale="85000" lnSpcReduction="20000"/>
          </a:bodyPr>
          <a:lstStyle/>
          <a:p>
            <a:pPr marL="0" indent="0">
              <a:buNone/>
            </a:pPr>
            <a:r>
              <a:rPr lang="en-US" b="1" dirty="0"/>
              <a:t>&lt;!DOCTYPE&gt;:</a:t>
            </a:r>
            <a:r>
              <a:rPr lang="en-US" dirty="0"/>
              <a:t> It defines the document type or it instruct the browser about the version of HTML.</a:t>
            </a:r>
          </a:p>
          <a:p>
            <a:pPr marL="0" indent="0">
              <a:buNone/>
            </a:pPr>
            <a:r>
              <a:rPr lang="en-US" b="1" dirty="0"/>
              <a:t>&lt;html &gt;</a:t>
            </a:r>
            <a:r>
              <a:rPr lang="en-US" dirty="0"/>
              <a:t> :This tag informs the browser that it is an HTML document. Text between html tag describes the web document. It is a container for all other elements of HTML except &lt;!DOCTYPE&gt;</a:t>
            </a:r>
          </a:p>
          <a:p>
            <a:pPr marL="0" indent="0">
              <a:buNone/>
            </a:pPr>
            <a:r>
              <a:rPr lang="en-US" b="1" dirty="0"/>
              <a:t>&lt;head&gt;:</a:t>
            </a:r>
            <a:r>
              <a:rPr lang="en-US" dirty="0"/>
              <a:t> It should be the first element inside the &lt;html&gt; element, which contains the metadata(information about the document). It must be closed before the body tag opens.</a:t>
            </a:r>
          </a:p>
          <a:p>
            <a:pPr marL="0" indent="0">
              <a:buNone/>
            </a:pPr>
            <a:r>
              <a:rPr lang="en-US" b="1" dirty="0"/>
              <a:t>&lt;title&gt;:</a:t>
            </a:r>
            <a:r>
              <a:rPr lang="en-US" dirty="0"/>
              <a:t> It is used to add title of that HTML page which appears at the top of the browser window. It must be placed inside the head tag and should close immediately. (Optional)</a:t>
            </a:r>
          </a:p>
          <a:p>
            <a:pPr marL="0" indent="0">
              <a:buNone/>
            </a:pPr>
            <a:r>
              <a:rPr lang="en-US" b="1" dirty="0"/>
              <a:t>&lt;body&gt; </a:t>
            </a:r>
            <a:r>
              <a:rPr lang="en-US" dirty="0"/>
              <a:t>: Text between body tag describes the body content of the page that is visible to the end user. This tag contains the main content of the HTML document.</a:t>
            </a:r>
          </a:p>
          <a:p>
            <a:pPr marL="0" indent="0">
              <a:buNone/>
            </a:pPr>
            <a:r>
              <a:rPr lang="en-US" b="1" dirty="0"/>
              <a:t>&lt;h1&gt;</a:t>
            </a:r>
            <a:r>
              <a:rPr lang="en-US" dirty="0"/>
              <a:t> : Text between &lt;h1&gt; tag describes the first level heading of the webpage.</a:t>
            </a:r>
          </a:p>
          <a:p>
            <a:pPr marL="0" indent="0">
              <a:buNone/>
            </a:pPr>
            <a:r>
              <a:rPr lang="en-US" b="1" dirty="0"/>
              <a:t>&lt;p&gt; </a:t>
            </a:r>
            <a:r>
              <a:rPr lang="en-US" dirty="0"/>
              <a:t>: Text between &lt;p&gt; tag describes the paragraph of the webpage.</a:t>
            </a:r>
          </a:p>
          <a:p>
            <a:pPr marL="0" indent="0">
              <a:buNone/>
            </a:pPr>
            <a:endParaRPr lang="en-IN" dirty="0"/>
          </a:p>
        </p:txBody>
      </p:sp>
    </p:spTree>
    <p:extLst>
      <p:ext uri="{BB962C8B-B14F-4D97-AF65-F5344CB8AC3E}">
        <p14:creationId xmlns:p14="http://schemas.microsoft.com/office/powerpoint/2010/main" val="32085663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D3F2-ECFA-4E0E-BF2C-0FE4FA30FC12}"/>
              </a:ext>
            </a:extLst>
          </p:cNvPr>
          <p:cNvSpPr>
            <a:spLocks noGrp="1"/>
          </p:cNvSpPr>
          <p:nvPr>
            <p:ph type="title"/>
          </p:nvPr>
        </p:nvSpPr>
        <p:spPr>
          <a:xfrm>
            <a:off x="833945" y="692696"/>
            <a:ext cx="7772400" cy="1143000"/>
          </a:xfrm>
        </p:spPr>
        <p:txBody>
          <a:bodyPr>
            <a:normAutofit fontScale="90000"/>
          </a:bodyPr>
          <a:lstStyle/>
          <a:p>
            <a:r>
              <a:rPr lang="en-IN" dirty="0"/>
              <a:t>The most Important difference from HTML</a:t>
            </a:r>
          </a:p>
        </p:txBody>
      </p:sp>
      <p:sp>
        <p:nvSpPr>
          <p:cNvPr id="3" name="Content Placeholder 2">
            <a:extLst>
              <a:ext uri="{FF2B5EF4-FFF2-40B4-BE49-F238E27FC236}">
                <a16:creationId xmlns:a16="http://schemas.microsoft.com/office/drawing/2014/main" id="{A0317CE1-F692-44D4-962C-C6B26CC8396B}"/>
              </a:ext>
            </a:extLst>
          </p:cNvPr>
          <p:cNvSpPr>
            <a:spLocks noGrp="1"/>
          </p:cNvSpPr>
          <p:nvPr>
            <p:ph sz="quarter" idx="1"/>
          </p:nvPr>
        </p:nvSpPr>
        <p:spPr>
          <a:xfrm>
            <a:off x="827584" y="2492896"/>
            <a:ext cx="7772400" cy="3014781"/>
          </a:xfrm>
        </p:spPr>
        <p:txBody>
          <a:bodyPr/>
          <a:lstStyle/>
          <a:p>
            <a:pPr marL="228600" lvl="0" indent="-228600">
              <a:lnSpc>
                <a:spcPct val="90000"/>
              </a:lnSpc>
              <a:spcBef>
                <a:spcPts val="0"/>
              </a:spcBef>
              <a:buClr>
                <a:schemeClr val="dk1"/>
              </a:buClr>
              <a:buSzPts val="2800"/>
              <a:buFont typeface="Arial"/>
              <a:buChar char="•"/>
            </a:pPr>
            <a:r>
              <a:rPr lang="fr-FR" sz="2400" dirty="0">
                <a:solidFill>
                  <a:schemeClr val="dk1"/>
                </a:solidFill>
                <a:latin typeface="Calibri"/>
                <a:ea typeface="Calibri"/>
                <a:cs typeface="Calibri"/>
                <a:sym typeface="Calibri"/>
              </a:rPr>
              <a:t>Document Structure</a:t>
            </a:r>
            <a:endParaRPr lang="fr-FR" dirty="0"/>
          </a:p>
          <a:p>
            <a:pPr marL="228600" lvl="0" indent="-228600">
              <a:lnSpc>
                <a:spcPct val="90000"/>
              </a:lnSpc>
              <a:spcBef>
                <a:spcPts val="1000"/>
              </a:spcBef>
              <a:buClr>
                <a:schemeClr val="dk1"/>
              </a:buClr>
              <a:buSzPts val="2800"/>
              <a:buFont typeface="Arial"/>
              <a:buChar char="•"/>
            </a:pPr>
            <a:r>
              <a:rPr lang="fr-FR" sz="2400" dirty="0">
                <a:solidFill>
                  <a:schemeClr val="dk1"/>
                </a:solidFill>
                <a:latin typeface="Calibri"/>
                <a:ea typeface="Calibri"/>
                <a:cs typeface="Calibri"/>
                <a:sym typeface="Calibri"/>
              </a:rPr>
              <a:t>XHTML </a:t>
            </a:r>
            <a:r>
              <a:rPr lang="fr-FR" sz="2400" dirty="0" err="1">
                <a:solidFill>
                  <a:schemeClr val="dk1"/>
                </a:solidFill>
                <a:latin typeface="Calibri"/>
                <a:ea typeface="Calibri"/>
                <a:cs typeface="Calibri"/>
                <a:sym typeface="Calibri"/>
              </a:rPr>
              <a:t>Elements</a:t>
            </a:r>
            <a:endParaRPr lang="fr-FR" dirty="0"/>
          </a:p>
          <a:p>
            <a:pPr marL="228600" lvl="0" indent="-228600">
              <a:lnSpc>
                <a:spcPct val="90000"/>
              </a:lnSpc>
              <a:spcBef>
                <a:spcPts val="1000"/>
              </a:spcBef>
              <a:buClr>
                <a:schemeClr val="dk1"/>
              </a:buClr>
              <a:buSzPts val="2800"/>
              <a:buFont typeface="Arial"/>
              <a:buChar char="•"/>
            </a:pPr>
            <a:r>
              <a:rPr lang="fr-FR" sz="2400" dirty="0">
                <a:solidFill>
                  <a:schemeClr val="dk1"/>
                </a:solidFill>
                <a:latin typeface="Calibri"/>
                <a:ea typeface="Calibri"/>
                <a:cs typeface="Calibri"/>
                <a:sym typeface="Calibri"/>
              </a:rPr>
              <a:t>XHTML </a:t>
            </a:r>
            <a:r>
              <a:rPr lang="fr-FR" sz="2400" dirty="0" err="1">
                <a:solidFill>
                  <a:schemeClr val="dk1"/>
                </a:solidFill>
                <a:latin typeface="Calibri"/>
                <a:ea typeface="Calibri"/>
                <a:cs typeface="Calibri"/>
                <a:sym typeface="Calibri"/>
              </a:rPr>
              <a:t>Attributes</a:t>
            </a:r>
            <a:endParaRPr lang="en-IN" dirty="0"/>
          </a:p>
        </p:txBody>
      </p:sp>
    </p:spTree>
    <p:extLst>
      <p:ext uri="{BB962C8B-B14F-4D97-AF65-F5344CB8AC3E}">
        <p14:creationId xmlns:p14="http://schemas.microsoft.com/office/powerpoint/2010/main" val="2887273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0727-9187-4EC3-B940-BB68ECBD365D}"/>
              </a:ext>
            </a:extLst>
          </p:cNvPr>
          <p:cNvSpPr>
            <a:spLocks noGrp="1"/>
          </p:cNvSpPr>
          <p:nvPr>
            <p:ph type="title"/>
          </p:nvPr>
        </p:nvSpPr>
        <p:spPr/>
        <p:txBody>
          <a:bodyPr/>
          <a:lstStyle/>
          <a:p>
            <a:r>
              <a:rPr lang="en-IN" dirty="0"/>
              <a:t>Document Structure</a:t>
            </a:r>
          </a:p>
        </p:txBody>
      </p:sp>
      <p:sp>
        <p:nvSpPr>
          <p:cNvPr id="3" name="Content Placeholder 2">
            <a:extLst>
              <a:ext uri="{FF2B5EF4-FFF2-40B4-BE49-F238E27FC236}">
                <a16:creationId xmlns:a16="http://schemas.microsoft.com/office/drawing/2014/main" id="{D81A659D-86F6-47B0-9839-C26FC552596F}"/>
              </a:ext>
            </a:extLst>
          </p:cNvPr>
          <p:cNvSpPr>
            <a:spLocks noGrp="1"/>
          </p:cNvSpPr>
          <p:nvPr>
            <p:ph sz="quarter" idx="1"/>
          </p:nvPr>
        </p:nvSpPr>
        <p:spPr>
          <a:xfrm>
            <a:off x="755576" y="1700808"/>
            <a:ext cx="7772400" cy="4572000"/>
          </a:xfrm>
        </p:spPr>
        <p:txBody>
          <a:bodyPr/>
          <a:lstStyle/>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XHTML DOCTYPE is </a:t>
            </a:r>
            <a:r>
              <a:rPr lang="en-US" sz="2400" b="1" dirty="0">
                <a:solidFill>
                  <a:schemeClr val="dk1"/>
                </a:solidFill>
                <a:latin typeface="Calibri"/>
                <a:ea typeface="Calibri"/>
                <a:cs typeface="Calibri"/>
                <a:sym typeface="Calibri"/>
              </a:rPr>
              <a:t>mandatory</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The </a:t>
            </a:r>
            <a:r>
              <a:rPr lang="en-US" sz="2400" dirty="0" err="1">
                <a:solidFill>
                  <a:schemeClr val="dk1"/>
                </a:solidFill>
                <a:latin typeface="Calibri"/>
                <a:ea typeface="Calibri"/>
                <a:cs typeface="Calibri"/>
                <a:sym typeface="Calibri"/>
              </a:rPr>
              <a:t>xmlns</a:t>
            </a:r>
            <a:r>
              <a:rPr lang="en-US" sz="2400" dirty="0">
                <a:solidFill>
                  <a:schemeClr val="dk1"/>
                </a:solidFill>
                <a:latin typeface="Calibri"/>
                <a:ea typeface="Calibri"/>
                <a:cs typeface="Calibri"/>
                <a:sym typeface="Calibri"/>
              </a:rPr>
              <a:t> attribute in &lt;html&gt; is </a:t>
            </a:r>
            <a:r>
              <a:rPr lang="en-US" sz="2400" b="1" dirty="0">
                <a:solidFill>
                  <a:schemeClr val="dk1"/>
                </a:solidFill>
                <a:latin typeface="Calibri"/>
                <a:ea typeface="Calibri"/>
                <a:cs typeface="Calibri"/>
                <a:sym typeface="Calibri"/>
              </a:rPr>
              <a:t>mandatory</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&lt;html&gt;, &lt;head&gt;, &lt;title&gt;, and &lt;body&gt; are </a:t>
            </a:r>
            <a:r>
              <a:rPr lang="en-US" sz="2400" b="1" dirty="0">
                <a:solidFill>
                  <a:schemeClr val="dk1"/>
                </a:solidFill>
                <a:latin typeface="Calibri"/>
                <a:ea typeface="Calibri"/>
                <a:cs typeface="Calibri"/>
                <a:sym typeface="Calibri"/>
              </a:rPr>
              <a:t>mandatory</a:t>
            </a:r>
          </a:p>
          <a:p>
            <a:pPr marL="0" lvl="0" indent="0">
              <a:lnSpc>
                <a:spcPct val="90000"/>
              </a:lnSpc>
              <a:spcBef>
                <a:spcPts val="1000"/>
              </a:spcBef>
              <a:buClr>
                <a:schemeClr val="dk1"/>
              </a:buClr>
              <a:buSzPts val="2800"/>
              <a:buNone/>
            </a:pPr>
            <a:endParaRPr lang="en-US" sz="2400" b="1" dirty="0">
              <a:solidFill>
                <a:schemeClr val="dk1"/>
              </a:solidFill>
              <a:latin typeface="Calibri"/>
              <a:ea typeface="Calibri"/>
              <a:cs typeface="Calibri"/>
              <a:sym typeface="Calibri"/>
            </a:endParaRPr>
          </a:p>
          <a:p>
            <a:pPr marL="0" lvl="0" indent="0">
              <a:lnSpc>
                <a:spcPct val="90000"/>
              </a:lnSpc>
              <a:spcBef>
                <a:spcPts val="1000"/>
              </a:spcBef>
              <a:buClr>
                <a:schemeClr val="dk1"/>
              </a:buClr>
              <a:buSzPts val="2800"/>
              <a:buNone/>
            </a:pPr>
            <a:r>
              <a:rPr lang="en-US" sz="2400" b="1" dirty="0">
                <a:solidFill>
                  <a:schemeClr val="dk1"/>
                </a:solidFill>
                <a:latin typeface="Calibri"/>
                <a:ea typeface="Calibri"/>
                <a:cs typeface="Calibri"/>
                <a:sym typeface="Calibri"/>
              </a:rPr>
              <a:t>XHTML ELEMENTS</a:t>
            </a:r>
          </a:p>
          <a:p>
            <a:pPr marL="0" lvl="0" indent="0">
              <a:lnSpc>
                <a:spcPct val="90000"/>
              </a:lnSpc>
              <a:spcBef>
                <a:spcPts val="1000"/>
              </a:spcBef>
              <a:buClr>
                <a:schemeClr val="dk1"/>
              </a:buClr>
              <a:buSzPts val="2800"/>
              <a:buNone/>
            </a:pPr>
            <a:endParaRPr lang="en-US" sz="2400" b="1" dirty="0">
              <a:solidFill>
                <a:schemeClr val="dk1"/>
              </a:solidFill>
              <a:latin typeface="Calibri"/>
              <a:ea typeface="Calibri"/>
              <a:cs typeface="Calibri"/>
              <a:sym typeface="Calibri"/>
            </a:endParaRPr>
          </a:p>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XHTML elements must be </a:t>
            </a:r>
            <a:r>
              <a:rPr lang="en-US" sz="2400" b="1" dirty="0">
                <a:solidFill>
                  <a:schemeClr val="dk1"/>
                </a:solidFill>
                <a:latin typeface="Calibri"/>
                <a:ea typeface="Calibri"/>
                <a:cs typeface="Calibri"/>
                <a:sym typeface="Calibri"/>
              </a:rPr>
              <a:t>properly nested</a:t>
            </a:r>
            <a:endParaRPr lang="en-US" sz="2400"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elements must always be </a:t>
            </a:r>
            <a:r>
              <a:rPr lang="en-US" sz="2400" b="1" dirty="0">
                <a:solidFill>
                  <a:schemeClr val="dk1"/>
                </a:solidFill>
                <a:latin typeface="Calibri"/>
                <a:ea typeface="Calibri"/>
                <a:cs typeface="Calibri"/>
                <a:sym typeface="Calibri"/>
              </a:rPr>
              <a:t>closed</a:t>
            </a:r>
            <a:endParaRPr lang="en-US" sz="2400"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elements must be in </a:t>
            </a:r>
            <a:r>
              <a:rPr lang="en-US" sz="2400" b="1" dirty="0">
                <a:solidFill>
                  <a:schemeClr val="dk1"/>
                </a:solidFill>
                <a:latin typeface="Calibri"/>
                <a:ea typeface="Calibri"/>
                <a:cs typeface="Calibri"/>
                <a:sym typeface="Calibri"/>
              </a:rPr>
              <a:t>lowercase</a:t>
            </a:r>
            <a:endParaRPr lang="en-US" sz="2400" dirty="0"/>
          </a:p>
          <a:p>
            <a:pPr marL="0" lvl="0" indent="0">
              <a:lnSpc>
                <a:spcPct val="90000"/>
              </a:lnSpc>
              <a:spcBef>
                <a:spcPts val="1000"/>
              </a:spcBef>
              <a:buClr>
                <a:schemeClr val="dk1"/>
              </a:buClr>
              <a:buSzPts val="2800"/>
              <a:buNone/>
            </a:pPr>
            <a:endParaRPr lang="en-US" sz="2400" dirty="0">
              <a:solidFill>
                <a:schemeClr val="dk1"/>
              </a:solidFill>
              <a:latin typeface="Calibri"/>
              <a:ea typeface="Calibri"/>
              <a:cs typeface="Calibri"/>
              <a:sym typeface="Calibri"/>
            </a:endParaRPr>
          </a:p>
          <a:p>
            <a:endParaRPr lang="en-IN" dirty="0"/>
          </a:p>
        </p:txBody>
      </p:sp>
    </p:spTree>
    <p:extLst>
      <p:ext uri="{BB962C8B-B14F-4D97-AF65-F5344CB8AC3E}">
        <p14:creationId xmlns:p14="http://schemas.microsoft.com/office/powerpoint/2010/main" val="41562673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8740E-9101-4A05-A1ED-A7EC0F2B944E}"/>
              </a:ext>
            </a:extLst>
          </p:cNvPr>
          <p:cNvSpPr>
            <a:spLocks noGrp="1"/>
          </p:cNvSpPr>
          <p:nvPr>
            <p:ph sz="quarter" idx="1"/>
          </p:nvPr>
        </p:nvSpPr>
        <p:spPr>
          <a:xfrm>
            <a:off x="914400" y="692696"/>
            <a:ext cx="7772400" cy="5327104"/>
          </a:xfrm>
        </p:spPr>
        <p:txBody>
          <a:bodyPr>
            <a:normAutofit/>
          </a:bodyPr>
          <a:lstStyle/>
          <a:p>
            <a:pPr marL="0" indent="0">
              <a:buNone/>
            </a:pPr>
            <a:r>
              <a:rPr lang="en-IN" b="1" dirty="0"/>
              <a:t>XHTML ATTRIBUTES</a:t>
            </a:r>
          </a:p>
          <a:p>
            <a:pPr marL="0" indent="0">
              <a:buNone/>
            </a:pPr>
            <a:endParaRPr lang="en-IN" dirty="0"/>
          </a:p>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Attribute names must be in </a:t>
            </a:r>
            <a:r>
              <a:rPr lang="en-US" sz="2400" b="1" dirty="0">
                <a:solidFill>
                  <a:schemeClr val="dk1"/>
                </a:solidFill>
                <a:latin typeface="Calibri"/>
                <a:ea typeface="Calibri"/>
                <a:cs typeface="Calibri"/>
                <a:sym typeface="Calibri"/>
              </a:rPr>
              <a:t>lower case</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Attribute values must be </a:t>
            </a:r>
            <a:r>
              <a:rPr lang="en-US" sz="2400" b="1" dirty="0">
                <a:solidFill>
                  <a:schemeClr val="dk1"/>
                </a:solidFill>
                <a:latin typeface="Calibri"/>
                <a:ea typeface="Calibri"/>
                <a:cs typeface="Calibri"/>
                <a:sym typeface="Calibri"/>
              </a:rPr>
              <a:t>quoted</a:t>
            </a:r>
          </a:p>
          <a:p>
            <a:pPr marL="0" lvl="0" indent="0">
              <a:lnSpc>
                <a:spcPct val="90000"/>
              </a:lnSpc>
              <a:spcBef>
                <a:spcPts val="1000"/>
              </a:spcBef>
              <a:buClr>
                <a:schemeClr val="dk1"/>
              </a:buClr>
              <a:buSzPts val="2800"/>
              <a:buNone/>
            </a:pPr>
            <a:endParaRPr lang="en-US" dirty="0"/>
          </a:p>
        </p:txBody>
      </p:sp>
    </p:spTree>
    <p:extLst>
      <p:ext uri="{BB962C8B-B14F-4D97-AF65-F5344CB8AC3E}">
        <p14:creationId xmlns:p14="http://schemas.microsoft.com/office/powerpoint/2010/main" val="118206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HTML</a:t>
            </a:r>
          </a:p>
        </p:txBody>
      </p:sp>
      <p:sp>
        <p:nvSpPr>
          <p:cNvPr id="3" name="Content Placeholder 2"/>
          <p:cNvSpPr>
            <a:spLocks noGrp="1"/>
          </p:cNvSpPr>
          <p:nvPr>
            <p:ph sz="quarter" idx="1"/>
          </p:nvPr>
        </p:nvSpPr>
        <p:spPr/>
        <p:txBody>
          <a:bodyPr>
            <a:normAutofit fontScale="85000" lnSpcReduction="20000"/>
          </a:bodyPr>
          <a:lstStyle/>
          <a:p>
            <a:r>
              <a:rPr lang="en-US" dirty="0"/>
              <a:t>It is a very </a:t>
            </a:r>
            <a:r>
              <a:rPr lang="en-US" b="1" dirty="0"/>
              <a:t>easy and simple language</a:t>
            </a:r>
            <a:r>
              <a:rPr lang="en-US" dirty="0"/>
              <a:t>. It can be easily understood and modified.</a:t>
            </a:r>
          </a:p>
          <a:p>
            <a:r>
              <a:rPr lang="en-US" dirty="0"/>
              <a:t>It is very easy to make an </a:t>
            </a:r>
            <a:r>
              <a:rPr lang="en-US" b="1" dirty="0"/>
              <a:t>effective presentation</a:t>
            </a:r>
            <a:r>
              <a:rPr lang="en-US" dirty="0"/>
              <a:t> with HTML because it has a lot of formatting tags.</a:t>
            </a:r>
          </a:p>
          <a:p>
            <a:r>
              <a:rPr lang="en-US" dirty="0"/>
              <a:t>It is a </a:t>
            </a:r>
            <a:r>
              <a:rPr lang="en-US" b="1" dirty="0"/>
              <a:t>markup language</a:t>
            </a:r>
            <a:r>
              <a:rPr lang="en-US" dirty="0"/>
              <a:t>, so it provides a flexible way to design web pages along with the text.</a:t>
            </a:r>
          </a:p>
          <a:p>
            <a:r>
              <a:rPr lang="en-US" dirty="0"/>
              <a:t>It facilitates programmers to add a </a:t>
            </a:r>
            <a:r>
              <a:rPr lang="en-US" b="1" dirty="0"/>
              <a:t>link</a:t>
            </a:r>
            <a:r>
              <a:rPr lang="en-US" dirty="0"/>
              <a:t> on the web pages (by html anchor tag), so it enhances the interest of browsing of the user.</a:t>
            </a:r>
          </a:p>
          <a:p>
            <a:r>
              <a:rPr lang="en-US" dirty="0"/>
              <a:t>It is </a:t>
            </a:r>
            <a:r>
              <a:rPr lang="en-US" b="1" dirty="0"/>
              <a:t>platform-independent</a:t>
            </a:r>
            <a:r>
              <a:rPr lang="en-US" dirty="0"/>
              <a:t> because it can be displayed on any platform like Windows, Linux, and Macintosh, etc.</a:t>
            </a:r>
          </a:p>
          <a:p>
            <a:r>
              <a:rPr lang="en-US" dirty="0"/>
              <a:t>It facilitates the programmer to add </a:t>
            </a:r>
            <a:r>
              <a:rPr lang="en-US" b="1" dirty="0"/>
              <a:t>Graphics, Videos, and Sound</a:t>
            </a:r>
            <a:r>
              <a:rPr lang="en-US" dirty="0"/>
              <a:t> to the web pages which makes it more attractive and interactive.</a:t>
            </a:r>
          </a:p>
          <a:p>
            <a:r>
              <a:rPr lang="en-US" dirty="0"/>
              <a:t>HTML is a case-insensitive language, which means we can use tags either in lower-case or upper-case.</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CFA65E18-27F6-4856-B226-90579127CF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79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Elements</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An HTML element is a collection of start and end tags with the content inserted in between them.</a:t>
            </a:r>
          </a:p>
          <a:p>
            <a:pPr marL="0" indent="0" fontAlgn="base">
              <a:buNone/>
            </a:pPr>
            <a:endParaRPr lang="en-US" b="1" dirty="0"/>
          </a:p>
          <a:p>
            <a:pPr marL="0" indent="0" fontAlgn="base">
              <a:buNone/>
            </a:pPr>
            <a:r>
              <a:rPr lang="en-US" b="1" dirty="0"/>
              <a:t>The HTML element consists of 3 parts.</a:t>
            </a:r>
          </a:p>
          <a:p>
            <a:pPr fontAlgn="base"/>
            <a:r>
              <a:rPr lang="en-US" b="1" dirty="0"/>
              <a:t>Opening tag</a:t>
            </a:r>
            <a:r>
              <a:rPr lang="en-US" dirty="0"/>
              <a:t>: It is used to tell the browser where the content material starts.</a:t>
            </a:r>
          </a:p>
          <a:p>
            <a:pPr fontAlgn="base"/>
            <a:r>
              <a:rPr lang="en-US" b="1" dirty="0"/>
              <a:t>Closing tag</a:t>
            </a:r>
            <a:r>
              <a:rPr lang="en-US" dirty="0"/>
              <a:t>: It is used to tell the browser where the content material ends.</a:t>
            </a:r>
          </a:p>
          <a:p>
            <a:pPr fontAlgn="base"/>
            <a:r>
              <a:rPr lang="en-US" b="1" dirty="0"/>
              <a:t>Content</a:t>
            </a:r>
            <a:r>
              <a:rPr lang="en-US" dirty="0"/>
              <a:t>: It is the actual content material inside the opening and closing tag.</a:t>
            </a:r>
          </a:p>
          <a:p>
            <a:pPr marL="0" indent="0" fontAlgn="base">
              <a:buNone/>
            </a:pPr>
            <a:r>
              <a:rPr lang="en-IN" b="1" dirty="0"/>
              <a:t>Syntax:</a:t>
            </a:r>
            <a:r>
              <a:rPr lang="en-IN" dirty="0"/>
              <a:t> </a:t>
            </a:r>
          </a:p>
          <a:p>
            <a:pPr marL="0" indent="0">
              <a:buNone/>
            </a:pPr>
            <a:r>
              <a:rPr lang="en-IN" dirty="0"/>
              <a:t>&lt;</a:t>
            </a:r>
            <a:r>
              <a:rPr lang="en-IN" dirty="0" err="1"/>
              <a:t>tagname</a:t>
            </a:r>
            <a:r>
              <a:rPr lang="en-IN" dirty="0"/>
              <a:t> &gt; Contents... &lt;/</a:t>
            </a:r>
            <a:r>
              <a:rPr lang="en-IN" dirty="0" err="1"/>
              <a:t>tagname</a:t>
            </a:r>
            <a:r>
              <a:rPr lang="en-IN" dirty="0"/>
              <a:t>&gt;</a:t>
            </a:r>
          </a:p>
          <a:p>
            <a:pPr fontAlgn="base"/>
            <a:endParaRPr lang="en-US" dirty="0"/>
          </a:p>
          <a:p>
            <a:pPr marL="0" indent="0">
              <a:buNone/>
            </a:pP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42D236F9-F16A-49F2-9AA3-79922D42D4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8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Attributes</a:t>
            </a:r>
          </a:p>
        </p:txBody>
      </p:sp>
      <p:sp>
        <p:nvSpPr>
          <p:cNvPr id="3" name="Content Placeholder 2"/>
          <p:cNvSpPr>
            <a:spLocks noGrp="1"/>
          </p:cNvSpPr>
          <p:nvPr>
            <p:ph sz="quarter" idx="1"/>
          </p:nvPr>
        </p:nvSpPr>
        <p:spPr/>
        <p:txBody>
          <a:bodyPr>
            <a:normAutofit lnSpcReduction="10000"/>
          </a:bodyPr>
          <a:lstStyle/>
          <a:p>
            <a:r>
              <a:rPr lang="en-US" dirty="0"/>
              <a:t>All HTML elements can have </a:t>
            </a:r>
            <a:r>
              <a:rPr lang="en-US" b="1" dirty="0"/>
              <a:t>attributes</a:t>
            </a:r>
            <a:endParaRPr lang="en-US" dirty="0"/>
          </a:p>
          <a:p>
            <a:r>
              <a:rPr lang="en-US" dirty="0"/>
              <a:t>Attributes provide </a:t>
            </a:r>
            <a:r>
              <a:rPr lang="en-US" b="1" dirty="0"/>
              <a:t>additional information</a:t>
            </a:r>
            <a:r>
              <a:rPr lang="en-US" dirty="0"/>
              <a:t> about elements</a:t>
            </a:r>
          </a:p>
          <a:p>
            <a:r>
              <a:rPr lang="en-US" dirty="0"/>
              <a:t>Attributes are always specified in </a:t>
            </a:r>
            <a:r>
              <a:rPr lang="en-US" b="1" dirty="0"/>
              <a:t>the start tag</a:t>
            </a:r>
            <a:endParaRPr lang="en-US" dirty="0"/>
          </a:p>
          <a:p>
            <a:r>
              <a:rPr lang="en-US" dirty="0"/>
              <a:t>Attributes usually come in name/value pairs like: </a:t>
            </a:r>
            <a:r>
              <a:rPr lang="en-US" b="1" dirty="0"/>
              <a:t>name="value“</a:t>
            </a:r>
          </a:p>
          <a:p>
            <a:pPr marL="0" indent="0" algn="ctr">
              <a:buNone/>
            </a:pPr>
            <a:r>
              <a:rPr lang="en-US" b="1" dirty="0"/>
              <a:t>Example:-</a:t>
            </a:r>
          </a:p>
          <a:p>
            <a:pPr marL="0" indent="0" algn="ctr">
              <a:buNone/>
            </a:pPr>
            <a:r>
              <a:rPr lang="en-US" dirty="0"/>
              <a:t>&lt;a </a:t>
            </a:r>
            <a:r>
              <a:rPr lang="en-US" dirty="0" err="1"/>
              <a:t>href</a:t>
            </a:r>
            <a:r>
              <a:rPr lang="en-US" dirty="0"/>
              <a:t>="https://abc.com"&gt;Hello World&lt;/a&gt;</a:t>
            </a:r>
          </a:p>
          <a:p>
            <a:pPr marL="0" indent="0">
              <a:buNone/>
            </a:pPr>
            <a:endParaRPr lang="en-US" dirty="0"/>
          </a:p>
          <a:p>
            <a:pPr>
              <a:buFont typeface="Wingdings" pitchFamily="2" charset="2"/>
              <a:buChar char="v"/>
            </a:pPr>
            <a:r>
              <a:rPr lang="en-US" dirty="0"/>
              <a:t> Here, </a:t>
            </a:r>
            <a:r>
              <a:rPr lang="en-US" dirty="0" err="1"/>
              <a:t>href</a:t>
            </a:r>
            <a:r>
              <a:rPr lang="en-US" dirty="0"/>
              <a:t> is the attribute of &lt;a&gt; tag.</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DBE16008-D3CE-4FFB-893D-0C9F43CFF0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509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997</TotalTime>
  <Words>5021</Words>
  <Application>Microsoft Office PowerPoint</Application>
  <PresentationFormat>On-screen Show (4:3)</PresentationFormat>
  <Paragraphs>468</Paragraphs>
  <Slides>62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Arial</vt:lpstr>
      <vt:lpstr>Calibri</vt:lpstr>
      <vt:lpstr>Consolas</vt:lpstr>
      <vt:lpstr>Franklin Gothic Book</vt:lpstr>
      <vt:lpstr>inter-regular</vt:lpstr>
      <vt:lpstr>Perpetua</vt:lpstr>
      <vt:lpstr>Segoe UI</vt:lpstr>
      <vt:lpstr>Symbol</vt:lpstr>
      <vt:lpstr>Times New Roman</vt:lpstr>
      <vt:lpstr>Times New Roman</vt:lpstr>
      <vt:lpstr>Wingdings</vt:lpstr>
      <vt:lpstr>Wingdings 2</vt:lpstr>
      <vt:lpstr>Equity</vt:lpstr>
      <vt:lpstr>Web Technologies(CAP756)</vt:lpstr>
      <vt:lpstr>HTML</vt:lpstr>
      <vt:lpstr>Evolution of Markup Language</vt:lpstr>
      <vt:lpstr>HTML Editors</vt:lpstr>
      <vt:lpstr>Structure of HTML</vt:lpstr>
      <vt:lpstr>PowerPoint Presentation</vt:lpstr>
      <vt:lpstr>Features of HTML</vt:lpstr>
      <vt:lpstr>HTML Elements</vt:lpstr>
      <vt:lpstr>HTML Attributes</vt:lpstr>
      <vt:lpstr>HTML Headings</vt:lpstr>
      <vt:lpstr>HTML Paragraphs</vt:lpstr>
      <vt:lpstr>HTML Formatting</vt:lpstr>
      <vt:lpstr>PowerPoint Presentation</vt:lpstr>
      <vt:lpstr>HTML Links</vt:lpstr>
      <vt:lpstr>The Target Attribute</vt:lpstr>
      <vt:lpstr>HTML Head Element</vt:lpstr>
      <vt:lpstr>HTML Images</vt:lpstr>
      <vt:lpstr>PowerPoint Presentation</vt:lpstr>
      <vt:lpstr>HTML Tables</vt:lpstr>
      <vt:lpstr>Table tags</vt:lpstr>
      <vt:lpstr>Table colspan</vt:lpstr>
      <vt:lpstr>Table rowspan</vt:lpstr>
      <vt:lpstr>PowerPoint Presentation</vt:lpstr>
      <vt:lpstr>PowerPoint Presentation</vt:lpstr>
      <vt:lpstr>HTML Lists</vt:lpstr>
      <vt:lpstr>Unordered Lists or Bulleted Lists</vt:lpstr>
      <vt:lpstr>Nested Unordered List</vt:lpstr>
      <vt:lpstr>PowerPoint Presentation</vt:lpstr>
      <vt:lpstr>Ordered Lists or Numbered Lists</vt:lpstr>
      <vt:lpstr>Attribute of Ordered List</vt:lpstr>
      <vt:lpstr>PowerPoint Presentation</vt:lpstr>
      <vt:lpstr>Description List or Definition List </vt:lpstr>
      <vt:lpstr>PowerPoint Presentation</vt:lpstr>
      <vt:lpstr>PowerPoint Presentation</vt:lpstr>
      <vt:lpstr>Block Elements</vt:lpstr>
      <vt:lpstr>PowerPoint Presentation</vt:lpstr>
      <vt:lpstr>Inline Elements</vt:lpstr>
      <vt:lpstr>HTML Layout</vt:lpstr>
      <vt:lpstr>PowerPoint Presentation</vt:lpstr>
      <vt:lpstr>HTML Forms</vt:lpstr>
      <vt:lpstr>PowerPoint Presentation</vt:lpstr>
      <vt:lpstr>Input Element</vt:lpstr>
      <vt:lpstr>Textarea</vt:lpstr>
      <vt:lpstr>PowerPoint Presentation</vt:lpstr>
      <vt:lpstr>PowerPoint Presentation</vt:lpstr>
      <vt:lpstr>Example of HTML Form</vt:lpstr>
      <vt:lpstr>HTML Iframes</vt:lpstr>
      <vt:lpstr>PowerPoint Presentation</vt:lpstr>
      <vt:lpstr>Colors</vt:lpstr>
      <vt:lpstr>PowerPoint Presentation</vt:lpstr>
      <vt:lpstr>HTML Entities</vt:lpstr>
      <vt:lpstr>&amp;nbsp;</vt:lpstr>
      <vt:lpstr>URL Encode</vt:lpstr>
      <vt:lpstr>Quick List</vt:lpstr>
      <vt:lpstr>PowerPoint Presentation</vt:lpstr>
      <vt:lpstr>PowerPoint Presentation</vt:lpstr>
      <vt:lpstr>XHTML</vt:lpstr>
      <vt:lpstr>Why XHTML??</vt:lpstr>
      <vt:lpstr>PowerPoint Presentation</vt:lpstr>
      <vt:lpstr>The most Important difference from HTML</vt:lpstr>
      <vt:lpstr>Document Structure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Styling &amp; Scripting for Web Development (CAP774)</dc:title>
  <dc:creator>HP</dc:creator>
  <cp:lastModifiedBy>Bhawna Sharma</cp:lastModifiedBy>
  <cp:revision>52</cp:revision>
  <dcterms:created xsi:type="dcterms:W3CDTF">2023-07-24T03:36:25Z</dcterms:created>
  <dcterms:modified xsi:type="dcterms:W3CDTF">2024-01-28T15:45:41Z</dcterms:modified>
</cp:coreProperties>
</file>